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76" r:id="rId9"/>
    <p:sldId id="277" r:id="rId10"/>
    <p:sldId id="278" r:id="rId11"/>
    <p:sldId id="265" r:id="rId12"/>
    <p:sldId id="266" r:id="rId13"/>
    <p:sldId id="267" r:id="rId14"/>
    <p:sldId id="269" r:id="rId15"/>
    <p:sldId id="274" r:id="rId16"/>
    <p:sldId id="275" r:id="rId17"/>
    <p:sldId id="298" r:id="rId18"/>
    <p:sldId id="283" r:id="rId19"/>
    <p:sldId id="284" r:id="rId20"/>
    <p:sldId id="285" r:id="rId21"/>
    <p:sldId id="286" r:id="rId22"/>
    <p:sldId id="287" r:id="rId23"/>
    <p:sldId id="288" r:id="rId24"/>
    <p:sldId id="289" r:id="rId25"/>
    <p:sldId id="291" r:id="rId26"/>
    <p:sldId id="290" r:id="rId27"/>
    <p:sldId id="292" r:id="rId28"/>
    <p:sldId id="293" r:id="rId29"/>
    <p:sldId id="295" r:id="rId30"/>
    <p:sldId id="296" r:id="rId31"/>
    <p:sldId id="29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CEE523D-6A2D-4DEF-BE8A-E6DA555089C7}"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EE523D-6A2D-4DEF-BE8A-E6DA555089C7}"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CEE523D-6A2D-4DEF-BE8A-E6DA555089C7}"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6ACF07-EDC1-42C4-9F92-6AD00690B49F}" type="datetimeFigureOut">
              <a:rPr lang="en-US" smtClean="0"/>
              <a:t>3/11/2023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EE523D-6A2D-4DEF-BE8A-E6DA555089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76ACF07-EDC1-42C4-9F92-6AD00690B49F}" type="datetimeFigureOut">
              <a:rPr lang="en-US" smtClean="0"/>
              <a:t>3/11/2023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DCEE523D-6A2D-4DEF-BE8A-E6DA555089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76ACF07-EDC1-42C4-9F92-6AD00690B49F}" type="datetimeFigureOut">
              <a:rPr lang="en-US" smtClean="0"/>
              <a:t>3/11/2023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CEE523D-6A2D-4DEF-BE8A-E6DA555089C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2">
                    <a:lumMod val="75000"/>
                  </a:schemeClr>
                </a:solidFill>
              </a:rPr>
              <a:t>MRA – MILESTONE PROJECT </a:t>
            </a:r>
            <a:r>
              <a:rPr lang="en-IN" dirty="0" smtClean="0">
                <a:solidFill>
                  <a:schemeClr val="accent2">
                    <a:lumMod val="75000"/>
                  </a:schemeClr>
                </a:solidFill>
              </a:rPr>
              <a:t>2</a:t>
            </a:r>
            <a:endParaRPr lang="en-US" dirty="0">
              <a:solidFill>
                <a:schemeClr val="accent2">
                  <a:lumMod val="75000"/>
                </a:schemeClr>
              </a:solidFill>
            </a:endParaRPr>
          </a:p>
        </p:txBody>
      </p:sp>
      <p:sp>
        <p:nvSpPr>
          <p:cNvPr id="3" name="Subtitle 2"/>
          <p:cNvSpPr>
            <a:spLocks noGrp="1"/>
          </p:cNvSpPr>
          <p:nvPr>
            <p:ph type="subTitle" idx="1"/>
          </p:nvPr>
        </p:nvSpPr>
        <p:spPr/>
        <p:txBody>
          <a:bodyPr/>
          <a:lstStyle/>
          <a:p>
            <a:r>
              <a:rPr lang="en-IN" dirty="0" smtClean="0">
                <a:solidFill>
                  <a:schemeClr val="accent2">
                    <a:lumMod val="75000"/>
                  </a:schemeClr>
                </a:solidFill>
              </a:rPr>
              <a:t>SUBMITTED BY </a:t>
            </a:r>
          </a:p>
          <a:p>
            <a:r>
              <a:rPr lang="en-IN" dirty="0" smtClean="0">
                <a:solidFill>
                  <a:schemeClr val="accent2">
                    <a:lumMod val="75000"/>
                  </a:schemeClr>
                </a:solidFill>
              </a:rPr>
              <a:t>SULOCHANA</a:t>
            </a:r>
          </a:p>
          <a:p>
            <a:r>
              <a:rPr lang="en-IN" dirty="0" smtClean="0">
                <a:solidFill>
                  <a:schemeClr val="accent2">
                    <a:lumMod val="75000"/>
                  </a:schemeClr>
                </a:solidFill>
              </a:rPr>
              <a:t>12-O3-2023</a:t>
            </a:r>
            <a:endParaRPr lang="en-US" dirty="0" smtClean="0">
              <a:solidFill>
                <a:schemeClr val="accent2">
                  <a:lumMod val="75000"/>
                </a:schemeClr>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Orders Trend over the year</a:t>
            </a:r>
            <a:endParaRPr lang="en-US" dirty="0">
              <a:solidFill>
                <a:schemeClr val="accent2">
                  <a:lumMod val="75000"/>
                </a:schemeClr>
              </a:solidFill>
            </a:endParaRPr>
          </a:p>
        </p:txBody>
      </p:sp>
      <p:sp>
        <p:nvSpPr>
          <p:cNvPr id="3" name="Content Placeholder 2"/>
          <p:cNvSpPr>
            <a:spLocks noGrp="1"/>
          </p:cNvSpPr>
          <p:nvPr>
            <p:ph sz="half" idx="1"/>
          </p:nvPr>
        </p:nvSpPr>
        <p:spPr/>
        <p:txBody>
          <a:bodyPr>
            <a:normAutofit fontScale="92500" lnSpcReduction="20000"/>
          </a:bodyPr>
          <a:lstStyle/>
          <a:p>
            <a:r>
              <a:rPr lang="en-IN" dirty="0" smtClean="0"/>
              <a:t>In this graph we can recognize the orders trend for this data is decreasing over the years with 2018 having highest orders and then followed closely by 2019 and then 2020 with the lowest number.</a:t>
            </a:r>
          </a:p>
          <a:p>
            <a:r>
              <a:rPr lang="en-IN" dirty="0" smtClean="0"/>
              <a:t>We don’t need to consider about 2020 because, for this year we have only 2 months data.</a:t>
            </a:r>
            <a:endParaRPr lang="en-US" dirty="0"/>
          </a:p>
        </p:txBody>
      </p:sp>
      <p:pic>
        <p:nvPicPr>
          <p:cNvPr id="9218" name="Picture 2"/>
          <p:cNvPicPr>
            <a:picLocks noGrp="1" noChangeAspect="1" noChangeArrowheads="1"/>
          </p:cNvPicPr>
          <p:nvPr>
            <p:ph sz="half" idx="2"/>
          </p:nvPr>
        </p:nvPicPr>
        <p:blipFill>
          <a:blip r:embed="rId2" cstate="print"/>
          <a:srcRect/>
          <a:stretch>
            <a:fillRect/>
          </a:stretch>
        </p:blipFill>
        <p:spPr bwMode="auto">
          <a:xfrm>
            <a:off x="4499992" y="1772816"/>
            <a:ext cx="4464496" cy="46085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Top 3 products ordered in 2018</a:t>
            </a:r>
            <a:endParaRPr lang="en-US" dirty="0">
              <a:solidFill>
                <a:schemeClr val="accent2">
                  <a:lumMod val="75000"/>
                </a:schemeClr>
              </a:solidFill>
            </a:endParaRPr>
          </a:p>
        </p:txBody>
      </p:sp>
      <p:sp>
        <p:nvSpPr>
          <p:cNvPr id="3" name="Content Placeholder 2"/>
          <p:cNvSpPr>
            <a:spLocks noGrp="1"/>
          </p:cNvSpPr>
          <p:nvPr>
            <p:ph sz="half" idx="1"/>
          </p:nvPr>
        </p:nvSpPr>
        <p:spPr>
          <a:xfrm>
            <a:off x="464344" y="2636912"/>
            <a:ext cx="4038600" cy="2736304"/>
          </a:xfrm>
        </p:spPr>
        <p:txBody>
          <a:bodyPr/>
          <a:lstStyle/>
          <a:p>
            <a:r>
              <a:rPr lang="en-IN" dirty="0" smtClean="0"/>
              <a:t>Top 3 products ordered in 2018 are cereals, poultry and flour.</a:t>
            </a:r>
            <a:endParaRPr lang="en-US" dirty="0"/>
          </a:p>
        </p:txBody>
      </p:sp>
      <p:pic>
        <p:nvPicPr>
          <p:cNvPr id="6146" name="Picture 2"/>
          <p:cNvPicPr>
            <a:picLocks noGrp="1" noChangeAspect="1" noChangeArrowheads="1"/>
          </p:cNvPicPr>
          <p:nvPr>
            <p:ph sz="half" idx="2"/>
          </p:nvPr>
        </p:nvPicPr>
        <p:blipFill>
          <a:blip r:embed="rId2" cstate="print"/>
          <a:srcRect/>
          <a:stretch>
            <a:fillRect/>
          </a:stretch>
        </p:blipFill>
        <p:spPr bwMode="auto">
          <a:xfrm>
            <a:off x="4644008" y="1844824"/>
            <a:ext cx="4308350" cy="43924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Top 3 products ordered in </a:t>
            </a:r>
            <a:r>
              <a:rPr lang="en-IN" dirty="0" smtClean="0">
                <a:solidFill>
                  <a:schemeClr val="accent2">
                    <a:lumMod val="75000"/>
                  </a:schemeClr>
                </a:solidFill>
              </a:rPr>
              <a:t>2019</a:t>
            </a:r>
            <a:endParaRPr lang="en-US" dirty="0">
              <a:solidFill>
                <a:schemeClr val="accent2">
                  <a:lumMod val="75000"/>
                </a:schemeClr>
              </a:solidFill>
            </a:endParaRPr>
          </a:p>
        </p:txBody>
      </p:sp>
      <p:sp>
        <p:nvSpPr>
          <p:cNvPr id="3" name="Content Placeholder 2"/>
          <p:cNvSpPr>
            <a:spLocks noGrp="1"/>
          </p:cNvSpPr>
          <p:nvPr>
            <p:ph sz="half" idx="1"/>
          </p:nvPr>
        </p:nvSpPr>
        <p:spPr>
          <a:xfrm>
            <a:off x="464344" y="2276872"/>
            <a:ext cx="4038600" cy="4019592"/>
          </a:xfrm>
        </p:spPr>
        <p:txBody>
          <a:bodyPr/>
          <a:lstStyle/>
          <a:p>
            <a:r>
              <a:rPr lang="en-IN" dirty="0" smtClean="0"/>
              <a:t>Top 3 products ordered in </a:t>
            </a:r>
            <a:r>
              <a:rPr lang="en-IN" dirty="0" smtClean="0"/>
              <a:t>2019 are poultry, soda </a:t>
            </a:r>
            <a:r>
              <a:rPr lang="en-IN" dirty="0" smtClean="0"/>
              <a:t>and </a:t>
            </a:r>
            <a:r>
              <a:rPr lang="en-IN" dirty="0" smtClean="0"/>
              <a:t>dish washing liquid/detergent.</a:t>
            </a:r>
            <a:endParaRPr lang="en-US" dirty="0" smtClean="0"/>
          </a:p>
          <a:p>
            <a:pPr>
              <a:buNone/>
            </a:pPr>
            <a:r>
              <a:rPr lang="en-IN" dirty="0" smtClean="0"/>
              <a:t> </a:t>
            </a:r>
            <a:endParaRPr lang="en-US" dirty="0"/>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4656138" y="2060848"/>
            <a:ext cx="4038600" cy="345638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Top 3 products ordered in </a:t>
            </a:r>
            <a:r>
              <a:rPr lang="en-IN" dirty="0" smtClean="0">
                <a:solidFill>
                  <a:schemeClr val="accent2">
                    <a:lumMod val="75000"/>
                  </a:schemeClr>
                </a:solidFill>
              </a:rPr>
              <a:t>2020</a:t>
            </a:r>
            <a:endParaRPr lang="en-US" dirty="0">
              <a:solidFill>
                <a:schemeClr val="accent2">
                  <a:lumMod val="75000"/>
                </a:schemeClr>
              </a:solidFill>
            </a:endParaRPr>
          </a:p>
        </p:txBody>
      </p:sp>
      <p:sp>
        <p:nvSpPr>
          <p:cNvPr id="3" name="Content Placeholder 2"/>
          <p:cNvSpPr>
            <a:spLocks noGrp="1"/>
          </p:cNvSpPr>
          <p:nvPr>
            <p:ph sz="half" idx="1"/>
          </p:nvPr>
        </p:nvSpPr>
        <p:spPr>
          <a:xfrm>
            <a:off x="464344" y="2852936"/>
            <a:ext cx="4038600" cy="3443528"/>
          </a:xfrm>
        </p:spPr>
        <p:txBody>
          <a:bodyPr/>
          <a:lstStyle/>
          <a:p>
            <a:r>
              <a:rPr lang="en-IN" dirty="0" smtClean="0"/>
              <a:t>Top 3 products ordered in </a:t>
            </a:r>
            <a:r>
              <a:rPr lang="en-IN" dirty="0" smtClean="0"/>
              <a:t>2020 </a:t>
            </a:r>
            <a:r>
              <a:rPr lang="en-IN" dirty="0" smtClean="0"/>
              <a:t>are </a:t>
            </a:r>
            <a:r>
              <a:rPr lang="en-IN" dirty="0" smtClean="0"/>
              <a:t>dinner rolls, poultry </a:t>
            </a:r>
            <a:r>
              <a:rPr lang="en-IN" dirty="0" smtClean="0"/>
              <a:t>and </a:t>
            </a:r>
            <a:r>
              <a:rPr lang="en-IN" dirty="0" smtClean="0"/>
              <a:t>pork.</a:t>
            </a:r>
            <a:endParaRPr lang="en-US" dirty="0" smtClean="0"/>
          </a:p>
          <a:p>
            <a:endParaRPr lang="en-US" dirty="0"/>
          </a:p>
        </p:txBody>
      </p:sp>
      <p:pic>
        <p:nvPicPr>
          <p:cNvPr id="8194" name="Picture 2"/>
          <p:cNvPicPr>
            <a:picLocks noGrp="1" noChangeAspect="1" noChangeArrowheads="1"/>
          </p:cNvPicPr>
          <p:nvPr>
            <p:ph sz="half" idx="2"/>
          </p:nvPr>
        </p:nvPicPr>
        <p:blipFill>
          <a:blip r:embed="rId2" cstate="print"/>
          <a:srcRect/>
          <a:stretch>
            <a:fillRect/>
          </a:stretch>
        </p:blipFill>
        <p:spPr bwMode="auto">
          <a:xfrm>
            <a:off x="4656138" y="2060848"/>
            <a:ext cx="4236342" cy="316835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lstStyle/>
          <a:p>
            <a:r>
              <a:rPr lang="en-IN" sz="3600" dirty="0" smtClean="0">
                <a:solidFill>
                  <a:schemeClr val="accent2">
                    <a:lumMod val="75000"/>
                  </a:schemeClr>
                </a:solidFill>
                <a:latin typeface="Calibri" pitchFamily="34" charset="0"/>
                <a:cs typeface="Calibri" pitchFamily="34" charset="0"/>
              </a:rPr>
              <a:t>Product wise order trend across the year</a:t>
            </a:r>
            <a:endParaRPr lang="en-US" sz="3600" dirty="0">
              <a:solidFill>
                <a:schemeClr val="accent2">
                  <a:lumMod val="75000"/>
                </a:schemeClr>
              </a:solidFill>
              <a:latin typeface="Calibri" pitchFamily="34" charset="0"/>
              <a:cs typeface="Calibri" pitchFamily="34" charset="0"/>
            </a:endParaRPr>
          </a:p>
        </p:txBody>
      </p:sp>
      <p:sp>
        <p:nvSpPr>
          <p:cNvPr id="3" name="Content Placeholder 2"/>
          <p:cNvSpPr>
            <a:spLocks noGrp="1"/>
          </p:cNvSpPr>
          <p:nvPr>
            <p:ph sz="half" idx="1"/>
          </p:nvPr>
        </p:nvSpPr>
        <p:spPr>
          <a:xfrm>
            <a:off x="251520" y="2420888"/>
            <a:ext cx="4251424" cy="3875576"/>
          </a:xfrm>
        </p:spPr>
        <p:txBody>
          <a:bodyPr/>
          <a:lstStyle/>
          <a:p>
            <a:r>
              <a:rPr lang="en-IN" dirty="0" smtClean="0"/>
              <a:t>In this graph also we can observe the product wise trend across years also in decreasing  manner.</a:t>
            </a:r>
            <a:endParaRPr lang="en-US" dirty="0"/>
          </a:p>
        </p:txBody>
      </p:sp>
      <p:pic>
        <p:nvPicPr>
          <p:cNvPr id="10242" name="Picture 2"/>
          <p:cNvPicPr>
            <a:picLocks noGrp="1" noChangeAspect="1" noChangeArrowheads="1"/>
          </p:cNvPicPr>
          <p:nvPr>
            <p:ph sz="half" idx="2"/>
          </p:nvPr>
        </p:nvPicPr>
        <p:blipFill>
          <a:blip r:embed="rId2" cstate="print"/>
          <a:srcRect/>
          <a:stretch>
            <a:fillRect/>
          </a:stretch>
        </p:blipFill>
        <p:spPr bwMode="auto">
          <a:xfrm>
            <a:off x="4644008" y="1412776"/>
            <a:ext cx="4320480" cy="482453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Orders trend over the quarter</a:t>
            </a:r>
            <a:endParaRPr lang="en-US" dirty="0">
              <a:solidFill>
                <a:schemeClr val="accent2">
                  <a:lumMod val="75000"/>
                </a:schemeClr>
              </a:solidFill>
            </a:endParaRPr>
          </a:p>
        </p:txBody>
      </p:sp>
      <p:sp>
        <p:nvSpPr>
          <p:cNvPr id="3" name="Content Placeholder 2"/>
          <p:cNvSpPr>
            <a:spLocks noGrp="1"/>
          </p:cNvSpPr>
          <p:nvPr>
            <p:ph sz="half" idx="1"/>
          </p:nvPr>
        </p:nvSpPr>
        <p:spPr>
          <a:xfrm>
            <a:off x="251520" y="1484785"/>
            <a:ext cx="4251424" cy="4811680"/>
          </a:xfrm>
        </p:spPr>
        <p:txBody>
          <a:bodyPr>
            <a:normAutofit fontScale="92500"/>
          </a:bodyPr>
          <a:lstStyle/>
          <a:p>
            <a:pPr algn="just"/>
            <a:r>
              <a:rPr lang="en-IN" dirty="0" smtClean="0"/>
              <a:t>The orders trend for this data over the quarters indicate 2019 with highest number of orders followed by Q3 of 2018.</a:t>
            </a:r>
          </a:p>
          <a:p>
            <a:pPr algn="just"/>
            <a:r>
              <a:rPr lang="en-IN" dirty="0" smtClean="0"/>
              <a:t>In  2018 the orders are slightly decreased from Q1 to Q2 and increased from Q2 to Q3. but in 2019 the tend is decreased from Q1 to Q3.</a:t>
            </a:r>
          </a:p>
          <a:p>
            <a:endParaRPr lang="en-US" dirty="0"/>
          </a:p>
        </p:txBody>
      </p:sp>
      <p:pic>
        <p:nvPicPr>
          <p:cNvPr id="15362" name="Picture 2"/>
          <p:cNvPicPr>
            <a:picLocks noGrp="1" noChangeAspect="1" noChangeArrowheads="1"/>
          </p:cNvPicPr>
          <p:nvPr>
            <p:ph sz="half" idx="2"/>
          </p:nvPr>
        </p:nvPicPr>
        <p:blipFill>
          <a:blip r:embed="rId2" cstate="print"/>
          <a:srcRect/>
          <a:stretch>
            <a:fillRect/>
          </a:stretch>
        </p:blipFill>
        <p:spPr bwMode="auto">
          <a:xfrm>
            <a:off x="4716016" y="1772816"/>
            <a:ext cx="4248472" cy="45365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91264" cy="720080"/>
          </a:xfrm>
        </p:spPr>
        <p:txBody>
          <a:bodyPr/>
          <a:lstStyle/>
          <a:p>
            <a:r>
              <a:rPr lang="en-IN" dirty="0" smtClean="0">
                <a:solidFill>
                  <a:schemeClr val="accent2">
                    <a:lumMod val="75000"/>
                  </a:schemeClr>
                </a:solidFill>
              </a:rPr>
              <a:t>Orders trend over the month</a:t>
            </a:r>
            <a:endParaRPr lang="en-US" dirty="0">
              <a:solidFill>
                <a:schemeClr val="accent2">
                  <a:lumMod val="75000"/>
                </a:schemeClr>
              </a:solidFill>
            </a:endParaRPr>
          </a:p>
        </p:txBody>
      </p:sp>
      <p:sp>
        <p:nvSpPr>
          <p:cNvPr id="3" name="Content Placeholder 2"/>
          <p:cNvSpPr>
            <a:spLocks noGrp="1"/>
          </p:cNvSpPr>
          <p:nvPr>
            <p:ph sz="half" idx="1"/>
          </p:nvPr>
        </p:nvSpPr>
        <p:spPr>
          <a:xfrm>
            <a:off x="323528" y="1340768"/>
            <a:ext cx="4179416" cy="5256583"/>
          </a:xfrm>
        </p:spPr>
        <p:txBody>
          <a:bodyPr>
            <a:normAutofit fontScale="92500" lnSpcReduction="10000"/>
          </a:bodyPr>
          <a:lstStyle/>
          <a:p>
            <a:pPr algn="just"/>
            <a:r>
              <a:rPr lang="en-IN" dirty="0" smtClean="0"/>
              <a:t>The orders trend for the given data over the months, However  indicate Jan, march, may and august being months where high orders are placed in 2018.</a:t>
            </a:r>
          </a:p>
          <a:p>
            <a:pPr algn="just"/>
            <a:r>
              <a:rPr lang="en-IN" dirty="0" smtClean="0"/>
              <a:t>In 2019 , Feb, march, may and sep being months where high orders are placed. </a:t>
            </a:r>
          </a:p>
          <a:p>
            <a:pPr algn="just"/>
            <a:r>
              <a:rPr lang="en-IN" dirty="0" smtClean="0"/>
              <a:t>In 2020 we have only 2 months data.</a:t>
            </a:r>
            <a:endParaRPr lang="en-US" dirty="0"/>
          </a:p>
        </p:txBody>
      </p:sp>
      <p:pic>
        <p:nvPicPr>
          <p:cNvPr id="16386" name="Picture 2"/>
          <p:cNvPicPr>
            <a:picLocks noGrp="1" noChangeAspect="1" noChangeArrowheads="1"/>
          </p:cNvPicPr>
          <p:nvPr>
            <p:ph sz="half" idx="2"/>
          </p:nvPr>
        </p:nvPicPr>
        <p:blipFill>
          <a:blip r:embed="rId2" cstate="print"/>
          <a:srcRect/>
          <a:stretch>
            <a:fillRect/>
          </a:stretch>
        </p:blipFill>
        <p:spPr bwMode="auto">
          <a:xfrm>
            <a:off x="4656138" y="1484784"/>
            <a:ext cx="4308350" cy="489654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EDA is done in python and tableau.</a:t>
            </a:r>
          </a:p>
          <a:p>
            <a:r>
              <a:rPr lang="en-IN" dirty="0" smtClean="0"/>
              <a:t>Tableau solution link:</a:t>
            </a:r>
          </a:p>
          <a:p>
            <a:r>
              <a:rPr lang="en-US" dirty="0" smtClean="0"/>
              <a:t>https://public.tableau.com/views/MRAmilestoneproject2_16786254789230/ordertrendoverthequarter?:language=en-US&amp;:display_count=n&amp;:origin=viz_share_link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496944" cy="360040"/>
          </a:xfrm>
        </p:spPr>
        <p:txBody>
          <a:bodyPr/>
          <a:lstStyle/>
          <a:p>
            <a:pPr algn="ctr"/>
            <a:r>
              <a:rPr lang="en-US" b="1" dirty="0" smtClean="0">
                <a:solidFill>
                  <a:schemeClr val="accent2">
                    <a:lumMod val="75000"/>
                  </a:schemeClr>
                </a:solidFill>
              </a:rPr>
              <a:t>Market basket analysis</a:t>
            </a:r>
            <a:endParaRPr lang="en-US" b="1" dirty="0">
              <a:solidFill>
                <a:schemeClr val="accent2">
                  <a:lumMod val="75000"/>
                </a:schemeClr>
              </a:solidFill>
            </a:endParaRPr>
          </a:p>
        </p:txBody>
      </p:sp>
      <p:sp>
        <p:nvSpPr>
          <p:cNvPr id="3" name="Content Placeholder 2"/>
          <p:cNvSpPr>
            <a:spLocks noGrp="1"/>
          </p:cNvSpPr>
          <p:nvPr>
            <p:ph idx="1"/>
          </p:nvPr>
        </p:nvSpPr>
        <p:spPr>
          <a:xfrm>
            <a:off x="395536" y="1124744"/>
            <a:ext cx="8568952" cy="5472608"/>
          </a:xfrm>
        </p:spPr>
        <p:txBody>
          <a:bodyPr>
            <a:normAutofit fontScale="85000" lnSpcReduction="20000"/>
          </a:bodyPr>
          <a:lstStyle/>
          <a:p>
            <a:pPr algn="just"/>
            <a:r>
              <a:rPr lang="en-US" dirty="0" smtClean="0"/>
              <a:t>Market basket analysis is a data mining technique used by retailers to increase sales by better understanding customer purchasing patterns. </a:t>
            </a:r>
            <a:endParaRPr lang="en-US" dirty="0" smtClean="0"/>
          </a:p>
          <a:p>
            <a:pPr algn="just"/>
            <a:r>
              <a:rPr lang="en-US" dirty="0" smtClean="0"/>
              <a:t>Market </a:t>
            </a:r>
            <a:r>
              <a:rPr lang="en-US" dirty="0" smtClean="0"/>
              <a:t>basket analysis </a:t>
            </a:r>
            <a:r>
              <a:rPr lang="en-US" dirty="0" smtClean="0"/>
              <a:t>also </a:t>
            </a:r>
            <a:r>
              <a:rPr lang="en-US" dirty="0" smtClean="0"/>
              <a:t>called </a:t>
            </a:r>
            <a:r>
              <a:rPr lang="en-US" b="1" dirty="0" smtClean="0"/>
              <a:t>association analysis or frequent </a:t>
            </a:r>
            <a:r>
              <a:rPr lang="en-US" b="1" dirty="0" smtClean="0"/>
              <a:t>item set mining</a:t>
            </a:r>
            <a:r>
              <a:rPr lang="en-US" dirty="0" smtClean="0"/>
              <a:t>.</a:t>
            </a:r>
          </a:p>
          <a:p>
            <a:pPr algn="just"/>
            <a:r>
              <a:rPr lang="en-US" dirty="0" smtClean="0"/>
              <a:t>It </a:t>
            </a:r>
            <a:r>
              <a:rPr lang="en-US" dirty="0" smtClean="0"/>
              <a:t>involves analyzing large data sets, such as purchase history, to reveal product groupings, as well as products that are likely to be purchased together</a:t>
            </a:r>
            <a:r>
              <a:rPr lang="en-US" dirty="0" smtClean="0"/>
              <a:t>.</a:t>
            </a:r>
          </a:p>
          <a:p>
            <a:pPr algn="just"/>
            <a:r>
              <a:rPr lang="en-US" dirty="0" smtClean="0"/>
              <a:t>In market basket analysis, association </a:t>
            </a:r>
            <a:r>
              <a:rPr lang="en-US" dirty="0" smtClean="0"/>
              <a:t>rules are </a:t>
            </a:r>
            <a:r>
              <a:rPr lang="en-US" dirty="0" smtClean="0"/>
              <a:t>used to predict the likelihood of products being purchased </a:t>
            </a:r>
            <a:r>
              <a:rPr lang="en-US" dirty="0" smtClean="0"/>
              <a:t>together.</a:t>
            </a:r>
          </a:p>
          <a:p>
            <a:pPr algn="just"/>
            <a:r>
              <a:rPr lang="en-US" b="1" dirty="0" smtClean="0"/>
              <a:t> </a:t>
            </a:r>
            <a:r>
              <a:rPr lang="en-US" b="1" dirty="0" smtClean="0"/>
              <a:t>Support, confidence and lift</a:t>
            </a:r>
            <a:r>
              <a:rPr lang="en-US" dirty="0" smtClean="0"/>
              <a:t> are the most commonly known metrics for this </a:t>
            </a:r>
            <a:r>
              <a:rPr lang="en-US" dirty="0" smtClean="0"/>
              <a:t>analysis.</a:t>
            </a:r>
          </a:p>
          <a:p>
            <a:pPr algn="just"/>
            <a:r>
              <a:rPr lang="en-US" dirty="0" smtClean="0"/>
              <a:t> </a:t>
            </a:r>
            <a:r>
              <a:rPr lang="en-US" dirty="0" smtClean="0"/>
              <a:t>Market basket analysis can increase sales and customer satisfaction.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92696"/>
          </a:xfrm>
        </p:spPr>
        <p:txBody>
          <a:bodyPr/>
          <a:lstStyle/>
          <a:p>
            <a:pPr algn="ctr"/>
            <a:r>
              <a:rPr lang="en-IN" sz="2800" b="1" dirty="0" smtClean="0">
                <a:solidFill>
                  <a:schemeClr val="accent2">
                    <a:lumMod val="75000"/>
                  </a:schemeClr>
                </a:solidFill>
                <a:latin typeface="Calibri" pitchFamily="34" charset="0"/>
                <a:cs typeface="Calibri" pitchFamily="34" charset="0"/>
              </a:rPr>
              <a:t>MBA</a:t>
            </a:r>
            <a:r>
              <a:rPr lang="en-IN" sz="3200" b="1" dirty="0" smtClean="0">
                <a:solidFill>
                  <a:schemeClr val="accent2">
                    <a:lumMod val="75000"/>
                  </a:schemeClr>
                </a:solidFill>
                <a:latin typeface="Calibri" pitchFamily="34" charset="0"/>
                <a:cs typeface="Calibri" pitchFamily="34" charset="0"/>
              </a:rPr>
              <a:t>- </a:t>
            </a:r>
            <a:r>
              <a:rPr lang="en-IN" sz="3200" b="1" dirty="0" smtClean="0">
                <a:solidFill>
                  <a:schemeClr val="accent2">
                    <a:lumMod val="75000"/>
                  </a:schemeClr>
                </a:solidFill>
                <a:latin typeface="Calibri" pitchFamily="34" charset="0"/>
                <a:cs typeface="Calibri" pitchFamily="34" charset="0"/>
              </a:rPr>
              <a:t>A</a:t>
            </a:r>
            <a:r>
              <a:rPr lang="en-IN" sz="3200" b="1" dirty="0" smtClean="0">
                <a:solidFill>
                  <a:schemeClr val="accent2">
                    <a:lumMod val="75000"/>
                  </a:schemeClr>
                </a:solidFill>
                <a:latin typeface="Calibri" pitchFamily="34" charset="0"/>
                <a:cs typeface="Calibri" pitchFamily="34" charset="0"/>
              </a:rPr>
              <a:t>ssociation rules</a:t>
            </a:r>
            <a:r>
              <a:rPr lang="en-IN" b="1" dirty="0" smtClean="0">
                <a:solidFill>
                  <a:schemeClr val="accent2">
                    <a:lumMod val="75000"/>
                  </a:schemeClr>
                </a:solidFill>
              </a:rPr>
              <a:t> </a:t>
            </a:r>
            <a:endParaRPr lang="en-US" b="1" dirty="0">
              <a:solidFill>
                <a:schemeClr val="accent2">
                  <a:lumMod val="75000"/>
                </a:schemeClr>
              </a:solidFill>
            </a:endParaRPr>
          </a:p>
        </p:txBody>
      </p:sp>
      <p:sp>
        <p:nvSpPr>
          <p:cNvPr id="3" name="Content Placeholder 2"/>
          <p:cNvSpPr>
            <a:spLocks noGrp="1"/>
          </p:cNvSpPr>
          <p:nvPr>
            <p:ph idx="1"/>
          </p:nvPr>
        </p:nvSpPr>
        <p:spPr>
          <a:xfrm>
            <a:off x="395536" y="836712"/>
            <a:ext cx="8748464" cy="5688632"/>
          </a:xfrm>
        </p:spPr>
        <p:txBody>
          <a:bodyPr>
            <a:normAutofit/>
          </a:bodyPr>
          <a:lstStyle/>
          <a:p>
            <a:pPr algn="just"/>
            <a:r>
              <a:rPr lang="en-IN" sz="2400" dirty="0" smtClean="0"/>
              <a:t>Association rules are the set of rules where the likelihood of buying a product is greater with a set of product.</a:t>
            </a:r>
          </a:p>
          <a:p>
            <a:pPr algn="just"/>
            <a:endParaRPr lang="en-IN" sz="2000" dirty="0" smtClean="0"/>
          </a:p>
          <a:p>
            <a:pPr>
              <a:buNone/>
            </a:pPr>
            <a:r>
              <a:rPr lang="en-US" sz="2400" b="1" dirty="0" smtClean="0"/>
              <a:t>Key metrics for association rules:</a:t>
            </a:r>
            <a:r>
              <a:rPr lang="en-IN" sz="2400" dirty="0" smtClean="0"/>
              <a:t> </a:t>
            </a:r>
          </a:p>
          <a:p>
            <a:pPr>
              <a:buFont typeface="Arial" pitchFamily="34" charset="0"/>
              <a:buChar char="•"/>
            </a:pPr>
            <a:r>
              <a:rPr lang="en-US" sz="2400" b="1" dirty="0" smtClean="0"/>
              <a:t>Support:</a:t>
            </a:r>
            <a:r>
              <a:rPr lang="en-US" sz="2400" dirty="0" smtClean="0"/>
              <a:t> Percentage of orders that contain the item set. In the example above, there are 11 orders in total, and </a:t>
            </a:r>
            <a:r>
              <a:rPr lang="en-US" sz="2400" dirty="0" smtClean="0"/>
              <a:t>(bread</a:t>
            </a:r>
            <a:r>
              <a:rPr lang="en-US" sz="2400" dirty="0" smtClean="0"/>
              <a:t>, </a:t>
            </a:r>
            <a:r>
              <a:rPr lang="en-US" sz="2400" dirty="0" smtClean="0"/>
              <a:t>butter) occurs </a:t>
            </a:r>
            <a:r>
              <a:rPr lang="en-US" sz="2400" dirty="0" smtClean="0"/>
              <a:t>in 3 of them.</a:t>
            </a:r>
          </a:p>
          <a:p>
            <a:pPr algn="ctr">
              <a:buNone/>
            </a:pPr>
            <a:r>
              <a:rPr lang="en-US" sz="2400" dirty="0" smtClean="0"/>
              <a:t>Support = Freq(X,Y)/N</a:t>
            </a:r>
          </a:p>
          <a:p>
            <a:pPr algn="ctr">
              <a:buNone/>
            </a:pPr>
            <a:r>
              <a:rPr lang="en-US" sz="2400" dirty="0" smtClean="0"/>
              <a:t>Support = 3/11 = </a:t>
            </a:r>
            <a:r>
              <a:rPr lang="en-US" sz="2400" dirty="0" smtClean="0"/>
              <a:t>0.27</a:t>
            </a:r>
          </a:p>
          <a:p>
            <a:pPr algn="ctr">
              <a:buNone/>
            </a:pPr>
            <a:endParaRPr lang="en-US" sz="2000" dirty="0" smtClean="0"/>
          </a:p>
          <a:p>
            <a:pPr algn="just">
              <a:buFont typeface="Arial" pitchFamily="34" charset="0"/>
              <a:buChar char="•"/>
            </a:pPr>
            <a:r>
              <a:rPr lang="en-US" sz="2400" b="1" dirty="0" smtClean="0"/>
              <a:t>Confidence</a:t>
            </a:r>
            <a:r>
              <a:rPr lang="en-US" sz="2400" b="1" dirty="0" smtClean="0"/>
              <a:t>:</a:t>
            </a:r>
            <a:r>
              <a:rPr lang="en-US" sz="2400" dirty="0" smtClean="0"/>
              <a:t> Given two items, X and Y, confidence measures the percentage of times that item Y is purchased, given that item X was purchased. This is expressed as: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424936" cy="648072"/>
          </a:xfrm>
        </p:spPr>
        <p:txBody>
          <a:bodyPr/>
          <a:lstStyle/>
          <a:p>
            <a:r>
              <a:rPr lang="en-IN" dirty="0" smtClean="0">
                <a:solidFill>
                  <a:schemeClr val="accent2">
                    <a:lumMod val="75000"/>
                  </a:schemeClr>
                </a:solidFill>
              </a:rPr>
              <a:t>SUMMARY</a:t>
            </a:r>
            <a:endParaRPr lang="en-US" dirty="0">
              <a:solidFill>
                <a:schemeClr val="accent2">
                  <a:lumMod val="75000"/>
                </a:schemeClr>
              </a:solidFill>
            </a:endParaRPr>
          </a:p>
        </p:txBody>
      </p:sp>
      <p:sp>
        <p:nvSpPr>
          <p:cNvPr id="3" name="Content Placeholder 2"/>
          <p:cNvSpPr>
            <a:spLocks noGrp="1"/>
          </p:cNvSpPr>
          <p:nvPr>
            <p:ph idx="1"/>
          </p:nvPr>
        </p:nvSpPr>
        <p:spPr>
          <a:xfrm>
            <a:off x="467544" y="980728"/>
            <a:ext cx="8424936" cy="5688632"/>
          </a:xfrm>
        </p:spPr>
        <p:txBody>
          <a:bodyPr>
            <a:normAutofit fontScale="70000" lnSpcReduction="20000"/>
          </a:bodyPr>
          <a:lstStyle/>
          <a:p>
            <a:pPr>
              <a:buNone/>
            </a:pPr>
            <a:r>
              <a:rPr lang="en-US" b="1" dirty="0" smtClean="0"/>
              <a:t>Exploratory Analysis</a:t>
            </a:r>
            <a:endParaRPr lang="en-US" dirty="0" smtClean="0"/>
          </a:p>
          <a:p>
            <a:pPr algn="just">
              <a:buFont typeface="Wingdings" pitchFamily="2" charset="2"/>
              <a:buChar char="Ø"/>
            </a:pPr>
            <a:r>
              <a:rPr lang="en-US" dirty="0" smtClean="0"/>
              <a:t>Exploratory Analysis of </a:t>
            </a:r>
            <a:r>
              <a:rPr lang="en-US" dirty="0" smtClean="0"/>
              <a:t>data</a:t>
            </a:r>
            <a:endParaRPr lang="en-US" dirty="0" smtClean="0"/>
          </a:p>
          <a:p>
            <a:pPr>
              <a:buFont typeface="Wingdings" pitchFamily="2" charset="2"/>
              <a:buChar char="Ø"/>
            </a:pPr>
            <a:r>
              <a:rPr lang="en-US" dirty="0" smtClean="0"/>
              <a:t>trends </a:t>
            </a:r>
            <a:r>
              <a:rPr lang="en-US" dirty="0" smtClean="0"/>
              <a:t>across </a:t>
            </a:r>
            <a:r>
              <a:rPr lang="en-US" dirty="0" smtClean="0"/>
              <a:t>months/years/quarters/days</a:t>
            </a:r>
            <a:endParaRPr lang="en-US" dirty="0" smtClean="0"/>
          </a:p>
          <a:p>
            <a:pPr>
              <a:buNone/>
            </a:pPr>
            <a:r>
              <a:rPr lang="en-US" b="1" dirty="0" smtClean="0"/>
              <a:t>Use of Market Basket Analysis (Association Rules)</a:t>
            </a:r>
            <a:endParaRPr lang="en-US" dirty="0" smtClean="0"/>
          </a:p>
          <a:p>
            <a:r>
              <a:rPr lang="en-US" dirty="0" smtClean="0"/>
              <a:t>Write Something about the association rules and their relevance in this case</a:t>
            </a:r>
          </a:p>
          <a:p>
            <a:r>
              <a:rPr lang="en-US" dirty="0" smtClean="0"/>
              <a:t>Add KNIME workflow Image , as that is the only tool to be used for MBA.</a:t>
            </a:r>
          </a:p>
          <a:p>
            <a:r>
              <a:rPr lang="en-US" dirty="0" smtClean="0"/>
              <a:t>Write about threshold values of Support and Confidence</a:t>
            </a:r>
          </a:p>
          <a:p>
            <a:pPr>
              <a:buNone/>
            </a:pPr>
            <a:r>
              <a:rPr lang="en-US" b="1" dirty="0" smtClean="0"/>
              <a:t>Associations Identified </a:t>
            </a:r>
            <a:endParaRPr lang="en-US" dirty="0" smtClean="0"/>
          </a:p>
          <a:p>
            <a:r>
              <a:rPr lang="en-US" dirty="0" smtClean="0"/>
              <a:t>Put the associations in a tabular manner</a:t>
            </a:r>
          </a:p>
          <a:p>
            <a:r>
              <a:rPr lang="en-US" dirty="0" smtClean="0"/>
              <a:t>Explain about support, confidence, &amp; lift values that are calculated                                 </a:t>
            </a:r>
          </a:p>
          <a:p>
            <a:pPr>
              <a:buNone/>
            </a:pPr>
            <a:r>
              <a:rPr lang="en-US" b="1" dirty="0" smtClean="0"/>
              <a:t>A suggestion of Possible Combos with Lucrative Offers</a:t>
            </a:r>
            <a:endParaRPr lang="en-US" dirty="0" smtClean="0"/>
          </a:p>
          <a:p>
            <a:r>
              <a:rPr lang="en-US" dirty="0" smtClean="0"/>
              <a:t>Write recommendations</a:t>
            </a:r>
          </a:p>
          <a:p>
            <a:r>
              <a:rPr lang="en-US" dirty="0" smtClean="0"/>
              <a:t>Make discount offers or combos (or buy two get one free) based on the associations and your experience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8003232" cy="576064"/>
          </a:xfrm>
        </p:spPr>
        <p:txBody>
          <a:bodyPr/>
          <a:lstStyle/>
          <a:p>
            <a:r>
              <a:rPr lang="en-IN" dirty="0" smtClean="0">
                <a:solidFill>
                  <a:schemeClr val="accent2">
                    <a:lumMod val="75000"/>
                  </a:schemeClr>
                </a:solidFill>
              </a:rPr>
              <a:t>Cont..</a:t>
            </a:r>
            <a:endParaRPr lang="en-US" dirty="0">
              <a:solidFill>
                <a:schemeClr val="accent2">
                  <a:lumMod val="75000"/>
                </a:schemeClr>
              </a:solidFill>
            </a:endParaRPr>
          </a:p>
        </p:txBody>
      </p:sp>
      <p:sp>
        <p:nvSpPr>
          <p:cNvPr id="3" name="Content Placeholder 2"/>
          <p:cNvSpPr>
            <a:spLocks noGrp="1"/>
          </p:cNvSpPr>
          <p:nvPr>
            <p:ph idx="1"/>
          </p:nvPr>
        </p:nvSpPr>
        <p:spPr>
          <a:xfrm>
            <a:off x="467544" y="908720"/>
            <a:ext cx="8424936" cy="5688632"/>
          </a:xfrm>
        </p:spPr>
        <p:txBody>
          <a:bodyPr>
            <a:normAutofit/>
          </a:bodyPr>
          <a:lstStyle/>
          <a:p>
            <a:pPr algn="just">
              <a:buNone/>
            </a:pPr>
            <a:r>
              <a:rPr lang="en-US" sz="2400" dirty="0" smtClean="0"/>
              <a:t>Looking back to the example, percentage of times that butter(X) is purchased, given that bread(Y) was bought</a:t>
            </a:r>
            <a:r>
              <a:rPr lang="en-US" sz="2400" dirty="0" smtClean="0"/>
              <a:t>:</a:t>
            </a:r>
          </a:p>
          <a:p>
            <a:pPr algn="just">
              <a:buNone/>
            </a:pPr>
            <a:endParaRPr lang="en-US" sz="2000" dirty="0" smtClean="0"/>
          </a:p>
          <a:p>
            <a:pPr algn="ctr">
              <a:buNone/>
            </a:pPr>
            <a:r>
              <a:rPr lang="en-US" sz="2400" dirty="0" smtClean="0"/>
              <a:t>Confidence (butter -&gt; bread) = 3/3 = </a:t>
            </a:r>
            <a:r>
              <a:rPr lang="en-US" sz="2400" dirty="0" smtClean="0"/>
              <a:t>1</a:t>
            </a:r>
          </a:p>
          <a:p>
            <a:pPr algn="ctr">
              <a:buNone/>
            </a:pPr>
            <a:endParaRPr lang="en-US" sz="1000" dirty="0" smtClean="0"/>
          </a:p>
          <a:p>
            <a:pPr algn="just">
              <a:buFont typeface="Arial" pitchFamily="34" charset="0"/>
              <a:buChar char="•"/>
            </a:pPr>
            <a:r>
              <a:rPr lang="en-US" sz="2400" b="1" dirty="0" smtClean="0"/>
              <a:t> </a:t>
            </a:r>
            <a:r>
              <a:rPr lang="en-US" sz="2400" b="1" dirty="0" smtClean="0"/>
              <a:t>Lift:</a:t>
            </a:r>
            <a:r>
              <a:rPr lang="en-US" sz="2400" dirty="0" smtClean="0"/>
              <a:t> Unlike the confidence metric whose value may vary depending on direction </a:t>
            </a:r>
            <a:r>
              <a:rPr lang="en-US" sz="2400" dirty="0" smtClean="0"/>
              <a:t>(</a:t>
            </a:r>
            <a:r>
              <a:rPr lang="en-US" sz="2400" dirty="0" err="1" smtClean="0"/>
              <a:t>e.g</a:t>
            </a:r>
            <a:r>
              <a:rPr lang="en-US" sz="2400" dirty="0" smtClean="0"/>
              <a:t>: confidence(X </a:t>
            </a:r>
            <a:r>
              <a:rPr lang="en-US" sz="2400" dirty="0" smtClean="0"/>
              <a:t>-&gt;</a:t>
            </a:r>
            <a:r>
              <a:rPr lang="en-US" sz="2400" dirty="0" smtClean="0"/>
              <a:t>Y) </a:t>
            </a:r>
            <a:r>
              <a:rPr lang="en-US" sz="2400" dirty="0" smtClean="0"/>
              <a:t>may be different from </a:t>
            </a:r>
            <a:r>
              <a:rPr lang="en-US" sz="2400" dirty="0" smtClean="0"/>
              <a:t>confidence(Y </a:t>
            </a:r>
            <a:r>
              <a:rPr lang="en-US" sz="2400" dirty="0" smtClean="0"/>
              <a:t>-&gt;</a:t>
            </a:r>
            <a:r>
              <a:rPr lang="en-US" sz="2400" dirty="0" smtClean="0"/>
              <a:t>X),</a:t>
            </a:r>
            <a:r>
              <a:rPr lang="en-US" sz="2400" dirty="0" smtClean="0"/>
              <a:t> </a:t>
            </a:r>
            <a:r>
              <a:rPr lang="en-US" sz="2400" b="1" dirty="0" smtClean="0"/>
              <a:t>lift has no direction</a:t>
            </a:r>
            <a:r>
              <a:rPr lang="en-US" sz="2400" dirty="0" smtClean="0"/>
              <a:t>.</a:t>
            </a:r>
          </a:p>
          <a:p>
            <a:pPr algn="just">
              <a:buNone/>
            </a:pPr>
            <a:r>
              <a:rPr lang="en-US" sz="2400" dirty="0" smtClean="0"/>
              <a:t> </a:t>
            </a:r>
          </a:p>
          <a:p>
            <a:pPr algn="just">
              <a:buNone/>
            </a:pPr>
            <a:r>
              <a:rPr lang="en-US" sz="2400" dirty="0" smtClean="0"/>
              <a:t>This </a:t>
            </a:r>
            <a:r>
              <a:rPr lang="en-US" sz="2400" dirty="0" smtClean="0"/>
              <a:t>means that the </a:t>
            </a:r>
            <a:r>
              <a:rPr lang="en-US" sz="2400" dirty="0" smtClean="0"/>
              <a:t>lift (X,Y) </a:t>
            </a:r>
            <a:r>
              <a:rPr lang="en-US" sz="2400" dirty="0" smtClean="0"/>
              <a:t>is always equal to the </a:t>
            </a:r>
            <a:r>
              <a:rPr lang="en-US" sz="2400" dirty="0" smtClean="0"/>
              <a:t>lift(Y,X</a:t>
            </a:r>
            <a:r>
              <a:rPr lang="en-US" sz="2400" dirty="0" smtClean="0"/>
              <a:t>)</a:t>
            </a:r>
            <a:r>
              <a:rPr lang="en-US" sz="2400" dirty="0" smtClean="0"/>
              <a:t>: </a:t>
            </a:r>
          </a:p>
          <a:p>
            <a:pPr algn="ctr">
              <a:buNone/>
            </a:pPr>
            <a:r>
              <a:rPr lang="en-US" sz="2400" dirty="0" smtClean="0"/>
              <a:t>Lift(X,Y) </a:t>
            </a:r>
            <a:r>
              <a:rPr lang="en-US" sz="2400" dirty="0" smtClean="0"/>
              <a:t>= </a:t>
            </a:r>
            <a:r>
              <a:rPr lang="en-US" sz="2400" dirty="0" smtClean="0"/>
              <a:t>lift(Y,X) </a:t>
            </a:r>
            <a:r>
              <a:rPr lang="en-US" sz="2400" dirty="0" smtClean="0"/>
              <a:t>= </a:t>
            </a:r>
            <a:r>
              <a:rPr lang="en-US" sz="2400" dirty="0" smtClean="0"/>
              <a:t>support (X,Y) </a:t>
            </a:r>
            <a:r>
              <a:rPr lang="en-US" sz="2400" dirty="0" smtClean="0"/>
              <a:t>/ (</a:t>
            </a:r>
            <a:r>
              <a:rPr lang="en-US" sz="2400" dirty="0" smtClean="0"/>
              <a:t>support(X) </a:t>
            </a:r>
            <a:r>
              <a:rPr lang="en-US" sz="2400" dirty="0" smtClean="0"/>
              <a:t>* </a:t>
            </a:r>
            <a:r>
              <a:rPr lang="en-US" sz="2400" dirty="0" smtClean="0"/>
              <a:t>support(Y)</a:t>
            </a:r>
          </a:p>
          <a:p>
            <a:pPr algn="ctr">
              <a:buNone/>
            </a:pPr>
            <a:endParaRPr lang="en-US" sz="900" dirty="0" smtClean="0"/>
          </a:p>
          <a:p>
            <a:pPr algn="ctr">
              <a:buNone/>
            </a:pPr>
            <a:r>
              <a:rPr lang="en-US" sz="2400" dirty="0" smtClean="0"/>
              <a:t>Lift(butter</a:t>
            </a:r>
            <a:r>
              <a:rPr lang="en-US" sz="2400" dirty="0" smtClean="0"/>
              <a:t>, </a:t>
            </a:r>
            <a:r>
              <a:rPr lang="en-US" sz="2400" dirty="0" smtClean="0"/>
              <a:t>bread) </a:t>
            </a:r>
            <a:r>
              <a:rPr lang="en-US" sz="2400" dirty="0" smtClean="0"/>
              <a:t>= </a:t>
            </a:r>
            <a:r>
              <a:rPr lang="en-US" sz="2400" dirty="0" smtClean="0"/>
              <a:t>lift(bread</a:t>
            </a:r>
            <a:r>
              <a:rPr lang="en-US" sz="2400" dirty="0" smtClean="0"/>
              <a:t>, </a:t>
            </a:r>
            <a:r>
              <a:rPr lang="en-US" sz="2400" dirty="0" smtClean="0"/>
              <a:t>butter) </a:t>
            </a:r>
            <a:r>
              <a:rPr lang="en-US" sz="2400" dirty="0" smtClean="0"/>
              <a:t>= </a:t>
            </a:r>
            <a:r>
              <a:rPr lang="en-US" sz="2400" dirty="0" smtClean="0"/>
              <a:t>support(butter</a:t>
            </a:r>
            <a:r>
              <a:rPr lang="en-US" sz="2400" dirty="0" smtClean="0"/>
              <a:t>, </a:t>
            </a:r>
            <a:r>
              <a:rPr lang="en-US" sz="2400" dirty="0" smtClean="0"/>
              <a:t>bread) </a:t>
            </a:r>
            <a:r>
              <a:rPr lang="en-US" sz="2400" dirty="0" smtClean="0"/>
              <a:t>/ (</a:t>
            </a:r>
            <a:r>
              <a:rPr lang="en-US" sz="2400" dirty="0" smtClean="0"/>
              <a:t>support(butter) </a:t>
            </a:r>
            <a:r>
              <a:rPr lang="en-US" sz="2400" dirty="0" smtClean="0"/>
              <a:t>* </a:t>
            </a:r>
            <a:r>
              <a:rPr lang="en-US" sz="2400" dirty="0" smtClean="0"/>
              <a:t>support(bread))</a:t>
            </a:r>
            <a:endParaRPr lang="en-US" sz="2400" dirty="0" smtClean="0"/>
          </a:p>
          <a:p>
            <a:pPr algn="just"/>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2">
                    <a:lumMod val="75000"/>
                  </a:schemeClr>
                </a:solidFill>
              </a:rPr>
              <a:t>KNIME WORKFLOW</a:t>
            </a:r>
            <a:endParaRPr lang="en-US" b="1" dirty="0">
              <a:solidFill>
                <a:schemeClr val="accent2">
                  <a:lumMod val="75000"/>
                </a:schemeClr>
              </a:solidFill>
            </a:endParaRPr>
          </a:p>
        </p:txBody>
      </p:sp>
      <p:pic>
        <p:nvPicPr>
          <p:cNvPr id="19458" name="Picture 2"/>
          <p:cNvPicPr>
            <a:picLocks noGrp="1" noChangeAspect="1" noChangeArrowheads="1"/>
          </p:cNvPicPr>
          <p:nvPr>
            <p:ph idx="1"/>
          </p:nvPr>
        </p:nvPicPr>
        <p:blipFill>
          <a:blip r:embed="rId2" cstate="print"/>
          <a:srcRect/>
          <a:stretch>
            <a:fillRect/>
          </a:stretch>
        </p:blipFill>
        <p:spPr bwMode="auto">
          <a:xfrm>
            <a:off x="467544" y="1628800"/>
            <a:ext cx="8496944" cy="489654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648"/>
            <a:ext cx="7772400" cy="648072"/>
          </a:xfrm>
        </p:spPr>
        <p:txBody>
          <a:bodyPr/>
          <a:lstStyle/>
          <a:p>
            <a:r>
              <a:rPr lang="en-IN" dirty="0" smtClean="0">
                <a:solidFill>
                  <a:schemeClr val="accent2">
                    <a:lumMod val="75000"/>
                  </a:schemeClr>
                </a:solidFill>
              </a:rPr>
              <a:t>MBA – data </a:t>
            </a:r>
            <a:r>
              <a:rPr lang="en-IN" dirty="0" smtClean="0">
                <a:solidFill>
                  <a:schemeClr val="accent2">
                    <a:lumMod val="75000"/>
                  </a:schemeClr>
                </a:solidFill>
              </a:rPr>
              <a:t>output</a:t>
            </a:r>
            <a:endParaRPr lang="en-US" dirty="0">
              <a:solidFill>
                <a:schemeClr val="accent2">
                  <a:lumMod val="75000"/>
                </a:schemeClr>
              </a:solidFill>
            </a:endParaRPr>
          </a:p>
        </p:txBody>
      </p:sp>
      <p:pic>
        <p:nvPicPr>
          <p:cNvPr id="20482" name="Picture 2"/>
          <p:cNvPicPr>
            <a:picLocks noGrp="1" noChangeAspect="1" noChangeArrowheads="1"/>
          </p:cNvPicPr>
          <p:nvPr>
            <p:ph idx="1"/>
          </p:nvPr>
        </p:nvPicPr>
        <p:blipFill>
          <a:blip r:embed="rId2" cstate="print"/>
          <a:srcRect/>
          <a:stretch>
            <a:fillRect/>
          </a:stretch>
        </p:blipFill>
        <p:spPr bwMode="auto">
          <a:xfrm>
            <a:off x="755576" y="1340768"/>
            <a:ext cx="7704856" cy="50405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sp>
        <p:nvSpPr>
          <p:cNvPr id="3" name="Content Placeholder 2"/>
          <p:cNvSpPr>
            <a:spLocks noGrp="1"/>
          </p:cNvSpPr>
          <p:nvPr>
            <p:ph sz="half" idx="1"/>
          </p:nvPr>
        </p:nvSpPr>
        <p:spPr/>
        <p:txBody>
          <a:bodyPr>
            <a:normAutofit fontScale="92500" lnSpcReduction="20000"/>
          </a:bodyPr>
          <a:lstStyle/>
          <a:p>
            <a:pPr algn="just"/>
            <a:r>
              <a:rPr lang="en-IN" dirty="0" smtClean="0"/>
              <a:t>After  loading the data in </a:t>
            </a:r>
            <a:r>
              <a:rPr lang="en-IN" dirty="0" err="1" smtClean="0"/>
              <a:t>knime</a:t>
            </a:r>
            <a:r>
              <a:rPr lang="en-IN" dirty="0" smtClean="0"/>
              <a:t> , data grouped with </a:t>
            </a:r>
            <a:r>
              <a:rPr lang="en-IN" dirty="0" err="1" smtClean="0"/>
              <a:t>order_id</a:t>
            </a:r>
            <a:r>
              <a:rPr lang="en-IN" dirty="0" smtClean="0"/>
              <a:t>  and concatenated product column.</a:t>
            </a:r>
          </a:p>
          <a:p>
            <a:pPr algn="just"/>
            <a:r>
              <a:rPr lang="en-IN" dirty="0" smtClean="0"/>
              <a:t>We can observe here that  no. of rows are now  1,139 as compared to our dataset it was 20,641.</a:t>
            </a:r>
          </a:p>
          <a:p>
            <a:pPr algn="just"/>
            <a:r>
              <a:rPr lang="en-IN" dirty="0" smtClean="0"/>
              <a:t>This will help us classify the products for our further market basket analysis.</a:t>
            </a:r>
            <a:endParaRPr lang="en-US" dirty="0"/>
          </a:p>
        </p:txBody>
      </p:sp>
      <p:pic>
        <p:nvPicPr>
          <p:cNvPr id="21507" name="Picture 3"/>
          <p:cNvPicPr>
            <a:picLocks noGrp="1" noChangeAspect="1" noChangeArrowheads="1"/>
          </p:cNvPicPr>
          <p:nvPr>
            <p:ph sz="half" idx="2"/>
          </p:nvPr>
        </p:nvPicPr>
        <p:blipFill>
          <a:blip r:embed="rId2" cstate="print"/>
          <a:srcRect/>
          <a:stretch>
            <a:fillRect/>
          </a:stretch>
        </p:blipFill>
        <p:spPr bwMode="auto">
          <a:xfrm>
            <a:off x="4788024" y="1700808"/>
            <a:ext cx="4176464" cy="460851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612680"/>
          </a:xfrm>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sp>
        <p:nvSpPr>
          <p:cNvPr id="3" name="Content Placeholder 2"/>
          <p:cNvSpPr>
            <a:spLocks noGrp="1"/>
          </p:cNvSpPr>
          <p:nvPr>
            <p:ph sz="half" idx="1"/>
          </p:nvPr>
        </p:nvSpPr>
        <p:spPr>
          <a:xfrm>
            <a:off x="251520" y="1484784"/>
            <a:ext cx="4251424" cy="5112567"/>
          </a:xfrm>
        </p:spPr>
        <p:txBody>
          <a:bodyPr/>
          <a:lstStyle/>
          <a:p>
            <a:r>
              <a:rPr lang="en-IN" dirty="0" smtClean="0"/>
              <a:t>By using cell splitter  node we removed the duplicated products and concatenated them in a single group as per the  order id.</a:t>
            </a:r>
          </a:p>
          <a:p>
            <a:endParaRPr lang="en-IN" dirty="0" smtClean="0"/>
          </a:p>
          <a:p>
            <a:r>
              <a:rPr lang="en-IN" dirty="0" smtClean="0"/>
              <a:t>This again helped us to classify the items in the set format which is in square  bracket.</a:t>
            </a:r>
            <a:endParaRPr lang="en-US" dirty="0"/>
          </a:p>
        </p:txBody>
      </p:sp>
      <p:pic>
        <p:nvPicPr>
          <p:cNvPr id="22531" name="Picture 3"/>
          <p:cNvPicPr>
            <a:picLocks noGrp="1" noChangeAspect="1" noChangeArrowheads="1"/>
          </p:cNvPicPr>
          <p:nvPr>
            <p:ph sz="half" idx="2"/>
          </p:nvPr>
        </p:nvPicPr>
        <p:blipFill>
          <a:blip r:embed="rId2" cstate="print"/>
          <a:srcRect/>
          <a:stretch>
            <a:fillRect/>
          </a:stretch>
        </p:blipFill>
        <p:spPr bwMode="auto">
          <a:xfrm>
            <a:off x="4427538" y="1196751"/>
            <a:ext cx="4465637" cy="518457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0672"/>
          </a:xfrm>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sp>
        <p:nvSpPr>
          <p:cNvPr id="3" name="Content Placeholder 2"/>
          <p:cNvSpPr>
            <a:spLocks noGrp="1"/>
          </p:cNvSpPr>
          <p:nvPr>
            <p:ph idx="1"/>
          </p:nvPr>
        </p:nvSpPr>
        <p:spPr>
          <a:xfrm>
            <a:off x="395536" y="1340768"/>
            <a:ext cx="8568952" cy="5014792"/>
          </a:xfrm>
        </p:spPr>
        <p:txBody>
          <a:bodyPr>
            <a:normAutofit lnSpcReduction="10000"/>
          </a:bodyPr>
          <a:lstStyle/>
          <a:p>
            <a:pPr algn="just"/>
            <a:r>
              <a:rPr lang="en-IN" sz="3200" dirty="0" smtClean="0"/>
              <a:t>After  that  by using association rule learner node we created association rules. these rules are action able in  that they can be used to target customers for marketing  or product placing or more generally to inform decision making.</a:t>
            </a:r>
          </a:p>
          <a:p>
            <a:pPr algn="just"/>
            <a:r>
              <a:rPr lang="en-IN" sz="3200" dirty="0" smtClean="0"/>
              <a:t>This is the most important node for our market basket analysis. We have here the three metrics that are support , confidence and lift, we added a value to our support which is between 0-1.</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sp>
        <p:nvSpPr>
          <p:cNvPr id="3" name="Content Placeholder 2"/>
          <p:cNvSpPr>
            <a:spLocks noGrp="1"/>
          </p:cNvSpPr>
          <p:nvPr>
            <p:ph sz="half" idx="1"/>
          </p:nvPr>
        </p:nvSpPr>
        <p:spPr>
          <a:xfrm>
            <a:off x="179512" y="1772816"/>
            <a:ext cx="4323432" cy="4680519"/>
          </a:xfrm>
        </p:spPr>
        <p:txBody>
          <a:bodyPr>
            <a:noAutofit/>
          </a:bodyPr>
          <a:lstStyle/>
          <a:p>
            <a:r>
              <a:rPr lang="en-IN" sz="2400" dirty="0" smtClean="0"/>
              <a:t>We added value of 0.02 that is 5 % sell of a product from overall transactions and we also selected the association rule for the minimum confidence as 0.08. so as you can see the values of support and confidence </a:t>
            </a:r>
            <a:r>
              <a:rPr lang="en-IN" sz="2400" dirty="0" smtClean="0"/>
              <a:t> </a:t>
            </a:r>
            <a:r>
              <a:rPr lang="en-IN" sz="2400" dirty="0" smtClean="0"/>
              <a:t>will help us to get threshold.</a:t>
            </a:r>
            <a:endParaRPr lang="en-US" sz="2400" dirty="0"/>
          </a:p>
        </p:txBody>
      </p:sp>
      <p:pic>
        <p:nvPicPr>
          <p:cNvPr id="23555" name="Picture 3"/>
          <p:cNvPicPr>
            <a:picLocks noGrp="1" noChangeAspect="1" noChangeArrowheads="1"/>
          </p:cNvPicPr>
          <p:nvPr>
            <p:ph sz="half" idx="2"/>
          </p:nvPr>
        </p:nvPicPr>
        <p:blipFill>
          <a:blip r:embed="rId2" cstate="print"/>
          <a:srcRect/>
          <a:stretch>
            <a:fillRect/>
          </a:stretch>
        </p:blipFill>
        <p:spPr bwMode="auto">
          <a:xfrm>
            <a:off x="4656138" y="1484784"/>
            <a:ext cx="4237037" cy="42580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pic>
        <p:nvPicPr>
          <p:cNvPr id="24580" name="Picture 4"/>
          <p:cNvPicPr>
            <a:picLocks noGrp="1" noChangeAspect="1" noChangeArrowheads="1"/>
          </p:cNvPicPr>
          <p:nvPr>
            <p:ph idx="1"/>
          </p:nvPr>
        </p:nvPicPr>
        <p:blipFill>
          <a:blip r:embed="rId2" cstate="print"/>
          <a:srcRect/>
          <a:stretch>
            <a:fillRect/>
          </a:stretch>
        </p:blipFill>
        <p:spPr bwMode="auto">
          <a:xfrm>
            <a:off x="395536" y="1340768"/>
            <a:ext cx="7920880" cy="525658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147248" cy="648072"/>
          </a:xfrm>
        </p:spPr>
        <p:txBody>
          <a:bodyPr/>
          <a:lstStyle/>
          <a:p>
            <a:r>
              <a:rPr lang="en-IN" dirty="0" smtClean="0">
                <a:solidFill>
                  <a:schemeClr val="accent2">
                    <a:lumMod val="75000"/>
                  </a:schemeClr>
                </a:solidFill>
              </a:rPr>
              <a:t>MBA</a:t>
            </a:r>
            <a:endParaRPr lang="en-US" dirty="0">
              <a:solidFill>
                <a:schemeClr val="accent2">
                  <a:lumMod val="75000"/>
                </a:schemeClr>
              </a:solidFill>
            </a:endParaRPr>
          </a:p>
        </p:txBody>
      </p:sp>
      <p:sp>
        <p:nvSpPr>
          <p:cNvPr id="3" name="Content Placeholder 2"/>
          <p:cNvSpPr>
            <a:spLocks noGrp="1"/>
          </p:cNvSpPr>
          <p:nvPr>
            <p:ph idx="1"/>
          </p:nvPr>
        </p:nvSpPr>
        <p:spPr>
          <a:xfrm>
            <a:off x="611560" y="1052736"/>
            <a:ext cx="8280920" cy="5302824"/>
          </a:xfrm>
        </p:spPr>
        <p:txBody>
          <a:bodyPr>
            <a:normAutofit fontScale="92500" lnSpcReduction="20000"/>
          </a:bodyPr>
          <a:lstStyle/>
          <a:p>
            <a:r>
              <a:rPr lang="en-IN" dirty="0" smtClean="0"/>
              <a:t>So as we can see in the previous slide the table shows 399666 records in which each row contains a different rules.</a:t>
            </a:r>
          </a:p>
          <a:p>
            <a:r>
              <a:rPr lang="en-IN" dirty="0" smtClean="0"/>
              <a:t>It has created multiple rules on the basis of threshold limit that we have set earlier in the association rule learner node  and whichever has a higher lift value we recommend that product to the customer.</a:t>
            </a:r>
          </a:p>
          <a:p>
            <a:r>
              <a:rPr lang="en-IN" dirty="0" smtClean="0"/>
              <a:t>Consequent column contains recommended products and we have sorted the lift values from higher to lower for the better recommendations.</a:t>
            </a:r>
          </a:p>
          <a:p>
            <a:r>
              <a:rPr lang="en-IN" dirty="0" smtClean="0"/>
              <a:t>So generally we recommend the products that are listed in consequent feature which has a higher lift.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640960" cy="648072"/>
          </a:xfrm>
        </p:spPr>
        <p:txBody>
          <a:bodyPr/>
          <a:lstStyle/>
          <a:p>
            <a:r>
              <a:rPr lang="en-IN" b="1" dirty="0" smtClean="0">
                <a:solidFill>
                  <a:schemeClr val="accent2">
                    <a:lumMod val="75000"/>
                  </a:schemeClr>
                </a:solidFill>
                <a:latin typeface="Calibri" pitchFamily="34" charset="0"/>
                <a:cs typeface="Calibri" pitchFamily="34" charset="0"/>
              </a:rPr>
              <a:t>MBA – suggestions and recommendations</a:t>
            </a:r>
            <a:endParaRPr lang="en-US" dirty="0">
              <a:solidFill>
                <a:schemeClr val="accent2">
                  <a:lumMod val="75000"/>
                </a:schemeClr>
              </a:solidFill>
            </a:endParaRPr>
          </a:p>
        </p:txBody>
      </p:sp>
      <p:sp>
        <p:nvSpPr>
          <p:cNvPr id="3" name="Content Placeholder 2"/>
          <p:cNvSpPr>
            <a:spLocks noGrp="1"/>
          </p:cNvSpPr>
          <p:nvPr>
            <p:ph sz="half" idx="1"/>
          </p:nvPr>
        </p:nvSpPr>
        <p:spPr>
          <a:xfrm>
            <a:off x="251520" y="1412777"/>
            <a:ext cx="4251424" cy="4883688"/>
          </a:xfrm>
        </p:spPr>
        <p:txBody>
          <a:bodyPr>
            <a:normAutofit lnSpcReduction="10000"/>
          </a:bodyPr>
          <a:lstStyle/>
          <a:p>
            <a:r>
              <a:rPr lang="en-IN" dirty="0" smtClean="0">
                <a:latin typeface="Calibri" pitchFamily="34" charset="0"/>
                <a:cs typeface="Calibri" pitchFamily="34" charset="0"/>
              </a:rPr>
              <a:t>Poultry could be suggested as a combo offer with most of the food  and snacks items such as dinner rolls and spaghetti sauce.</a:t>
            </a:r>
          </a:p>
          <a:p>
            <a:r>
              <a:rPr lang="en-IN" dirty="0" smtClean="0">
                <a:latin typeface="Calibri" pitchFamily="34" charset="0"/>
                <a:cs typeface="Calibri" pitchFamily="34" charset="0"/>
              </a:rPr>
              <a:t>soda </a:t>
            </a:r>
            <a:r>
              <a:rPr lang="en-IN" dirty="0" smtClean="0">
                <a:latin typeface="Calibri" pitchFamily="34" charset="0"/>
                <a:cs typeface="Calibri" pitchFamily="34" charset="0"/>
              </a:rPr>
              <a:t>could be another  item which can be offered in a combo.</a:t>
            </a:r>
          </a:p>
          <a:p>
            <a:r>
              <a:rPr lang="en-IN" dirty="0" smtClean="0">
                <a:latin typeface="Calibri" pitchFamily="34" charset="0"/>
                <a:cs typeface="Calibri" pitchFamily="34" charset="0"/>
              </a:rPr>
              <a:t>Top combo’s with good confidence are:</a:t>
            </a:r>
          </a:p>
          <a:p>
            <a:endParaRPr lang="en-US" dirty="0" smtClean="0"/>
          </a:p>
          <a:p>
            <a:endParaRPr lang="en-US" dirty="0"/>
          </a:p>
        </p:txBody>
      </p:sp>
      <p:pic>
        <p:nvPicPr>
          <p:cNvPr id="26628" name="Picture 4"/>
          <p:cNvPicPr>
            <a:picLocks noGrp="1" noChangeAspect="1" noChangeArrowheads="1"/>
          </p:cNvPicPr>
          <p:nvPr>
            <p:ph sz="half" idx="2"/>
          </p:nvPr>
        </p:nvPicPr>
        <p:blipFill>
          <a:blip r:embed="rId2" cstate="print"/>
          <a:srcRect/>
          <a:stretch>
            <a:fillRect/>
          </a:stretch>
        </p:blipFill>
        <p:spPr bwMode="auto">
          <a:xfrm>
            <a:off x="4284663" y="1700808"/>
            <a:ext cx="4608512" cy="38164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280920" cy="648072"/>
          </a:xfrm>
        </p:spPr>
        <p:txBody>
          <a:bodyPr/>
          <a:lstStyle/>
          <a:p>
            <a:pPr algn="ctr"/>
            <a:r>
              <a:rPr lang="en-IN" dirty="0" smtClean="0">
                <a:solidFill>
                  <a:schemeClr val="accent2">
                    <a:lumMod val="75000"/>
                  </a:schemeClr>
                </a:solidFill>
              </a:rPr>
              <a:t>PROBLEM STATEMENT</a:t>
            </a:r>
            <a:endParaRPr lang="en-US" dirty="0">
              <a:solidFill>
                <a:schemeClr val="accent2">
                  <a:lumMod val="75000"/>
                </a:schemeClr>
              </a:solidFill>
            </a:endParaRPr>
          </a:p>
        </p:txBody>
      </p:sp>
      <p:sp>
        <p:nvSpPr>
          <p:cNvPr id="3" name="Content Placeholder 2"/>
          <p:cNvSpPr>
            <a:spLocks noGrp="1"/>
          </p:cNvSpPr>
          <p:nvPr>
            <p:ph idx="1"/>
          </p:nvPr>
        </p:nvSpPr>
        <p:spPr>
          <a:xfrm>
            <a:off x="539552" y="1556792"/>
            <a:ext cx="8352928" cy="4320480"/>
          </a:xfrm>
        </p:spPr>
        <p:txBody>
          <a:bodyPr>
            <a:normAutofit/>
          </a:bodyPr>
          <a:lstStyle/>
          <a:p>
            <a:pPr algn="just">
              <a:buNone/>
            </a:pPr>
            <a:r>
              <a:rPr lang="en-US" sz="2800" dirty="0" smtClean="0"/>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r>
              <a:rPr lang="en-US" sz="2800" dirty="0" smtClean="0"/>
              <a:t>?</a:t>
            </a:r>
          </a:p>
          <a:p>
            <a:pPr algn="just">
              <a:buNone/>
            </a:pPr>
            <a:endParaRPr lang="en-US" sz="2400" dirty="0" smtClean="0"/>
          </a:p>
          <a:p>
            <a:pPr algn="just">
              <a:buNone/>
            </a:pPr>
            <a:r>
              <a:rPr lang="en-US" dirty="0" smtClean="0"/>
              <a:t>Data: </a:t>
            </a:r>
            <a:r>
              <a:rPr lang="en-US" u="sng" dirty="0" smtClean="0">
                <a:solidFill>
                  <a:schemeClr val="accent2">
                    <a:lumMod val="75000"/>
                  </a:schemeClr>
                </a:solidFill>
              </a:rPr>
              <a:t>dataset_group.csv</a:t>
            </a:r>
            <a:endParaRPr lang="en-US" dirty="0">
              <a:solidFill>
                <a:schemeClr val="accent2">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352928" cy="792088"/>
          </a:xfrm>
        </p:spPr>
        <p:txBody>
          <a:bodyPr/>
          <a:lstStyle/>
          <a:p>
            <a:pPr algn="ctr"/>
            <a:r>
              <a:rPr lang="en-IN" sz="2800" b="1" dirty="0" smtClean="0">
                <a:solidFill>
                  <a:schemeClr val="accent2">
                    <a:lumMod val="75000"/>
                  </a:schemeClr>
                </a:solidFill>
                <a:latin typeface="Calibri" pitchFamily="34" charset="0"/>
                <a:cs typeface="Calibri" pitchFamily="34" charset="0"/>
              </a:rPr>
              <a:t>MBA – suggestions and recommendations</a:t>
            </a:r>
            <a:endParaRPr lang="en-US" sz="2800" b="1" dirty="0">
              <a:solidFill>
                <a:schemeClr val="accent2">
                  <a:lumMod val="75000"/>
                </a:schemeClr>
              </a:solidFill>
              <a:latin typeface="Calibri" pitchFamily="34" charset="0"/>
              <a:cs typeface="Calibri" pitchFamily="34" charset="0"/>
            </a:endParaRPr>
          </a:p>
        </p:txBody>
      </p:sp>
      <p:sp>
        <p:nvSpPr>
          <p:cNvPr id="3" name="Content Placeholder 2"/>
          <p:cNvSpPr>
            <a:spLocks noGrp="1"/>
          </p:cNvSpPr>
          <p:nvPr>
            <p:ph idx="1"/>
          </p:nvPr>
        </p:nvSpPr>
        <p:spPr>
          <a:xfrm>
            <a:off x="539552" y="1268760"/>
            <a:ext cx="8352928" cy="5256584"/>
          </a:xfrm>
        </p:spPr>
        <p:txBody>
          <a:bodyPr/>
          <a:lstStyle/>
          <a:p>
            <a:r>
              <a:rPr lang="en-IN" dirty="0" smtClean="0"/>
              <a:t>We can keep frequent sale offers on the least sold products to increase its sales.</a:t>
            </a:r>
          </a:p>
          <a:p>
            <a:r>
              <a:rPr lang="en-IN" dirty="0" smtClean="0"/>
              <a:t>And also we can offer discount coupon on the least sold products.</a:t>
            </a:r>
          </a:p>
          <a:p>
            <a:r>
              <a:rPr lang="en-IN" dirty="0" smtClean="0"/>
              <a:t>Since poultry and soda are the most sold items and hand soap and sandwich loaves are the least- a combo offer of theses two would eventually increase a sale of hand soap and sandwich loaves.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77072"/>
            <a:ext cx="4464496" cy="864096"/>
          </a:xfrm>
        </p:spPr>
        <p:txBody>
          <a:bodyPr>
            <a:noAutofit/>
          </a:bodyPr>
          <a:lstStyle/>
          <a:p>
            <a:pPr algn="ctr">
              <a:buNone/>
            </a:pPr>
            <a:r>
              <a:rPr lang="en-IN" sz="4800" b="1" dirty="0" smtClean="0">
                <a:solidFill>
                  <a:schemeClr val="accent2">
                    <a:lumMod val="75000"/>
                  </a:schemeClr>
                </a:solidFill>
                <a:latin typeface="Calibri" pitchFamily="34" charset="0"/>
                <a:cs typeface="Calibri" pitchFamily="34" charset="0"/>
              </a:rPr>
              <a:t>THANK YOU</a:t>
            </a:r>
            <a:endParaRPr lang="en-US" sz="4800" b="1" dirty="0">
              <a:solidFill>
                <a:schemeClr val="accent2">
                  <a:lumMod val="75000"/>
                </a:schemeClr>
              </a:solidFill>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chemeClr val="accent2">
                    <a:lumMod val="75000"/>
                  </a:schemeClr>
                </a:solidFill>
                <a:latin typeface="Calibri" pitchFamily="34" charset="0"/>
                <a:cs typeface="Calibri" pitchFamily="34" charset="0"/>
              </a:rPr>
              <a:t>EXPLORATORY DATA ANALYSIS</a:t>
            </a:r>
            <a:endParaRPr lang="en-US" sz="3600" b="1" dirty="0">
              <a:solidFill>
                <a:schemeClr val="accent2">
                  <a:lumMod val="75000"/>
                </a:schemeClr>
              </a:solidFill>
              <a:latin typeface="Calibri" pitchFamily="34" charset="0"/>
              <a:cs typeface="Calibri" pitchFamily="34" charset="0"/>
            </a:endParaRPr>
          </a:p>
        </p:txBody>
      </p:sp>
      <p:sp>
        <p:nvSpPr>
          <p:cNvPr id="3" name="Content Placeholder 2"/>
          <p:cNvSpPr>
            <a:spLocks noGrp="1"/>
          </p:cNvSpPr>
          <p:nvPr>
            <p:ph sz="half" idx="1"/>
          </p:nvPr>
        </p:nvSpPr>
        <p:spPr>
          <a:xfrm>
            <a:off x="464344" y="2708920"/>
            <a:ext cx="4038600" cy="2736304"/>
          </a:xfrm>
        </p:spPr>
        <p:txBody>
          <a:bodyPr/>
          <a:lstStyle/>
          <a:p>
            <a:pPr>
              <a:buFont typeface="Wingdings" pitchFamily="2" charset="2"/>
              <a:buChar char="ü"/>
            </a:pPr>
            <a:r>
              <a:rPr lang="en-IN" dirty="0" smtClean="0"/>
              <a:t>Data shape:</a:t>
            </a:r>
          </a:p>
          <a:p>
            <a:pPr>
              <a:buNone/>
            </a:pPr>
            <a:r>
              <a:rPr lang="en-US" dirty="0" smtClean="0"/>
              <a:t>       (20641, 3</a:t>
            </a:r>
            <a:r>
              <a:rPr lang="en-US" dirty="0" smtClean="0"/>
              <a:t>)</a:t>
            </a:r>
          </a:p>
          <a:p>
            <a:pPr>
              <a:buNone/>
            </a:pPr>
            <a:endParaRPr lang="en-US" dirty="0" smtClean="0"/>
          </a:p>
          <a:p>
            <a:endParaRPr lang="en-US"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5148064" y="1556792"/>
            <a:ext cx="3240360" cy="169062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220072" y="3933056"/>
            <a:ext cx="3168352" cy="201622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Continued…</a:t>
            </a:r>
            <a:endParaRPr lang="en-US" dirty="0">
              <a:solidFill>
                <a:schemeClr val="accent2">
                  <a:lumMod val="75000"/>
                </a:schemeClr>
              </a:solidFill>
            </a:endParaRPr>
          </a:p>
        </p:txBody>
      </p:sp>
      <p:sp>
        <p:nvSpPr>
          <p:cNvPr id="3" name="Content Placeholder 2"/>
          <p:cNvSpPr>
            <a:spLocks noGrp="1"/>
          </p:cNvSpPr>
          <p:nvPr>
            <p:ph sz="half" idx="1"/>
          </p:nvPr>
        </p:nvSpPr>
        <p:spPr>
          <a:xfrm>
            <a:off x="464344" y="1556792"/>
            <a:ext cx="4038600" cy="4536504"/>
          </a:xfrm>
        </p:spPr>
        <p:txBody>
          <a:bodyPr>
            <a:normAutofit fontScale="92500" lnSpcReduction="20000"/>
          </a:bodyPr>
          <a:lstStyle/>
          <a:p>
            <a:pPr>
              <a:buFont typeface="Wingdings" pitchFamily="2" charset="2"/>
              <a:buChar char="ü"/>
            </a:pPr>
            <a:r>
              <a:rPr lang="en-IN" dirty="0" smtClean="0"/>
              <a:t>INFO</a:t>
            </a:r>
          </a:p>
          <a:p>
            <a:pPr algn="just"/>
            <a:r>
              <a:rPr lang="en-IN" dirty="0" smtClean="0"/>
              <a:t>This dataset has </a:t>
            </a:r>
            <a:r>
              <a:rPr lang="en-IN" dirty="0" smtClean="0"/>
              <a:t>3 </a:t>
            </a:r>
            <a:r>
              <a:rPr lang="en-IN" dirty="0" smtClean="0"/>
              <a:t>variables out of which </a:t>
            </a:r>
            <a:r>
              <a:rPr lang="en-IN" dirty="0" smtClean="0"/>
              <a:t>2 </a:t>
            </a:r>
            <a:r>
              <a:rPr lang="en-IN" dirty="0" smtClean="0"/>
              <a:t>are </a:t>
            </a:r>
            <a:r>
              <a:rPr lang="en-IN" dirty="0" smtClean="0"/>
              <a:t>categorical and </a:t>
            </a:r>
            <a:r>
              <a:rPr lang="en-IN" dirty="0" smtClean="0"/>
              <a:t>1 </a:t>
            </a:r>
            <a:r>
              <a:rPr lang="en-IN" dirty="0" smtClean="0"/>
              <a:t>int64</a:t>
            </a:r>
            <a:endParaRPr lang="en-IN" dirty="0" smtClean="0"/>
          </a:p>
          <a:p>
            <a:r>
              <a:rPr lang="en-IN" dirty="0" smtClean="0"/>
              <a:t>There is no missing </a:t>
            </a:r>
            <a:r>
              <a:rPr lang="en-IN" dirty="0" smtClean="0"/>
              <a:t>values.</a:t>
            </a:r>
            <a:endParaRPr lang="en-IN" dirty="0" smtClean="0"/>
          </a:p>
          <a:p>
            <a:r>
              <a:rPr lang="en-IN" dirty="0" smtClean="0"/>
              <a:t>Total number of observations are </a:t>
            </a:r>
            <a:r>
              <a:rPr lang="en-IN" dirty="0" smtClean="0"/>
              <a:t>20641.</a:t>
            </a:r>
          </a:p>
          <a:p>
            <a:r>
              <a:rPr lang="en-IN" dirty="0" smtClean="0"/>
              <a:t>There are 4730 duplicate values present in the dataset.</a:t>
            </a:r>
            <a:endParaRPr lang="en-US" dirty="0" smtClean="0"/>
          </a:p>
          <a:p>
            <a:endParaRPr lang="en-IN" dirty="0" smtClean="0"/>
          </a:p>
          <a:p>
            <a:endParaRPr lang="en-US" dirty="0" smtClean="0"/>
          </a:p>
          <a:p>
            <a:endParaRPr lang="en-US"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4644008" y="1772816"/>
            <a:ext cx="4248472" cy="432048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Product value counts</a:t>
            </a:r>
            <a:endParaRPr lang="en-US" dirty="0">
              <a:solidFill>
                <a:schemeClr val="accent2">
                  <a:lumMod val="75000"/>
                </a:schemeClr>
              </a:solidFill>
            </a:endParaRPr>
          </a:p>
        </p:txBody>
      </p:sp>
      <p:sp>
        <p:nvSpPr>
          <p:cNvPr id="3" name="Content Placeholder 2"/>
          <p:cNvSpPr>
            <a:spLocks noGrp="1"/>
          </p:cNvSpPr>
          <p:nvPr>
            <p:ph sz="half" idx="1"/>
          </p:nvPr>
        </p:nvSpPr>
        <p:spPr>
          <a:xfrm>
            <a:off x="464344" y="1988840"/>
            <a:ext cx="4038600" cy="4307624"/>
          </a:xfrm>
        </p:spPr>
        <p:txBody>
          <a:bodyPr/>
          <a:lstStyle/>
          <a:p>
            <a:r>
              <a:rPr lang="en-IN" dirty="0" smtClean="0"/>
              <a:t>In this graph we can identified Poultry product has highest number sale followed by soda and cereals.</a:t>
            </a:r>
            <a:endParaRPr lang="en-US"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860032" y="1628800"/>
            <a:ext cx="4104456" cy="504055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EDA</a:t>
            </a:r>
            <a:endParaRPr lang="en-US" dirty="0">
              <a:solidFill>
                <a:schemeClr val="accent2">
                  <a:lumMod val="75000"/>
                </a:schemeClr>
              </a:solidFill>
            </a:endParaRPr>
          </a:p>
        </p:txBody>
      </p:sp>
      <p:sp>
        <p:nvSpPr>
          <p:cNvPr id="3" name="Content Placeholder 2"/>
          <p:cNvSpPr>
            <a:spLocks noGrp="1"/>
          </p:cNvSpPr>
          <p:nvPr>
            <p:ph sz="half" idx="1"/>
          </p:nvPr>
        </p:nvSpPr>
        <p:spPr>
          <a:xfrm>
            <a:off x="464344" y="1988840"/>
            <a:ext cx="4038600" cy="4307624"/>
          </a:xfrm>
        </p:spPr>
        <p:txBody>
          <a:bodyPr/>
          <a:lstStyle/>
          <a:p>
            <a:r>
              <a:rPr lang="en-IN" dirty="0" smtClean="0"/>
              <a:t>In this chart we can see in 2018 the number of the orders are highest followed by 2019.</a:t>
            </a:r>
          </a:p>
          <a:p>
            <a:r>
              <a:rPr lang="en-IN" dirty="0" smtClean="0"/>
              <a:t>The number of orders are lowest in 2020 but this year we have 2 months of data. </a:t>
            </a:r>
            <a:endParaRPr lang="en-US" dirty="0"/>
          </a:p>
        </p:txBody>
      </p:sp>
      <p:pic>
        <p:nvPicPr>
          <p:cNvPr id="4098" name="Picture 2"/>
          <p:cNvPicPr>
            <a:picLocks noGrp="1" noChangeAspect="1" noChangeArrowheads="1"/>
          </p:cNvPicPr>
          <p:nvPr>
            <p:ph sz="half" idx="2"/>
          </p:nvPr>
        </p:nvPicPr>
        <p:blipFill>
          <a:blip r:embed="rId2" cstate="print"/>
          <a:srcRect/>
          <a:stretch>
            <a:fillRect/>
          </a:stretch>
        </p:blipFill>
        <p:spPr bwMode="auto">
          <a:xfrm>
            <a:off x="4656138" y="1484784"/>
            <a:ext cx="4236342" cy="51125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EDA- product count</a:t>
            </a:r>
            <a:endParaRPr lang="en-US" dirty="0">
              <a:solidFill>
                <a:schemeClr val="accent2">
                  <a:lumMod val="75000"/>
                </a:schemeClr>
              </a:solidFill>
            </a:endParaRPr>
          </a:p>
        </p:txBody>
      </p:sp>
      <p:sp>
        <p:nvSpPr>
          <p:cNvPr id="3" name="Content Placeholder 2"/>
          <p:cNvSpPr>
            <a:spLocks noGrp="1"/>
          </p:cNvSpPr>
          <p:nvPr>
            <p:ph sz="half" idx="1"/>
          </p:nvPr>
        </p:nvSpPr>
        <p:spPr>
          <a:xfrm>
            <a:off x="464344" y="1770501"/>
            <a:ext cx="3819624" cy="4525963"/>
          </a:xfrm>
        </p:spPr>
        <p:txBody>
          <a:bodyPr/>
          <a:lstStyle/>
          <a:p>
            <a:r>
              <a:rPr lang="en-IN" dirty="0" smtClean="0"/>
              <a:t>The total 1139 orders are ordered.</a:t>
            </a:r>
          </a:p>
          <a:p>
            <a:r>
              <a:rPr lang="en-IN" dirty="0" smtClean="0"/>
              <a:t>Based on above graph, the poultry product ordered highest orders followed by ice cream and cereals.</a:t>
            </a:r>
            <a:endParaRPr lang="en-US" dirty="0"/>
          </a:p>
        </p:txBody>
      </p:sp>
      <p:pic>
        <p:nvPicPr>
          <p:cNvPr id="17411" name="Picture 3"/>
          <p:cNvPicPr>
            <a:picLocks noGrp="1" noChangeAspect="1" noChangeArrowheads="1"/>
          </p:cNvPicPr>
          <p:nvPr>
            <p:ph sz="half" idx="2"/>
          </p:nvPr>
        </p:nvPicPr>
        <p:blipFill>
          <a:blip r:embed="rId2" cstate="print"/>
          <a:srcRect/>
          <a:stretch>
            <a:fillRect/>
          </a:stretch>
        </p:blipFill>
        <p:spPr bwMode="auto">
          <a:xfrm>
            <a:off x="4283968" y="1484784"/>
            <a:ext cx="4680521" cy="51125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Cont..</a:t>
            </a:r>
            <a:endParaRPr lang="en-US" dirty="0">
              <a:solidFill>
                <a:schemeClr val="accent2">
                  <a:lumMod val="75000"/>
                </a:schemeClr>
              </a:solidFill>
            </a:endParaRPr>
          </a:p>
        </p:txBody>
      </p:sp>
      <p:sp>
        <p:nvSpPr>
          <p:cNvPr id="3" name="Content Placeholder 2"/>
          <p:cNvSpPr>
            <a:spLocks noGrp="1"/>
          </p:cNvSpPr>
          <p:nvPr>
            <p:ph sz="half" idx="1"/>
          </p:nvPr>
        </p:nvSpPr>
        <p:spPr/>
        <p:txBody>
          <a:bodyPr/>
          <a:lstStyle/>
          <a:p>
            <a:r>
              <a:rPr lang="en-IN" dirty="0" smtClean="0"/>
              <a:t>Hand soap is a product that ordered least among the product list and is part of 394 orders out of 1139 orders, followed by sandwich leaves and flour.</a:t>
            </a:r>
            <a:endParaRPr lang="en-US" dirty="0"/>
          </a:p>
        </p:txBody>
      </p:sp>
      <p:pic>
        <p:nvPicPr>
          <p:cNvPr id="18434" name="Picture 2"/>
          <p:cNvPicPr>
            <a:picLocks noGrp="1" noChangeAspect="1" noChangeArrowheads="1"/>
          </p:cNvPicPr>
          <p:nvPr>
            <p:ph sz="half" idx="2"/>
          </p:nvPr>
        </p:nvPicPr>
        <p:blipFill>
          <a:blip r:embed="rId2" cstate="print"/>
          <a:srcRect/>
          <a:stretch>
            <a:fillRect/>
          </a:stretch>
        </p:blipFill>
        <p:spPr bwMode="auto">
          <a:xfrm>
            <a:off x="4656138" y="1628800"/>
            <a:ext cx="4308350" cy="460851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1588</TotalTime>
  <Words>1118</Words>
  <Application>Microsoft Office PowerPoint</Application>
  <PresentationFormat>On-screen Show (4:3)</PresentationFormat>
  <Paragraphs>121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Metro</vt:lpstr>
      <vt:lpstr>MRA – MILESTONE PROJECT 2</vt:lpstr>
      <vt:lpstr>SUMMARY</vt:lpstr>
      <vt:lpstr>PROBLEM STATEMENT</vt:lpstr>
      <vt:lpstr>EXPLORATORY DATA ANALYSIS</vt:lpstr>
      <vt:lpstr>Continued…</vt:lpstr>
      <vt:lpstr>Product value counts</vt:lpstr>
      <vt:lpstr>EDA</vt:lpstr>
      <vt:lpstr>EDA- product count</vt:lpstr>
      <vt:lpstr>Cont..</vt:lpstr>
      <vt:lpstr>Orders Trend over the year</vt:lpstr>
      <vt:lpstr>Top 3 products ordered in 2018</vt:lpstr>
      <vt:lpstr>Top 3 products ordered in 2019</vt:lpstr>
      <vt:lpstr>Top 3 products ordered in 2020</vt:lpstr>
      <vt:lpstr>Product wise order trend across the year</vt:lpstr>
      <vt:lpstr>Orders trend over the quarter</vt:lpstr>
      <vt:lpstr>Orders trend over the month</vt:lpstr>
      <vt:lpstr>Slide 17</vt:lpstr>
      <vt:lpstr>Market basket analysis</vt:lpstr>
      <vt:lpstr>MBA- Association rules </vt:lpstr>
      <vt:lpstr>Cont..</vt:lpstr>
      <vt:lpstr>KNIME WORKFLOW</vt:lpstr>
      <vt:lpstr>MBA – data output</vt:lpstr>
      <vt:lpstr>MBA</vt:lpstr>
      <vt:lpstr>MBA</vt:lpstr>
      <vt:lpstr>MBA</vt:lpstr>
      <vt:lpstr>MBA</vt:lpstr>
      <vt:lpstr>MBA</vt:lpstr>
      <vt:lpstr>MBA</vt:lpstr>
      <vt:lpstr>MBA – suggestions and recommendations</vt:lpstr>
      <vt:lpstr>MBA – suggestions and recommendations</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 MILESTONE PROJECT 2</dc:title>
  <dc:creator>sulochana</dc:creator>
  <cp:lastModifiedBy>sulochana</cp:lastModifiedBy>
  <cp:revision>71</cp:revision>
  <dcterms:created xsi:type="dcterms:W3CDTF">2023-03-11T13:59:43Z</dcterms:created>
  <dcterms:modified xsi:type="dcterms:W3CDTF">2023-03-12T16:28:19Z</dcterms:modified>
</cp:coreProperties>
</file>