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67" r:id="rId7"/>
    <p:sldId id="278" r:id="rId8"/>
    <p:sldId id="279" r:id="rId9"/>
    <p:sldId id="280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598" autoAdjust="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xdesign.cc/agile-design-process-24be92018ad2" TargetMode="External"/><Relationship Id="rId2" Type="http://schemas.openxmlformats.org/officeDocument/2006/relationships/hyperlink" Target="http://snhu-media.snhu.edu/files/course_repository/undergraduate/cs/cs250/storyline/mod1/story_html5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levant.software/blog/agile-software-development-lifecycle-phases-explained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8496F9E6-7D7F-477E-831D-86060A341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7153835" cy="369704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800" spc="-40" dirty="0">
                <a:solidFill>
                  <a:schemeClr val="accent1"/>
                </a:solidFill>
              </a:rPr>
              <a:t>Agile Development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554220"/>
            <a:ext cx="6437555" cy="1389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Sulochana Pradhan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4CA65BA-798A-3CD6-AA02-9C52786A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1" y="1979587"/>
            <a:ext cx="3805766" cy="280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Agile Development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dirty="0"/>
              <a:t>Agile Roles</a:t>
            </a:r>
          </a:p>
          <a:p>
            <a:r>
              <a:rPr lang="en-US" dirty="0"/>
              <a:t>SDLC Phases in Agile</a:t>
            </a:r>
          </a:p>
          <a:p>
            <a:r>
              <a:rPr lang="en-US" dirty="0"/>
              <a:t>Waterfall vs Agile</a:t>
            </a:r>
          </a:p>
          <a:p>
            <a:r>
              <a:rPr lang="en-US" dirty="0"/>
              <a:t>Choice: Waterfall or Agile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>
                <a:solidFill>
                  <a:srgbClr val="FFFFFF"/>
                </a:solidFill>
              </a:rPr>
              <a:t>Agile Roles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90063"/>
            <a:ext cx="10755406" cy="4382629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sz="3200" dirty="0"/>
              <a:t>Product Owner: </a:t>
            </a:r>
          </a:p>
          <a:p>
            <a:pPr lvl="1"/>
            <a:r>
              <a:rPr lang="en-US" sz="2800" dirty="0"/>
              <a:t>Acts as a bridge between the stakeholders and the development team. </a:t>
            </a:r>
          </a:p>
          <a:p>
            <a:pPr lvl="1"/>
            <a:r>
              <a:rPr lang="en-US" sz="2800" dirty="0"/>
              <a:t>Responsible for maximizing the product value and the development team efficiency. </a:t>
            </a:r>
          </a:p>
          <a:p>
            <a:r>
              <a:rPr lang="en-US" sz="3200" dirty="0"/>
              <a:t>Scrum Master:</a:t>
            </a:r>
          </a:p>
          <a:p>
            <a:pPr lvl="1"/>
            <a:r>
              <a:rPr lang="en-US" sz="2800" dirty="0"/>
              <a:t>Acts as a bridge between the product owner and the development team. </a:t>
            </a:r>
          </a:p>
          <a:p>
            <a:pPr lvl="1"/>
            <a:r>
              <a:rPr lang="en-US" sz="2800" dirty="0"/>
              <a:t>Facilitates different agile scrum events. </a:t>
            </a:r>
          </a:p>
          <a:p>
            <a:r>
              <a:rPr lang="en-US" sz="3200" dirty="0"/>
              <a:t>Development Team</a:t>
            </a:r>
          </a:p>
          <a:p>
            <a:pPr marL="1143000" lvl="1" indent="-457200"/>
            <a:r>
              <a:rPr lang="en-US" sz="2800" dirty="0"/>
              <a:t>Developers – Responsible for writing the software based on the user stories. </a:t>
            </a:r>
          </a:p>
          <a:p>
            <a:pPr marL="1143000" lvl="1" indent="-457200"/>
            <a:r>
              <a:rPr lang="en-US" sz="2800" dirty="0"/>
              <a:t>Testers – Responsible for creating test cases and test.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Agile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42892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37">
            <a:extLst>
              <a:ext uri="{FF2B5EF4-FFF2-40B4-BE49-F238E27FC236}">
                <a16:creationId xmlns:a16="http://schemas.microsoft.com/office/drawing/2014/main" id="{CBFEA2D0-6FD1-4D8C-BCC3-D34C35B0B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9">
            <a:extLst>
              <a:ext uri="{FF2B5EF4-FFF2-40B4-BE49-F238E27FC236}">
                <a16:creationId xmlns:a16="http://schemas.microsoft.com/office/drawing/2014/main" id="{CB33AA6B-0B85-49CD-AC4A-879EDDD31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38760"/>
            <a:ext cx="10452100" cy="7264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SDLC Phase in Agile</a:t>
            </a:r>
          </a:p>
        </p:txBody>
      </p:sp>
      <p:sp>
        <p:nvSpPr>
          <p:cNvPr id="65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68" y="1635853"/>
            <a:ext cx="7557252" cy="4465227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1">
              <a:lnSpc>
                <a:spcPct val="100000"/>
              </a:lnSpc>
            </a:pPr>
            <a:r>
              <a:rPr lang="en-US" sz="1800" dirty="0"/>
              <a:t>Plan/Requirements: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Used to plan for the next sprint. 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This includes new or modified requirements, backlog refinements to create new user stories/tasks for new sprint, and overall sprint planning.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Design: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Prototype design, research, sketch, refinement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Development team discusses about technology details, time limits, and frameworks needed.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Develop: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Developers write the software to add new features or fixing the bug.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Test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Tester uses their test cases to test against the completed work items by developers.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Any bugs are immediately reported to developers and developers fixed that.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Deploy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Software gets deployed after all the testing is done and approved by the product owner. 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Development team continue to support to keep the software working. 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Any new bugs get fixed.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Review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The development team presents the completed work to the product owner.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This doesn’t need to be working software but any completed features or part of the software or even the research findings.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Launch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Product is released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Team gets ready for the new sprint.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Agile Development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9A6C6D6-D2E3-DFAD-D674-EB2D1F80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1" y="2851995"/>
            <a:ext cx="3666066" cy="21171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/>
              <a:t>2022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24D87-BFA2-5C09-F697-D34B3446C409}"/>
              </a:ext>
            </a:extLst>
          </p:cNvPr>
          <p:cNvSpPr txBox="1"/>
          <p:nvPr/>
        </p:nvSpPr>
        <p:spPr>
          <a:xfrm>
            <a:off x="8660174" y="5223147"/>
            <a:ext cx="2576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Photo: Retrieved from SNHU </a:t>
            </a:r>
          </a:p>
        </p:txBody>
      </p:sp>
    </p:spTree>
    <p:extLst>
      <p:ext uri="{BB962C8B-B14F-4D97-AF65-F5344CB8AC3E}">
        <p14:creationId xmlns:p14="http://schemas.microsoft.com/office/powerpoint/2010/main" val="382287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BFEA2D0-6FD1-4D8C-BCC3-D34C35B0B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33AA6B-0B85-49CD-AC4A-879EDDD31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38760"/>
            <a:ext cx="10452100" cy="7264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Waterfall vs Agile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CD60E8E-4A8A-26F6-A32C-8A0330EE6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929542"/>
              </p:ext>
            </p:extLst>
          </p:nvPr>
        </p:nvGraphicFramePr>
        <p:xfrm>
          <a:off x="742468" y="1830656"/>
          <a:ext cx="10623524" cy="433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762">
                  <a:extLst>
                    <a:ext uri="{9D8B030D-6E8A-4147-A177-3AD203B41FA5}">
                      <a16:colId xmlns:a16="http://schemas.microsoft.com/office/drawing/2014/main" val="2407492233"/>
                    </a:ext>
                  </a:extLst>
                </a:gridCol>
                <a:gridCol w="5311762">
                  <a:extLst>
                    <a:ext uri="{9D8B030D-6E8A-4147-A177-3AD203B41FA5}">
                      <a16:colId xmlns:a16="http://schemas.microsoft.com/office/drawing/2014/main" val="2515012387"/>
                    </a:ext>
                  </a:extLst>
                </a:gridCol>
              </a:tblGrid>
              <a:tr h="3477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419910"/>
                  </a:ext>
                </a:extLst>
              </a:tr>
              <a:tr h="869376">
                <a:tc>
                  <a:txBody>
                    <a:bodyPr/>
                    <a:lstStyle/>
                    <a:p>
                      <a:r>
                        <a:rPr lang="en-US" dirty="0"/>
                        <a:t>Requirements are expected to be known earlier. Changes in requirements lead to major redoing.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 requirements remain unchanged but changes are expected. Idea is to deliver the product iteratively.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4812"/>
                  </a:ext>
                </a:extLst>
              </a:tr>
              <a:tr h="608563">
                <a:tc>
                  <a:txBody>
                    <a:bodyPr/>
                    <a:lstStyle/>
                    <a:p>
                      <a:r>
                        <a:rPr lang="en-US" dirty="0"/>
                        <a:t>Less coordination between the team and lacks transparency.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Assumes collaborative team approach and supports transparency.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7330"/>
                  </a:ext>
                </a:extLst>
              </a:tr>
              <a:tr h="869376">
                <a:tc>
                  <a:txBody>
                    <a:bodyPr/>
                    <a:lstStyle/>
                    <a:p>
                      <a:r>
                        <a:rPr lang="en-US" dirty="0"/>
                        <a:t>More customer satisfaction with iterative deliverable product. New technology can be easily integrated.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needs to wait until the end of the project. At the time technology can changes or even becomes obsolete.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08119"/>
                  </a:ext>
                </a:extLst>
              </a:tr>
              <a:tr h="869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cost of the product can be estimated after the requirements are defined.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product estimation fluctuates based on the future requirement changes, research, and blockers.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19690"/>
                  </a:ext>
                </a:extLst>
              </a:tr>
              <a:tr h="590118">
                <a:tc>
                  <a:txBody>
                    <a:bodyPr/>
                    <a:lstStyle/>
                    <a:p>
                      <a:r>
                        <a:rPr lang="en-US" dirty="0"/>
                        <a:t>Team can easily follow the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 learning curve.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7439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2411" y="507596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Agile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/>
              <a:t>2022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12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BFEA2D0-6FD1-4D8C-BCC3-D34C35B0B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33AA6B-0B85-49CD-AC4A-879EDDD31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38760"/>
            <a:ext cx="10452100" cy="7264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Choice: Waterfall vs Agile</a:t>
            </a:r>
          </a:p>
        </p:txBody>
      </p:sp>
      <p:sp>
        <p:nvSpPr>
          <p:cNvPr id="65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1635853"/>
            <a:ext cx="10872857" cy="4465227"/>
          </a:xfr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For the SNHU Travel, agile is better choice than the waterfall.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From the SNHU Travel consumers-product owner meeting, there was already a major requirement changes. Moreover, there can be unexpected surprises from the stakeholders waiting in the future.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waterfall methodology couldn’t handle such uncertainty and increases the project deadline as the entire project needs reevaluation.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contrast, the agile approach expects such uncertainty and work through with minimum or no changes in the timeline.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Furthermore, with the agile approach, we can get frequent customer feedback and accordingly develop the product to make it successful. This is not possible in the waterfall model.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Agile Development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/>
              <a:t>2022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2870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90063"/>
            <a:ext cx="10755406" cy="438262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Times New Roman" panose="02020603050405020304" pitchFamily="18" charset="0"/>
              </a:rPr>
              <a:t>CS250-Module One: SDLC Methodologies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(n.d.-b). Retrieved December 6, 2022, from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http://snhu-media.snhu.edu/files/course_repository/undergraduate/cs/cs250/storyline/mod1/story_html5.html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Minhas, S. (2021, December 7).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Agile design process - UX Collective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Medium. Retrieved December 6, 2022, from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https://uxdesign.cc/agile-design-process-24be92018ad2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</a:rPr>
              <a:t>Dziuba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A. (2022, May 20).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Agile Software Development Lifecycle Phases Explained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Relevant Software. Retrieved December 6, 2022, from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4"/>
              </a:rPr>
              <a:t>https://relevant.software/blog/agile-software-development-lifecycle-phases-explained/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42892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20XX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686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id="{7238084E-9C0F-497C-9436-2CD6C9BC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0A9314D7-79E5-4587-B59D-FA5DDE9F3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50824"/>
            <a:ext cx="10312400" cy="6254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8" name="Picture Placeholder 7" descr="Logo&#10;&#10;Description automatically generated">
            <a:extLst>
              <a:ext uri="{FF2B5EF4-FFF2-40B4-BE49-F238E27FC236}">
                <a16:creationId xmlns:a16="http://schemas.microsoft.com/office/drawing/2014/main" id="{3F1593E5-AEF0-DBD9-CA12-B82388D94A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40" r="1640"/>
          <a:stretch>
            <a:fillRect/>
          </a:stretch>
        </p:blipFill>
        <p:spPr>
          <a:xfrm>
            <a:off x="410633" y="1834645"/>
            <a:ext cx="5390727" cy="4113270"/>
          </a:xfrm>
          <a:prstGeom prst="rect">
            <a:avLst/>
          </a:prstGeom>
        </p:spPr>
      </p:pic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019" y="1681481"/>
            <a:ext cx="5695661" cy="44954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Sulochana Pradhan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sulochana.pradhan@snhu.edu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Agile Development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>
                <a:solidFill>
                  <a:schemeClr val="tx1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F39FF-F5CB-4ACA-9B46-4CCF89ECA75F}" type="slidenum">
              <a:rPr lang="en-US" noProof="0" smtClean="0">
                <a:solidFill>
                  <a:schemeClr val="tx1"/>
                </a:solidFill>
              </a:rPr>
              <a:pPr lvl="0">
                <a:spcAft>
                  <a:spcPts val="600"/>
                </a:spcAft>
              </a:pPr>
              <a:t>8</a:t>
            </a:fld>
            <a:endParaRPr lang="en-U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{41D85D5C-36AB-4E85-B503-78F58FE116EC}tf89117832_win32</Template>
  <TotalTime>112</TotalTime>
  <Words>705</Words>
  <Application>Microsoft Office PowerPoint</Application>
  <PresentationFormat>Widescreen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Times New Roman</vt:lpstr>
      <vt:lpstr>ColorBlockVTI</vt:lpstr>
      <vt:lpstr>Agile Development</vt:lpstr>
      <vt:lpstr>Agenda</vt:lpstr>
      <vt:lpstr>Agile Roles</vt:lpstr>
      <vt:lpstr>SDLC Phase in Agile</vt:lpstr>
      <vt:lpstr>Waterfall vs Agile</vt:lpstr>
      <vt:lpstr>Choice: Waterfall vs Agile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Pradhan, Sulochana</dc:creator>
  <cp:revision>20</cp:revision>
  <dcterms:created xsi:type="dcterms:W3CDTF">2022-12-07T02:00:59Z</dcterms:created>
  <dcterms:modified xsi:type="dcterms:W3CDTF">2022-12-08T01:44:09Z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