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5" r:id="rId8"/>
    <p:sldId id="286"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extLst>
              <a:ext uri="{BEBA8EAE-BF5A-486C-A8C5-ECC9F3942E4B}">
                <a14:imgProps xmlns:a14="http://schemas.microsoft.com/office/drawing/2010/main">
                  <a14:imgLayer r:embed="rId18">
                    <a14:imgEffect>
                      <a14:artisticMosiaicBubble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841863" y="432552"/>
            <a:ext cx="8288589" cy="1631379"/>
          </a:xfrm>
        </p:spPr>
        <p:txBody>
          <a:bodyPr>
            <a:normAutofit/>
          </a:bodyPr>
          <a:lstStyle/>
          <a:p>
            <a:r>
              <a:rPr lang="en-US" sz="4400" b="1" dirty="0">
                <a:solidFill>
                  <a:schemeClr val="bg1"/>
                </a:solidFill>
                <a:latin typeface="Times New Roman" panose="02020603050405020304" pitchFamily="18" charset="0"/>
                <a:cs typeface="Times New Roman" panose="02020603050405020304" pitchFamily="18" charset="0"/>
              </a:rPr>
              <a:t>Is Staten Island more like other Boroughs of New York City?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507530" y="3429000"/>
            <a:ext cx="3485072" cy="1026544"/>
          </a:xfrm>
        </p:spPr>
        <p:txBody>
          <a:bodyPr>
            <a:normAutofit/>
          </a:bodyPr>
          <a:lstStyle/>
          <a:p>
            <a:pPr algn="l"/>
            <a:r>
              <a:rPr lang="en-US" sz="2300" dirty="0">
                <a:solidFill>
                  <a:schemeClr val="bg1"/>
                </a:solidFill>
                <a:latin typeface="Times New Roman" panose="02020603050405020304" pitchFamily="18" charset="0"/>
                <a:cs typeface="Times New Roman" panose="02020603050405020304" pitchFamily="18" charset="0"/>
              </a:rPr>
              <a:t>Sulochana Vitharana</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06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solidFill>
                  <a:schemeClr val="bg1"/>
                </a:solidFill>
              </a:rPr>
              <a:t>Question</a:t>
            </a:r>
          </a:p>
        </p:txBody>
      </p:sp>
      <p:sp>
        <p:nvSpPr>
          <p:cNvPr id="4" name="Content Placeholder 3">
            <a:extLst>
              <a:ext uri="{FF2B5EF4-FFF2-40B4-BE49-F238E27FC236}">
                <a16:creationId xmlns:a16="http://schemas.microsoft.com/office/drawing/2014/main" id="{B33C5E1B-F39A-4E47-8000-C6DE60059BA2}"/>
              </a:ext>
            </a:extLst>
          </p:cNvPr>
          <p:cNvSpPr>
            <a:spLocks noGrp="1"/>
          </p:cNvSpPr>
          <p:nvPr>
            <p:ph idx="1"/>
          </p:nvPr>
        </p:nvSpPr>
        <p:spPr/>
        <p:txBody>
          <a:bodyPr>
            <a:normAutofit/>
          </a:bodyPr>
          <a:lstStyle/>
          <a:p>
            <a:pPr marL="36900" indent="0">
              <a:lnSpc>
                <a:spcPct val="150000"/>
              </a:lnSpc>
              <a:buNone/>
            </a:pPr>
            <a:r>
              <a:rPr lang="en-US" sz="2400" b="1" dirty="0">
                <a:solidFill>
                  <a:schemeClr val="tx1"/>
                </a:solidFill>
              </a:rPr>
              <a:t>In this project, I'm compare the Staten Island Neighborhoods and four other boroughs in New York. such as Manhattan, Bronx, Queens and Brooklyn. To find out the similarity and differences in Staten Island and other five Boroughs. This project will help the people who wants to move to Staten Island and tourist who plan to visit Staten Island. Also, It helps to people who are looking for a buy a house in Staten Island</a:t>
            </a:r>
            <a:r>
              <a:rPr lang="en-US" sz="2400" b="1" dirty="0">
                <a:solidFill>
                  <a:schemeClr val="bg1"/>
                </a:solidFill>
              </a:rPr>
              <a:t>.</a:t>
            </a: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2C07-A4BA-4CCF-8D04-8F0BCB2BE0A3}"/>
              </a:ext>
            </a:extLst>
          </p:cNvPr>
          <p:cNvSpPr>
            <a:spLocks noGrp="1"/>
          </p:cNvSpPr>
          <p:nvPr>
            <p:ph type="title"/>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Data Description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63D04D-BF25-4216-97AD-8BE39E21A308}"/>
              </a:ext>
            </a:extLst>
          </p:cNvPr>
          <p:cNvSpPr>
            <a:spLocks noGrp="1"/>
          </p:cNvSpPr>
          <p:nvPr>
            <p:ph idx="1"/>
          </p:nvPr>
        </p:nvSpPr>
        <p:spPr>
          <a:xfrm>
            <a:off x="913795" y="1866900"/>
            <a:ext cx="10353762" cy="3714749"/>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I used Foursquare API to get the most common venues of five Boroughs of New York City.</a:t>
            </a:r>
          </a:p>
          <a:p>
            <a:r>
              <a:rPr lang="en-US" sz="2400" dirty="0">
                <a:solidFill>
                  <a:schemeClr val="bg1"/>
                </a:solidFill>
                <a:latin typeface="Times New Roman" panose="02020603050405020304" pitchFamily="18" charset="0"/>
                <a:cs typeface="Times New Roman" panose="02020603050405020304" pitchFamily="18" charset="0"/>
              </a:rPr>
              <a:t>I used this dataset. </a:t>
            </a:r>
            <a:r>
              <a:rPr lang="en-US" sz="24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https://geo.nyu.edu/catalog/nyu_2451_34572</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Segment and cluster each boroughs neighborhoods separately.</a:t>
            </a:r>
          </a:p>
          <a:p>
            <a:r>
              <a:rPr lang="en-US" sz="2400" dirty="0">
                <a:solidFill>
                  <a:schemeClr val="bg1"/>
                </a:solidFill>
                <a:latin typeface="Times New Roman" panose="02020603050405020304" pitchFamily="18" charset="0"/>
                <a:cs typeface="Times New Roman" panose="02020603050405020304" pitchFamily="18" charset="0"/>
              </a:rPr>
              <a:t>Finally compare the Staten Island neighborhoods to other neighborhoods to conclude the results.</a:t>
            </a:r>
          </a:p>
        </p:txBody>
      </p:sp>
    </p:spTree>
    <p:extLst>
      <p:ext uri="{BB962C8B-B14F-4D97-AF65-F5344CB8AC3E}">
        <p14:creationId xmlns:p14="http://schemas.microsoft.com/office/powerpoint/2010/main" val="196768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1146-4AC7-431F-96BD-C0E4E424279D}"/>
              </a:ext>
            </a:extLst>
          </p:cNvPr>
          <p:cNvSpPr>
            <a:spLocks noGrp="1"/>
          </p:cNvSpPr>
          <p:nvPr>
            <p:ph type="title"/>
          </p:nvPr>
        </p:nvSpPr>
        <p:spPr>
          <a:xfrm>
            <a:off x="913795" y="609600"/>
            <a:ext cx="10353762" cy="1651000"/>
          </a:xfrm>
        </p:spPr>
        <p:txBody>
          <a:bodyPr>
            <a:normAutofit/>
          </a:bodyPr>
          <a:lstStyle/>
          <a:p>
            <a:r>
              <a:rPr lang="en-US" b="1" dirty="0">
                <a:latin typeface="Times New Roman" panose="02020603050405020304" pitchFamily="18" charset="0"/>
                <a:cs typeface="Times New Roman" panose="02020603050405020304" pitchFamily="18" charset="0"/>
              </a:rPr>
              <a:t>Methodology</a:t>
            </a:r>
            <a:br>
              <a:rPr lang="en-US" b="1" dirty="0"/>
            </a:br>
            <a:endParaRPr lang="en-US" dirty="0"/>
          </a:p>
        </p:txBody>
      </p:sp>
      <p:sp>
        <p:nvSpPr>
          <p:cNvPr id="3" name="Content Placeholder 2">
            <a:extLst>
              <a:ext uri="{FF2B5EF4-FFF2-40B4-BE49-F238E27FC236}">
                <a16:creationId xmlns:a16="http://schemas.microsoft.com/office/drawing/2014/main" id="{78DFF420-F53D-41F4-A767-076A55C6CA07}"/>
              </a:ext>
            </a:extLst>
          </p:cNvPr>
          <p:cNvSpPr>
            <a:spLocks noGrp="1"/>
          </p:cNvSpPr>
          <p:nvPr>
            <p:ph idx="1"/>
          </p:nvPr>
        </p:nvSpPr>
        <p:spPr>
          <a:xfrm>
            <a:off x="913795" y="2654300"/>
            <a:ext cx="10353762" cy="3594100"/>
          </a:xfrm>
        </p:spPr>
        <p:txBody>
          <a:bodyPr/>
          <a:lstStyle/>
          <a:p>
            <a:r>
              <a:rPr lang="en-US" b="1" dirty="0">
                <a:solidFill>
                  <a:schemeClr val="tx1"/>
                </a:solidFill>
              </a:rPr>
              <a:t>Download and Explore Dataset</a:t>
            </a:r>
          </a:p>
          <a:p>
            <a:r>
              <a:rPr lang="en-US" b="1" dirty="0">
                <a:solidFill>
                  <a:schemeClr val="tx1"/>
                </a:solidFill>
              </a:rPr>
              <a:t>Create a map of New York with neighborhoods superimposed on top</a:t>
            </a:r>
          </a:p>
          <a:p>
            <a:r>
              <a:rPr lang="en-US" b="1" dirty="0">
                <a:solidFill>
                  <a:schemeClr val="tx1"/>
                </a:solidFill>
              </a:rPr>
              <a:t>Analyze each Neighborhood</a:t>
            </a:r>
          </a:p>
          <a:p>
            <a:r>
              <a:rPr lang="en-US" b="1" dirty="0">
                <a:solidFill>
                  <a:schemeClr val="tx1"/>
                </a:solidFill>
              </a:rPr>
              <a:t>Cluster Neighborhoods</a:t>
            </a:r>
          </a:p>
          <a:p>
            <a:pPr marL="36900" indent="0">
              <a:buNone/>
            </a:pPr>
            <a:endParaRPr lang="en-US" dirty="0"/>
          </a:p>
        </p:txBody>
      </p:sp>
    </p:spTree>
    <p:extLst>
      <p:ext uri="{BB962C8B-B14F-4D97-AF65-F5344CB8AC3E}">
        <p14:creationId xmlns:p14="http://schemas.microsoft.com/office/powerpoint/2010/main" val="166707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904C-0BB7-4A6D-A76B-926AA823CECA}"/>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New York City Neighborhoods</a:t>
            </a:r>
            <a:br>
              <a:rPr lang="en-US" b="1" dirty="0"/>
            </a:br>
            <a:endParaRPr lang="en-US" dirty="0"/>
          </a:p>
        </p:txBody>
      </p:sp>
      <p:pic>
        <p:nvPicPr>
          <p:cNvPr id="9" name="Content Placeholder 8" descr="Map&#10;&#10;Description automatically generated">
            <a:extLst>
              <a:ext uri="{FF2B5EF4-FFF2-40B4-BE49-F238E27FC236}">
                <a16:creationId xmlns:a16="http://schemas.microsoft.com/office/drawing/2014/main" id="{A3FE40B3-5CE3-4BB0-AA7B-4E8143ED19F2}"/>
              </a:ext>
            </a:extLst>
          </p:cNvPr>
          <p:cNvPicPr>
            <a:picLocks noGrp="1" noChangeAspect="1"/>
          </p:cNvPicPr>
          <p:nvPr>
            <p:ph idx="1"/>
          </p:nvPr>
        </p:nvPicPr>
        <p:blipFill>
          <a:blip r:embed="rId2"/>
          <a:stretch>
            <a:fillRect/>
          </a:stretch>
        </p:blipFill>
        <p:spPr>
          <a:xfrm>
            <a:off x="2961565" y="2049894"/>
            <a:ext cx="6974754" cy="4198506"/>
          </a:xfrm>
        </p:spPr>
      </p:pic>
    </p:spTree>
    <p:extLst>
      <p:ext uri="{BB962C8B-B14F-4D97-AF65-F5344CB8AC3E}">
        <p14:creationId xmlns:p14="http://schemas.microsoft.com/office/powerpoint/2010/main" val="169770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130D-3014-40E7-B64C-CFA7DC845EB4}"/>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Staten Island Neighborhoods</a:t>
            </a:r>
            <a:br>
              <a:rPr lang="en-US" b="1" dirty="0"/>
            </a:br>
            <a:endParaRPr lang="en-US" dirty="0"/>
          </a:p>
        </p:txBody>
      </p:sp>
      <p:pic>
        <p:nvPicPr>
          <p:cNvPr id="5" name="Content Placeholder 4" descr="Map&#10;&#10;Description automatically generated">
            <a:extLst>
              <a:ext uri="{FF2B5EF4-FFF2-40B4-BE49-F238E27FC236}">
                <a16:creationId xmlns:a16="http://schemas.microsoft.com/office/drawing/2014/main" id="{3D69A78B-E5F5-4D48-81BF-81221A8763CB}"/>
              </a:ext>
            </a:extLst>
          </p:cNvPr>
          <p:cNvPicPr>
            <a:picLocks noGrp="1" noChangeAspect="1"/>
          </p:cNvPicPr>
          <p:nvPr>
            <p:ph idx="1"/>
          </p:nvPr>
        </p:nvPicPr>
        <p:blipFill>
          <a:blip r:embed="rId2"/>
          <a:stretch>
            <a:fillRect/>
          </a:stretch>
        </p:blipFill>
        <p:spPr>
          <a:xfrm>
            <a:off x="2916194" y="2213338"/>
            <a:ext cx="6359611" cy="3782514"/>
          </a:xfrm>
        </p:spPr>
      </p:pic>
    </p:spTree>
    <p:extLst>
      <p:ext uri="{BB962C8B-B14F-4D97-AF65-F5344CB8AC3E}">
        <p14:creationId xmlns:p14="http://schemas.microsoft.com/office/powerpoint/2010/main" val="91162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63B5-F5D9-4D0C-91F4-6402A1D91C4C}"/>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Cluster Neighborhoods</a:t>
            </a:r>
            <a:br>
              <a:rPr lang="en-US" b="1" dirty="0"/>
            </a:br>
            <a:endParaRPr lang="en-US" dirty="0"/>
          </a:p>
        </p:txBody>
      </p:sp>
      <p:pic>
        <p:nvPicPr>
          <p:cNvPr id="5" name="Content Placeholder 4" descr="Map&#10;&#10;Description automatically generated">
            <a:extLst>
              <a:ext uri="{FF2B5EF4-FFF2-40B4-BE49-F238E27FC236}">
                <a16:creationId xmlns:a16="http://schemas.microsoft.com/office/drawing/2014/main" id="{1F909073-43BC-4000-BAB4-F37457A15623}"/>
              </a:ext>
            </a:extLst>
          </p:cNvPr>
          <p:cNvPicPr>
            <a:picLocks noGrp="1" noChangeAspect="1"/>
          </p:cNvPicPr>
          <p:nvPr>
            <p:ph idx="1"/>
          </p:nvPr>
        </p:nvPicPr>
        <p:blipFill>
          <a:blip r:embed="rId2"/>
          <a:stretch>
            <a:fillRect/>
          </a:stretch>
        </p:blipFill>
        <p:spPr>
          <a:xfrm>
            <a:off x="2613544" y="2181224"/>
            <a:ext cx="6874410" cy="4067175"/>
          </a:xfrm>
        </p:spPr>
      </p:pic>
    </p:spTree>
    <p:extLst>
      <p:ext uri="{BB962C8B-B14F-4D97-AF65-F5344CB8AC3E}">
        <p14:creationId xmlns:p14="http://schemas.microsoft.com/office/powerpoint/2010/main" val="209956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4E02-99E1-4913-BC62-6CC51E80598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Estimate the number of 1St most common venue in each cluster.</a:t>
            </a:r>
          </a:p>
        </p:txBody>
      </p:sp>
      <p:pic>
        <p:nvPicPr>
          <p:cNvPr id="5" name="Content Placeholder 4" descr="Chart, histogram&#10;&#10;Description automatically generated">
            <a:extLst>
              <a:ext uri="{FF2B5EF4-FFF2-40B4-BE49-F238E27FC236}">
                <a16:creationId xmlns:a16="http://schemas.microsoft.com/office/drawing/2014/main" id="{8A77A16C-E435-445A-AC6A-DF6A19591D5A}"/>
              </a:ext>
            </a:extLst>
          </p:cNvPr>
          <p:cNvPicPr>
            <a:picLocks noGrp="1" noChangeAspect="1"/>
          </p:cNvPicPr>
          <p:nvPr>
            <p:ph idx="1"/>
          </p:nvPr>
        </p:nvPicPr>
        <p:blipFill>
          <a:blip r:embed="rId2"/>
          <a:stretch>
            <a:fillRect/>
          </a:stretch>
        </p:blipFill>
        <p:spPr>
          <a:xfrm>
            <a:off x="2009652" y="2072911"/>
            <a:ext cx="8172695" cy="4031798"/>
          </a:xfrm>
        </p:spPr>
      </p:pic>
    </p:spTree>
    <p:extLst>
      <p:ext uri="{BB962C8B-B14F-4D97-AF65-F5344CB8AC3E}">
        <p14:creationId xmlns:p14="http://schemas.microsoft.com/office/powerpoint/2010/main" val="357555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088A-7031-49DC-B632-F7E1FDDB198E}"/>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br>
              <a:rPr lang="en-US" b="1" dirty="0"/>
            </a:br>
            <a:endParaRPr lang="en-US" dirty="0"/>
          </a:p>
        </p:txBody>
      </p:sp>
      <p:sp>
        <p:nvSpPr>
          <p:cNvPr id="3" name="Content Placeholder 2">
            <a:extLst>
              <a:ext uri="{FF2B5EF4-FFF2-40B4-BE49-F238E27FC236}">
                <a16:creationId xmlns:a16="http://schemas.microsoft.com/office/drawing/2014/main" id="{C302BA6D-B449-43E2-94D7-EAA0C3E1880A}"/>
              </a:ext>
            </a:extLst>
          </p:cNvPr>
          <p:cNvSpPr>
            <a:spLocks noGrp="1"/>
          </p:cNvSpPr>
          <p:nvPr>
            <p:ph idx="1"/>
          </p:nvPr>
        </p:nvSpPr>
        <p:spPr/>
        <p:txBody>
          <a:bodyPr/>
          <a:lstStyle/>
          <a:p>
            <a:pPr marL="36900" indent="0">
              <a:buNone/>
            </a:pPr>
            <a:r>
              <a:rPr lang="en-US" dirty="0">
                <a:solidFill>
                  <a:schemeClr val="bg1"/>
                </a:solidFill>
              </a:rPr>
              <a:t>As a result, people are turning to big cities to start a business or work. For this reason, people can achieve better outcomes through their access to the platforms where such information is provided. Not only for investors but also city managers can manage the city more regularly by using similar data analysis types or platforms.</a:t>
            </a:r>
          </a:p>
        </p:txBody>
      </p:sp>
    </p:spTree>
    <p:extLst>
      <p:ext uri="{BB962C8B-B14F-4D97-AF65-F5344CB8AC3E}">
        <p14:creationId xmlns:p14="http://schemas.microsoft.com/office/powerpoint/2010/main" val="935868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{CA14A880-3C88-4103-8191-05732DDD427D}tf11665031_win32</Template>
  <TotalTime>30</TotalTime>
  <Words>267</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Nova</vt:lpstr>
      <vt:lpstr>Arial Nova Light</vt:lpstr>
      <vt:lpstr>Times New Roman</vt:lpstr>
      <vt:lpstr>Wingdings 2</vt:lpstr>
      <vt:lpstr>SlateVTI</vt:lpstr>
      <vt:lpstr>Is Staten Island more like other Boroughs of New York City?</vt:lpstr>
      <vt:lpstr>Question</vt:lpstr>
      <vt:lpstr>Data Description</vt:lpstr>
      <vt:lpstr>Methodology </vt:lpstr>
      <vt:lpstr>New York City Neighborhoods </vt:lpstr>
      <vt:lpstr>Staten Island Neighborhoods </vt:lpstr>
      <vt:lpstr>Cluster Neighborhoods </vt:lpstr>
      <vt:lpstr>Estimate the number of 1St most common venue in each cluster.</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Staten Island more like other Boroughs of New York City?</dc:title>
  <dc:creator>Sulochana Vitharana</dc:creator>
  <cp:lastModifiedBy>Sulochana Vitharana</cp:lastModifiedBy>
  <cp:revision>1</cp:revision>
  <dcterms:created xsi:type="dcterms:W3CDTF">2021-07-15T17:36:54Z</dcterms:created>
  <dcterms:modified xsi:type="dcterms:W3CDTF">2021-07-15T18:07:12Z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