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Open Sans 1 Bold" charset="0"/>
      <p:regular r:id="rId14"/>
    </p:embeddedFont>
    <p:embeddedFont>
      <p:font typeface="Open Sans 2 Bold" charset="0"/>
      <p:regular r:id="rId15"/>
    </p:embeddedFont>
    <p:embeddedFont>
      <p:font typeface="Open Sans Light" charset="0"/>
      <p:regular r:id="rId16"/>
    </p:embeddedFont>
    <p:embeddedFont>
      <p:font typeface="Calibri" pitchFamily="34" charset="0"/>
      <p:regular r:id="rId17"/>
      <p:bold r:id="rId18"/>
      <p:italic r:id="rId19"/>
      <p:boldItalic r:id="rId20"/>
    </p:embeddedFont>
    <p:embeddedFont>
      <p:font typeface="Open Sans Light Bold" charset="0"/>
      <p:regular r:id="rId21"/>
    </p:embeddedFont>
    <p:embeddedFont>
      <p:font typeface="Open Sans 1" charset="0"/>
      <p:regular r:id="rId22"/>
    </p:embeddedFont>
    <p:embeddedFont>
      <p:font typeface="Arimo"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55" d="100"/>
          <a:sy n="55" d="100"/>
        </p:scale>
        <p:origin x="-6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20-Jan-22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73530" y="734305"/>
            <a:ext cx="15340939" cy="1028700"/>
          </a:xfrm>
          <a:prstGeom prst="rect">
            <a:avLst/>
          </a:prstGeom>
        </p:spPr>
        <p:txBody>
          <a:bodyPr lIns="0" tIns="0" rIns="0" bIns="0" rtlCol="0" anchor="t">
            <a:spAutoFit/>
          </a:bodyPr>
          <a:lstStyle/>
          <a:p>
            <a:pPr algn="ctr">
              <a:lnSpc>
                <a:spcPts val="8400"/>
              </a:lnSpc>
            </a:pPr>
            <a:r>
              <a:rPr lang="en-US" sz="6000">
                <a:solidFill>
                  <a:srgbClr val="1C09B2"/>
                </a:solidFill>
                <a:latin typeface="Open Sans 1 Bold"/>
              </a:rPr>
              <a:t>Mobile Application Development Project</a:t>
            </a:r>
          </a:p>
        </p:txBody>
      </p:sp>
      <p:sp>
        <p:nvSpPr>
          <p:cNvPr id="3" name="TextBox 3"/>
          <p:cNvSpPr txBox="1"/>
          <p:nvPr/>
        </p:nvSpPr>
        <p:spPr>
          <a:xfrm>
            <a:off x="914400" y="3691903"/>
            <a:ext cx="6629400" cy="948978"/>
          </a:xfrm>
          <a:prstGeom prst="rect">
            <a:avLst/>
          </a:prstGeom>
        </p:spPr>
        <p:txBody>
          <a:bodyPr wrap="square" lIns="0" tIns="0" rIns="0" bIns="0" rtlCol="0" anchor="t">
            <a:spAutoFit/>
          </a:bodyPr>
          <a:lstStyle/>
          <a:p>
            <a:pPr algn="ctr">
              <a:lnSpc>
                <a:spcPts val="7407"/>
              </a:lnSpc>
            </a:pPr>
            <a:r>
              <a:rPr lang="en-US" sz="5290" dirty="0">
                <a:solidFill>
                  <a:srgbClr val="1C09B2"/>
                </a:solidFill>
                <a:latin typeface="Open Sans 2 Bold"/>
              </a:rPr>
              <a:t>Submitted By</a:t>
            </a:r>
          </a:p>
        </p:txBody>
      </p:sp>
      <p:sp>
        <p:nvSpPr>
          <p:cNvPr id="4" name="AutoShape 4"/>
          <p:cNvSpPr/>
          <p:nvPr/>
        </p:nvSpPr>
        <p:spPr>
          <a:xfrm rot="5400000">
            <a:off x="6461597" y="7417559"/>
            <a:ext cx="5691258" cy="0"/>
          </a:xfrm>
          <a:prstGeom prst="line">
            <a:avLst/>
          </a:prstGeom>
          <a:ln w="47625" cap="rnd">
            <a:solidFill>
              <a:srgbClr val="1C09B2"/>
            </a:solidFill>
            <a:prstDash val="solid"/>
            <a:headEnd type="none" w="sm" len="sm"/>
            <a:tailEnd type="none" w="sm" len="sm"/>
          </a:ln>
        </p:spPr>
      </p:sp>
      <p:sp>
        <p:nvSpPr>
          <p:cNvPr id="5" name="TextBox 5"/>
          <p:cNvSpPr txBox="1"/>
          <p:nvPr/>
        </p:nvSpPr>
        <p:spPr>
          <a:xfrm>
            <a:off x="10363201" y="3691903"/>
            <a:ext cx="6781800" cy="948978"/>
          </a:xfrm>
          <a:prstGeom prst="rect">
            <a:avLst/>
          </a:prstGeom>
        </p:spPr>
        <p:txBody>
          <a:bodyPr wrap="square" lIns="0" tIns="0" rIns="0" bIns="0" rtlCol="0" anchor="t">
            <a:spAutoFit/>
          </a:bodyPr>
          <a:lstStyle/>
          <a:p>
            <a:pPr algn="ctr">
              <a:lnSpc>
                <a:spcPts val="7407"/>
              </a:lnSpc>
            </a:pPr>
            <a:r>
              <a:rPr lang="en-US" sz="5290" dirty="0">
                <a:solidFill>
                  <a:srgbClr val="1C09B2"/>
                </a:solidFill>
                <a:latin typeface="Open Sans 2 Bold"/>
              </a:rPr>
              <a:t>Submitted To</a:t>
            </a:r>
          </a:p>
        </p:txBody>
      </p:sp>
      <p:sp>
        <p:nvSpPr>
          <p:cNvPr id="6" name="TextBox 6"/>
          <p:cNvSpPr txBox="1"/>
          <p:nvPr/>
        </p:nvSpPr>
        <p:spPr>
          <a:xfrm>
            <a:off x="836414" y="5048250"/>
            <a:ext cx="7607679" cy="4145446"/>
          </a:xfrm>
          <a:prstGeom prst="rect">
            <a:avLst/>
          </a:prstGeom>
        </p:spPr>
        <p:txBody>
          <a:bodyPr lIns="0" tIns="0" rIns="0" bIns="0" rtlCol="0" anchor="t">
            <a:spAutoFit/>
          </a:bodyPr>
          <a:lstStyle/>
          <a:p>
            <a:pPr>
              <a:lnSpc>
                <a:spcPts val="6624"/>
              </a:lnSpc>
            </a:pPr>
            <a:r>
              <a:rPr lang="en-US" sz="4731">
                <a:solidFill>
                  <a:srgbClr val="1C09B2"/>
                </a:solidFill>
                <a:latin typeface="Open Sans Light"/>
              </a:rPr>
              <a:t>Md Sultanul Arefin</a:t>
            </a:r>
          </a:p>
          <a:p>
            <a:pPr>
              <a:lnSpc>
                <a:spcPts val="6624"/>
              </a:lnSpc>
            </a:pPr>
            <a:r>
              <a:rPr lang="en-US" sz="4731">
                <a:solidFill>
                  <a:srgbClr val="1C09B2"/>
                </a:solidFill>
                <a:latin typeface="Open Sans Light"/>
              </a:rPr>
              <a:t>15-0-52-020-002</a:t>
            </a:r>
          </a:p>
          <a:p>
            <a:pPr>
              <a:lnSpc>
                <a:spcPts val="6624"/>
              </a:lnSpc>
            </a:pPr>
            <a:r>
              <a:rPr lang="en-US" sz="4731">
                <a:solidFill>
                  <a:srgbClr val="1C09B2"/>
                </a:solidFill>
                <a:latin typeface="Open Sans Light"/>
              </a:rPr>
              <a:t>4th year 2nd semester</a:t>
            </a:r>
          </a:p>
          <a:p>
            <a:pPr>
              <a:lnSpc>
                <a:spcPts val="6624"/>
              </a:lnSpc>
            </a:pPr>
            <a:r>
              <a:rPr lang="en-US" sz="4731">
                <a:solidFill>
                  <a:srgbClr val="1C09B2"/>
                </a:solidFill>
                <a:latin typeface="Open Sans Light"/>
              </a:rPr>
              <a:t>B.Sc in CSE</a:t>
            </a:r>
          </a:p>
          <a:p>
            <a:pPr>
              <a:lnSpc>
                <a:spcPts val="6624"/>
              </a:lnSpc>
            </a:pPr>
            <a:r>
              <a:rPr lang="en-US" sz="4731">
                <a:solidFill>
                  <a:srgbClr val="1C09B2"/>
                </a:solidFill>
                <a:latin typeface="Open Sans Light"/>
              </a:rPr>
              <a:t>Bangladesh Open University</a:t>
            </a:r>
          </a:p>
        </p:txBody>
      </p:sp>
      <p:sp>
        <p:nvSpPr>
          <p:cNvPr id="7" name="TextBox 7"/>
          <p:cNvSpPr txBox="1"/>
          <p:nvPr/>
        </p:nvSpPr>
        <p:spPr>
          <a:xfrm>
            <a:off x="10124011" y="4988612"/>
            <a:ext cx="6934108" cy="4819794"/>
          </a:xfrm>
          <a:prstGeom prst="rect">
            <a:avLst/>
          </a:prstGeom>
        </p:spPr>
        <p:txBody>
          <a:bodyPr lIns="0" tIns="0" rIns="0" bIns="0" rtlCol="0" anchor="t">
            <a:spAutoFit/>
          </a:bodyPr>
          <a:lstStyle/>
          <a:p>
            <a:pPr>
              <a:lnSpc>
                <a:spcPts val="6420"/>
              </a:lnSpc>
            </a:pPr>
            <a:r>
              <a:rPr lang="en-US" sz="4586">
                <a:solidFill>
                  <a:srgbClr val="1C09B2"/>
                </a:solidFill>
                <a:latin typeface="Open Sans Light"/>
              </a:rPr>
              <a:t>Md. Omar Faruque</a:t>
            </a:r>
          </a:p>
          <a:p>
            <a:pPr>
              <a:lnSpc>
                <a:spcPts val="6420"/>
              </a:lnSpc>
            </a:pPr>
            <a:r>
              <a:rPr lang="en-US" sz="4586">
                <a:solidFill>
                  <a:srgbClr val="1C09B2"/>
                </a:solidFill>
                <a:latin typeface="Open Sans Light"/>
              </a:rPr>
              <a:t>Associate Professor</a:t>
            </a:r>
          </a:p>
          <a:p>
            <a:pPr>
              <a:lnSpc>
                <a:spcPts val="6420"/>
              </a:lnSpc>
            </a:pPr>
            <a:r>
              <a:rPr lang="en-US" sz="4586">
                <a:solidFill>
                  <a:srgbClr val="1C09B2"/>
                </a:solidFill>
                <a:latin typeface="Open Sans Light"/>
              </a:rPr>
              <a:t>Department of CSE</a:t>
            </a:r>
          </a:p>
          <a:p>
            <a:pPr>
              <a:lnSpc>
                <a:spcPts val="6420"/>
              </a:lnSpc>
            </a:pPr>
            <a:r>
              <a:rPr lang="en-US" sz="4586">
                <a:solidFill>
                  <a:srgbClr val="1C09B2"/>
                </a:solidFill>
                <a:latin typeface="Open Sans Light"/>
              </a:rPr>
              <a:t>Dhaka University of</a:t>
            </a:r>
          </a:p>
          <a:p>
            <a:pPr>
              <a:lnSpc>
                <a:spcPts val="6420"/>
              </a:lnSpc>
            </a:pPr>
            <a:r>
              <a:rPr lang="en-US" sz="4586">
                <a:solidFill>
                  <a:srgbClr val="1C09B2"/>
                </a:solidFill>
                <a:latin typeface="Open Sans Light"/>
              </a:rPr>
              <a:t>Engineering &amp; Technology </a:t>
            </a:r>
          </a:p>
          <a:p>
            <a:pPr>
              <a:lnSpc>
                <a:spcPts val="6420"/>
              </a:lnSpc>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23582"/>
            <a:ext cx="16399856" cy="8229600"/>
            <a:chOff x="0" y="0"/>
            <a:chExt cx="21866475" cy="10972800"/>
          </a:xfrm>
        </p:grpSpPr>
        <p:pic>
          <p:nvPicPr>
            <p:cNvPr id="3" name="Picture 3"/>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0" y="0"/>
              <a:ext cx="5187142" cy="10972800"/>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5633258" y="0"/>
              <a:ext cx="5187142" cy="10972800"/>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1176000" y="0"/>
              <a:ext cx="5187142" cy="10972800"/>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6679333" y="0"/>
              <a:ext cx="5187142" cy="10972800"/>
            </a:xfrm>
            <a:prstGeom prst="rect">
              <a:avLst/>
            </a:prstGeom>
          </p:spPr>
        </p:pic>
        <p:pic>
          <p:nvPicPr>
            <p:cNvPr id="7" name="Picture 7"/>
            <p:cNvPicPr>
              <a:picLocks noChangeAspect="1"/>
            </p:cNvPicPr>
            <p:nvPr/>
          </p:nvPicPr>
          <p:blipFill>
            <a:blip r:embed="rId4"/>
            <a:srcRect t="3593"/>
            <a:stretch>
              <a:fillRect/>
            </a:stretch>
          </p:blipFill>
          <p:spPr>
            <a:xfrm>
              <a:off x="187705" y="847559"/>
              <a:ext cx="4811731" cy="9277681"/>
            </a:xfrm>
            <a:prstGeom prst="rect">
              <a:avLst/>
            </a:prstGeom>
          </p:spPr>
        </p:pic>
        <p:pic>
          <p:nvPicPr>
            <p:cNvPr id="8" name="Picture 8"/>
            <p:cNvPicPr>
              <a:picLocks noChangeAspect="1"/>
            </p:cNvPicPr>
            <p:nvPr/>
          </p:nvPicPr>
          <p:blipFill>
            <a:blip r:embed="rId5"/>
            <a:srcRect t="3593"/>
            <a:stretch>
              <a:fillRect/>
            </a:stretch>
          </p:blipFill>
          <p:spPr>
            <a:xfrm>
              <a:off x="5846363" y="847559"/>
              <a:ext cx="4811731" cy="9277681"/>
            </a:xfrm>
            <a:prstGeom prst="rect">
              <a:avLst/>
            </a:prstGeom>
          </p:spPr>
        </p:pic>
        <p:pic>
          <p:nvPicPr>
            <p:cNvPr id="9" name="Picture 9"/>
            <p:cNvPicPr>
              <a:picLocks noChangeAspect="1"/>
            </p:cNvPicPr>
            <p:nvPr/>
          </p:nvPicPr>
          <p:blipFill>
            <a:blip r:embed="rId6"/>
            <a:srcRect t="3892"/>
            <a:stretch>
              <a:fillRect/>
            </a:stretch>
          </p:blipFill>
          <p:spPr>
            <a:xfrm>
              <a:off x="11363705" y="847559"/>
              <a:ext cx="4811731" cy="9248866"/>
            </a:xfrm>
            <a:prstGeom prst="rect">
              <a:avLst/>
            </a:prstGeom>
          </p:spPr>
        </p:pic>
        <p:pic>
          <p:nvPicPr>
            <p:cNvPr id="10" name="Picture 10"/>
            <p:cNvPicPr>
              <a:picLocks noChangeAspect="1"/>
            </p:cNvPicPr>
            <p:nvPr/>
          </p:nvPicPr>
          <p:blipFill>
            <a:blip r:embed="rId7"/>
            <a:srcRect t="4191"/>
            <a:stretch>
              <a:fillRect/>
            </a:stretch>
          </p:blipFill>
          <p:spPr>
            <a:xfrm>
              <a:off x="16867039" y="905190"/>
              <a:ext cx="4811731" cy="9220051"/>
            </a:xfrm>
            <a:prstGeom prst="rect">
              <a:avLst/>
            </a:prstGeom>
          </p:spPr>
        </p:pic>
      </p:grpSp>
      <p:sp>
        <p:nvSpPr>
          <p:cNvPr id="11" name="TextBox 11"/>
          <p:cNvSpPr txBox="1"/>
          <p:nvPr/>
        </p:nvSpPr>
        <p:spPr>
          <a:xfrm>
            <a:off x="5256731" y="9258300"/>
            <a:ext cx="7943795" cy="581025"/>
          </a:xfrm>
          <a:prstGeom prst="rect">
            <a:avLst/>
          </a:prstGeom>
        </p:spPr>
        <p:txBody>
          <a:bodyPr lIns="0" tIns="0" rIns="0" bIns="0" rtlCol="0" anchor="t">
            <a:spAutoFit/>
          </a:bodyPr>
          <a:lstStyle/>
          <a:p>
            <a:pPr marL="0" lvl="0" indent="0" algn="l">
              <a:lnSpc>
                <a:spcPts val="4615"/>
              </a:lnSpc>
              <a:spcBef>
                <a:spcPct val="0"/>
              </a:spcBef>
            </a:pPr>
            <a:r>
              <a:rPr lang="en-US" sz="3845" spc="115">
                <a:solidFill>
                  <a:srgbClr val="1C09B2"/>
                </a:solidFill>
                <a:latin typeface="Open Sans 1 Bold"/>
              </a:rPr>
              <a:t>Finance Manager App Preview</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4382" r="14382"/>
          <a:stretch>
            <a:fillRect/>
          </a:stretch>
        </p:blipFill>
        <p:spPr>
          <a:xfrm>
            <a:off x="-3457815" y="-514350"/>
            <a:ext cx="10801350" cy="10801350"/>
          </a:xfrm>
          <a:prstGeom prst="rect">
            <a:avLst/>
          </a:prstGeom>
        </p:spPr>
      </p:pic>
      <p:sp>
        <p:nvSpPr>
          <p:cNvPr id="3" name="TextBox 3"/>
          <p:cNvSpPr txBox="1"/>
          <p:nvPr/>
        </p:nvSpPr>
        <p:spPr>
          <a:xfrm>
            <a:off x="1028700" y="4562475"/>
            <a:ext cx="5215238" cy="1152525"/>
          </a:xfrm>
          <a:prstGeom prst="rect">
            <a:avLst/>
          </a:prstGeom>
        </p:spPr>
        <p:txBody>
          <a:bodyPr lIns="0" tIns="0" rIns="0" bIns="0" rtlCol="0" anchor="t">
            <a:spAutoFit/>
          </a:bodyPr>
          <a:lstStyle/>
          <a:p>
            <a:pPr algn="r">
              <a:lnSpc>
                <a:spcPts val="9000"/>
              </a:lnSpc>
            </a:pPr>
            <a:r>
              <a:rPr lang="en-US" sz="7500">
                <a:solidFill>
                  <a:srgbClr val="FFFFFF"/>
                </a:solidFill>
                <a:latin typeface="Open Sans 1 Bold"/>
              </a:rPr>
              <a:t>Discussion</a:t>
            </a:r>
          </a:p>
        </p:txBody>
      </p:sp>
      <p:grpSp>
        <p:nvGrpSpPr>
          <p:cNvPr id="4" name="Group 4"/>
          <p:cNvGrpSpPr/>
          <p:nvPr/>
        </p:nvGrpSpPr>
        <p:grpSpPr>
          <a:xfrm>
            <a:off x="8111164" y="248633"/>
            <a:ext cx="9919546" cy="4894867"/>
            <a:chOff x="0" y="0"/>
            <a:chExt cx="13226061" cy="6526490"/>
          </a:xfrm>
        </p:grpSpPr>
        <p:sp>
          <p:nvSpPr>
            <p:cNvPr id="5" name="TextBox 5"/>
            <p:cNvSpPr txBox="1"/>
            <p:nvPr/>
          </p:nvSpPr>
          <p:spPr>
            <a:xfrm>
              <a:off x="0" y="982749"/>
              <a:ext cx="13226061" cy="5543741"/>
            </a:xfrm>
            <a:prstGeom prst="rect">
              <a:avLst/>
            </a:prstGeom>
          </p:spPr>
          <p:txBody>
            <a:bodyPr lIns="0" tIns="0" rIns="0" bIns="0" rtlCol="0" anchor="t">
              <a:spAutoFit/>
            </a:bodyPr>
            <a:lstStyle/>
            <a:p>
              <a:pPr>
                <a:lnSpc>
                  <a:spcPts val="5537"/>
                </a:lnSpc>
              </a:pPr>
              <a:r>
                <a:rPr lang="en-US" sz="3691" spc="36">
                  <a:solidFill>
                    <a:srgbClr val="46424C"/>
                  </a:solidFill>
                  <a:latin typeface="Open Sans 1"/>
                </a:rPr>
                <a:t>This android application has some limitations: </a:t>
              </a:r>
            </a:p>
            <a:p>
              <a:pPr>
                <a:lnSpc>
                  <a:spcPts val="5537"/>
                </a:lnSpc>
              </a:pPr>
              <a:r>
                <a:rPr lang="en-US" sz="3691" spc="36">
                  <a:solidFill>
                    <a:srgbClr val="46424C"/>
                  </a:solidFill>
                  <a:latin typeface="Open Sans 1"/>
                </a:rPr>
                <a:t>• The application is unable to maintain the backup of data once it is uninstalled. </a:t>
              </a:r>
            </a:p>
            <a:p>
              <a:pPr>
                <a:lnSpc>
                  <a:spcPts val="5537"/>
                </a:lnSpc>
              </a:pPr>
              <a:r>
                <a:rPr lang="en-US" sz="3691" spc="36">
                  <a:solidFill>
                    <a:srgbClr val="46424C"/>
                  </a:solidFill>
                  <a:latin typeface="Open Sans 1"/>
                </a:rPr>
                <a:t>• This application does not provide any decision capability. </a:t>
              </a:r>
            </a:p>
          </p:txBody>
        </p:sp>
        <p:sp>
          <p:nvSpPr>
            <p:cNvPr id="6" name="TextBox 6"/>
            <p:cNvSpPr txBox="1"/>
            <p:nvPr/>
          </p:nvSpPr>
          <p:spPr>
            <a:xfrm>
              <a:off x="0" y="0"/>
              <a:ext cx="9963832" cy="647700"/>
            </a:xfrm>
            <a:prstGeom prst="rect">
              <a:avLst/>
            </a:prstGeom>
          </p:spPr>
          <p:txBody>
            <a:bodyPr lIns="0" tIns="0" rIns="0" bIns="0" rtlCol="0" anchor="t">
              <a:spAutoFit/>
            </a:bodyPr>
            <a:lstStyle/>
            <a:p>
              <a:pPr marL="0" lvl="0" indent="0" algn="l">
                <a:lnSpc>
                  <a:spcPts val="3840"/>
                </a:lnSpc>
                <a:spcBef>
                  <a:spcPct val="0"/>
                </a:spcBef>
              </a:pPr>
              <a:r>
                <a:rPr lang="en-US" sz="3200" spc="96">
                  <a:solidFill>
                    <a:srgbClr val="1C09B2"/>
                  </a:solidFill>
                  <a:latin typeface="Open Sans 1 Bold"/>
                </a:rPr>
                <a:t>LIMITATIONS</a:t>
              </a:r>
            </a:p>
          </p:txBody>
        </p:sp>
        <p:sp>
          <p:nvSpPr>
            <p:cNvPr id="7" name="TextBox 7"/>
            <p:cNvSpPr txBox="1"/>
            <p:nvPr/>
          </p:nvSpPr>
          <p:spPr>
            <a:xfrm>
              <a:off x="0" y="884675"/>
              <a:ext cx="9963832" cy="554355"/>
            </a:xfrm>
            <a:prstGeom prst="rect">
              <a:avLst/>
            </a:prstGeom>
          </p:spPr>
          <p:txBody>
            <a:bodyPr lIns="0" tIns="0" rIns="0" bIns="0" rtlCol="0" anchor="t">
              <a:spAutoFit/>
            </a:bodyPr>
            <a:lstStyle/>
            <a:p>
              <a:pPr>
                <a:lnSpc>
                  <a:spcPts val="3600"/>
                </a:lnSpc>
              </a:pPr>
              <a:endParaRPr/>
            </a:p>
          </p:txBody>
        </p:sp>
      </p:grpSp>
      <p:grpSp>
        <p:nvGrpSpPr>
          <p:cNvPr id="8" name="Group 8"/>
          <p:cNvGrpSpPr/>
          <p:nvPr/>
        </p:nvGrpSpPr>
        <p:grpSpPr>
          <a:xfrm>
            <a:off x="8111164" y="5715000"/>
            <a:ext cx="9919546" cy="4267203"/>
            <a:chOff x="0" y="0"/>
            <a:chExt cx="13226061" cy="5689604"/>
          </a:xfrm>
        </p:grpSpPr>
        <p:sp>
          <p:nvSpPr>
            <p:cNvPr id="9" name="TextBox 9"/>
            <p:cNvSpPr txBox="1"/>
            <p:nvPr/>
          </p:nvSpPr>
          <p:spPr>
            <a:xfrm>
              <a:off x="0" y="0"/>
              <a:ext cx="9963832" cy="647700"/>
            </a:xfrm>
            <a:prstGeom prst="rect">
              <a:avLst/>
            </a:prstGeom>
          </p:spPr>
          <p:txBody>
            <a:bodyPr lIns="0" tIns="0" rIns="0" bIns="0" rtlCol="0" anchor="t">
              <a:spAutoFit/>
            </a:bodyPr>
            <a:lstStyle/>
            <a:p>
              <a:pPr marL="0" lvl="0" indent="0" algn="l">
                <a:lnSpc>
                  <a:spcPts val="3840"/>
                </a:lnSpc>
                <a:spcBef>
                  <a:spcPct val="0"/>
                </a:spcBef>
              </a:pPr>
              <a:r>
                <a:rPr lang="en-US" sz="3200" spc="96">
                  <a:solidFill>
                    <a:srgbClr val="1C09B2"/>
                  </a:solidFill>
                  <a:latin typeface="Open Sans 1 Bold"/>
                </a:rPr>
                <a:t>FUTURE SCOPE</a:t>
              </a:r>
            </a:p>
          </p:txBody>
        </p:sp>
        <p:sp>
          <p:nvSpPr>
            <p:cNvPr id="10" name="TextBox 10"/>
            <p:cNvSpPr txBox="1"/>
            <p:nvPr/>
          </p:nvSpPr>
          <p:spPr>
            <a:xfrm>
              <a:off x="0" y="884675"/>
              <a:ext cx="9963832" cy="554355"/>
            </a:xfrm>
            <a:prstGeom prst="rect">
              <a:avLst/>
            </a:prstGeom>
          </p:spPr>
          <p:txBody>
            <a:bodyPr lIns="0" tIns="0" rIns="0" bIns="0" rtlCol="0" anchor="t">
              <a:spAutoFit/>
            </a:bodyPr>
            <a:lstStyle/>
            <a:p>
              <a:pPr>
                <a:lnSpc>
                  <a:spcPts val="3600"/>
                </a:lnSpc>
              </a:pPr>
              <a:endParaRPr/>
            </a:p>
          </p:txBody>
        </p:sp>
        <p:sp>
          <p:nvSpPr>
            <p:cNvPr id="11" name="TextBox 11"/>
            <p:cNvSpPr txBox="1"/>
            <p:nvPr/>
          </p:nvSpPr>
          <p:spPr>
            <a:xfrm>
              <a:off x="0" y="1083616"/>
              <a:ext cx="13226061" cy="4605988"/>
            </a:xfrm>
            <a:prstGeom prst="rect">
              <a:avLst/>
            </a:prstGeom>
          </p:spPr>
          <p:txBody>
            <a:bodyPr lIns="0" tIns="0" rIns="0" bIns="0" rtlCol="0" anchor="t">
              <a:spAutoFit/>
            </a:bodyPr>
            <a:lstStyle/>
            <a:p>
              <a:pPr>
                <a:lnSpc>
                  <a:spcPts val="5537"/>
                </a:lnSpc>
              </a:pPr>
              <a:r>
                <a:rPr lang="en-US" sz="3691" spc="36">
                  <a:solidFill>
                    <a:srgbClr val="46424C"/>
                  </a:solidFill>
                  <a:latin typeface="Open Sans 1"/>
                </a:rPr>
                <a:t> This </a:t>
              </a:r>
              <a:r>
                <a:rPr lang="en-US" sz="3691" spc="18">
                  <a:solidFill>
                    <a:srgbClr val="46424C"/>
                  </a:solidFill>
                  <a:latin typeface="Arimo"/>
                </a:rPr>
                <a:t>features also to be incorporated:</a:t>
              </a:r>
            </a:p>
            <a:p>
              <a:pPr>
                <a:lnSpc>
                  <a:spcPts val="5537"/>
                </a:lnSpc>
              </a:pPr>
              <a:r>
                <a:rPr lang="en-US" sz="3691" spc="18">
                  <a:solidFill>
                    <a:srgbClr val="46424C"/>
                  </a:solidFill>
                  <a:latin typeface="Arimo"/>
                </a:rPr>
                <a:t>• Bengali language interface.</a:t>
              </a:r>
            </a:p>
            <a:p>
              <a:pPr>
                <a:lnSpc>
                  <a:spcPts val="5537"/>
                </a:lnSpc>
              </a:pPr>
              <a:r>
                <a:rPr lang="en-US" sz="3691" spc="18">
                  <a:solidFill>
                    <a:srgbClr val="46424C"/>
                  </a:solidFill>
                  <a:latin typeface="Arimo"/>
                </a:rPr>
                <a:t>• Provide backup and recovery of data.</a:t>
              </a:r>
            </a:p>
            <a:p>
              <a:pPr>
                <a:lnSpc>
                  <a:spcPts val="5537"/>
                </a:lnSpc>
              </a:pPr>
              <a:r>
                <a:rPr lang="en-US" sz="3691" spc="18">
                  <a:solidFill>
                    <a:srgbClr val="46424C"/>
                  </a:solidFill>
                  <a:latin typeface="Arimo"/>
                </a:rPr>
                <a:t>• Online data storage capability</a:t>
              </a:r>
            </a:p>
            <a:p>
              <a:pPr>
                <a:lnSpc>
                  <a:spcPts val="5537"/>
                </a:lnSpc>
              </a:pP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458809" y="3382309"/>
            <a:ext cx="7525053" cy="3522383"/>
            <a:chOff x="0" y="0"/>
            <a:chExt cx="10033404" cy="4696511"/>
          </a:xfrm>
        </p:grpSpPr>
        <p:sp>
          <p:nvSpPr>
            <p:cNvPr id="3" name="TextBox 3"/>
            <p:cNvSpPr txBox="1"/>
            <p:nvPr/>
          </p:nvSpPr>
          <p:spPr>
            <a:xfrm>
              <a:off x="0" y="3091655"/>
              <a:ext cx="10033404" cy="762000"/>
            </a:xfrm>
            <a:prstGeom prst="rect">
              <a:avLst/>
            </a:prstGeom>
          </p:spPr>
          <p:txBody>
            <a:bodyPr lIns="0" tIns="0" rIns="0" bIns="0" rtlCol="0" anchor="t">
              <a:spAutoFit/>
            </a:bodyPr>
            <a:lstStyle/>
            <a:p>
              <a:pPr>
                <a:lnSpc>
                  <a:spcPts val="4560"/>
                </a:lnSpc>
              </a:pPr>
              <a:r>
                <a:rPr lang="en-US" sz="3800" spc="380">
                  <a:solidFill>
                    <a:srgbClr val="1C09B2"/>
                  </a:solidFill>
                  <a:latin typeface="Open Sans 1 Bold"/>
                </a:rPr>
                <a:t>ABOUT THE APPLICATION !</a:t>
              </a:r>
            </a:p>
          </p:txBody>
        </p:sp>
        <p:sp>
          <p:nvSpPr>
            <p:cNvPr id="4" name="TextBox 4"/>
            <p:cNvSpPr txBox="1"/>
            <p:nvPr/>
          </p:nvSpPr>
          <p:spPr>
            <a:xfrm>
              <a:off x="0" y="-9525"/>
              <a:ext cx="10033404" cy="1533525"/>
            </a:xfrm>
            <a:prstGeom prst="rect">
              <a:avLst/>
            </a:prstGeom>
          </p:spPr>
          <p:txBody>
            <a:bodyPr lIns="0" tIns="0" rIns="0" bIns="0" rtlCol="0" anchor="t">
              <a:spAutoFit/>
            </a:bodyPr>
            <a:lstStyle/>
            <a:p>
              <a:pPr>
                <a:lnSpc>
                  <a:spcPts val="9000"/>
                </a:lnSpc>
              </a:pPr>
              <a:r>
                <a:rPr lang="en-US" sz="7500" spc="225">
                  <a:solidFill>
                    <a:srgbClr val="1C09B2"/>
                  </a:solidFill>
                  <a:latin typeface="Open Sans 1 Bold"/>
                </a:rPr>
                <a:t>Any Question ?</a:t>
              </a:r>
            </a:p>
          </p:txBody>
        </p:sp>
        <p:sp>
          <p:nvSpPr>
            <p:cNvPr id="5" name="TextBox 5"/>
            <p:cNvSpPr txBox="1"/>
            <p:nvPr/>
          </p:nvSpPr>
          <p:spPr>
            <a:xfrm>
              <a:off x="0" y="4142156"/>
              <a:ext cx="10033404" cy="554355"/>
            </a:xfrm>
            <a:prstGeom prst="rect">
              <a:avLst/>
            </a:prstGeom>
          </p:spPr>
          <p:txBody>
            <a:bodyPr lIns="0" tIns="0" rIns="0" bIns="0" rtlCol="0" anchor="t">
              <a:spAutoFit/>
            </a:bodyPr>
            <a:lstStyle/>
            <a:p>
              <a:pPr>
                <a:lnSpc>
                  <a:spcPts val="3600"/>
                </a:lnSpc>
              </a:pPr>
              <a:endParaRPr/>
            </a:p>
          </p:txBody>
        </p:sp>
        <p:sp>
          <p:nvSpPr>
            <p:cNvPr id="6" name="AutoShape 6"/>
            <p:cNvSpPr/>
            <p:nvPr/>
          </p:nvSpPr>
          <p:spPr>
            <a:xfrm>
              <a:off x="0" y="2304124"/>
              <a:ext cx="10033404" cy="12844"/>
            </a:xfrm>
            <a:prstGeom prst="rect">
              <a:avLst/>
            </a:prstGeom>
            <a:solidFill>
              <a:srgbClr val="1C09B2"/>
            </a:solidFill>
          </p:spPr>
        </p:sp>
      </p:grpSp>
      <p:grpSp>
        <p:nvGrpSpPr>
          <p:cNvPr id="7" name="Group 7"/>
          <p:cNvGrpSpPr>
            <a:grpSpLocks noChangeAspect="1"/>
          </p:cNvGrpSpPr>
          <p:nvPr/>
        </p:nvGrpSpPr>
        <p:grpSpPr>
          <a:xfrm>
            <a:off x="-3006623" y="1649092"/>
            <a:ext cx="8070646" cy="6988816"/>
            <a:chOff x="0" y="0"/>
            <a:chExt cx="4282440" cy="3708400"/>
          </a:xfrm>
        </p:grpSpPr>
        <p:sp>
          <p:nvSpPr>
            <p:cNvPr id="8" name="Freeform 8"/>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alphaModFix amt="80000"/>
              </a:blip>
              <a:stretch>
                <a:fillRect l="-17965" r="-3147"/>
              </a:stretch>
            </a:blipFill>
          </p:spPr>
        </p:sp>
      </p:grpSp>
      <p:pic>
        <p:nvPicPr>
          <p:cNvPr id="9" name="Picture 9"/>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t="14382" r="14382"/>
          <a:stretch>
            <a:fillRect/>
          </a:stretch>
        </p:blipFill>
        <p:spPr>
          <a:xfrm>
            <a:off x="17830800" y="-257175"/>
            <a:ext cx="10801350" cy="108013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0" y="-4000500"/>
            <a:ext cx="18288000" cy="18288000"/>
          </a:xfrm>
          <a:prstGeom prst="rect">
            <a:avLst/>
          </a:prstGeom>
        </p:spPr>
      </p:pic>
      <p:grpSp>
        <p:nvGrpSpPr>
          <p:cNvPr id="3" name="Group 3"/>
          <p:cNvGrpSpPr/>
          <p:nvPr/>
        </p:nvGrpSpPr>
        <p:grpSpPr>
          <a:xfrm>
            <a:off x="3604538" y="732792"/>
            <a:ext cx="10560251" cy="2222515"/>
            <a:chOff x="0" y="0"/>
            <a:chExt cx="14080335" cy="2963353"/>
          </a:xfrm>
        </p:grpSpPr>
        <p:sp>
          <p:nvSpPr>
            <p:cNvPr id="4" name="AutoShape 4"/>
            <p:cNvSpPr/>
            <p:nvPr/>
          </p:nvSpPr>
          <p:spPr>
            <a:xfrm>
              <a:off x="0" y="2950653"/>
              <a:ext cx="14080335" cy="12700"/>
            </a:xfrm>
            <a:prstGeom prst="rect">
              <a:avLst/>
            </a:prstGeom>
            <a:solidFill>
              <a:srgbClr val="FFFFFF"/>
            </a:solidFill>
          </p:spPr>
        </p:sp>
        <p:sp>
          <p:nvSpPr>
            <p:cNvPr id="5" name="TextBox 5"/>
            <p:cNvSpPr txBox="1"/>
            <p:nvPr/>
          </p:nvSpPr>
          <p:spPr>
            <a:xfrm>
              <a:off x="0" y="104775"/>
              <a:ext cx="14080335" cy="2150745"/>
            </a:xfrm>
            <a:prstGeom prst="rect">
              <a:avLst/>
            </a:prstGeom>
          </p:spPr>
          <p:txBody>
            <a:bodyPr lIns="0" tIns="0" rIns="0" bIns="0" rtlCol="0" anchor="t">
              <a:spAutoFit/>
            </a:bodyPr>
            <a:lstStyle/>
            <a:p>
              <a:pPr algn="ctr">
                <a:lnSpc>
                  <a:spcPts val="6180"/>
                </a:lnSpc>
              </a:pPr>
              <a:r>
                <a:rPr lang="en-US" sz="6000" spc="-120">
                  <a:solidFill>
                    <a:srgbClr val="FFFFFF"/>
                  </a:solidFill>
                  <a:latin typeface="Open Sans 1 Bold"/>
                </a:rPr>
                <a:t>About Financial Status Analysis App</a:t>
              </a:r>
            </a:p>
          </p:txBody>
        </p:sp>
      </p:grpSp>
      <p:sp>
        <p:nvSpPr>
          <p:cNvPr id="6" name="TextBox 6"/>
          <p:cNvSpPr txBox="1"/>
          <p:nvPr/>
        </p:nvSpPr>
        <p:spPr>
          <a:xfrm>
            <a:off x="357921" y="3955514"/>
            <a:ext cx="17572158" cy="3292463"/>
          </a:xfrm>
          <a:prstGeom prst="rect">
            <a:avLst/>
          </a:prstGeom>
        </p:spPr>
        <p:txBody>
          <a:bodyPr lIns="0" tIns="0" rIns="0" bIns="0" rtlCol="0" anchor="t">
            <a:spAutoFit/>
          </a:bodyPr>
          <a:lstStyle/>
          <a:p>
            <a:pPr algn="just">
              <a:lnSpc>
                <a:spcPts val="5277"/>
              </a:lnSpc>
            </a:pPr>
            <a:r>
              <a:rPr lang="en-US" sz="3769">
                <a:solidFill>
                  <a:srgbClr val="FFFFFF"/>
                </a:solidFill>
                <a:latin typeface="Open Sans Light Bold"/>
              </a:rPr>
              <a:t>Personal Financial Status Analysis is a daily income and expense management system or a mobile application, which helps a person for keeping track of their finance like daily expenditure, income and budgeting with easy and effective way through computerized system which tends to eliminate manual paper works.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4382" r="14382"/>
          <a:stretch>
            <a:fillRect/>
          </a:stretch>
        </p:blipFill>
        <p:spPr>
          <a:xfrm>
            <a:off x="17830800" y="-257175"/>
            <a:ext cx="10801350" cy="10801350"/>
          </a:xfrm>
          <a:prstGeom prst="rect">
            <a:avLst/>
          </a:prstGeom>
        </p:spPr>
      </p:pic>
      <p:sp>
        <p:nvSpPr>
          <p:cNvPr id="3" name="TextBox 3"/>
          <p:cNvSpPr txBox="1"/>
          <p:nvPr/>
        </p:nvSpPr>
        <p:spPr>
          <a:xfrm>
            <a:off x="7339754" y="3332170"/>
            <a:ext cx="9919546" cy="4183999"/>
          </a:xfrm>
          <a:prstGeom prst="rect">
            <a:avLst/>
          </a:prstGeom>
        </p:spPr>
        <p:txBody>
          <a:bodyPr lIns="0" tIns="0" rIns="0" bIns="0" rtlCol="0" anchor="t">
            <a:spAutoFit/>
          </a:bodyPr>
          <a:lstStyle/>
          <a:p>
            <a:pPr>
              <a:lnSpc>
                <a:spcPts val="5537"/>
              </a:lnSpc>
            </a:pPr>
            <a:r>
              <a:rPr lang="en-US" sz="3691" spc="36">
                <a:solidFill>
                  <a:srgbClr val="46424C"/>
                </a:solidFill>
                <a:latin typeface="Open Sans 1"/>
              </a:rPr>
              <a:t> In our daily life money is the most important portion, we face many difficulties in our daily life according to management and analysis, but if we keep on track all financial data then we can be overcome this problem.</a:t>
            </a:r>
          </a:p>
        </p:txBody>
      </p:sp>
      <p:sp>
        <p:nvSpPr>
          <p:cNvPr id="4" name="TextBox 4"/>
          <p:cNvSpPr txBox="1"/>
          <p:nvPr/>
        </p:nvSpPr>
        <p:spPr>
          <a:xfrm>
            <a:off x="7339754" y="1658224"/>
            <a:ext cx="9175641" cy="1162050"/>
          </a:xfrm>
          <a:prstGeom prst="rect">
            <a:avLst/>
          </a:prstGeom>
        </p:spPr>
        <p:txBody>
          <a:bodyPr lIns="0" tIns="0" rIns="0" bIns="0" rtlCol="0" anchor="t">
            <a:spAutoFit/>
          </a:bodyPr>
          <a:lstStyle/>
          <a:p>
            <a:pPr marL="0" lvl="0" indent="0" algn="l">
              <a:lnSpc>
                <a:spcPts val="4615"/>
              </a:lnSpc>
              <a:spcBef>
                <a:spcPct val="0"/>
              </a:spcBef>
            </a:pPr>
            <a:r>
              <a:rPr lang="en-US" sz="3845" spc="115">
                <a:solidFill>
                  <a:srgbClr val="1C09B2"/>
                </a:solidFill>
                <a:latin typeface="Open Sans 1 Bold"/>
              </a:rPr>
              <a:t>The motivation behind this project is actually our real-life experience.</a:t>
            </a:r>
          </a:p>
        </p:txBody>
      </p:sp>
      <p:sp>
        <p:nvSpPr>
          <p:cNvPr id="5" name="TextBox 5"/>
          <p:cNvSpPr txBox="1"/>
          <p:nvPr/>
        </p:nvSpPr>
        <p:spPr>
          <a:xfrm>
            <a:off x="1028700" y="4324032"/>
            <a:ext cx="5550161" cy="1152525"/>
          </a:xfrm>
          <a:prstGeom prst="rect">
            <a:avLst/>
          </a:prstGeom>
        </p:spPr>
        <p:txBody>
          <a:bodyPr lIns="0" tIns="0" rIns="0" bIns="0" rtlCol="0" anchor="t">
            <a:spAutoFit/>
          </a:bodyPr>
          <a:lstStyle/>
          <a:p>
            <a:pPr marL="0" lvl="0" indent="0" algn="l">
              <a:lnSpc>
                <a:spcPts val="9000"/>
              </a:lnSpc>
              <a:spcBef>
                <a:spcPct val="0"/>
              </a:spcBef>
            </a:pPr>
            <a:r>
              <a:rPr lang="en-US" sz="7500" spc="75">
                <a:solidFill>
                  <a:srgbClr val="1C09B2"/>
                </a:solidFill>
                <a:latin typeface="Open Sans 1 Bold"/>
              </a:rPr>
              <a:t>Motivation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73109" y="5038725"/>
            <a:ext cx="9919546" cy="3480685"/>
          </a:xfrm>
          <a:prstGeom prst="rect">
            <a:avLst/>
          </a:prstGeom>
        </p:spPr>
        <p:txBody>
          <a:bodyPr lIns="0" tIns="0" rIns="0" bIns="0" rtlCol="0" anchor="t">
            <a:spAutoFit/>
          </a:bodyPr>
          <a:lstStyle/>
          <a:p>
            <a:pPr>
              <a:lnSpc>
                <a:spcPts val="5537"/>
              </a:lnSpc>
            </a:pPr>
            <a:r>
              <a:rPr lang="en-US" sz="3691" spc="36">
                <a:solidFill>
                  <a:srgbClr val="46424C"/>
                </a:solidFill>
                <a:latin typeface="Open Sans 1"/>
              </a:rPr>
              <a:t>Due to lack of a complete analysis and tracking system, there is a constant overload to rely on the daily entry of the expenditure and total budget till the end of the month. </a:t>
            </a:r>
          </a:p>
        </p:txBody>
      </p:sp>
      <p:sp>
        <p:nvSpPr>
          <p:cNvPr id="3" name="TextBox 3"/>
          <p:cNvSpPr txBox="1"/>
          <p:nvPr/>
        </p:nvSpPr>
        <p:spPr>
          <a:xfrm>
            <a:off x="7339754" y="1963264"/>
            <a:ext cx="9586257" cy="2324100"/>
          </a:xfrm>
          <a:prstGeom prst="rect">
            <a:avLst/>
          </a:prstGeom>
        </p:spPr>
        <p:txBody>
          <a:bodyPr lIns="0" tIns="0" rIns="0" bIns="0" rtlCol="0" anchor="t">
            <a:spAutoFit/>
          </a:bodyPr>
          <a:lstStyle/>
          <a:p>
            <a:pPr marL="0" lvl="0" indent="0" algn="l">
              <a:lnSpc>
                <a:spcPts val="4615"/>
              </a:lnSpc>
              <a:spcBef>
                <a:spcPct val="0"/>
              </a:spcBef>
            </a:pPr>
            <a:r>
              <a:rPr lang="en-US" sz="3845" spc="115">
                <a:solidFill>
                  <a:srgbClr val="1C09B2"/>
                </a:solidFill>
                <a:latin typeface="Open Sans 1 Bold"/>
              </a:rPr>
              <a:t>Many organizations are record their income and expenses, which they feel is the main key point of their business progress. </a:t>
            </a:r>
          </a:p>
        </p:txBody>
      </p:sp>
      <p:sp>
        <p:nvSpPr>
          <p:cNvPr id="4" name="TextBox 4"/>
          <p:cNvSpPr txBox="1"/>
          <p:nvPr/>
        </p:nvSpPr>
        <p:spPr>
          <a:xfrm>
            <a:off x="1028700" y="3752532"/>
            <a:ext cx="5550161" cy="2295525"/>
          </a:xfrm>
          <a:prstGeom prst="rect">
            <a:avLst/>
          </a:prstGeom>
        </p:spPr>
        <p:txBody>
          <a:bodyPr lIns="0" tIns="0" rIns="0" bIns="0" rtlCol="0" anchor="t">
            <a:spAutoFit/>
          </a:bodyPr>
          <a:lstStyle/>
          <a:p>
            <a:pPr marL="0" lvl="0" indent="0" algn="l">
              <a:lnSpc>
                <a:spcPts val="9000"/>
              </a:lnSpc>
              <a:spcBef>
                <a:spcPct val="0"/>
              </a:spcBef>
            </a:pPr>
            <a:r>
              <a:rPr lang="en-US" sz="7500" spc="75">
                <a:solidFill>
                  <a:srgbClr val="1C09B2"/>
                </a:solidFill>
                <a:latin typeface="Open Sans 1 Bold"/>
              </a:rPr>
              <a:t>Problem Statement </a:t>
            </a:r>
          </a:p>
        </p:txBody>
      </p:sp>
      <p:pic>
        <p:nvPicPr>
          <p:cNvPr id="5" name="Picture 5"/>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4382" r="14382"/>
          <a:stretch>
            <a:fillRect/>
          </a:stretch>
        </p:blipFill>
        <p:spPr>
          <a:xfrm>
            <a:off x="-10344150" y="-495618"/>
            <a:ext cx="10801350" cy="108013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4382" r="14382"/>
          <a:stretch>
            <a:fillRect/>
          </a:stretch>
        </p:blipFill>
        <p:spPr>
          <a:xfrm>
            <a:off x="-3457815" y="-514350"/>
            <a:ext cx="10801350" cy="10801350"/>
          </a:xfrm>
          <a:prstGeom prst="rect">
            <a:avLst/>
          </a:prstGeom>
        </p:spPr>
      </p:pic>
      <p:sp>
        <p:nvSpPr>
          <p:cNvPr id="3" name="TextBox 3"/>
          <p:cNvSpPr txBox="1"/>
          <p:nvPr/>
        </p:nvSpPr>
        <p:spPr>
          <a:xfrm>
            <a:off x="608960" y="4562475"/>
            <a:ext cx="5596238" cy="1152525"/>
          </a:xfrm>
          <a:prstGeom prst="rect">
            <a:avLst/>
          </a:prstGeom>
        </p:spPr>
        <p:txBody>
          <a:bodyPr lIns="0" tIns="0" rIns="0" bIns="0" rtlCol="0" anchor="t">
            <a:spAutoFit/>
          </a:bodyPr>
          <a:lstStyle/>
          <a:p>
            <a:pPr algn="r">
              <a:lnSpc>
                <a:spcPts val="9000"/>
              </a:lnSpc>
            </a:pPr>
            <a:r>
              <a:rPr lang="en-US" sz="7500">
                <a:solidFill>
                  <a:srgbClr val="FFFFFF"/>
                </a:solidFill>
                <a:latin typeface="Open Sans 1 Bold"/>
              </a:rPr>
              <a:t>Objectives</a:t>
            </a:r>
          </a:p>
        </p:txBody>
      </p:sp>
      <p:sp>
        <p:nvSpPr>
          <p:cNvPr id="4" name="TextBox 4"/>
          <p:cNvSpPr txBox="1"/>
          <p:nvPr/>
        </p:nvSpPr>
        <p:spPr>
          <a:xfrm>
            <a:off x="7929506" y="1176170"/>
            <a:ext cx="9919546" cy="2777370"/>
          </a:xfrm>
          <a:prstGeom prst="rect">
            <a:avLst/>
          </a:prstGeom>
        </p:spPr>
        <p:txBody>
          <a:bodyPr lIns="0" tIns="0" rIns="0" bIns="0" rtlCol="0" anchor="t">
            <a:spAutoFit/>
          </a:bodyPr>
          <a:lstStyle/>
          <a:p>
            <a:pPr>
              <a:lnSpc>
                <a:spcPts val="5537"/>
              </a:lnSpc>
            </a:pPr>
            <a:r>
              <a:rPr lang="en-US" sz="3691" spc="36">
                <a:solidFill>
                  <a:srgbClr val="46424C"/>
                </a:solidFill>
                <a:latin typeface="Open Sans 1"/>
              </a:rPr>
              <a:t>The aim and objective of the project is to analysis and fully manage and</a:t>
            </a:r>
            <a:r>
              <a:rPr lang="en-US" sz="3691" spc="18">
                <a:solidFill>
                  <a:srgbClr val="46424C"/>
                </a:solidFill>
                <a:latin typeface="Arimo"/>
              </a:rPr>
              <a:t> keep tracking the expenses and income based on users budget.</a:t>
            </a:r>
          </a:p>
        </p:txBody>
      </p:sp>
      <p:sp>
        <p:nvSpPr>
          <p:cNvPr id="5" name="TextBox 5"/>
          <p:cNvSpPr txBox="1"/>
          <p:nvPr/>
        </p:nvSpPr>
        <p:spPr>
          <a:xfrm>
            <a:off x="7929506" y="4467225"/>
            <a:ext cx="9919546" cy="3480685"/>
          </a:xfrm>
          <a:prstGeom prst="rect">
            <a:avLst/>
          </a:prstGeom>
        </p:spPr>
        <p:txBody>
          <a:bodyPr lIns="0" tIns="0" rIns="0" bIns="0" rtlCol="0" anchor="t">
            <a:spAutoFit/>
          </a:bodyPr>
          <a:lstStyle/>
          <a:p>
            <a:pPr>
              <a:lnSpc>
                <a:spcPts val="5537"/>
              </a:lnSpc>
            </a:pPr>
            <a:r>
              <a:rPr lang="en-US" sz="3691" spc="18">
                <a:solidFill>
                  <a:srgbClr val="46424C"/>
                </a:solidFill>
                <a:latin typeface="Arimo"/>
              </a:rPr>
              <a:t>The main goal of the project is to make the application offline based and perform more tasks in short period of time and also very simple to used.</a:t>
            </a:r>
          </a:p>
          <a:p>
            <a:pPr>
              <a:lnSpc>
                <a:spcPts val="5537"/>
              </a:lnSpc>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4382" r="14382"/>
          <a:stretch>
            <a:fillRect/>
          </a:stretch>
        </p:blipFill>
        <p:spPr>
          <a:xfrm>
            <a:off x="-10344150" y="-495618"/>
            <a:ext cx="10801350" cy="10801350"/>
          </a:xfrm>
          <a:prstGeom prst="rect">
            <a:avLst/>
          </a:prstGeom>
        </p:spPr>
      </p:pic>
      <p:pic>
        <p:nvPicPr>
          <p:cNvPr id="3" name="Picture 3"/>
          <p:cNvPicPr>
            <a:picLocks noChangeAspect="1"/>
          </p:cNvPicPr>
          <p:nvPr/>
        </p:nvPicPr>
        <p:blipFill>
          <a:blip r:embed="rId4"/>
          <a:srcRect/>
          <a:stretch>
            <a:fillRect/>
          </a:stretch>
        </p:blipFill>
        <p:spPr>
          <a:xfrm>
            <a:off x="7303551" y="792560"/>
            <a:ext cx="8680679" cy="4780047"/>
          </a:xfrm>
          <a:prstGeom prst="rect">
            <a:avLst/>
          </a:prstGeom>
        </p:spPr>
      </p:pic>
      <p:sp>
        <p:nvSpPr>
          <p:cNvPr id="4" name="TextBox 4"/>
          <p:cNvSpPr txBox="1"/>
          <p:nvPr/>
        </p:nvSpPr>
        <p:spPr>
          <a:xfrm>
            <a:off x="1028700" y="3752532"/>
            <a:ext cx="5550161" cy="2295525"/>
          </a:xfrm>
          <a:prstGeom prst="rect">
            <a:avLst/>
          </a:prstGeom>
        </p:spPr>
        <p:txBody>
          <a:bodyPr lIns="0" tIns="0" rIns="0" bIns="0" rtlCol="0" anchor="t">
            <a:spAutoFit/>
          </a:bodyPr>
          <a:lstStyle/>
          <a:p>
            <a:pPr marL="0" lvl="0" indent="0" algn="l">
              <a:lnSpc>
                <a:spcPts val="9000"/>
              </a:lnSpc>
              <a:spcBef>
                <a:spcPct val="0"/>
              </a:spcBef>
            </a:pPr>
            <a:r>
              <a:rPr lang="en-US" sz="7500" spc="75">
                <a:solidFill>
                  <a:srgbClr val="1C09B2"/>
                </a:solidFill>
                <a:latin typeface="Open Sans 1 Bold"/>
              </a:rPr>
              <a:t>Block Diagram</a:t>
            </a:r>
          </a:p>
        </p:txBody>
      </p:sp>
      <p:sp>
        <p:nvSpPr>
          <p:cNvPr id="5" name="TextBox 5"/>
          <p:cNvSpPr txBox="1"/>
          <p:nvPr/>
        </p:nvSpPr>
        <p:spPr>
          <a:xfrm>
            <a:off x="7339754" y="6575277"/>
            <a:ext cx="9919546" cy="2074056"/>
          </a:xfrm>
          <a:prstGeom prst="rect">
            <a:avLst/>
          </a:prstGeom>
        </p:spPr>
        <p:txBody>
          <a:bodyPr lIns="0" tIns="0" rIns="0" bIns="0" rtlCol="0" anchor="t">
            <a:spAutoFit/>
          </a:bodyPr>
          <a:lstStyle/>
          <a:p>
            <a:pPr>
              <a:lnSpc>
                <a:spcPts val="5537"/>
              </a:lnSpc>
            </a:pPr>
            <a:r>
              <a:rPr lang="en-US" sz="3691" spc="18">
                <a:solidFill>
                  <a:srgbClr val="46424C"/>
                </a:solidFill>
                <a:latin typeface="Arimo"/>
              </a:rPr>
              <a:t>This application user is provided with three options for data entry namely – Income, Expense and Budget for income &amp; Expense.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4382" r="14382"/>
          <a:stretch>
            <a:fillRect/>
          </a:stretch>
        </p:blipFill>
        <p:spPr>
          <a:xfrm>
            <a:off x="17830800" y="-257175"/>
            <a:ext cx="10801350" cy="10801350"/>
          </a:xfrm>
          <a:prstGeom prst="rect">
            <a:avLst/>
          </a:prstGeom>
        </p:spPr>
      </p:pic>
      <p:pic>
        <p:nvPicPr>
          <p:cNvPr id="3" name="Picture 3"/>
          <p:cNvPicPr>
            <a:picLocks noChangeAspect="1"/>
          </p:cNvPicPr>
          <p:nvPr/>
        </p:nvPicPr>
        <p:blipFill>
          <a:blip r:embed="rId4"/>
          <a:srcRect/>
          <a:stretch>
            <a:fillRect/>
          </a:stretch>
        </p:blipFill>
        <p:spPr>
          <a:xfrm>
            <a:off x="7253309" y="161925"/>
            <a:ext cx="5033557" cy="9700431"/>
          </a:xfrm>
          <a:prstGeom prst="rect">
            <a:avLst/>
          </a:prstGeom>
        </p:spPr>
      </p:pic>
      <p:sp>
        <p:nvSpPr>
          <p:cNvPr id="4" name="TextBox 4"/>
          <p:cNvSpPr txBox="1"/>
          <p:nvPr/>
        </p:nvSpPr>
        <p:spPr>
          <a:xfrm>
            <a:off x="12591311" y="1679153"/>
            <a:ext cx="4408653" cy="5590628"/>
          </a:xfrm>
          <a:prstGeom prst="rect">
            <a:avLst/>
          </a:prstGeom>
        </p:spPr>
        <p:txBody>
          <a:bodyPr lIns="0" tIns="0" rIns="0" bIns="0" rtlCol="0" anchor="t">
            <a:spAutoFit/>
          </a:bodyPr>
          <a:lstStyle/>
          <a:p>
            <a:pPr>
              <a:lnSpc>
                <a:spcPts val="5537"/>
              </a:lnSpc>
            </a:pPr>
            <a:r>
              <a:rPr lang="en-US" sz="3691" spc="36">
                <a:solidFill>
                  <a:srgbClr val="46424C"/>
                </a:solidFill>
                <a:latin typeface="Open Sans 1"/>
              </a:rPr>
              <a:t>A actor can operate the application with various type of function like add and update for the transection they have made in every day to day life.</a:t>
            </a:r>
          </a:p>
        </p:txBody>
      </p:sp>
      <p:sp>
        <p:nvSpPr>
          <p:cNvPr id="5" name="TextBox 5"/>
          <p:cNvSpPr txBox="1"/>
          <p:nvPr/>
        </p:nvSpPr>
        <p:spPr>
          <a:xfrm>
            <a:off x="1028700" y="3181032"/>
            <a:ext cx="5550161" cy="2295525"/>
          </a:xfrm>
          <a:prstGeom prst="rect">
            <a:avLst/>
          </a:prstGeom>
        </p:spPr>
        <p:txBody>
          <a:bodyPr lIns="0" tIns="0" rIns="0" bIns="0" rtlCol="0" anchor="t">
            <a:spAutoFit/>
          </a:bodyPr>
          <a:lstStyle/>
          <a:p>
            <a:pPr marL="0" lvl="0" indent="0" algn="l">
              <a:lnSpc>
                <a:spcPts val="9000"/>
              </a:lnSpc>
              <a:spcBef>
                <a:spcPct val="0"/>
              </a:spcBef>
            </a:pPr>
            <a:r>
              <a:rPr lang="en-US" sz="7500" spc="75">
                <a:solidFill>
                  <a:srgbClr val="1C09B2"/>
                </a:solidFill>
                <a:latin typeface="Open Sans 1 Bold"/>
              </a:rPr>
              <a:t>Use case Diagram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4382" r="14382"/>
          <a:stretch>
            <a:fillRect/>
          </a:stretch>
        </p:blipFill>
        <p:spPr>
          <a:xfrm>
            <a:off x="-10344150" y="-495618"/>
            <a:ext cx="10801350" cy="10801350"/>
          </a:xfrm>
          <a:prstGeom prst="rect">
            <a:avLst/>
          </a:prstGeom>
        </p:spPr>
      </p:pic>
      <p:pic>
        <p:nvPicPr>
          <p:cNvPr id="3" name="Picture 3"/>
          <p:cNvPicPr>
            <a:picLocks noChangeAspect="1"/>
          </p:cNvPicPr>
          <p:nvPr/>
        </p:nvPicPr>
        <p:blipFill>
          <a:blip r:embed="rId4"/>
          <a:srcRect/>
          <a:stretch>
            <a:fillRect/>
          </a:stretch>
        </p:blipFill>
        <p:spPr>
          <a:xfrm>
            <a:off x="6802749" y="647589"/>
            <a:ext cx="11338796" cy="6032463"/>
          </a:xfrm>
          <a:prstGeom prst="rect">
            <a:avLst/>
          </a:prstGeom>
        </p:spPr>
      </p:pic>
      <p:sp>
        <p:nvSpPr>
          <p:cNvPr id="4" name="TextBox 4"/>
          <p:cNvSpPr txBox="1"/>
          <p:nvPr/>
        </p:nvSpPr>
        <p:spPr>
          <a:xfrm>
            <a:off x="1028700" y="2609532"/>
            <a:ext cx="6311054" cy="3438525"/>
          </a:xfrm>
          <a:prstGeom prst="rect">
            <a:avLst/>
          </a:prstGeom>
        </p:spPr>
        <p:txBody>
          <a:bodyPr lIns="0" tIns="0" rIns="0" bIns="0" rtlCol="0" anchor="t">
            <a:spAutoFit/>
          </a:bodyPr>
          <a:lstStyle/>
          <a:p>
            <a:pPr>
              <a:lnSpc>
                <a:spcPts val="9000"/>
              </a:lnSpc>
            </a:pPr>
            <a:r>
              <a:rPr lang="en-US" sz="7500" spc="75">
                <a:solidFill>
                  <a:srgbClr val="1C09B2"/>
                </a:solidFill>
                <a:latin typeface="Open Sans 1 Bold"/>
              </a:rPr>
              <a:t>Entity Relationship</a:t>
            </a:r>
          </a:p>
          <a:p>
            <a:pPr marL="0" lvl="0" indent="0" algn="l">
              <a:lnSpc>
                <a:spcPts val="9000"/>
              </a:lnSpc>
              <a:spcBef>
                <a:spcPct val="0"/>
              </a:spcBef>
            </a:pPr>
            <a:r>
              <a:rPr lang="en-US" sz="7500" spc="75">
                <a:solidFill>
                  <a:srgbClr val="1C09B2"/>
                </a:solidFill>
                <a:latin typeface="Open Sans 1 Bold"/>
              </a:rPr>
              <a:t>Diagram</a:t>
            </a:r>
          </a:p>
        </p:txBody>
      </p:sp>
      <p:sp>
        <p:nvSpPr>
          <p:cNvPr id="5" name="TextBox 5"/>
          <p:cNvSpPr txBox="1"/>
          <p:nvPr/>
        </p:nvSpPr>
        <p:spPr>
          <a:xfrm>
            <a:off x="7339754" y="7359161"/>
            <a:ext cx="9919546" cy="1370741"/>
          </a:xfrm>
          <a:prstGeom prst="rect">
            <a:avLst/>
          </a:prstGeom>
        </p:spPr>
        <p:txBody>
          <a:bodyPr lIns="0" tIns="0" rIns="0" bIns="0" rtlCol="0" anchor="t">
            <a:spAutoFit/>
          </a:bodyPr>
          <a:lstStyle/>
          <a:p>
            <a:pPr>
              <a:lnSpc>
                <a:spcPts val="5537"/>
              </a:lnSpc>
            </a:pPr>
            <a:r>
              <a:rPr lang="en-US" sz="3691" spc="18">
                <a:solidFill>
                  <a:srgbClr val="46424C"/>
                </a:solidFill>
                <a:latin typeface="Arimo"/>
              </a:rPr>
              <a:t>The modeling about how the data stored in database, and main functionality of them.</a:t>
            </a:r>
          </a:p>
        </p:txBody>
      </p:sp>
      <p:sp>
        <p:nvSpPr>
          <p:cNvPr id="6" name="AutoShape 6"/>
          <p:cNvSpPr/>
          <p:nvPr/>
        </p:nvSpPr>
        <p:spPr>
          <a:xfrm rot="-5300629">
            <a:off x="12116329" y="2734833"/>
            <a:ext cx="605530" cy="0"/>
          </a:xfrm>
          <a:prstGeom prst="line">
            <a:avLst/>
          </a:prstGeom>
          <a:ln w="47625" cap="rnd">
            <a:solidFill>
              <a:srgbClr val="000000">
                <a:alpha val="49804"/>
              </a:srgbClr>
            </a:solidFill>
            <a:prstDash val="solid"/>
            <a:headEnd type="none" w="sm" len="sm"/>
            <a:tailEnd type="arrow" w="med" len="sm"/>
          </a:ln>
        </p:spPr>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4382" r="14382"/>
          <a:stretch>
            <a:fillRect/>
          </a:stretch>
        </p:blipFill>
        <p:spPr>
          <a:xfrm>
            <a:off x="17830800" y="-257175"/>
            <a:ext cx="10801350" cy="10801350"/>
          </a:xfrm>
          <a:prstGeom prst="rect">
            <a:avLst/>
          </a:prstGeom>
        </p:spPr>
      </p:pic>
      <p:pic>
        <p:nvPicPr>
          <p:cNvPr id="3" name="Picture 3"/>
          <p:cNvPicPr>
            <a:picLocks noChangeAspect="1"/>
          </p:cNvPicPr>
          <p:nvPr/>
        </p:nvPicPr>
        <p:blipFill>
          <a:blip r:embed="rId4"/>
          <a:srcRect/>
          <a:stretch>
            <a:fillRect/>
          </a:stretch>
        </p:blipFill>
        <p:spPr>
          <a:xfrm>
            <a:off x="7253309" y="647196"/>
            <a:ext cx="9809112" cy="5594159"/>
          </a:xfrm>
          <a:prstGeom prst="rect">
            <a:avLst/>
          </a:prstGeom>
        </p:spPr>
      </p:pic>
      <p:sp>
        <p:nvSpPr>
          <p:cNvPr id="4" name="TextBox 4"/>
          <p:cNvSpPr txBox="1"/>
          <p:nvPr/>
        </p:nvSpPr>
        <p:spPr>
          <a:xfrm>
            <a:off x="7253309" y="6832587"/>
            <a:ext cx="10005991" cy="2074056"/>
          </a:xfrm>
          <a:prstGeom prst="rect">
            <a:avLst/>
          </a:prstGeom>
        </p:spPr>
        <p:txBody>
          <a:bodyPr lIns="0" tIns="0" rIns="0" bIns="0" rtlCol="0" anchor="t">
            <a:spAutoFit/>
          </a:bodyPr>
          <a:lstStyle/>
          <a:p>
            <a:pPr>
              <a:lnSpc>
                <a:spcPts val="5537"/>
              </a:lnSpc>
            </a:pPr>
            <a:r>
              <a:rPr lang="en-US" sz="3691" spc="36">
                <a:solidFill>
                  <a:srgbClr val="46424C"/>
                </a:solidFill>
                <a:latin typeface="Open Sans 1"/>
              </a:rPr>
              <a:t>The specifications for software classes and interfaces which we have done to develop the application.</a:t>
            </a:r>
          </a:p>
        </p:txBody>
      </p:sp>
      <p:sp>
        <p:nvSpPr>
          <p:cNvPr id="5" name="TextBox 5"/>
          <p:cNvSpPr txBox="1"/>
          <p:nvPr/>
        </p:nvSpPr>
        <p:spPr>
          <a:xfrm>
            <a:off x="1028700" y="2802830"/>
            <a:ext cx="5550161" cy="3438525"/>
          </a:xfrm>
          <a:prstGeom prst="rect">
            <a:avLst/>
          </a:prstGeom>
        </p:spPr>
        <p:txBody>
          <a:bodyPr lIns="0" tIns="0" rIns="0" bIns="0" rtlCol="0" anchor="t">
            <a:spAutoFit/>
          </a:bodyPr>
          <a:lstStyle/>
          <a:p>
            <a:pPr marL="0" lvl="0" indent="0" algn="l">
              <a:lnSpc>
                <a:spcPts val="9000"/>
              </a:lnSpc>
              <a:spcBef>
                <a:spcPct val="0"/>
              </a:spcBef>
            </a:pPr>
            <a:r>
              <a:rPr lang="en-US" sz="7500" spc="75">
                <a:solidFill>
                  <a:srgbClr val="1C09B2"/>
                </a:solidFill>
                <a:latin typeface="Open Sans 1 Bold"/>
              </a:rPr>
              <a:t>Design Class Diagram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429</Words>
  <Application>Microsoft Office PowerPoint</Application>
  <PresentationFormat>Custom</PresentationFormat>
  <Paragraphs>46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Open Sans 1 Bold</vt:lpstr>
      <vt:lpstr>Open Sans 2 Bold</vt:lpstr>
      <vt:lpstr>Open Sans Light</vt:lpstr>
      <vt:lpstr>Calibri</vt:lpstr>
      <vt:lpstr>Open Sans Light Bold</vt:lpstr>
      <vt:lpstr>Open Sans 1</vt:lpstr>
      <vt:lpstr>Arimo</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 - Financial Analysis</dc:title>
  <cp:lastModifiedBy>Windows User</cp:lastModifiedBy>
  <cp:revision>2</cp:revision>
  <dcterms:created xsi:type="dcterms:W3CDTF">2006-08-16T00:00:00Z</dcterms:created>
  <dcterms:modified xsi:type="dcterms:W3CDTF">2022-01-20T14:59:24Z</dcterms:modified>
  <dc:identifier>DAE1-da5V88</dc:identifier>
</cp:coreProperties>
</file>