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888" r:id="rId1"/>
    <p:sldMasterId id="2147483912" r:id="rId2"/>
  </p:sldMasterIdLst>
  <p:notesMasterIdLst>
    <p:notesMasterId r:id="rId33"/>
  </p:notesMasterIdLst>
  <p:handoutMasterIdLst>
    <p:handoutMasterId r:id="rId34"/>
  </p:handoutMasterIdLst>
  <p:sldIdLst>
    <p:sldId id="259" r:id="rId3"/>
    <p:sldId id="282" r:id="rId4"/>
    <p:sldId id="260" r:id="rId5"/>
    <p:sldId id="261" r:id="rId6"/>
    <p:sldId id="291" r:id="rId7"/>
    <p:sldId id="287" r:id="rId8"/>
    <p:sldId id="292" r:id="rId9"/>
    <p:sldId id="263" r:id="rId10"/>
    <p:sldId id="264" r:id="rId11"/>
    <p:sldId id="265" r:id="rId12"/>
    <p:sldId id="293" r:id="rId13"/>
    <p:sldId id="266" r:id="rId14"/>
    <p:sldId id="267" r:id="rId15"/>
    <p:sldId id="327" r:id="rId16"/>
    <p:sldId id="294" r:id="rId17"/>
    <p:sldId id="295" r:id="rId18"/>
    <p:sldId id="321" r:id="rId19"/>
    <p:sldId id="325" r:id="rId20"/>
    <p:sldId id="326" r:id="rId21"/>
    <p:sldId id="312" r:id="rId22"/>
    <p:sldId id="329" r:id="rId23"/>
    <p:sldId id="330" r:id="rId24"/>
    <p:sldId id="332" r:id="rId25"/>
    <p:sldId id="333" r:id="rId26"/>
    <p:sldId id="322" r:id="rId27"/>
    <p:sldId id="334" r:id="rId28"/>
    <p:sldId id="306" r:id="rId29"/>
    <p:sldId id="335" r:id="rId30"/>
    <p:sldId id="307" r:id="rId31"/>
    <p:sldId id="328" r:id="rId32"/>
  </p:sldIdLst>
  <p:sldSz cx="94186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43"/>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9" autoAdjust="0"/>
    <p:restoredTop sz="86462" autoAdjust="0"/>
  </p:normalViewPr>
  <p:slideViewPr>
    <p:cSldViewPr>
      <p:cViewPr varScale="1">
        <p:scale>
          <a:sx n="70" d="100"/>
          <a:sy n="70" d="100"/>
        </p:scale>
        <p:origin x="-1128" y="-102"/>
      </p:cViewPr>
      <p:guideLst>
        <p:guide orient="horz" pos="2160"/>
        <p:guide pos="2967"/>
      </p:guideLst>
    </p:cSldViewPr>
  </p:slideViewPr>
  <p:outlineViewPr>
    <p:cViewPr>
      <p:scale>
        <a:sx n="33" d="100"/>
        <a:sy n="33" d="100"/>
      </p:scale>
      <p:origin x="0" y="14754"/>
    </p:cViewPr>
  </p:outlineViewPr>
  <p:notesTextViewPr>
    <p:cViewPr>
      <p:scale>
        <a:sx n="1" d="1"/>
        <a:sy n="1" d="1"/>
      </p:scale>
      <p:origin x="0" y="0"/>
    </p:cViewPr>
  </p:notesTextViewPr>
  <p:sorterViewPr>
    <p:cViewPr varScale="1">
      <p:scale>
        <a:sx n="100" d="100"/>
        <a:sy n="100" d="100"/>
      </p:scale>
      <p:origin x="0" y="18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0E1A8A-938E-4AB1-9680-5D791C3309D4}" type="datetimeFigureOut">
              <a:rPr lang="en-US" smtClean="0"/>
              <a:pPr/>
              <a:t>2/5/2018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476B69-4101-4FEA-A150-9FE00F08F441}" type="slidenum">
              <a:rPr lang="en-US" smtClean="0"/>
              <a:pPr/>
              <a:t>‹#›</a:t>
            </a:fld>
            <a:endParaRPr lang="en-US" dirty="0"/>
          </a:p>
        </p:txBody>
      </p:sp>
    </p:spTree>
    <p:extLst>
      <p:ext uri="{BB962C8B-B14F-4D97-AF65-F5344CB8AC3E}">
        <p14:creationId xmlns:p14="http://schemas.microsoft.com/office/powerpoint/2010/main" val="35258082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15852-4EB3-4345-A522-D80CE3117172}" type="datetimeFigureOut">
              <a:rPr lang="en-US" smtClean="0"/>
              <a:pPr/>
              <a:t>2/5/2018</a:t>
            </a:fld>
            <a:endParaRPr lang="en-US" dirty="0"/>
          </a:p>
        </p:txBody>
      </p:sp>
      <p:sp>
        <p:nvSpPr>
          <p:cNvPr id="4" name="Slide Image Placeholder 3"/>
          <p:cNvSpPr>
            <a:spLocks noGrp="1" noRot="1" noChangeAspect="1"/>
          </p:cNvSpPr>
          <p:nvPr>
            <p:ph type="sldImg" idx="2"/>
          </p:nvPr>
        </p:nvSpPr>
        <p:spPr>
          <a:xfrm>
            <a:off x="1074738" y="685800"/>
            <a:ext cx="4708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7E0B2-2F6A-4EB4-BD60-5FB5D19888CB}" type="slidenum">
              <a:rPr lang="en-US" smtClean="0"/>
              <a:pPr/>
              <a:t>‹#›</a:t>
            </a:fld>
            <a:endParaRPr lang="en-US" dirty="0"/>
          </a:p>
        </p:txBody>
      </p:sp>
    </p:spTree>
    <p:extLst>
      <p:ext uri="{BB962C8B-B14F-4D97-AF65-F5344CB8AC3E}">
        <p14:creationId xmlns:p14="http://schemas.microsoft.com/office/powerpoint/2010/main" val="1043466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3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6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147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61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976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4738" y="685800"/>
            <a:ext cx="4708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292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9420" y="1371600"/>
            <a:ext cx="8087471"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9421" y="3228536"/>
            <a:ext cx="8090610"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8512" y="914402"/>
            <a:ext cx="2119194"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70932" y="914402"/>
            <a:ext cx="6200603"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418638"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418638"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418638"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418638"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18060" y="5052548"/>
            <a:ext cx="5806316"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
        <p:nvSpPr>
          <p:cNvPr id="2" name="Title 1"/>
          <p:cNvSpPr>
            <a:spLocks noGrp="1"/>
          </p:cNvSpPr>
          <p:nvPr>
            <p:ph type="ctrTitle"/>
          </p:nvPr>
        </p:nvSpPr>
        <p:spPr>
          <a:xfrm>
            <a:off x="842138" y="3132290"/>
            <a:ext cx="739086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77330" y="731520"/>
            <a:ext cx="6593047"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418638"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418638"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418638"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418638"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94262" y="2172648"/>
            <a:ext cx="6145873"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83182" y="4607511"/>
            <a:ext cx="6149816"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EBB16F-269B-4BB6-83A3-B98F108094BA}"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77329" y="731519"/>
            <a:ext cx="344722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784668" y="731520"/>
            <a:ext cx="344722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7330" y="731520"/>
            <a:ext cx="344722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91181" y="1400327"/>
            <a:ext cx="344722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6883" y="731520"/>
            <a:ext cx="344722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784537" y="1399032"/>
            <a:ext cx="344722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EBB16F-269B-4BB6-83A3-B98F108094BA}"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4299" y="2209803"/>
            <a:ext cx="3745294"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731481" y="731520"/>
            <a:ext cx="4137737"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08076" y="3497802"/>
            <a:ext cx="3490438"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418638"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418638"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418638"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418638"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609586" y="1143000"/>
            <a:ext cx="4238387"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04256" y="1010486"/>
            <a:ext cx="3805066"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EBB16F-269B-4BB6-83A3-B98F108094BA}" type="slidenum">
              <a:rPr lang="en-US" smtClean="0"/>
              <a:pPr/>
              <a:t>‹#›</a:t>
            </a:fld>
            <a:endParaRPr lang="en-US" dirty="0"/>
          </a:p>
        </p:txBody>
      </p:sp>
      <p:sp>
        <p:nvSpPr>
          <p:cNvPr id="2" name="Title 1"/>
          <p:cNvSpPr>
            <a:spLocks noGrp="1"/>
          </p:cNvSpPr>
          <p:nvPr>
            <p:ph type="title"/>
          </p:nvPr>
        </p:nvSpPr>
        <p:spPr>
          <a:xfrm>
            <a:off x="749111" y="4464421"/>
            <a:ext cx="6575266"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62216" y="731519"/>
            <a:ext cx="6593047"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8412" y="376520"/>
            <a:ext cx="2119194"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423953" y="731522"/>
            <a:ext cx="4974333"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6281" y="1316736"/>
            <a:ext cx="8005842"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6281" y="2704664"/>
            <a:ext cx="8005842"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0932" y="704088"/>
            <a:ext cx="847677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70932" y="1920085"/>
            <a:ext cx="41598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87808" y="1920085"/>
            <a:ext cx="41598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0932" y="704088"/>
            <a:ext cx="8476774"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70933" y="1855248"/>
            <a:ext cx="4161534"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84539" y="1859760"/>
            <a:ext cx="4163169"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70933" y="2514600"/>
            <a:ext cx="4161534"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84539" y="2514600"/>
            <a:ext cx="4163169"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0932" y="704088"/>
            <a:ext cx="8555263"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6398" y="514352"/>
            <a:ext cx="2825591"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6398" y="1676400"/>
            <a:ext cx="2825591"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82426" y="1676400"/>
            <a:ext cx="526528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EBB16F-269B-4BB6-83A3-B98F108094B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60835" y="1108077"/>
            <a:ext cx="5415717"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244537" y="5359769"/>
            <a:ext cx="160117"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27910" y="1176999"/>
            <a:ext cx="227931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7909" y="2828785"/>
            <a:ext cx="2276171"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319798" y="6356353"/>
            <a:ext cx="627909" cy="365125"/>
          </a:xfrm>
        </p:spPr>
        <p:txBody>
          <a:bodyPr/>
          <a:lstStyle/>
          <a:p>
            <a:fld id="{FDEBB16F-269B-4BB6-83A3-B98F108094BA}" type="slidenum">
              <a:rPr lang="en-US" smtClean="0"/>
              <a:pPr/>
              <a:t>‹#›</a:t>
            </a:fld>
            <a:endParaRPr lang="en-US" dirty="0"/>
          </a:p>
        </p:txBody>
      </p:sp>
      <p:sp>
        <p:nvSpPr>
          <p:cNvPr id="3" name="Picture Placeholder 2"/>
          <p:cNvSpPr>
            <a:spLocks noGrp="1"/>
          </p:cNvSpPr>
          <p:nvPr>
            <p:ph type="pic" idx="1"/>
          </p:nvPr>
        </p:nvSpPr>
        <p:spPr>
          <a:xfrm rot="420000">
            <a:off x="3590488" y="1199517"/>
            <a:ext cx="4756412"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810" y="5816600"/>
            <a:ext cx="943826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513097" y="6219828"/>
            <a:ext cx="4905541"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810" y="-7144"/>
            <a:ext cx="943826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513097" y="-7144"/>
            <a:ext cx="4905541"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70932" y="704088"/>
            <a:ext cx="8476774"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70932" y="1935480"/>
            <a:ext cx="8476774"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70932" y="6356353"/>
            <a:ext cx="2197682"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747103" y="6356353"/>
            <a:ext cx="3453501"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8162819" y="6356353"/>
            <a:ext cx="784887"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EBB16F-269B-4BB6-83A3-B98F108094BA}" type="slidenum">
              <a:rPr lang="en-US" smtClean="0"/>
              <a:pPr/>
              <a:t>‹#›</a:t>
            </a:fld>
            <a:endParaRPr lang="en-US" dirty="0"/>
          </a:p>
        </p:txBody>
      </p:sp>
      <p:grpSp>
        <p:nvGrpSpPr>
          <p:cNvPr id="2" name="Group 1"/>
          <p:cNvGrpSpPr/>
          <p:nvPr/>
        </p:nvGrpSpPr>
        <p:grpSpPr>
          <a:xfrm>
            <a:off x="-19587" y="202408"/>
            <a:ext cx="945628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418638"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418638"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418638"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418638"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847151" y="4372168"/>
            <a:ext cx="6708113"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77330" y="732260"/>
            <a:ext cx="6593047"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7582" y="6172203"/>
            <a:ext cx="2590125"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dirty="0"/>
          </a:p>
        </p:txBody>
      </p:sp>
      <p:sp>
        <p:nvSpPr>
          <p:cNvPr id="5" name="Footer Placeholder 4"/>
          <p:cNvSpPr>
            <a:spLocks noGrp="1"/>
          </p:cNvSpPr>
          <p:nvPr>
            <p:ph type="ftr" sz="quarter" idx="3"/>
          </p:nvPr>
        </p:nvSpPr>
        <p:spPr>
          <a:xfrm>
            <a:off x="470932" y="6172203"/>
            <a:ext cx="3453502"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924433" y="6172203"/>
            <a:ext cx="1883728"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DEBB16F-269B-4BB6-83A3-B98F108094B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esntati0onfigure/Doc2.doc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presntati0onfigure/Doc6.doc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presntati0onfigure/Doc7.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presntati0onfigure/Doc8.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presntati0onfigure/Doc4.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oduleDownloadsniping%20ActivityDiagram30/FinalClassdiagram8.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presntati0onfigure/Doc5.doc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8491" y="152400"/>
            <a:ext cx="9340147" cy="6629400"/>
          </a:xfrm>
        </p:spPr>
        <p:txBody>
          <a:bodyPr>
            <a:normAutofit fontScale="55000" lnSpcReduction="20000"/>
          </a:bodyPr>
          <a:lstStyle/>
          <a:p>
            <a:pPr marL="0" indent="0" algn="ctr">
              <a:buNone/>
            </a:pPr>
            <a:endParaRPr lang="en-US" sz="3600" b="1" dirty="0"/>
          </a:p>
          <a:p>
            <a:pPr marL="0" indent="0" algn="ctr">
              <a:buNone/>
            </a:pPr>
            <a:endParaRPr lang="en-US" sz="3600" b="1" dirty="0"/>
          </a:p>
          <a:p>
            <a:pPr marL="0" indent="0" algn="ctr">
              <a:buNone/>
            </a:pPr>
            <a:r>
              <a:rPr lang="en-US" sz="2000" b="1" dirty="0">
                <a:latin typeface="Times New Roman" pitchFamily="18" charset="0"/>
                <a:cs typeface="Times New Roman" pitchFamily="18" charset="0"/>
              </a:rPr>
              <a:t>Bahir dar university</a:t>
            </a:r>
          </a:p>
          <a:p>
            <a:pPr marL="0" indent="0" algn="ctr">
              <a:buNone/>
            </a:pPr>
            <a:endParaRPr lang="en-US" sz="2000" b="1" dirty="0" smtClean="0">
              <a:latin typeface="Times New Roman" pitchFamily="18" charset="0"/>
              <a:cs typeface="Times New Roman" pitchFamily="18" charset="0"/>
            </a:endParaRPr>
          </a:p>
          <a:p>
            <a:pPr marL="0" indent="0" algn="ctr">
              <a:buNone/>
            </a:pPr>
            <a:endParaRPr lang="en-US" sz="2000" b="1" dirty="0">
              <a:latin typeface="Times New Roman" pitchFamily="18" charset="0"/>
              <a:cs typeface="Times New Roman" pitchFamily="18" charset="0"/>
            </a:endParaRPr>
          </a:p>
          <a:p>
            <a:pPr marL="0" indent="0" algn="ctr">
              <a:buNone/>
            </a:pPr>
            <a:endParaRPr lang="en-US" sz="2900" b="1" dirty="0" smtClean="0">
              <a:latin typeface="Times New Roman" pitchFamily="18" charset="0"/>
              <a:cs typeface="Times New Roman" pitchFamily="18" charset="0"/>
            </a:endParaRPr>
          </a:p>
          <a:p>
            <a:pPr marL="0" indent="0" algn="ctr">
              <a:buNone/>
            </a:pPr>
            <a:r>
              <a:rPr lang="en-US" sz="3200" b="1" dirty="0" smtClean="0">
                <a:latin typeface="Times New Roman" pitchFamily="18" charset="0"/>
                <a:cs typeface="Times New Roman" pitchFamily="18" charset="0"/>
              </a:rPr>
              <a:t>Bahir Dar University</a:t>
            </a:r>
          </a:p>
          <a:p>
            <a:pPr marL="0" indent="0" algn="ctr">
              <a:buNone/>
            </a:pPr>
            <a:r>
              <a:rPr lang="en-US" sz="3200" b="1" dirty="0" smtClean="0">
                <a:latin typeface="Times New Roman" pitchFamily="18" charset="0"/>
                <a:cs typeface="Times New Roman" pitchFamily="18" charset="0"/>
              </a:rPr>
              <a:t>Bahir </a:t>
            </a:r>
            <a:r>
              <a:rPr lang="en-US" sz="3200" b="1" dirty="0">
                <a:latin typeface="Times New Roman" pitchFamily="18" charset="0"/>
                <a:cs typeface="Times New Roman" pitchFamily="18" charset="0"/>
              </a:rPr>
              <a:t>dar Institute of  technology</a:t>
            </a:r>
          </a:p>
          <a:p>
            <a:pPr marL="0" indent="0" algn="ctr">
              <a:buNone/>
            </a:pPr>
            <a:r>
              <a:rPr lang="en-US" sz="2900" b="1" dirty="0">
                <a:latin typeface="Times New Roman" pitchFamily="18" charset="0"/>
                <a:cs typeface="Times New Roman" pitchFamily="18" charset="0"/>
              </a:rPr>
              <a:t>Faculty of  Computing</a:t>
            </a:r>
          </a:p>
          <a:p>
            <a:pPr marL="0" indent="0" algn="ctr">
              <a:buNone/>
            </a:pPr>
            <a:r>
              <a:rPr lang="en-US" sz="2900" b="1" dirty="0" smtClean="0">
                <a:latin typeface="Times New Roman" pitchFamily="18" charset="0"/>
                <a:cs typeface="Times New Roman" pitchFamily="18" charset="0"/>
              </a:rPr>
              <a:t>Department </a:t>
            </a:r>
            <a:r>
              <a:rPr lang="en-US" sz="2900" b="1" dirty="0">
                <a:latin typeface="Times New Roman" pitchFamily="18" charset="0"/>
                <a:cs typeface="Times New Roman" pitchFamily="18" charset="0"/>
              </a:rPr>
              <a:t>of Computer science</a:t>
            </a:r>
          </a:p>
          <a:p>
            <a:pPr marL="0" indent="0" algn="ctr">
              <a:buNone/>
            </a:pPr>
            <a:r>
              <a:rPr lang="en-US" sz="2900" b="1" dirty="0">
                <a:latin typeface="Times New Roman" pitchFamily="18" charset="0"/>
                <a:cs typeface="Times New Roman" pitchFamily="18" charset="0"/>
              </a:rPr>
              <a:t>Project title </a:t>
            </a:r>
            <a:endParaRPr lang="en-US" sz="2600" b="1" dirty="0">
              <a:latin typeface="Times New Roman" pitchFamily="18" charset="0"/>
              <a:cs typeface="Times New Roman" pitchFamily="18" charset="0"/>
            </a:endParaRPr>
          </a:p>
          <a:p>
            <a:pPr marL="0" indent="0" algn="ctr">
              <a:buNone/>
            </a:pPr>
            <a:endParaRPr lang="en-US" sz="1800" b="1" dirty="0">
              <a:latin typeface="Times New Roman" pitchFamily="18" charset="0"/>
              <a:cs typeface="Times New Roman" pitchFamily="18" charset="0"/>
            </a:endParaRPr>
          </a:p>
          <a:p>
            <a:pPr marL="0" indent="0" algn="ctr">
              <a:buNone/>
            </a:pPr>
            <a:r>
              <a:rPr lang="en-US" sz="2900" dirty="0">
                <a:latin typeface="Times New Roman" pitchFamily="18" charset="0"/>
                <a:cs typeface="Times New Roman" pitchFamily="18" charset="0"/>
              </a:rPr>
              <a:t>Online distance education management system for</a:t>
            </a:r>
          </a:p>
          <a:p>
            <a:pPr marL="0" indent="0" algn="ctr">
              <a:buNone/>
            </a:pPr>
            <a:r>
              <a:rPr lang="en-US" sz="2900" dirty="0">
                <a:latin typeface="Times New Roman" pitchFamily="18" charset="0"/>
                <a:cs typeface="Times New Roman" pitchFamily="18" charset="0"/>
              </a:rPr>
              <a:t> Admass University of collage in Bahir dar branch</a:t>
            </a:r>
          </a:p>
          <a:p>
            <a:pPr marL="0" indent="0">
              <a:buNone/>
            </a:pPr>
            <a:r>
              <a:rPr lang="en-US" sz="2200" dirty="0">
                <a:latin typeface="Times New Roman" pitchFamily="18" charset="0"/>
                <a:cs typeface="Times New Roman" pitchFamily="18" charset="0"/>
              </a:rPr>
              <a:t>		</a:t>
            </a:r>
          </a:p>
          <a:p>
            <a:pPr marL="0" indent="0" algn="ctr">
              <a:buNone/>
            </a:pPr>
            <a:r>
              <a:rPr lang="en-US" sz="2200" dirty="0">
                <a:latin typeface="Times New Roman" pitchFamily="18" charset="0"/>
                <a:cs typeface="Times New Roman" pitchFamily="18" charset="0"/>
              </a:rPr>
              <a:t>		</a:t>
            </a:r>
            <a:r>
              <a:rPr lang="en-US" sz="3400" dirty="0">
                <a:latin typeface="Times New Roman" pitchFamily="18" charset="0"/>
                <a:cs typeface="Times New Roman" pitchFamily="18" charset="0"/>
              </a:rPr>
              <a:t>By:</a:t>
            </a:r>
          </a:p>
          <a:p>
            <a:pPr marL="2194560" lvl="8" indent="0" algn="ctr">
              <a:lnSpc>
                <a:spcPct val="150000"/>
              </a:lnSpc>
              <a:buNone/>
            </a:pPr>
            <a:r>
              <a:rPr lang="en-US" sz="2900" dirty="0">
                <a:latin typeface="Times New Roman" pitchFamily="18" charset="0"/>
                <a:cs typeface="Times New Roman" pitchFamily="18" charset="0"/>
              </a:rPr>
              <a:t>      Abebaw Gebeyehu</a:t>
            </a:r>
          </a:p>
          <a:p>
            <a:pPr marL="2194560" lvl="8" indent="0" algn="ctr">
              <a:lnSpc>
                <a:spcPct val="150000"/>
              </a:lnSpc>
              <a:buNone/>
            </a:pPr>
            <a:r>
              <a:rPr lang="en-US" sz="2900" dirty="0">
                <a:latin typeface="Times New Roman" pitchFamily="18" charset="0"/>
                <a:cs typeface="Times New Roman" pitchFamily="18" charset="0"/>
              </a:rPr>
              <a:t>     Awoke Alemayehu</a:t>
            </a:r>
          </a:p>
          <a:p>
            <a:pPr marL="2194560" lvl="8" indent="0" algn="ctr">
              <a:lnSpc>
                <a:spcPct val="150000"/>
              </a:lnSpc>
              <a:buNone/>
            </a:pPr>
            <a:r>
              <a:rPr lang="en-US" sz="2900" dirty="0">
                <a:latin typeface="Times New Roman" pitchFamily="18" charset="0"/>
                <a:cs typeface="Times New Roman" pitchFamily="18" charset="0"/>
              </a:rPr>
              <a:t>Himanot Abere</a:t>
            </a:r>
          </a:p>
          <a:p>
            <a:pPr marL="0" indent="0" algn="ctr">
              <a:buNone/>
            </a:pPr>
            <a:endParaRPr lang="en-US" sz="2000" dirty="0">
              <a:solidFill>
                <a:srgbClr val="00B0F0"/>
              </a:solidFill>
              <a:latin typeface="Times New Roman" pitchFamily="18" charset="0"/>
              <a:cs typeface="Times New Roman" pitchFamily="18" charset="0"/>
            </a:endParaRPr>
          </a:p>
          <a:p>
            <a:pPr marL="0" indent="0" algn="r">
              <a:buNone/>
            </a:pPr>
            <a:r>
              <a:rPr lang="en-US" sz="2000" dirty="0">
                <a:latin typeface="Times New Roman" pitchFamily="18" charset="0"/>
                <a:cs typeface="Times New Roman" pitchFamily="18" charset="0"/>
              </a:rPr>
              <a:t>Bahir Dar Ethiopia January, 2010 E.C</a:t>
            </a:r>
          </a:p>
        </p:txBody>
      </p:sp>
      <p:pic>
        <p:nvPicPr>
          <p:cNvPr id="6" name="Picture 5" descr="F:\images.jpg"/>
          <p:cNvPicPr/>
          <p:nvPr/>
        </p:nvPicPr>
        <p:blipFill>
          <a:blip r:embed="rId2">
            <a:extLst>
              <a:ext uri="{BEBA8EAE-BF5A-486C-A8C5-ECC9F3942E4B}">
                <a14:imgProps xmlns:a14="http://schemas.microsoft.com/office/drawing/2010/main">
                  <a14:imgLayer r:embed="rId3">
                    <a14:imgEffect>
                      <a14:sharpenSoften amount="49000"/>
                    </a14:imgEffect>
                  </a14:imgLayer>
                </a14:imgProps>
              </a:ext>
            </a:extLst>
          </a:blip>
          <a:srcRect/>
          <a:stretch>
            <a:fillRect/>
          </a:stretch>
        </p:blipFill>
        <p:spPr bwMode="auto">
          <a:xfrm>
            <a:off x="2790399" y="304787"/>
            <a:ext cx="3823919" cy="1447813"/>
          </a:xfrm>
          <a:prstGeom prst="rect">
            <a:avLst/>
          </a:prstGeom>
          <a:noFill/>
          <a:ln w="9525" cmpd="dbl">
            <a:solidFill>
              <a:schemeClr val="accent1"/>
            </a:solidFill>
            <a:miter lim="800000"/>
            <a:headEnd/>
            <a:tailEnd/>
          </a:ln>
        </p:spPr>
      </p:pic>
    </p:spTree>
    <p:extLst>
      <p:ext uri="{BB962C8B-B14F-4D97-AF65-F5344CB8AC3E}">
        <p14:creationId xmlns:p14="http://schemas.microsoft.com/office/powerpoint/2010/main" val="244129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418638" cy="838200"/>
          </a:xfrm>
        </p:spPr>
        <p:txBody>
          <a:bodyPr>
            <a:normAutofit/>
          </a:bodyPr>
          <a:lstStyle/>
          <a:p>
            <a:pPr algn="ctr"/>
            <a:r>
              <a:rPr lang="en-US" sz="2800" b="1" dirty="0">
                <a:solidFill>
                  <a:schemeClr val="tx1">
                    <a:lumMod val="95000"/>
                    <a:lumOff val="5000"/>
                  </a:schemeClr>
                </a:solidFill>
                <a:latin typeface="Times New Roman" pitchFamily="18" charset="0"/>
                <a:cs typeface="Times New Roman" pitchFamily="18" charset="0"/>
              </a:rPr>
              <a:t>Scope of the project </a:t>
            </a:r>
          </a:p>
        </p:txBody>
      </p:sp>
      <p:sp>
        <p:nvSpPr>
          <p:cNvPr id="3" name="Content Placeholder 2"/>
          <p:cNvSpPr>
            <a:spLocks noGrp="1"/>
          </p:cNvSpPr>
          <p:nvPr>
            <p:ph idx="1"/>
          </p:nvPr>
        </p:nvSpPr>
        <p:spPr>
          <a:xfrm>
            <a:off x="147450" y="1219200"/>
            <a:ext cx="9035724" cy="5410200"/>
          </a:xfrm>
        </p:spPr>
        <p:txBody>
          <a:bodyPr>
            <a:normAutofit/>
          </a:bodyPr>
          <a:lstStyle/>
          <a:p>
            <a:pPr>
              <a:lnSpc>
                <a:spcPct val="150000"/>
              </a:lnSpc>
              <a:buFont typeface="Wingdings" pitchFamily="2" charset="2"/>
              <a:buChar char="q"/>
            </a:pPr>
            <a:r>
              <a:rPr lang="en-GB" sz="2400" dirty="0">
                <a:latin typeface="Times New Roman" pitchFamily="18" charset="0"/>
                <a:cs typeface="Times New Roman" pitchFamily="18" charset="0"/>
              </a:rPr>
              <a:t>There are different activities that performed in the proposed system. </a:t>
            </a:r>
          </a:p>
          <a:p>
            <a:pPr lvl="1">
              <a:lnSpc>
                <a:spcPct val="150000"/>
              </a:lnSpc>
              <a:buFont typeface="Wingdings" pitchFamily="2" charset="2"/>
              <a:buChar char="§"/>
            </a:pPr>
            <a:r>
              <a:rPr lang="en-GB" dirty="0">
                <a:latin typeface="Times New Roman" pitchFamily="18" charset="0"/>
                <a:cs typeface="Times New Roman" pitchFamily="18" charset="0"/>
              </a:rPr>
              <a:t> Online registration</a:t>
            </a:r>
          </a:p>
          <a:p>
            <a:pPr lvl="1">
              <a:lnSpc>
                <a:spcPct val="150000"/>
              </a:lnSpc>
              <a:buFont typeface="Wingdings" pitchFamily="2" charset="2"/>
              <a:buChar char="§"/>
            </a:pPr>
            <a:r>
              <a:rPr lang="en-GB" dirty="0">
                <a:latin typeface="Times New Roman" pitchFamily="18" charset="0"/>
                <a:cs typeface="Times New Roman" pitchFamily="18" charset="0"/>
              </a:rPr>
              <a:t>Online</a:t>
            </a:r>
            <a:r>
              <a:rPr lang="en-US" dirty="0">
                <a:latin typeface="Times New Roman" pitchFamily="18" charset="0"/>
                <a:cs typeface="Times New Roman" pitchFamily="18" charset="0"/>
              </a:rPr>
              <a:t> grade</a:t>
            </a:r>
          </a:p>
          <a:p>
            <a:pPr lvl="1">
              <a:lnSpc>
                <a:spcPct val="150000"/>
              </a:lnSpc>
              <a:buFont typeface="Wingdings" pitchFamily="2" charset="2"/>
              <a:buChar char="§"/>
            </a:pPr>
            <a:r>
              <a:rPr lang="en-US" dirty="0">
                <a:latin typeface="Times New Roman" pitchFamily="18" charset="0"/>
                <a:cs typeface="Times New Roman" pitchFamily="18" charset="0"/>
              </a:rPr>
              <a:t> distributing </a:t>
            </a:r>
            <a:r>
              <a:rPr lang="en-GB" dirty="0">
                <a:latin typeface="Times New Roman" pitchFamily="18" charset="0"/>
                <a:cs typeface="Times New Roman" pitchFamily="18" charset="0"/>
              </a:rPr>
              <a:t>module and assignment Via internet</a:t>
            </a:r>
          </a:p>
          <a:p>
            <a:pPr lvl="1">
              <a:lnSpc>
                <a:spcPct val="150000"/>
              </a:lnSpc>
              <a:buFont typeface="Wingdings" pitchFamily="2" charset="2"/>
              <a:buChar char="§"/>
            </a:pPr>
            <a:r>
              <a:rPr lang="en-GB" dirty="0">
                <a:latin typeface="Times New Roman" pitchFamily="18" charset="0"/>
                <a:cs typeface="Times New Roman" pitchFamily="18" charset="0"/>
              </a:rPr>
              <a:t> Manage user account</a:t>
            </a:r>
          </a:p>
          <a:p>
            <a:pPr lvl="1">
              <a:lnSpc>
                <a:spcPct val="150000"/>
              </a:lnSpc>
              <a:buFont typeface="Wingdings" pitchFamily="2" charset="2"/>
              <a:buChar char="§"/>
            </a:pPr>
            <a:r>
              <a:rPr lang="en-GB" dirty="0">
                <a:latin typeface="Times New Roman" pitchFamily="18" charset="0"/>
                <a:cs typeface="Times New Roman" pitchFamily="18" charset="0"/>
              </a:rPr>
              <a:t> Update the Student information </a:t>
            </a:r>
          </a:p>
          <a:p>
            <a:pPr>
              <a:lnSpc>
                <a:spcPct val="150000"/>
              </a:lnSpc>
              <a:buFont typeface="Wingdings" pitchFamily="2" charset="2"/>
              <a:buChar char="q"/>
            </a:pPr>
            <a:r>
              <a:rPr lang="en-GB" sz="2400" dirty="0">
                <a:latin typeface="Times New Roman" pitchFamily="18" charset="0"/>
                <a:cs typeface="Times New Roman" pitchFamily="18" charset="0"/>
              </a:rPr>
              <a:t>Other activities which are related to proposed system is out of our scope.</a:t>
            </a:r>
            <a:endParaRPr lang="en-US" sz="2400" dirty="0">
              <a:latin typeface="Times New Roman" pitchFamily="18" charset="0"/>
              <a:cs typeface="Times New Roman" pitchFamily="18" charset="0"/>
            </a:endParaRPr>
          </a:p>
          <a:p>
            <a:pPr marL="0" indent="0">
              <a:buNone/>
            </a:pPr>
            <a:endParaRPr lang="en-US" sz="2800" dirty="0"/>
          </a:p>
          <a:p>
            <a:pPr lvl="0">
              <a:buFont typeface="Wingdings" pitchFamily="2" charset="2"/>
              <a:buChar char="§"/>
            </a:pPr>
            <a:endParaRPr lang="en-US" b="1" dirty="0"/>
          </a:p>
          <a:p>
            <a:pPr lvl="0">
              <a:buNone/>
            </a:pPr>
            <a:endParaRPr lang="en-US" dirty="0"/>
          </a:p>
          <a:p>
            <a:pPr>
              <a:buNone/>
            </a:pPr>
            <a:endParaRPr lang="en-US" dirty="0"/>
          </a:p>
          <a:p>
            <a:pPr marL="0" indent="0">
              <a:buNone/>
            </a:pPr>
            <a:endParaRPr lang="en-US" dirty="0"/>
          </a:p>
        </p:txBody>
      </p:sp>
    </p:spTree>
    <p:extLst>
      <p:ext uri="{BB962C8B-B14F-4D97-AF65-F5344CB8AC3E}">
        <p14:creationId xmlns:p14="http://schemas.microsoft.com/office/powerpoint/2010/main" val="20143528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9" y="350838"/>
            <a:ext cx="9261661" cy="715962"/>
          </a:xfrm>
        </p:spPr>
        <p:txBody>
          <a:bodyPr>
            <a:noAutofit/>
          </a:bodyPr>
          <a:lstStyle/>
          <a:p>
            <a:pPr algn="ctr"/>
            <a:r>
              <a:rPr lang="en-US" sz="2800" b="1" dirty="0">
                <a:solidFill>
                  <a:schemeClr val="tx1">
                    <a:lumMod val="95000"/>
                    <a:lumOff val="5000"/>
                  </a:schemeClr>
                </a:solidFill>
                <a:latin typeface="Times New Roman" pitchFamily="18" charset="0"/>
                <a:cs typeface="Times New Roman" pitchFamily="18" charset="0"/>
              </a:rPr>
              <a:t>Significant of the project</a:t>
            </a:r>
          </a:p>
        </p:txBody>
      </p:sp>
      <p:sp>
        <p:nvSpPr>
          <p:cNvPr id="5" name="Content Placeholder 4"/>
          <p:cNvSpPr>
            <a:spLocks noGrp="1"/>
          </p:cNvSpPr>
          <p:nvPr>
            <p:ph idx="1"/>
          </p:nvPr>
        </p:nvSpPr>
        <p:spPr>
          <a:xfrm>
            <a:off x="235467" y="1447800"/>
            <a:ext cx="9026196" cy="5257800"/>
          </a:xfrm>
        </p:spPr>
        <p:txBody>
          <a:bodyPr>
            <a:normAutofit/>
          </a:bodyPr>
          <a:lstStyle/>
          <a:p>
            <a:pPr>
              <a:lnSpc>
                <a:spcPct val="150000"/>
              </a:lnSpc>
            </a:pPr>
            <a:r>
              <a:rPr lang="en-GB" sz="2400" dirty="0">
                <a:latin typeface="Times New Roman" pitchFamily="18" charset="0"/>
                <a:cs typeface="Times New Roman" pitchFamily="18" charset="0"/>
              </a:rPr>
              <a:t>After completion of this project it will provide the following significant for Admass University of collage distance education for Bahir Dar branch stake holders</a:t>
            </a:r>
          </a:p>
          <a:p>
            <a:pPr lvl="2">
              <a:lnSpc>
                <a:spcPct val="150000"/>
              </a:lnSpc>
            </a:pPr>
            <a:r>
              <a:rPr lang="en-GB" sz="2400" dirty="0" smtClean="0">
                <a:latin typeface="Times New Roman" pitchFamily="18" charset="0"/>
                <a:cs typeface="Times New Roman" pitchFamily="18" charset="0"/>
              </a:rPr>
              <a:t>To the </a:t>
            </a:r>
            <a:r>
              <a:rPr lang="en-GB" sz="2400" dirty="0">
                <a:latin typeface="Times New Roman" pitchFamily="18" charset="0"/>
                <a:cs typeface="Times New Roman" pitchFamily="18" charset="0"/>
              </a:rPr>
              <a:t>S</a:t>
            </a:r>
            <a:r>
              <a:rPr lang="en-GB" sz="2400" dirty="0" smtClean="0">
                <a:latin typeface="Times New Roman" pitchFamily="18" charset="0"/>
                <a:cs typeface="Times New Roman" pitchFamily="18" charset="0"/>
              </a:rPr>
              <a:t>tudent</a:t>
            </a:r>
            <a:endParaRPr lang="en-GB" sz="2400" dirty="0">
              <a:latin typeface="Times New Roman" pitchFamily="18" charset="0"/>
              <a:cs typeface="Times New Roman" pitchFamily="18" charset="0"/>
            </a:endParaRPr>
          </a:p>
          <a:p>
            <a:pPr lvl="2">
              <a:lnSpc>
                <a:spcPct val="150000"/>
              </a:lnSpc>
            </a:pPr>
            <a:r>
              <a:rPr lang="en-GB" sz="2400" dirty="0" smtClean="0">
                <a:latin typeface="Times New Roman" pitchFamily="18" charset="0"/>
                <a:cs typeface="Times New Roman" pitchFamily="18" charset="0"/>
              </a:rPr>
              <a:t>To the </a:t>
            </a:r>
            <a:r>
              <a:rPr lang="en-GB" sz="2400" dirty="0">
                <a:latin typeface="Times New Roman" pitchFamily="18" charset="0"/>
                <a:cs typeface="Times New Roman" pitchFamily="18" charset="0"/>
              </a:rPr>
              <a:t>collage</a:t>
            </a:r>
          </a:p>
          <a:p>
            <a:pPr lvl="2">
              <a:lnSpc>
                <a:spcPct val="150000"/>
              </a:lnSpc>
            </a:pPr>
            <a:r>
              <a:rPr lang="en-GB" sz="2400" dirty="0" smtClean="0">
                <a:latin typeface="Times New Roman" pitchFamily="18" charset="0"/>
                <a:cs typeface="Times New Roman" pitchFamily="18" charset="0"/>
              </a:rPr>
              <a:t>To the </a:t>
            </a:r>
            <a:r>
              <a:rPr lang="en-GB" sz="2400" dirty="0">
                <a:latin typeface="Times New Roman" pitchFamily="18" charset="0"/>
                <a:cs typeface="Times New Roman" pitchFamily="18" charset="0"/>
              </a:rPr>
              <a:t>employee</a:t>
            </a:r>
            <a:endParaRPr lang="en-US" sz="2400" dirty="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a:p>
            <a:pPr marL="0" indent="0">
              <a:buNone/>
            </a:pPr>
            <a:endParaRPr lang="en-US" dirty="0"/>
          </a:p>
        </p:txBody>
      </p:sp>
    </p:spTree>
    <p:extLst>
      <p:ext uri="{BB962C8B-B14F-4D97-AF65-F5344CB8AC3E}">
        <p14:creationId xmlns:p14="http://schemas.microsoft.com/office/powerpoint/2010/main" val="4191197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8" y="457200"/>
            <a:ext cx="9104683" cy="685800"/>
          </a:xfrm>
        </p:spPr>
        <p:txBody>
          <a:bodyPr>
            <a:noAutofit/>
          </a:bodyPr>
          <a:lstStyle/>
          <a:p>
            <a:pPr algn="ctr"/>
            <a:r>
              <a:rPr lang="en-US" sz="2800" b="1" dirty="0" smtClean="0">
                <a:solidFill>
                  <a:schemeClr val="tx1">
                    <a:lumMod val="95000"/>
                    <a:lumOff val="5000"/>
                  </a:schemeClr>
                </a:solidFill>
                <a:latin typeface="Times New Roman" pitchFamily="18" charset="0"/>
                <a:cs typeface="Times New Roman" pitchFamily="18" charset="0"/>
              </a:rPr>
              <a:t/>
            </a:r>
            <a:br>
              <a:rPr lang="en-US" sz="2800" b="1" dirty="0" smtClean="0">
                <a:solidFill>
                  <a:schemeClr val="tx1">
                    <a:lumMod val="95000"/>
                    <a:lumOff val="5000"/>
                  </a:schemeClr>
                </a:solidFill>
                <a:latin typeface="Times New Roman" pitchFamily="18" charset="0"/>
                <a:cs typeface="Times New Roman" pitchFamily="18" charset="0"/>
              </a:rPr>
            </a:br>
            <a:r>
              <a:rPr lang="en-US" sz="2800" b="1" dirty="0">
                <a:solidFill>
                  <a:schemeClr val="tx1">
                    <a:lumMod val="95000"/>
                    <a:lumOff val="5000"/>
                  </a:schemeClr>
                </a:solidFill>
                <a:latin typeface="Times New Roman" pitchFamily="18" charset="0"/>
                <a:cs typeface="Times New Roman" pitchFamily="18" charset="0"/>
              </a:rPr>
              <a:t/>
            </a:r>
            <a:br>
              <a:rPr lang="en-US" sz="2800" b="1" dirty="0">
                <a:solidFill>
                  <a:schemeClr val="tx1">
                    <a:lumMod val="95000"/>
                    <a:lumOff val="5000"/>
                  </a:schemeClr>
                </a:solidFill>
                <a:latin typeface="Times New Roman" pitchFamily="18" charset="0"/>
                <a:cs typeface="Times New Roman" pitchFamily="18" charset="0"/>
              </a:rPr>
            </a:br>
            <a:r>
              <a:rPr lang="en-US" sz="2800" b="1" dirty="0" smtClean="0">
                <a:solidFill>
                  <a:schemeClr val="tx1">
                    <a:lumMod val="95000"/>
                    <a:lumOff val="5000"/>
                  </a:schemeClr>
                </a:solidFill>
                <a:latin typeface="Times New Roman" pitchFamily="18" charset="0"/>
                <a:cs typeface="Times New Roman" pitchFamily="18" charset="0"/>
              </a:rPr>
              <a:t/>
            </a:r>
            <a:br>
              <a:rPr lang="en-US" sz="2800" b="1" dirty="0" smtClean="0">
                <a:solidFill>
                  <a:schemeClr val="tx1">
                    <a:lumMod val="95000"/>
                    <a:lumOff val="5000"/>
                  </a:schemeClr>
                </a:solidFill>
                <a:latin typeface="Times New Roman" pitchFamily="18" charset="0"/>
                <a:cs typeface="Times New Roman" pitchFamily="18" charset="0"/>
              </a:rPr>
            </a:br>
            <a:r>
              <a:rPr lang="en-US" sz="2800" b="1" dirty="0" smtClean="0">
                <a:solidFill>
                  <a:schemeClr val="tx1">
                    <a:lumMod val="95000"/>
                    <a:lumOff val="5000"/>
                  </a:schemeClr>
                </a:solidFill>
                <a:latin typeface="Times New Roman" pitchFamily="18" charset="0"/>
                <a:cs typeface="Times New Roman" pitchFamily="18" charset="0"/>
              </a:rPr>
              <a:t>Methods</a:t>
            </a:r>
            <a:r>
              <a:rPr lang="en-US" sz="28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4052" y="1295400"/>
            <a:ext cx="9104683" cy="5334000"/>
          </a:xfrm>
        </p:spPr>
        <p:txBody>
          <a:bodyPr>
            <a:normAutofit/>
          </a:bodyPr>
          <a:lstStyle/>
          <a:p>
            <a:pPr>
              <a:lnSpc>
                <a:spcPct val="150000"/>
              </a:lnSpc>
              <a:buFont typeface="Wingdings" panose="05000000000000000000" pitchFamily="2" charset="2"/>
              <a:buChar char="q"/>
            </a:pPr>
            <a:r>
              <a:rPr lang="en-US" sz="2400" dirty="0">
                <a:latin typeface="Times New Roman" pitchFamily="18" charset="0"/>
                <a:cs typeface="Times New Roman" pitchFamily="18" charset="0"/>
              </a:rPr>
              <a:t> Data collection method</a:t>
            </a:r>
          </a:p>
          <a:p>
            <a:pPr>
              <a:lnSpc>
                <a:spcPct val="150000"/>
              </a:lnSpc>
              <a:buFont typeface="Wingdings" panose="05000000000000000000" pitchFamily="2" charset="2"/>
              <a:buChar char="q"/>
            </a:pPr>
            <a:r>
              <a:rPr lang="en-US" sz="2400" dirty="0">
                <a:latin typeface="Times New Roman" pitchFamily="18" charset="0"/>
                <a:cs typeface="Times New Roman" pitchFamily="18" charset="0"/>
              </a:rPr>
              <a:t> Development tools and languages</a:t>
            </a:r>
          </a:p>
          <a:p>
            <a:pPr lvl="1">
              <a:lnSpc>
                <a:spcPct val="150000"/>
              </a:lnSpc>
              <a:buFont typeface="Wingdings" panose="05000000000000000000" pitchFamily="2" charset="2"/>
              <a:buChar char="v"/>
            </a:pPr>
            <a:r>
              <a:rPr lang="en-US" b="1" dirty="0">
                <a:latin typeface="Times New Roman" pitchFamily="18" charset="0"/>
                <a:cs typeface="Times New Roman" pitchFamily="18" charset="0"/>
              </a:rPr>
              <a:t>Data collection method </a:t>
            </a:r>
          </a:p>
          <a:p>
            <a:pPr>
              <a:lnSpc>
                <a:spcPct val="150000"/>
              </a:lnSpc>
            </a:pPr>
            <a:r>
              <a:rPr lang="en-US" sz="2400" dirty="0">
                <a:latin typeface="Times New Roman" pitchFamily="18" charset="0"/>
                <a:cs typeface="Times New Roman" pitchFamily="18" charset="0"/>
              </a:rPr>
              <a:t>To get more information about the organization  three </a:t>
            </a:r>
            <a:r>
              <a:rPr lang="en-US" sz="2200" dirty="0">
                <a:latin typeface="Times New Roman" pitchFamily="18" charset="0"/>
                <a:cs typeface="Times New Roman" pitchFamily="18" charset="0"/>
              </a:rPr>
              <a:t>data collection </a:t>
            </a:r>
            <a:r>
              <a:rPr lang="en-US" sz="2400" dirty="0">
                <a:latin typeface="Times New Roman" pitchFamily="18" charset="0"/>
                <a:cs typeface="Times New Roman" pitchFamily="18" charset="0"/>
              </a:rPr>
              <a:t>methods are used. </a:t>
            </a:r>
          </a:p>
          <a:p>
            <a:pPr marL="708660" lvl="1" indent="-342900">
              <a:lnSpc>
                <a:spcPct val="150000"/>
              </a:lnSpc>
              <a:buFont typeface="Wingdings" pitchFamily="2" charset="2"/>
              <a:buChar char="§"/>
            </a:pPr>
            <a:r>
              <a:rPr lang="en-US" dirty="0">
                <a:latin typeface="Times New Roman" pitchFamily="18" charset="0"/>
                <a:cs typeface="Times New Roman" pitchFamily="18" charset="0"/>
              </a:rPr>
              <a:t>Observation</a:t>
            </a:r>
          </a:p>
          <a:p>
            <a:pPr marL="708660" lvl="1" indent="-342900">
              <a:lnSpc>
                <a:spcPct val="150000"/>
              </a:lnSpc>
              <a:buFont typeface="Wingdings" pitchFamily="2" charset="2"/>
              <a:buChar char="§"/>
            </a:pPr>
            <a:r>
              <a:rPr lang="en-US" dirty="0">
                <a:latin typeface="Times New Roman" pitchFamily="18" charset="0"/>
                <a:cs typeface="Times New Roman" pitchFamily="18" charset="0"/>
              </a:rPr>
              <a:t>Interview</a:t>
            </a:r>
          </a:p>
          <a:p>
            <a:pPr marL="708660" lvl="1" indent="-342900">
              <a:lnSpc>
                <a:spcPct val="150000"/>
              </a:lnSpc>
              <a:buFont typeface="Wingdings" pitchFamily="2" charset="2"/>
              <a:buChar char="§"/>
            </a:pPr>
            <a:r>
              <a:rPr lang="en-US" dirty="0">
                <a:latin typeface="Times New Roman" pitchFamily="18" charset="0"/>
                <a:cs typeface="Times New Roman" pitchFamily="18" charset="0"/>
              </a:rPr>
              <a:t>Questioner</a:t>
            </a:r>
          </a:p>
          <a:p>
            <a:pPr marL="0" indent="0">
              <a:buNone/>
            </a:pPr>
            <a:endParaRPr lang="en-US" sz="3600" b="1" dirty="0"/>
          </a:p>
          <a:p>
            <a:pPr marL="0" indent="0">
              <a:buNone/>
            </a:pPr>
            <a:endParaRPr lang="en-US" dirty="0"/>
          </a:p>
        </p:txBody>
      </p:sp>
    </p:spTree>
    <p:extLst>
      <p:ext uri="{BB962C8B-B14F-4D97-AF65-F5344CB8AC3E}">
        <p14:creationId xmlns:p14="http://schemas.microsoft.com/office/powerpoint/2010/main" val="4178855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50" y="228600"/>
            <a:ext cx="9056651" cy="6019800"/>
          </a:xfrm>
        </p:spPr>
        <p:txBody>
          <a:bodyPr>
            <a:normAutofit/>
          </a:bodyPr>
          <a:lstStyle/>
          <a:p>
            <a:pPr marL="0" indent="0" algn="ctr">
              <a:buNone/>
            </a:pPr>
            <a:endParaRPr lang="en-US" sz="2800" b="1" dirty="0" smtClean="0">
              <a:latin typeface="Times New Roman" pitchFamily="18" charset="0"/>
              <a:cs typeface="Times New Roman" pitchFamily="18" charset="0"/>
            </a:endParaRPr>
          </a:p>
          <a:p>
            <a:pPr marL="0" indent="0" algn="ctr">
              <a:buNone/>
            </a:pPr>
            <a:r>
              <a:rPr lang="en-US" sz="2800" b="1" dirty="0" smtClean="0">
                <a:latin typeface="Times New Roman" pitchFamily="18" charset="0"/>
                <a:cs typeface="Times New Roman" pitchFamily="18" charset="0"/>
              </a:rPr>
              <a:t>Development </a:t>
            </a:r>
            <a:r>
              <a:rPr lang="en-US" sz="2800" b="1" dirty="0">
                <a:latin typeface="Times New Roman" pitchFamily="18" charset="0"/>
                <a:cs typeface="Times New Roman" pitchFamily="18" charset="0"/>
              </a:rPr>
              <a:t>tools</a:t>
            </a:r>
            <a:endParaRPr lang="en-US" sz="2800" b="1" dirty="0" smtClean="0">
              <a:solidFill>
                <a:srgbClr val="00B0F0"/>
              </a:solidFill>
              <a:latin typeface="Times New Roman" pitchFamily="18" charset="0"/>
              <a:cs typeface="Times New Roman" pitchFamily="18" charset="0"/>
            </a:endParaRPr>
          </a:p>
          <a:p>
            <a:pPr marL="0" indent="0" algn="ctr">
              <a:buNone/>
            </a:pPr>
            <a:endParaRPr lang="en-US" sz="2400" b="1" dirty="0">
              <a:solidFill>
                <a:srgbClr val="00B0F0"/>
              </a:solidFill>
              <a:latin typeface="Times New Roman" pitchFamily="18" charset="0"/>
              <a:cs typeface="Times New Roman" pitchFamily="18" charset="0"/>
            </a:endParaRPr>
          </a:p>
          <a:p>
            <a:pPr>
              <a:buFont typeface="Wingdings" pitchFamily="2" charset="2"/>
              <a:buChar char="q"/>
            </a:pPr>
            <a:r>
              <a:rPr lang="en-US" b="1" dirty="0" smtClean="0">
                <a:solidFill>
                  <a:srgbClr val="00B0F0"/>
                </a:solidFill>
                <a:latin typeface="Times New Roman" pitchFamily="18" charset="0"/>
                <a:cs typeface="Times New Roman" pitchFamily="18" charset="0"/>
              </a:rPr>
              <a:t>Software tool</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lvl="1">
              <a:lnSpc>
                <a:spcPct val="150000"/>
              </a:lnSpc>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MySQL database, Wamp server to configure a MySQL database</a:t>
            </a:r>
          </a:p>
          <a:p>
            <a:pPr lvl="1">
              <a:lnSpc>
                <a:spcPct val="150000"/>
              </a:lnSpc>
            </a:pPr>
            <a:r>
              <a:rPr lang="en-US" sz="2200" dirty="0">
                <a:latin typeface="Times New Roman" pitchFamily="18" charset="0"/>
                <a:cs typeface="Times New Roman" pitchFamily="18" charset="0"/>
              </a:rPr>
              <a:t>Server-side scripting:  we will use  PHP</a:t>
            </a:r>
          </a:p>
          <a:p>
            <a:pPr lvl="1">
              <a:lnSpc>
                <a:spcPct val="150000"/>
              </a:lnSpc>
            </a:pPr>
            <a:r>
              <a:rPr lang="en-US" sz="2200" dirty="0">
                <a:latin typeface="Times New Roman" pitchFamily="18" charset="0"/>
                <a:cs typeface="Times New Roman" pitchFamily="18" charset="0"/>
              </a:rPr>
              <a:t>Client-side scripting: java script, HTML</a:t>
            </a:r>
          </a:p>
          <a:p>
            <a:pPr lvl="1">
              <a:lnSpc>
                <a:spcPct val="150000"/>
              </a:lnSpc>
            </a:pPr>
            <a:r>
              <a:rPr lang="en-US" sz="2200" dirty="0">
                <a:latin typeface="Times New Roman" pitchFamily="18" charset="0"/>
                <a:cs typeface="Times New Roman" pitchFamily="18" charset="0"/>
              </a:rPr>
              <a:t>Power </a:t>
            </a:r>
            <a:r>
              <a:rPr lang="en-US" sz="2200" dirty="0" smtClean="0">
                <a:latin typeface="Times New Roman" pitchFamily="18" charset="0"/>
                <a:cs typeface="Times New Roman" pitchFamily="18" charset="0"/>
              </a:rPr>
              <a:t>point: for presentation</a:t>
            </a:r>
          </a:p>
          <a:p>
            <a:pPr lvl="1">
              <a:lnSpc>
                <a:spcPct val="150000"/>
              </a:lnSpc>
            </a:pPr>
            <a:r>
              <a:rPr lang="en-US" sz="2200" dirty="0" smtClean="0">
                <a:latin typeface="Times New Roman" pitchFamily="18" charset="0"/>
                <a:cs typeface="Times New Roman" pitchFamily="18" charset="0"/>
              </a:rPr>
              <a:t>MS-word: for documentation</a:t>
            </a:r>
            <a:endParaRPr lang="en-US" sz="2200" dirty="0">
              <a:latin typeface="Times New Roman" pitchFamily="18" charset="0"/>
              <a:cs typeface="Times New Roman" pitchFamily="18" charset="0"/>
            </a:endParaRPr>
          </a:p>
          <a:p>
            <a:pPr lvl="1">
              <a:lnSpc>
                <a:spcPct val="150000"/>
              </a:lnSpc>
            </a:pPr>
            <a:r>
              <a:rPr lang="en-US" sz="2200" dirty="0">
                <a:latin typeface="Times New Roman" pitchFamily="18" charset="0"/>
                <a:cs typeface="Times New Roman" pitchFamily="18" charset="0"/>
              </a:rPr>
              <a:t>Static webpage: CSS for page layout </a:t>
            </a:r>
          </a:p>
        </p:txBody>
      </p:sp>
    </p:spTree>
    <p:extLst>
      <p:ext uri="{BB962C8B-B14F-4D97-AF65-F5344CB8AC3E}">
        <p14:creationId xmlns:p14="http://schemas.microsoft.com/office/powerpoint/2010/main" val="1785264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3957" y="762000"/>
            <a:ext cx="8790728" cy="5486400"/>
          </a:xfrm>
        </p:spPr>
        <p:txBody>
          <a:bodyPr/>
          <a:lstStyle/>
          <a:p>
            <a:pPr algn="just">
              <a:buFont typeface="Wingdings" pitchFamily="2" charset="2"/>
              <a:buChar char="q"/>
            </a:pPr>
            <a:r>
              <a:rPr lang="en-US" sz="2400" b="1" dirty="0">
                <a:solidFill>
                  <a:srgbClr val="00B0F0"/>
                </a:solidFill>
              </a:rPr>
              <a:t>Hard ware tool</a:t>
            </a:r>
          </a:p>
          <a:p>
            <a:pPr lvl="1" algn="just">
              <a:buFont typeface="Wingdings" pitchFamily="2" charset="2"/>
              <a:buChar char="ü"/>
            </a:pPr>
            <a:r>
              <a:rPr lang="en-US" dirty="0">
                <a:latin typeface="Times New Roman" pitchFamily="18" charset="0"/>
                <a:cs typeface="Times New Roman" pitchFamily="18" charset="0"/>
              </a:rPr>
              <a:t>Personal computer(Pc)</a:t>
            </a:r>
          </a:p>
          <a:p>
            <a:pPr lvl="1" algn="just">
              <a:buFont typeface="Wingdings" pitchFamily="2" charset="2"/>
              <a:buChar char="ü"/>
            </a:pPr>
            <a:r>
              <a:rPr lang="en-US" dirty="0">
                <a:latin typeface="Times New Roman" pitchFamily="18" charset="0"/>
                <a:cs typeface="Times New Roman" pitchFamily="18" charset="0"/>
              </a:rPr>
              <a:t>Digital camera</a:t>
            </a:r>
          </a:p>
          <a:p>
            <a:pPr lvl="1" algn="just">
              <a:buFont typeface="Wingdings" pitchFamily="2" charset="2"/>
              <a:buChar char="ü"/>
            </a:pPr>
            <a:r>
              <a:rPr lang="en-US" dirty="0">
                <a:latin typeface="Times New Roman" pitchFamily="18" charset="0"/>
                <a:cs typeface="Times New Roman" pitchFamily="18" charset="0"/>
              </a:rPr>
              <a:t>Pen and paper</a:t>
            </a:r>
          </a:p>
          <a:p>
            <a:pPr lvl="1" algn="just">
              <a:buFont typeface="Wingdings" pitchFamily="2" charset="2"/>
              <a:buChar char="ü"/>
            </a:pPr>
            <a:r>
              <a:rPr lang="en-US" dirty="0">
                <a:latin typeface="Times New Roman" pitchFamily="18" charset="0"/>
                <a:cs typeface="Times New Roman" pitchFamily="18" charset="0"/>
              </a:rPr>
              <a:t>Hard disk with minimum of 512GB</a:t>
            </a:r>
          </a:p>
          <a:p>
            <a:pPr lvl="1" algn="just">
              <a:buFont typeface="Wingdings" pitchFamily="2" charset="2"/>
              <a:buChar char="ü"/>
            </a:pPr>
            <a:r>
              <a:rPr lang="en-US" dirty="0">
                <a:latin typeface="Times New Roman" pitchFamily="18" charset="0"/>
                <a:cs typeface="Times New Roman" pitchFamily="18" charset="0"/>
              </a:rPr>
              <a:t>RAM  with minimum of 2GB</a:t>
            </a:r>
          </a:p>
          <a:p>
            <a:pPr lvl="1" algn="just">
              <a:buFont typeface="Wingdings" pitchFamily="2" charset="2"/>
              <a:buChar char="ü"/>
            </a:pPr>
            <a:r>
              <a:rPr lang="en-US" dirty="0">
                <a:latin typeface="Times New Roman" pitchFamily="18" charset="0"/>
                <a:cs typeface="Times New Roman" pitchFamily="18" charset="0"/>
              </a:rPr>
              <a:t>Flash</a:t>
            </a:r>
          </a:p>
          <a:p>
            <a:pPr marL="0" indent="0" algn="ctr">
              <a:buNone/>
            </a:pPr>
            <a:endParaRPr lang="en-US" dirty="0">
              <a:solidFill>
                <a:srgbClr val="00B0F0"/>
              </a:solidFill>
            </a:endParaRPr>
          </a:p>
        </p:txBody>
      </p:sp>
    </p:spTree>
    <p:extLst>
      <p:ext uri="{BB962C8B-B14F-4D97-AF65-F5344CB8AC3E}">
        <p14:creationId xmlns:p14="http://schemas.microsoft.com/office/powerpoint/2010/main" val="210728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18638" cy="762000"/>
          </a:xfrm>
        </p:spPr>
        <p:txBody>
          <a:bodyPr>
            <a:normAutofit/>
          </a:bodyPr>
          <a:lstStyle/>
          <a:p>
            <a:pPr algn="ctr"/>
            <a:r>
              <a:rPr lang="en-US" sz="2800" b="1" dirty="0">
                <a:solidFill>
                  <a:schemeClr val="tx1">
                    <a:lumMod val="85000"/>
                    <a:lumOff val="15000"/>
                  </a:schemeClr>
                </a:solidFill>
                <a:latin typeface="Times New Roman" pitchFamily="18" charset="0"/>
                <a:cs typeface="Times New Roman" pitchFamily="18" charset="0"/>
              </a:rPr>
              <a:t>System development Approach</a:t>
            </a:r>
          </a:p>
        </p:txBody>
      </p:sp>
      <p:sp>
        <p:nvSpPr>
          <p:cNvPr id="5" name="Content Placeholder 4"/>
          <p:cNvSpPr>
            <a:spLocks noGrp="1"/>
          </p:cNvSpPr>
          <p:nvPr>
            <p:ph idx="1"/>
          </p:nvPr>
        </p:nvSpPr>
        <p:spPr>
          <a:xfrm>
            <a:off x="235467" y="1371600"/>
            <a:ext cx="9026196" cy="5334000"/>
          </a:xfrm>
        </p:spPr>
        <p:txBody>
          <a:bodyPr>
            <a:normAutofit/>
          </a:bodyPr>
          <a:lstStyle/>
          <a:p>
            <a:pPr>
              <a:lnSpc>
                <a:spcPct val="150000"/>
              </a:lnSpc>
              <a:buFont typeface="Wingdings" pitchFamily="2" charset="2"/>
              <a:buChar char="q"/>
            </a:pPr>
            <a:r>
              <a:rPr lang="en-GB" sz="2400" dirty="0">
                <a:latin typeface="Times New Roman" pitchFamily="18" charset="0"/>
                <a:cs typeface="Times New Roman" pitchFamily="18" charset="0"/>
              </a:rPr>
              <a:t>We use object oriented programming approach from structured  because of</a:t>
            </a:r>
          </a:p>
          <a:p>
            <a:pPr lvl="2">
              <a:lnSpc>
                <a:spcPct val="150000"/>
              </a:lnSpc>
              <a:buFont typeface="Wingdings" pitchFamily="2" charset="2"/>
              <a:buChar char="§"/>
            </a:pPr>
            <a:r>
              <a:rPr lang="en-GB" sz="2000" dirty="0">
                <a:latin typeface="Times New Roman" pitchFamily="18" charset="0"/>
                <a:cs typeface="Times New Roman" pitchFamily="18" charset="0"/>
              </a:rPr>
              <a:t> </a:t>
            </a:r>
            <a:r>
              <a:rPr lang="en-GB" sz="2800" dirty="0">
                <a:latin typeface="Times New Roman" pitchFamily="18" charset="0"/>
                <a:cs typeface="Times New Roman" pitchFamily="18" charset="0"/>
              </a:rPr>
              <a:t>It Models the real world more clearly.</a:t>
            </a:r>
          </a:p>
          <a:p>
            <a:pPr lvl="2">
              <a:lnSpc>
                <a:spcPct val="150000"/>
              </a:lnSpc>
              <a:buFont typeface="Wingdings" pitchFamily="2" charset="2"/>
              <a:buChar char="§"/>
            </a:pPr>
            <a:r>
              <a:rPr lang="en-GB" sz="2400" dirty="0">
                <a:latin typeface="Times New Roman" pitchFamily="18" charset="0"/>
                <a:cs typeface="Times New Roman" pitchFamily="18" charset="0"/>
              </a:rPr>
              <a:t> The Object is reusable in term of inheritance.</a:t>
            </a:r>
          </a:p>
          <a:p>
            <a:pPr>
              <a:lnSpc>
                <a:spcPct val="150000"/>
              </a:lnSpc>
              <a:buFont typeface="Wingdings" pitchFamily="2" charset="2"/>
              <a:buChar char="q"/>
            </a:pPr>
            <a:r>
              <a:rPr lang="en-GB" sz="2400" dirty="0">
                <a:latin typeface="Times New Roman" pitchFamily="18" charset="0"/>
                <a:cs typeface="Times New Roman" pitchFamily="18" charset="0"/>
              </a:rPr>
              <a:t>And  also  we uses an Iterative model Approach. From the software development approach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8269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418638" cy="762000"/>
          </a:xfrm>
        </p:spPr>
        <p:txBody>
          <a:bodyPr>
            <a:normAutofit/>
          </a:bodyPr>
          <a:lstStyle/>
          <a:p>
            <a:pPr algn="ctr"/>
            <a:r>
              <a:rPr lang="en-US" sz="2800" b="1" dirty="0">
                <a:solidFill>
                  <a:schemeClr val="tx1">
                    <a:lumMod val="85000"/>
                    <a:lumOff val="15000"/>
                  </a:schemeClr>
                </a:solidFill>
                <a:latin typeface="Times New Roman" pitchFamily="18" charset="0"/>
                <a:cs typeface="Times New Roman" pitchFamily="18" charset="0"/>
              </a:rPr>
              <a:t>Functional requirement</a:t>
            </a:r>
          </a:p>
        </p:txBody>
      </p:sp>
      <p:sp>
        <p:nvSpPr>
          <p:cNvPr id="5" name="Content Placeholder 4"/>
          <p:cNvSpPr>
            <a:spLocks noGrp="1"/>
          </p:cNvSpPr>
          <p:nvPr>
            <p:ph idx="1"/>
          </p:nvPr>
        </p:nvSpPr>
        <p:spPr>
          <a:xfrm>
            <a:off x="235467" y="1219200"/>
            <a:ext cx="8947707" cy="5486400"/>
          </a:xfrm>
        </p:spPr>
        <p:txBody>
          <a:bodyPr>
            <a:normAutofit/>
          </a:bodyPr>
          <a:lstStyle/>
          <a:p>
            <a:pPr>
              <a:lnSpc>
                <a:spcPct val="150000"/>
              </a:lnSpc>
            </a:pPr>
            <a:r>
              <a:rPr lang="en-GB" sz="2400" dirty="0">
                <a:latin typeface="Times New Roman" pitchFamily="18" charset="0"/>
                <a:cs typeface="Times New Roman" pitchFamily="18" charset="0"/>
              </a:rPr>
              <a:t>It describes what things are performed by the system.</a:t>
            </a:r>
          </a:p>
          <a:p>
            <a:pPr>
              <a:lnSpc>
                <a:spcPct val="150000"/>
              </a:lnSpc>
            </a:pPr>
            <a:r>
              <a:rPr lang="en-GB" sz="2400" dirty="0">
                <a:latin typeface="Times New Roman" pitchFamily="18" charset="0"/>
                <a:cs typeface="Times New Roman" pitchFamily="18" charset="0"/>
              </a:rPr>
              <a:t>It   describe user tasks that the system needs to support. </a:t>
            </a:r>
            <a:endParaRPr lang="en-GB" sz="2400" dirty="0" smtClean="0">
              <a:latin typeface="Times New Roman" pitchFamily="18" charset="0"/>
              <a:cs typeface="Times New Roman" pitchFamily="18" charset="0"/>
            </a:endParaRPr>
          </a:p>
          <a:p>
            <a:pPr lvl="1">
              <a:lnSpc>
                <a:spcPct val="150000"/>
              </a:lnSpc>
              <a:buFont typeface="Courier New" pitchFamily="49" charset="0"/>
              <a:buChar char="o"/>
            </a:pPr>
            <a:r>
              <a:rPr lang="en-US" dirty="0" smtClean="0">
                <a:latin typeface="Times New Roman" pitchFamily="18" charset="0"/>
                <a:cs typeface="Times New Roman" pitchFamily="18" charset="0"/>
              </a:rPr>
              <a:t>REQ1: </a:t>
            </a:r>
            <a:r>
              <a:rPr lang="en-US" dirty="0">
                <a:latin typeface="Times New Roman" pitchFamily="18" charset="0"/>
                <a:cs typeface="Times New Roman" pitchFamily="18" charset="0"/>
              </a:rPr>
              <a:t>The system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require login before allowing  and providing any function for the </a:t>
            </a:r>
            <a:r>
              <a:rPr lang="en-US" dirty="0" smtClean="0">
                <a:latin typeface="Times New Roman" pitchFamily="18" charset="0"/>
                <a:cs typeface="Times New Roman" pitchFamily="18" charset="0"/>
              </a:rPr>
              <a:t>user.  </a:t>
            </a:r>
            <a:endParaRPr lang="en-US" dirty="0">
              <a:latin typeface="Times New Roman" pitchFamily="18" charset="0"/>
              <a:cs typeface="Times New Roman" pitchFamily="18" charset="0"/>
            </a:endParaRPr>
          </a:p>
          <a:p>
            <a:pPr lvl="1">
              <a:lnSpc>
                <a:spcPct val="150000"/>
              </a:lnSpc>
              <a:buFont typeface="Courier New" pitchFamily="49" charset="0"/>
              <a:buChar char="o"/>
            </a:pPr>
            <a:r>
              <a:rPr lang="en-US" dirty="0" smtClean="0">
                <a:latin typeface="Times New Roman" pitchFamily="18" charset="0"/>
                <a:cs typeface="Times New Roman" pitchFamily="18" charset="0"/>
              </a:rPr>
              <a:t>REQ2: </a:t>
            </a:r>
            <a:r>
              <a:rPr lang="en-US" dirty="0">
                <a:latin typeface="Times New Roman" pitchFamily="18" charset="0"/>
                <a:cs typeface="Times New Roman" pitchFamily="18" charset="0"/>
              </a:rPr>
              <a:t>The system </a:t>
            </a:r>
            <a:r>
              <a:rPr lang="en-US" dirty="0" smtClean="0">
                <a:latin typeface="Times New Roman" pitchFamily="18" charset="0"/>
                <a:cs typeface="Times New Roman" pitchFamily="18" charset="0"/>
              </a:rPr>
              <a:t>should display </a:t>
            </a:r>
            <a:r>
              <a:rPr lang="en-US" dirty="0">
                <a:latin typeface="Times New Roman" pitchFamily="18" charset="0"/>
                <a:cs typeface="Times New Roman" pitchFamily="18" charset="0"/>
              </a:rPr>
              <a:t>an error message </a:t>
            </a:r>
            <a:r>
              <a:rPr lang="en-US" dirty="0" smtClean="0">
                <a:latin typeface="Times New Roman" pitchFamily="18" charset="0"/>
                <a:cs typeface="Times New Roman" pitchFamily="18" charset="0"/>
              </a:rPr>
              <a:t>when Incorrect </a:t>
            </a:r>
            <a:r>
              <a:rPr lang="en-US" dirty="0">
                <a:latin typeface="Times New Roman" pitchFamily="18" charset="0"/>
                <a:cs typeface="Times New Roman" pitchFamily="18" charset="0"/>
              </a:rPr>
              <a:t>password or username </a:t>
            </a:r>
            <a:r>
              <a:rPr lang="en-US" dirty="0" smtClean="0">
                <a:latin typeface="Times New Roman" pitchFamily="18" charset="0"/>
                <a:cs typeface="Times New Roman" pitchFamily="18" charset="0"/>
              </a:rPr>
              <a:t>insert into the system. </a:t>
            </a:r>
          </a:p>
          <a:p>
            <a:pPr lvl="1">
              <a:lnSpc>
                <a:spcPct val="150000"/>
              </a:lnSpc>
              <a:buFont typeface="Courier New" pitchFamily="49" charset="0"/>
              <a:buChar char="o"/>
            </a:pPr>
            <a:r>
              <a:rPr lang="en-US" dirty="0" smtClean="0">
                <a:latin typeface="Times New Roman" pitchFamily="18" charset="0"/>
                <a:cs typeface="Times New Roman" pitchFamily="18" charset="0"/>
              </a:rPr>
              <a:t>REQ3: The system should display apply form to the student and validate the application is correct. </a:t>
            </a:r>
            <a:endParaRPr lang="en-US"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94596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18638" cy="609600"/>
          </a:xfrm>
        </p:spPr>
        <p:txBody>
          <a:bodyPr>
            <a:noAutofit/>
          </a:bodyPr>
          <a:lstStyle/>
          <a:p>
            <a:pPr algn="ctr"/>
            <a:r>
              <a:rPr lang="en-US" sz="4000" dirty="0">
                <a:latin typeface="Times New Roman" pitchFamily="18" charset="0"/>
                <a:cs typeface="Times New Roman" pitchFamily="18" charset="0"/>
              </a:rPr>
              <a:t>Con……..</a:t>
            </a:r>
          </a:p>
        </p:txBody>
      </p:sp>
      <p:sp>
        <p:nvSpPr>
          <p:cNvPr id="5" name="Content Placeholder 4"/>
          <p:cNvSpPr>
            <a:spLocks noGrp="1"/>
          </p:cNvSpPr>
          <p:nvPr>
            <p:ph idx="1"/>
          </p:nvPr>
        </p:nvSpPr>
        <p:spPr>
          <a:xfrm>
            <a:off x="235467" y="838200"/>
            <a:ext cx="8947707" cy="5638800"/>
          </a:xfrm>
        </p:spPr>
        <p:txBody>
          <a:bodyPr/>
          <a:lstStyle/>
          <a:p>
            <a:pPr lvl="1">
              <a:lnSpc>
                <a:spcPct val="150000"/>
              </a:lnSpc>
              <a:buFont typeface="Wingdings" pitchFamily="2" charset="2"/>
              <a:buChar char="§"/>
            </a:pPr>
            <a:r>
              <a:rPr lang="en-GB" dirty="0" smtClean="0">
                <a:latin typeface="Times New Roman" pitchFamily="18" charset="0"/>
                <a:cs typeface="Times New Roman" pitchFamily="18" charset="0"/>
              </a:rPr>
              <a:t>REQ4: The system should display the correct page if the user inserts the correct user name and password. </a:t>
            </a:r>
            <a:endParaRPr lang="en-GB" dirty="0">
              <a:latin typeface="Times New Roman" pitchFamily="18" charset="0"/>
              <a:cs typeface="Times New Roman" pitchFamily="18" charset="0"/>
            </a:endParaRPr>
          </a:p>
          <a:p>
            <a:pPr lvl="1">
              <a:lnSpc>
                <a:spcPct val="150000"/>
              </a:lnSpc>
              <a:buFont typeface="Wingdings" pitchFamily="2" charset="2"/>
              <a:buChar char="§"/>
            </a:pPr>
            <a:r>
              <a:rPr lang="en-GB" sz="2400" dirty="0" smtClean="0">
                <a:latin typeface="Times New Roman" pitchFamily="18" charset="0"/>
                <a:cs typeface="Times New Roman" pitchFamily="18" charset="0"/>
              </a:rPr>
              <a:t>REQ5: </a:t>
            </a:r>
            <a:r>
              <a:rPr lang="en-GB" sz="2400" dirty="0">
                <a:latin typeface="Times New Roman" pitchFamily="18" charset="0"/>
                <a:cs typeface="Times New Roman" pitchFamily="18" charset="0"/>
              </a:rPr>
              <a:t>The system shall allow Instructor to upload assignment question</a:t>
            </a:r>
            <a:endParaRPr lang="en-US" sz="2400" dirty="0">
              <a:latin typeface="Times New Roman" pitchFamily="18" charset="0"/>
              <a:cs typeface="Times New Roman" pitchFamily="18" charset="0"/>
            </a:endParaRPr>
          </a:p>
          <a:p>
            <a:pPr lvl="1">
              <a:lnSpc>
                <a:spcPct val="150000"/>
              </a:lnSpc>
              <a:buFont typeface="Wingdings" pitchFamily="2" charset="2"/>
              <a:buChar char="§"/>
            </a:pPr>
            <a:r>
              <a:rPr lang="en-GB" sz="2400" dirty="0" smtClean="0">
                <a:latin typeface="Times New Roman" pitchFamily="18" charset="0"/>
                <a:cs typeface="Times New Roman" pitchFamily="18" charset="0"/>
              </a:rPr>
              <a:t>REQ6: </a:t>
            </a:r>
            <a:r>
              <a:rPr lang="en-GB" sz="2400" dirty="0">
                <a:latin typeface="Times New Roman" pitchFamily="18" charset="0"/>
                <a:cs typeface="Times New Roman" pitchFamily="18" charset="0"/>
              </a:rPr>
              <a:t>The system shall allow department head  to approve result</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05271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418637" cy="609600"/>
          </a:xfrm>
        </p:spPr>
        <p:txBody>
          <a:bodyPr>
            <a:normAutofit/>
          </a:bodyPr>
          <a:lstStyle/>
          <a:p>
            <a:pPr algn="ctr"/>
            <a:r>
              <a:rPr lang="en-US" sz="2800" b="1" dirty="0">
                <a:latin typeface="Times New Roman" pitchFamily="18" charset="0"/>
                <a:cs typeface="Times New Roman" pitchFamily="18" charset="0"/>
              </a:rPr>
              <a:t>Non functional requirement</a:t>
            </a:r>
            <a:endParaRPr lang="en-US" sz="2800" b="1" dirty="0"/>
          </a:p>
        </p:txBody>
      </p:sp>
      <p:sp>
        <p:nvSpPr>
          <p:cNvPr id="5" name="Content Placeholder 4"/>
          <p:cNvSpPr>
            <a:spLocks noGrp="1"/>
          </p:cNvSpPr>
          <p:nvPr>
            <p:ph idx="1"/>
          </p:nvPr>
        </p:nvSpPr>
        <p:spPr>
          <a:xfrm>
            <a:off x="235467" y="1219200"/>
            <a:ext cx="9026196" cy="5562600"/>
          </a:xfrm>
        </p:spPr>
        <p:txBody>
          <a:bodyPr>
            <a:normAutofit/>
          </a:bodyPr>
          <a:lstStyle/>
          <a:p>
            <a:pPr algn="just">
              <a:lnSpc>
                <a:spcPct val="150000"/>
              </a:lnSpc>
            </a:pPr>
            <a:r>
              <a:rPr lang="en-GB" sz="2400" dirty="0">
                <a:latin typeface="Times New Roman" pitchFamily="18" charset="0"/>
                <a:cs typeface="Times New Roman" pitchFamily="18" charset="0"/>
              </a:rPr>
              <a:t>Non-Functional requirement explains and describes the user visible aspects of the system.  </a:t>
            </a:r>
          </a:p>
          <a:p>
            <a:pPr lvl="1" algn="just">
              <a:lnSpc>
                <a:spcPct val="150000"/>
              </a:lnSpc>
              <a:buFont typeface="Wingdings" pitchFamily="2" charset="2"/>
              <a:buChar char="§"/>
            </a:pPr>
            <a:r>
              <a:rPr lang="en-GB" b="1" dirty="0">
                <a:solidFill>
                  <a:schemeClr val="bg2">
                    <a:lumMod val="50000"/>
                  </a:schemeClr>
                </a:solidFill>
                <a:latin typeface="Times New Roman" pitchFamily="18" charset="0"/>
                <a:cs typeface="Times New Roman" pitchFamily="18" charset="0"/>
              </a:rPr>
              <a:t>Security</a:t>
            </a:r>
            <a:r>
              <a:rPr lang="en-GB" dirty="0">
                <a:latin typeface="Times New Roman" pitchFamily="18" charset="0"/>
                <a:cs typeface="Times New Roman" pitchFamily="18" charset="0"/>
              </a:rPr>
              <a:t>:- It is designed to be very secure by providing a login feature which authenticates the user by means of a user name and password. </a:t>
            </a:r>
            <a:endParaRPr lang="en-US" dirty="0">
              <a:latin typeface="Times New Roman" pitchFamily="18" charset="0"/>
              <a:cs typeface="Times New Roman" pitchFamily="18" charset="0"/>
            </a:endParaRPr>
          </a:p>
          <a:p>
            <a:pPr lvl="1" algn="just">
              <a:lnSpc>
                <a:spcPct val="150000"/>
              </a:lnSpc>
              <a:buFont typeface="Wingdings" pitchFamily="2" charset="2"/>
              <a:buChar char="§"/>
            </a:pPr>
            <a:r>
              <a:rPr lang="en-GB" dirty="0">
                <a:latin typeface="Times New Roman" pitchFamily="18" charset="0"/>
                <a:cs typeface="Times New Roman" pitchFamily="18" charset="0"/>
              </a:rPr>
              <a:t> </a:t>
            </a:r>
            <a:r>
              <a:rPr lang="en-US" b="1" dirty="0">
                <a:solidFill>
                  <a:schemeClr val="bg2">
                    <a:lumMod val="50000"/>
                  </a:schemeClr>
                </a:solidFill>
                <a:latin typeface="Times New Roman" pitchFamily="18" charset="0"/>
                <a:cs typeface="Times New Roman" pitchFamily="18" charset="0"/>
              </a:rPr>
              <a:t>Usability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The system is easy to learn.</a:t>
            </a:r>
          </a:p>
          <a:p>
            <a:pPr lvl="1" algn="just">
              <a:lnSpc>
                <a:spcPct val="150000"/>
              </a:lnSpc>
              <a:buFont typeface="Wingdings" pitchFamily="2" charset="2"/>
              <a:buChar char="§"/>
            </a:pPr>
            <a:r>
              <a:rPr lang="en-US" b="1" dirty="0">
                <a:solidFill>
                  <a:schemeClr val="bg2">
                    <a:lumMod val="50000"/>
                  </a:schemeClr>
                </a:solidFill>
                <a:latin typeface="Times New Roman" pitchFamily="18" charset="0"/>
                <a:cs typeface="Times New Roman" pitchFamily="18" charset="0"/>
              </a:rPr>
              <a:t>Availability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our system is available in everywhere (where internet/intranet service reach) and at all time </a:t>
            </a:r>
          </a:p>
          <a:p>
            <a:pPr algn="just">
              <a:lnSpc>
                <a:spcPct val="150000"/>
              </a:lnSpc>
              <a:buFont typeface="Wingdings" pitchFamily="2" charset="2"/>
              <a:buChar char="Ø"/>
            </a:pPr>
            <a:endParaRPr lang="en-US" sz="2400" dirty="0">
              <a:latin typeface="Times New Roman" pitchFamily="18" charset="0"/>
              <a:cs typeface="Times New Roman" pitchFamily="18" charset="0"/>
            </a:endParaRPr>
          </a:p>
          <a:p>
            <a:pPr algn="just">
              <a:lnSpc>
                <a:spcPct val="150000"/>
              </a:lnSpc>
              <a:buFont typeface="Wingdings" pitchFamily="2" charset="2"/>
              <a:buChar char="Ø"/>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404017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9" y="76200"/>
            <a:ext cx="9026196" cy="381000"/>
          </a:xfrm>
        </p:spPr>
        <p:txBody>
          <a:bodyPr>
            <a:noAutofit/>
          </a:bodyPr>
          <a:lstStyle/>
          <a:p>
            <a:pPr algn="ctr"/>
            <a:r>
              <a:rPr lang="en-US" sz="2400" b="1" dirty="0">
                <a:latin typeface="Times New Roman" pitchFamily="18" charset="0"/>
                <a:cs typeface="Times New Roman" pitchFamily="18" charset="0"/>
              </a:rPr>
              <a:t>Con….</a:t>
            </a:r>
          </a:p>
        </p:txBody>
      </p:sp>
      <p:sp>
        <p:nvSpPr>
          <p:cNvPr id="5" name="Content Placeholder 4"/>
          <p:cNvSpPr>
            <a:spLocks noGrp="1"/>
          </p:cNvSpPr>
          <p:nvPr>
            <p:ph idx="1"/>
          </p:nvPr>
        </p:nvSpPr>
        <p:spPr>
          <a:xfrm>
            <a:off x="156979" y="990600"/>
            <a:ext cx="9026196" cy="5181600"/>
          </a:xfrm>
        </p:spPr>
        <p:txBody>
          <a:bodyPr>
            <a:normAutofit/>
          </a:bodyPr>
          <a:lstStyle/>
          <a:p>
            <a:pPr lvl="1" algn="just">
              <a:lnSpc>
                <a:spcPct val="150000"/>
              </a:lnSpc>
              <a:buFont typeface="Wingdings" pitchFamily="2" charset="2"/>
              <a:buChar char="§"/>
            </a:pPr>
            <a:r>
              <a:rPr lang="en-US" b="1" dirty="0">
                <a:solidFill>
                  <a:schemeClr val="bg2">
                    <a:lumMod val="50000"/>
                  </a:schemeClr>
                </a:solidFill>
                <a:latin typeface="Times New Roman" pitchFamily="18" charset="0"/>
                <a:cs typeface="Times New Roman" pitchFamily="18" charset="0"/>
              </a:rPr>
              <a:t>Performance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-The system will have good performance i.e. fast response time and optimal workload.</a:t>
            </a:r>
          </a:p>
          <a:p>
            <a:pPr lvl="1" algn="just">
              <a:lnSpc>
                <a:spcPct val="150000"/>
              </a:lnSpc>
              <a:buFont typeface="Wingdings" pitchFamily="2" charset="2"/>
              <a:buChar char="§"/>
            </a:pPr>
            <a:r>
              <a:rPr lang="en-US" sz="2200" b="1" dirty="0">
                <a:latin typeface="Times New Roman" pitchFamily="18" charset="0"/>
                <a:cs typeface="Times New Roman" pitchFamily="18" charset="0"/>
              </a:rPr>
              <a:t> </a:t>
            </a:r>
            <a:r>
              <a:rPr lang="en-US" b="1" dirty="0">
                <a:solidFill>
                  <a:schemeClr val="bg2">
                    <a:lumMod val="50000"/>
                  </a:schemeClr>
                </a:solidFill>
                <a:latin typeface="Times New Roman" pitchFamily="18" charset="0"/>
                <a:cs typeface="Times New Roman" pitchFamily="18" charset="0"/>
              </a:rPr>
              <a:t>Portability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The system is machine independent </a:t>
            </a:r>
            <a:endParaRPr lang="en-US" sz="2200" dirty="0">
              <a:latin typeface="Times New Roman" pitchFamily="18" charset="0"/>
              <a:cs typeface="Times New Roman" pitchFamily="18" charset="0"/>
            </a:endParaRPr>
          </a:p>
          <a:p>
            <a:pPr lvl="1" algn="just">
              <a:lnSpc>
                <a:spcPct val="150000"/>
              </a:lnSpc>
              <a:buFont typeface="Wingdings" pitchFamily="2" charset="2"/>
              <a:buChar char="§"/>
            </a:pPr>
            <a:r>
              <a:rPr lang="en-GB" b="1" dirty="0">
                <a:solidFill>
                  <a:schemeClr val="bg2">
                    <a:lumMod val="50000"/>
                  </a:schemeClr>
                </a:solidFill>
                <a:latin typeface="Times New Roman" pitchFamily="18" charset="0"/>
                <a:cs typeface="Times New Roman" pitchFamily="18" charset="0"/>
              </a:rPr>
              <a:t>Accuracy: </a:t>
            </a:r>
            <a:r>
              <a:rPr lang="en-GB" dirty="0">
                <a:latin typeface="Times New Roman" pitchFamily="18" charset="0"/>
                <a:cs typeface="Times New Roman" pitchFamily="18" charset="0"/>
              </a:rPr>
              <a:t>The system should give correct output for the users when they want to get services.</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027191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18637" cy="838200"/>
          </a:xfrm>
        </p:spPr>
        <p:txBody>
          <a:bodyPr>
            <a:normAutofit/>
          </a:bodyPr>
          <a:lstStyle/>
          <a:p>
            <a:pPr algn="ctr"/>
            <a:r>
              <a:rPr lang="en-US" sz="2800" b="1" dirty="0">
                <a:solidFill>
                  <a:schemeClr val="tx1">
                    <a:lumMod val="85000"/>
                    <a:lumOff val="15000"/>
                  </a:schemeClr>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a:xfrm>
            <a:off x="392445" y="762000"/>
            <a:ext cx="8555263" cy="5943600"/>
          </a:xfrm>
        </p:spPr>
        <p:txBody>
          <a:bodyPr>
            <a:noAutofit/>
          </a:bodyPr>
          <a:lstStyle/>
          <a:p>
            <a:pPr lvl="1">
              <a:lnSpc>
                <a:spcPct val="150000"/>
              </a:lnSpc>
            </a:pPr>
            <a:r>
              <a:rPr lang="en-US" sz="1800" b="1" dirty="0"/>
              <a:t>Introduction</a:t>
            </a:r>
          </a:p>
          <a:p>
            <a:pPr lvl="1">
              <a:lnSpc>
                <a:spcPct val="150000"/>
              </a:lnSpc>
            </a:pPr>
            <a:r>
              <a:rPr lang="en-US" dirty="0">
                <a:latin typeface="Times New Roman" pitchFamily="18" charset="0"/>
                <a:cs typeface="Times New Roman" pitchFamily="18" charset="0"/>
              </a:rPr>
              <a:t>Statement of the problem</a:t>
            </a:r>
          </a:p>
          <a:p>
            <a:pPr lvl="1">
              <a:lnSpc>
                <a:spcPct val="150000"/>
              </a:lnSpc>
            </a:pPr>
            <a:r>
              <a:rPr lang="en-US" dirty="0">
                <a:latin typeface="Times New Roman" pitchFamily="18" charset="0"/>
                <a:cs typeface="Times New Roman" pitchFamily="18" charset="0"/>
              </a:rPr>
              <a:t>Proposed system</a:t>
            </a:r>
          </a:p>
          <a:p>
            <a:pPr lvl="1">
              <a:lnSpc>
                <a:spcPct val="150000"/>
              </a:lnSpc>
            </a:pPr>
            <a:r>
              <a:rPr lang="en-US" dirty="0">
                <a:latin typeface="Times New Roman" pitchFamily="18" charset="0"/>
                <a:cs typeface="Times New Roman" pitchFamily="18" charset="0"/>
              </a:rPr>
              <a:t>Objective of the project</a:t>
            </a:r>
          </a:p>
          <a:p>
            <a:pPr lvl="1">
              <a:lnSpc>
                <a:spcPct val="150000"/>
              </a:lnSpc>
            </a:pPr>
            <a:r>
              <a:rPr lang="en-US" dirty="0">
                <a:latin typeface="Times New Roman" pitchFamily="18" charset="0"/>
                <a:cs typeface="Times New Roman" pitchFamily="18" charset="0"/>
              </a:rPr>
              <a:t>Scope of the project</a:t>
            </a:r>
          </a:p>
          <a:p>
            <a:pPr lvl="1">
              <a:lnSpc>
                <a:spcPct val="150000"/>
              </a:lnSpc>
            </a:pPr>
            <a:r>
              <a:rPr lang="en-US" dirty="0"/>
              <a:t>Significant of the project</a:t>
            </a:r>
          </a:p>
          <a:p>
            <a:pPr lvl="1">
              <a:lnSpc>
                <a:spcPct val="150000"/>
              </a:lnSpc>
            </a:pPr>
            <a:r>
              <a:rPr lang="en-US" dirty="0"/>
              <a:t>Methodology </a:t>
            </a:r>
          </a:p>
          <a:p>
            <a:pPr lvl="1">
              <a:lnSpc>
                <a:spcPct val="150000"/>
              </a:lnSpc>
            </a:pPr>
            <a:r>
              <a:rPr lang="en-US" dirty="0"/>
              <a:t>System </a:t>
            </a:r>
            <a:r>
              <a:rPr lang="en-US" dirty="0" smtClean="0"/>
              <a:t>features</a:t>
            </a:r>
          </a:p>
          <a:p>
            <a:pPr lvl="1">
              <a:lnSpc>
                <a:spcPct val="150000"/>
              </a:lnSpc>
            </a:pPr>
            <a:r>
              <a:rPr lang="en-US" dirty="0" smtClean="0"/>
              <a:t>System design</a:t>
            </a:r>
            <a:endParaRPr lang="en-US" dirty="0"/>
          </a:p>
          <a:p>
            <a:pPr lvl="1">
              <a:lnSpc>
                <a:spcPct val="150000"/>
              </a:lnSpc>
            </a:pPr>
            <a:r>
              <a:rPr lang="en-US" dirty="0"/>
              <a:t>Conclusion</a:t>
            </a:r>
          </a:p>
          <a:p>
            <a:pPr>
              <a:lnSpc>
                <a:spcPct val="150000"/>
              </a:lnSpc>
            </a:pPr>
            <a:endParaRPr lang="en-US" sz="3200" dirty="0"/>
          </a:p>
          <a:p>
            <a:pPr>
              <a:lnSpc>
                <a:spcPct val="150000"/>
              </a:lnSpc>
            </a:pPr>
            <a:endParaRPr lang="en-US" sz="3200" dirty="0"/>
          </a:p>
          <a:p>
            <a:pPr>
              <a:lnSpc>
                <a:spcPct val="150000"/>
              </a:lnSpc>
            </a:pPr>
            <a:endParaRPr lang="en-US" sz="2900" dirty="0">
              <a:latin typeface="Times New Roman" pitchFamily="18" charset="0"/>
              <a:cs typeface="Times New Roman" pitchFamily="18" charset="0"/>
            </a:endParaRPr>
          </a:p>
          <a:p>
            <a:pPr>
              <a:lnSpc>
                <a:spcPct val="150000"/>
              </a:lnSpc>
            </a:pPr>
            <a:endParaRPr lang="en-US" sz="2900" dirty="0">
              <a:latin typeface="Times New Roman" pitchFamily="18" charset="0"/>
              <a:cs typeface="Times New Roman" pitchFamily="18" charset="0"/>
            </a:endParaRPr>
          </a:p>
        </p:txBody>
      </p:sp>
    </p:spTree>
    <p:extLst>
      <p:ext uri="{BB962C8B-B14F-4D97-AF65-F5344CB8AC3E}">
        <p14:creationId xmlns:p14="http://schemas.microsoft.com/office/powerpoint/2010/main" val="694979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55" y="0"/>
            <a:ext cx="8814731" cy="609600"/>
          </a:xfrm>
        </p:spPr>
        <p:txBody>
          <a:bodyPr>
            <a:noAutofit/>
          </a:bodyPr>
          <a:lstStyle/>
          <a:p>
            <a:pPr algn="ctr"/>
            <a:r>
              <a:rPr lang="en-US" sz="2800" b="1" dirty="0" smtClean="0">
                <a:latin typeface="Times New Roman" pitchFamily="18" charset="0"/>
                <a:cs typeface="Times New Roman" pitchFamily="18" charset="0"/>
              </a:rPr>
              <a:t>UML diagram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89953" y="685800"/>
            <a:ext cx="8904695" cy="5867400"/>
          </a:xfrm>
        </p:spPr>
        <p:txBody>
          <a:bodyPr>
            <a:normAutofit/>
          </a:bodyPr>
          <a:lstStyle/>
          <a:p>
            <a:pPr lvl="1">
              <a:lnSpc>
                <a:spcPct val="150000"/>
              </a:lnSpc>
              <a:buFont typeface="Wingdings" pitchFamily="2" charset="2"/>
              <a:buChar char="q"/>
            </a:pPr>
            <a:r>
              <a:rPr lang="en-US" sz="2800" b="1" dirty="0" smtClean="0">
                <a:solidFill>
                  <a:schemeClr val="accent1"/>
                </a:solidFill>
                <a:latin typeface="Times New Roman" pitchFamily="18" charset="0"/>
                <a:cs typeface="Times New Roman" pitchFamily="18" charset="0"/>
              </a:rPr>
              <a:t>Use case diagram</a:t>
            </a:r>
          </a:p>
          <a:p>
            <a:pPr lvl="2">
              <a:lnSpc>
                <a:spcPct val="150000"/>
              </a:lnSpc>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describes the overall activity of the system</a:t>
            </a:r>
          </a:p>
          <a:p>
            <a:pPr lvl="2">
              <a:lnSpc>
                <a:spcPct val="150000"/>
              </a:lnSpc>
              <a:buFont typeface="Wingdings" pitchFamily="2" charset="2"/>
              <a:buChar char="§"/>
            </a:pPr>
            <a:r>
              <a:rPr lang="en-US" sz="2400" dirty="0">
                <a:latin typeface="Times New Roman" pitchFamily="18" charset="0"/>
                <a:cs typeface="Times New Roman" pitchFamily="18" charset="0"/>
              </a:rPr>
              <a:t>It is the summary of how uses the system and what they can do it.</a:t>
            </a:r>
          </a:p>
          <a:p>
            <a:pPr lvl="2">
              <a:lnSpc>
                <a:spcPct val="150000"/>
              </a:lnSpc>
              <a:buFont typeface="Wingdings" pitchFamily="2" charset="2"/>
              <a:buChar char="§"/>
            </a:pPr>
            <a:r>
              <a:rPr lang="en-US" sz="2400" dirty="0">
                <a:latin typeface="Times New Roman" pitchFamily="18" charset="0"/>
                <a:cs typeface="Times New Roman" pitchFamily="18" charset="0"/>
              </a:rPr>
              <a:t>It describes the relationship between the user and use case with in the system.</a:t>
            </a:r>
          </a:p>
          <a:p>
            <a:pPr marL="978408" lvl="3" indent="0">
              <a:buNone/>
            </a:pPr>
            <a:r>
              <a:rPr lang="en-US" sz="2400" dirty="0">
                <a:hlinkClick r:id="rId3" action="ppaction://hlinkfile"/>
              </a:rPr>
              <a:t>Use case diagram</a:t>
            </a:r>
            <a:endParaRPr lang="en-US" sz="2400" dirty="0"/>
          </a:p>
        </p:txBody>
      </p:sp>
    </p:spTree>
    <p:extLst>
      <p:ext uri="{BB962C8B-B14F-4D97-AF65-F5344CB8AC3E}">
        <p14:creationId xmlns:p14="http://schemas.microsoft.com/office/powerpoint/2010/main" val="210522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70" y="152400"/>
            <a:ext cx="9234498" cy="685800"/>
          </a:xfrm>
        </p:spPr>
        <p:txBody>
          <a:bodyPr>
            <a:normAutofit/>
          </a:bodyPr>
          <a:lstStyle/>
          <a:p>
            <a:pPr algn="ctr"/>
            <a:r>
              <a:rPr lang="en-US" sz="2800" b="1" dirty="0" smtClean="0">
                <a:latin typeface="Times New Roman" pitchFamily="18" charset="0"/>
                <a:cs typeface="Times New Roman" pitchFamily="18" charset="0"/>
              </a:rPr>
              <a:t>Con…</a:t>
            </a:r>
            <a:endParaRPr lang="en-US" sz="2800" b="1" dirty="0">
              <a:latin typeface="Times New Roman" pitchFamily="18" charset="0"/>
              <a:cs typeface="Times New Roman" pitchFamily="18" charset="0"/>
            </a:endParaRPr>
          </a:p>
        </p:txBody>
      </p:sp>
      <p:sp>
        <p:nvSpPr>
          <p:cNvPr id="4" name="Content Placeholder 3"/>
          <p:cNvSpPr>
            <a:spLocks noGrp="1"/>
          </p:cNvSpPr>
          <p:nvPr>
            <p:ph idx="1"/>
          </p:nvPr>
        </p:nvSpPr>
        <p:spPr>
          <a:xfrm>
            <a:off x="158031" y="838200"/>
            <a:ext cx="9168537" cy="5791200"/>
          </a:xfrm>
        </p:spPr>
        <p:txBody>
          <a:bodyPr>
            <a:normAutofit/>
          </a:bodyPr>
          <a:lstStyle/>
          <a:p>
            <a:pPr>
              <a:lnSpc>
                <a:spcPct val="150000"/>
              </a:lnSpc>
              <a:buFont typeface="Wingdings" pitchFamily="2" charset="2"/>
              <a:buChar char="q"/>
            </a:pPr>
            <a:r>
              <a:rPr lang="en-US" sz="2800" b="1" dirty="0">
                <a:solidFill>
                  <a:schemeClr val="accent1"/>
                </a:solidFill>
                <a:latin typeface="Times New Roman" pitchFamily="18" charset="0"/>
                <a:cs typeface="Times New Roman" pitchFamily="18" charset="0"/>
              </a:rPr>
              <a:t>Activity diagram</a:t>
            </a:r>
            <a:endParaRPr lang="en-GB" sz="2800" dirty="0" smtClean="0">
              <a:solidFill>
                <a:schemeClr val="accent1"/>
              </a:solidFill>
              <a:latin typeface="Times New Roman" pitchFamily="18" charset="0"/>
              <a:cs typeface="Times New Roman" pitchFamily="18" charset="0"/>
            </a:endParaRPr>
          </a:p>
          <a:p>
            <a:pPr>
              <a:lnSpc>
                <a:spcPct val="150000"/>
              </a:lnSpc>
            </a:pPr>
            <a:r>
              <a:rPr lang="en-GB" sz="2400" dirty="0" smtClean="0">
                <a:latin typeface="Times New Roman" pitchFamily="18" charset="0"/>
                <a:cs typeface="Times New Roman" pitchFamily="18" charset="0"/>
              </a:rPr>
              <a:t>Activity </a:t>
            </a:r>
            <a:r>
              <a:rPr lang="en-GB" sz="2400" dirty="0">
                <a:latin typeface="Times New Roman" pitchFamily="18" charset="0"/>
                <a:cs typeface="Times New Roman" pitchFamily="18" charset="0"/>
              </a:rPr>
              <a:t>diagrams are used to illustrate activities.</a:t>
            </a:r>
          </a:p>
          <a:p>
            <a:pPr>
              <a:lnSpc>
                <a:spcPct val="150000"/>
              </a:lnSpc>
            </a:pPr>
            <a:r>
              <a:rPr lang="en-GB" sz="2400" dirty="0">
                <a:latin typeface="Times New Roman" pitchFamily="18" charset="0"/>
                <a:cs typeface="Times New Roman" pitchFamily="18" charset="0"/>
              </a:rPr>
              <a:t>Activity diagrams allow users to think functionally of the system.</a:t>
            </a:r>
          </a:p>
          <a:p>
            <a:pPr>
              <a:lnSpc>
                <a:spcPct val="150000"/>
              </a:lnSpc>
            </a:pPr>
            <a:r>
              <a:rPr lang="en-GB" sz="2400" dirty="0">
                <a:latin typeface="Times New Roman" pitchFamily="18" charset="0"/>
                <a:cs typeface="Times New Roman" pitchFamily="18" charset="0"/>
              </a:rPr>
              <a:t>It can be refined step by step.</a:t>
            </a:r>
          </a:p>
          <a:p>
            <a:pPr lvl="4">
              <a:lnSpc>
                <a:spcPct val="150000"/>
              </a:lnSpc>
            </a:pPr>
            <a:r>
              <a:rPr lang="en-GB" sz="2400" dirty="0">
                <a:hlinkClick r:id="rId2" action="ppaction://hlinkfile"/>
              </a:rPr>
              <a:t>Activity diagram</a:t>
            </a:r>
            <a:endParaRPr lang="en-US" sz="2400" dirty="0"/>
          </a:p>
        </p:txBody>
      </p:sp>
    </p:spTree>
    <p:extLst>
      <p:ext uri="{BB962C8B-B14F-4D97-AF65-F5344CB8AC3E}">
        <p14:creationId xmlns:p14="http://schemas.microsoft.com/office/powerpoint/2010/main" val="3491763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18638" cy="990600"/>
          </a:xfrm>
        </p:spPr>
        <p:txBody>
          <a:bodyPr>
            <a:normAutofit/>
          </a:bodyPr>
          <a:lstStyle/>
          <a:p>
            <a:pPr algn="ctr"/>
            <a:r>
              <a:rPr lang="en-US" sz="2800" dirty="0" smtClean="0"/>
              <a:t>Con..</a:t>
            </a:r>
            <a:endParaRPr lang="en-US" sz="2800" dirty="0"/>
          </a:p>
        </p:txBody>
      </p:sp>
      <p:sp>
        <p:nvSpPr>
          <p:cNvPr id="4" name="Content Placeholder 3"/>
          <p:cNvSpPr>
            <a:spLocks noGrp="1"/>
          </p:cNvSpPr>
          <p:nvPr>
            <p:ph idx="1"/>
          </p:nvPr>
        </p:nvSpPr>
        <p:spPr>
          <a:xfrm>
            <a:off x="223993" y="1143000"/>
            <a:ext cx="9036616" cy="5181600"/>
          </a:xfrm>
        </p:spPr>
        <p:txBody>
          <a:bodyPr/>
          <a:lstStyle/>
          <a:p>
            <a:pPr lvl="2" algn="just">
              <a:buFont typeface="Wingdings" pitchFamily="2" charset="2"/>
              <a:buChar char="q"/>
            </a:pPr>
            <a:r>
              <a:rPr lang="en-US" sz="2800" b="1" dirty="0" smtClean="0">
                <a:solidFill>
                  <a:schemeClr val="accent1"/>
                </a:solidFill>
                <a:latin typeface="Times New Roman" pitchFamily="18" charset="0"/>
                <a:cs typeface="Times New Roman" pitchFamily="18" charset="0"/>
              </a:rPr>
              <a:t>Sequence </a:t>
            </a:r>
            <a:r>
              <a:rPr lang="en-US" sz="2800" b="1" dirty="0">
                <a:solidFill>
                  <a:schemeClr val="accent1"/>
                </a:solidFill>
                <a:latin typeface="Times New Roman" pitchFamily="18" charset="0"/>
                <a:cs typeface="Times New Roman" pitchFamily="18" charset="0"/>
              </a:rPr>
              <a:t>diagram</a:t>
            </a:r>
            <a:endParaRPr lang="en-US" sz="2800" b="1" dirty="0" smtClean="0">
              <a:solidFill>
                <a:schemeClr val="accent1"/>
              </a:solidFill>
              <a:latin typeface="Times New Roman" pitchFamily="18" charset="0"/>
              <a:cs typeface="Times New Roman" pitchFamily="18" charset="0"/>
            </a:endParaRPr>
          </a:p>
          <a:p>
            <a:pPr lvl="3" algn="just"/>
            <a:r>
              <a:rPr lang="en-US" sz="2700" dirty="0" smtClean="0">
                <a:latin typeface="Times New Roman" pitchFamily="18" charset="0"/>
                <a:cs typeface="Times New Roman" pitchFamily="18" charset="0"/>
              </a:rPr>
              <a:t>It </a:t>
            </a:r>
            <a:r>
              <a:rPr lang="en-US" sz="2700" dirty="0">
                <a:latin typeface="Times New Roman" pitchFamily="18" charset="0"/>
                <a:cs typeface="Times New Roman" pitchFamily="18" charset="0"/>
              </a:rPr>
              <a:t>links user and objects</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a:p>
            <a:pPr lvl="3" algn="just"/>
            <a:r>
              <a:rPr lang="en-US" sz="2700" dirty="0">
                <a:latin typeface="Times New Roman" pitchFamily="18" charset="0"/>
                <a:cs typeface="Times New Roman" pitchFamily="18" charset="0"/>
              </a:rPr>
              <a:t>It shows the interaction between the participating object in a given use case.</a:t>
            </a:r>
          </a:p>
          <a:p>
            <a:pPr algn="ctr">
              <a:buNone/>
            </a:pPr>
            <a:r>
              <a:rPr lang="en-US" dirty="0">
                <a:hlinkClick r:id="rId2" action="ppaction://hlinkfile"/>
              </a:rPr>
              <a:t>Login sequence diagram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18637" cy="838200"/>
          </a:xfrm>
        </p:spPr>
        <p:txBody>
          <a:bodyPr>
            <a:normAutofit/>
          </a:bodyPr>
          <a:lstStyle/>
          <a:p>
            <a:pPr lvl="1" algn="ctr" rtl="0">
              <a:spcBef>
                <a:spcPct val="0"/>
              </a:spcBef>
            </a:pPr>
            <a:r>
              <a:rPr lang="en-US" sz="2400" dirty="0" smtClean="0">
                <a:solidFill>
                  <a:schemeClr val="accent1"/>
                </a:solidFill>
              </a:rPr>
              <a:t>Con…..</a:t>
            </a:r>
            <a:endParaRPr lang="en-US" sz="2400" dirty="0">
              <a:solidFill>
                <a:schemeClr val="accent1"/>
              </a:solidFill>
            </a:endParaRPr>
          </a:p>
        </p:txBody>
      </p:sp>
      <p:sp>
        <p:nvSpPr>
          <p:cNvPr id="3" name="Content Placeholder 2"/>
          <p:cNvSpPr>
            <a:spLocks noGrp="1"/>
          </p:cNvSpPr>
          <p:nvPr>
            <p:ph idx="1"/>
          </p:nvPr>
        </p:nvSpPr>
        <p:spPr>
          <a:xfrm>
            <a:off x="104052" y="914401"/>
            <a:ext cx="9080810" cy="5562599"/>
          </a:xfrm>
        </p:spPr>
        <p:txBody>
          <a:bodyPr>
            <a:normAutofit/>
          </a:bodyPr>
          <a:lstStyle/>
          <a:p>
            <a:pPr>
              <a:lnSpc>
                <a:spcPct val="150000"/>
              </a:lnSpc>
              <a:buFont typeface="Wingdings" pitchFamily="2" charset="2"/>
              <a:buChar char="q"/>
            </a:pPr>
            <a:r>
              <a:rPr lang="en-US" sz="2800" b="1" dirty="0">
                <a:solidFill>
                  <a:schemeClr val="accent1"/>
                </a:solidFill>
                <a:latin typeface="Times New Roman" pitchFamily="18" charset="0"/>
                <a:cs typeface="Times New Roman" pitchFamily="18" charset="0"/>
              </a:rPr>
              <a:t>Component </a:t>
            </a:r>
            <a:r>
              <a:rPr lang="en-US" sz="2800" b="1" dirty="0" smtClean="0">
                <a:solidFill>
                  <a:schemeClr val="accent1"/>
                </a:solidFill>
                <a:latin typeface="Times New Roman" pitchFamily="18" charset="0"/>
                <a:cs typeface="Times New Roman" pitchFamily="18" charset="0"/>
              </a:rPr>
              <a:t>diagram</a:t>
            </a:r>
            <a:endParaRPr lang="en-GB" sz="2800" b="1" dirty="0" smtClean="0">
              <a:solidFill>
                <a:schemeClr val="accent1"/>
              </a:solidFill>
              <a:latin typeface="Times New Roman" pitchFamily="18" charset="0"/>
              <a:cs typeface="Times New Roman" pitchFamily="18" charset="0"/>
            </a:endParaRPr>
          </a:p>
          <a:p>
            <a:pPr lvl="1">
              <a:lnSpc>
                <a:spcPct val="150000"/>
              </a:lnSpc>
            </a:pPr>
            <a:r>
              <a:rPr lang="en-GB" sz="2800" dirty="0" smtClean="0">
                <a:latin typeface="Times New Roman" pitchFamily="18" charset="0"/>
                <a:cs typeface="Times New Roman" pitchFamily="18" charset="0"/>
              </a:rPr>
              <a:t>Components </a:t>
            </a:r>
            <a:r>
              <a:rPr lang="en-GB" sz="2800" dirty="0">
                <a:latin typeface="Times New Roman" pitchFamily="18" charset="0"/>
                <a:cs typeface="Times New Roman" pitchFamily="18" charset="0"/>
              </a:rPr>
              <a:t>are generally units of computation or operation in </a:t>
            </a:r>
            <a:r>
              <a:rPr lang="en-GB" sz="2800" dirty="0" smtClean="0">
                <a:latin typeface="Times New Roman" pitchFamily="18" charset="0"/>
                <a:cs typeface="Times New Roman" pitchFamily="18" charset="0"/>
              </a:rPr>
              <a:t>the system</a:t>
            </a:r>
            <a:r>
              <a:rPr lang="en-GB" sz="2800" dirty="0">
                <a:latin typeface="Times New Roman" pitchFamily="18" charset="0"/>
                <a:cs typeface="Times New Roman" pitchFamily="18" charset="0"/>
              </a:rPr>
              <a:t>. </a:t>
            </a:r>
          </a:p>
          <a:p>
            <a:pPr lvl="1">
              <a:lnSpc>
                <a:spcPct val="150000"/>
              </a:lnSpc>
            </a:pPr>
            <a:r>
              <a:rPr lang="en-GB" sz="2800" dirty="0">
                <a:latin typeface="Times New Roman" pitchFamily="18" charset="0"/>
                <a:cs typeface="Times New Roman" pitchFamily="18" charset="0"/>
              </a:rPr>
              <a:t>A component has a name, which is generally chosen to represent the role of the component </a:t>
            </a:r>
          </a:p>
          <a:p>
            <a:pPr algn="ctr">
              <a:lnSpc>
                <a:spcPct val="150000"/>
              </a:lnSpc>
              <a:buNone/>
            </a:pPr>
            <a:r>
              <a:rPr lang="en-GB" sz="2400" dirty="0">
                <a:latin typeface="Times New Roman" pitchFamily="18" charset="0"/>
                <a:cs typeface="Times New Roman" pitchFamily="18" charset="0"/>
                <a:hlinkClick r:id="rId2" action="ppaction://hlinkfile"/>
              </a:rPr>
              <a:t>Component diagram</a:t>
            </a:r>
            <a:endParaRPr lang="en-GB" sz="2400" dirty="0">
              <a:latin typeface="Times New Roman" pitchFamily="18" charset="0"/>
              <a:cs typeface="Times New Roman" pitchFamily="18" charset="0"/>
            </a:endParaRPr>
          </a:p>
          <a:p>
            <a:pPr>
              <a:lnSpc>
                <a:spcPct val="150000"/>
              </a:lnSpc>
              <a:buNone/>
            </a:pPr>
            <a:r>
              <a:rPr lang="en-GB" sz="2400" u="sng" dirty="0">
                <a:latin typeface="Times New Roman" pitchFamily="18" charset="0"/>
                <a:cs typeface="Times New Roman" pitchFamily="18" charset="0"/>
                <a:hlinkClick r:id="rId2" action="ppaction://hlinkfile"/>
              </a:rPr>
              <a:t>         </a:t>
            </a:r>
            <a:r>
              <a:rPr lang="en-GB" sz="2400" u="sng" dirty="0">
                <a:latin typeface="Times New Roman" pitchFamily="18" charset="0"/>
                <a:cs typeface="Times New Roman" pitchFamily="18" charset="0"/>
              </a:rPr>
              <a:t>   </a:t>
            </a:r>
            <a:endParaRPr lang="en-US" sz="24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418639" cy="914400"/>
          </a:xfrm>
        </p:spPr>
        <p:txBody>
          <a:bodyPr>
            <a:normAutofit/>
          </a:bodyPr>
          <a:lstStyle/>
          <a:p>
            <a:pPr algn="ctr"/>
            <a:r>
              <a:rPr lang="en-US" sz="2800" dirty="0" smtClean="0">
                <a:solidFill>
                  <a:schemeClr val="tx1">
                    <a:lumMod val="85000"/>
                    <a:lumOff val="15000"/>
                  </a:schemeClr>
                </a:solidFill>
                <a:latin typeface="Times New Roman" pitchFamily="18" charset="0"/>
                <a:cs typeface="Times New Roman" pitchFamily="18" charset="0"/>
              </a:rPr>
              <a:t/>
            </a:r>
            <a:br>
              <a:rPr lang="en-US" sz="2800" dirty="0" smtClean="0">
                <a:solidFill>
                  <a:schemeClr val="tx1">
                    <a:lumMod val="85000"/>
                    <a:lumOff val="15000"/>
                  </a:schemeClr>
                </a:solidFill>
                <a:latin typeface="Times New Roman" pitchFamily="18" charset="0"/>
                <a:cs typeface="Times New Roman" pitchFamily="18" charset="0"/>
              </a:rPr>
            </a:br>
            <a:r>
              <a:rPr lang="en-US" sz="2800" dirty="0" smtClean="0">
                <a:solidFill>
                  <a:schemeClr val="tx1">
                    <a:lumMod val="85000"/>
                    <a:lumOff val="15000"/>
                  </a:schemeClr>
                </a:solidFill>
                <a:latin typeface="Times New Roman" pitchFamily="18" charset="0"/>
                <a:cs typeface="Times New Roman" pitchFamily="18" charset="0"/>
              </a:rPr>
              <a:t>con..</a:t>
            </a:r>
            <a:endParaRPr lang="en-US" sz="2800" dirty="0">
              <a:solidFill>
                <a:schemeClr val="tx1">
                  <a:lumMod val="85000"/>
                  <a:lumOff val="15000"/>
                </a:schemeClr>
              </a:solidFill>
            </a:endParaRPr>
          </a:p>
        </p:txBody>
      </p:sp>
      <p:sp>
        <p:nvSpPr>
          <p:cNvPr id="3" name="Content Placeholder 2"/>
          <p:cNvSpPr>
            <a:spLocks noGrp="1"/>
          </p:cNvSpPr>
          <p:nvPr>
            <p:ph idx="1"/>
          </p:nvPr>
        </p:nvSpPr>
        <p:spPr>
          <a:xfrm>
            <a:off x="168915" y="990600"/>
            <a:ext cx="9145674" cy="5714999"/>
          </a:xfrm>
        </p:spPr>
        <p:txBody>
          <a:bodyPr>
            <a:normAutofit/>
          </a:bodyPr>
          <a:lstStyle/>
          <a:p>
            <a:pPr>
              <a:lnSpc>
                <a:spcPct val="150000"/>
              </a:lnSpc>
              <a:buFont typeface="Wingdings" pitchFamily="2" charset="2"/>
              <a:buChar char="q"/>
            </a:pPr>
            <a:r>
              <a:rPr lang="en-US" sz="2800" b="1" dirty="0" smtClean="0">
                <a:solidFill>
                  <a:schemeClr val="accent1"/>
                </a:solidFill>
                <a:latin typeface="Times New Roman" pitchFamily="18" charset="0"/>
                <a:cs typeface="Times New Roman" pitchFamily="18" charset="0"/>
              </a:rPr>
              <a:t>Deployment </a:t>
            </a:r>
            <a:r>
              <a:rPr lang="en-US" sz="2800" b="1" dirty="0">
                <a:solidFill>
                  <a:schemeClr val="accent1"/>
                </a:solidFill>
                <a:latin typeface="Times New Roman" pitchFamily="18" charset="0"/>
                <a:cs typeface="Times New Roman" pitchFamily="18" charset="0"/>
              </a:rPr>
              <a:t>diagram</a:t>
            </a:r>
            <a:endParaRPr lang="en-GB" sz="2800" b="1" dirty="0" smtClean="0">
              <a:solidFill>
                <a:schemeClr val="accent1"/>
              </a:solidFill>
              <a:latin typeface="Times New Roman" pitchFamily="18" charset="0"/>
              <a:cs typeface="Times New Roman" pitchFamily="18" charset="0"/>
            </a:endParaRPr>
          </a:p>
          <a:p>
            <a:pPr lvl="1">
              <a:lnSpc>
                <a:spcPct val="150000"/>
              </a:lnSpc>
            </a:pPr>
            <a:r>
              <a:rPr lang="en-GB" dirty="0" smtClean="0">
                <a:latin typeface="Times New Roman" pitchFamily="18" charset="0"/>
                <a:cs typeface="Times New Roman" pitchFamily="18" charset="0"/>
              </a:rPr>
              <a:t>Deployment </a:t>
            </a:r>
            <a:r>
              <a:rPr lang="en-GB" dirty="0">
                <a:latin typeface="Times New Roman" pitchFamily="18" charset="0"/>
                <a:cs typeface="Times New Roman" pitchFamily="18" charset="0"/>
              </a:rPr>
              <a:t>diagram shows the physical relationship between software and hardware components in the delivered system.</a:t>
            </a:r>
          </a:p>
          <a:p>
            <a:pPr lvl="1">
              <a:lnSpc>
                <a:spcPct val="150000"/>
              </a:lnSpc>
            </a:pPr>
            <a:r>
              <a:rPr lang="en-GB" dirty="0">
                <a:latin typeface="Times New Roman" pitchFamily="18" charset="0"/>
                <a:cs typeface="Times New Roman" pitchFamily="18" charset="0"/>
              </a:rPr>
              <a:t>It show the hardware in the organization will be connected and which component of the software will be deployed in hardware. </a:t>
            </a:r>
          </a:p>
          <a:p>
            <a:pPr>
              <a:lnSpc>
                <a:spcPct val="150000"/>
              </a:lnSpc>
              <a:buNone/>
            </a:pPr>
            <a:r>
              <a:rPr lang="en-GB" sz="2400" dirty="0">
                <a:latin typeface="Times New Roman" pitchFamily="18" charset="0"/>
                <a:cs typeface="Times New Roman" pitchFamily="18" charset="0"/>
              </a:rPr>
              <a:t>                                           </a:t>
            </a:r>
            <a:r>
              <a:rPr lang="en-GB" sz="2400" dirty="0">
                <a:latin typeface="Times New Roman" pitchFamily="18" charset="0"/>
                <a:cs typeface="Times New Roman" pitchFamily="18" charset="0"/>
                <a:hlinkClick r:id="rId2" action="ppaction://hlinkfile"/>
              </a:rPr>
              <a:t>Deployment diagram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9" y="152400"/>
            <a:ext cx="9026196" cy="609600"/>
          </a:xfrm>
        </p:spPr>
        <p:txBody>
          <a:bodyPr>
            <a:noAutofit/>
          </a:bodyPr>
          <a:lstStyle/>
          <a:p>
            <a:pPr algn="ctr"/>
            <a:r>
              <a:rPr lang="en-US" sz="2800" b="1" dirty="0" smtClean="0">
                <a:latin typeface="Times New Roman" pitchFamily="18" charset="0"/>
                <a:cs typeface="Times New Roman" pitchFamily="18" charset="0"/>
              </a:rPr>
              <a:t>Con….</a:t>
            </a:r>
            <a:endParaRPr lang="en-US" sz="2800" b="1" dirty="0">
              <a:latin typeface="Times New Roman" pitchFamily="18" charset="0"/>
              <a:cs typeface="Times New Roman" pitchFamily="18" charset="0"/>
            </a:endParaRPr>
          </a:p>
        </p:txBody>
      </p:sp>
      <p:sp>
        <p:nvSpPr>
          <p:cNvPr id="5" name="Content Placeholder 4"/>
          <p:cNvSpPr>
            <a:spLocks noGrp="1"/>
          </p:cNvSpPr>
          <p:nvPr>
            <p:ph idx="1"/>
          </p:nvPr>
        </p:nvSpPr>
        <p:spPr>
          <a:xfrm>
            <a:off x="156977" y="914400"/>
            <a:ext cx="8947707" cy="5334000"/>
          </a:xfrm>
        </p:spPr>
        <p:txBody>
          <a:bodyPr>
            <a:normAutofit/>
          </a:bodyPr>
          <a:lstStyle/>
          <a:p>
            <a:pPr algn="just">
              <a:lnSpc>
                <a:spcPct val="150000"/>
              </a:lnSpc>
              <a:buFont typeface="Wingdings" pitchFamily="2" charset="2"/>
              <a:buChar char="q"/>
            </a:pPr>
            <a:r>
              <a:rPr lang="en-US" sz="2800" b="1" dirty="0">
                <a:solidFill>
                  <a:schemeClr val="accent1"/>
                </a:solidFill>
                <a:latin typeface="Times New Roman" pitchFamily="18" charset="0"/>
                <a:cs typeface="Times New Roman" pitchFamily="18" charset="0"/>
              </a:rPr>
              <a:t>Design class model</a:t>
            </a:r>
            <a:endParaRPr lang="en-GB" sz="2800" b="1" dirty="0" smtClean="0">
              <a:solidFill>
                <a:schemeClr val="accent1"/>
              </a:solidFill>
              <a:latin typeface="Times New Roman" pitchFamily="18" charset="0"/>
              <a:cs typeface="Times New Roman" pitchFamily="18" charset="0"/>
            </a:endParaRPr>
          </a:p>
          <a:p>
            <a:pPr lvl="1" algn="just">
              <a:lnSpc>
                <a:spcPct val="150000"/>
              </a:lnSpc>
            </a:pPr>
            <a:r>
              <a:rPr lang="en-GB" sz="2800" dirty="0" smtClean="0">
                <a:latin typeface="Times New Roman" pitchFamily="18" charset="0"/>
                <a:cs typeface="Times New Roman" pitchFamily="18" charset="0"/>
              </a:rPr>
              <a:t>Class </a:t>
            </a:r>
            <a:r>
              <a:rPr lang="en-GB" sz="2800" dirty="0">
                <a:latin typeface="Times New Roman" pitchFamily="18" charset="0"/>
                <a:cs typeface="Times New Roman" pitchFamily="18" charset="0"/>
              </a:rPr>
              <a:t>is a description of a set of objects that share the same attributes, operations, relationships. </a:t>
            </a:r>
            <a:endParaRPr lang="en-GB" sz="2800" dirty="0" smtClean="0">
              <a:latin typeface="Times New Roman" pitchFamily="18" charset="0"/>
              <a:cs typeface="Times New Roman" pitchFamily="18" charset="0"/>
            </a:endParaRPr>
          </a:p>
          <a:p>
            <a:pPr lvl="1" algn="just">
              <a:lnSpc>
                <a:spcPct val="150000"/>
              </a:lnSpc>
            </a:pPr>
            <a:r>
              <a:rPr lang="en-GB" sz="2800" dirty="0" smtClean="0">
                <a:latin typeface="Times New Roman" pitchFamily="18" charset="0"/>
                <a:cs typeface="Times New Roman" pitchFamily="18" charset="0"/>
              </a:rPr>
              <a:t>It is a type of static structure of a system by showing the systems classes, their attribute operation and the relation among objects</a:t>
            </a:r>
            <a:endParaRPr lang="en-GB" sz="2800" dirty="0">
              <a:latin typeface="Times New Roman" pitchFamily="18" charset="0"/>
              <a:cs typeface="Times New Roman" pitchFamily="18" charset="0"/>
            </a:endParaRPr>
          </a:p>
          <a:p>
            <a:pPr algn="ctr">
              <a:lnSpc>
                <a:spcPct val="150000"/>
              </a:lnSpc>
              <a:buNone/>
            </a:pPr>
            <a:r>
              <a:rPr lang="en-GB" sz="2600" dirty="0" smtClean="0">
                <a:latin typeface="Times New Roman" pitchFamily="18" charset="0"/>
                <a:cs typeface="Times New Roman" pitchFamily="18" charset="0"/>
                <a:hlinkClick r:id="rId2" action="ppaction://hlinkfile"/>
              </a:rPr>
              <a:t>Class </a:t>
            </a:r>
            <a:r>
              <a:rPr lang="en-GB" sz="2600" dirty="0">
                <a:latin typeface="Times New Roman" pitchFamily="18" charset="0"/>
                <a:cs typeface="Times New Roman" pitchFamily="18" charset="0"/>
                <a:hlinkClick r:id="rId2" action="ppaction://hlinkfile"/>
              </a:rPr>
              <a:t>diagram</a:t>
            </a:r>
            <a:endParaRPr lang="en-GB" sz="2600" dirty="0">
              <a:latin typeface="Times New Roman" pitchFamily="18" charset="0"/>
              <a:cs typeface="Times New Roman" pitchFamily="18" charset="0"/>
            </a:endParaRPr>
          </a:p>
          <a:p>
            <a:pPr>
              <a:buNone/>
            </a:pPr>
            <a:r>
              <a:rPr lang="en-GB" sz="2600"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223996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18638" cy="838200"/>
          </a:xfrm>
        </p:spPr>
        <p:txBody>
          <a:bodyPr>
            <a:normAutofit/>
          </a:bodyPr>
          <a:lstStyle/>
          <a:p>
            <a:pPr algn="ctr"/>
            <a:r>
              <a:rPr lang="en-US" sz="2800" b="1" dirty="0" smtClean="0">
                <a:latin typeface="Times New Roman" pitchFamily="18" charset="0"/>
                <a:cs typeface="Times New Roman" pitchFamily="18" charset="0"/>
              </a:rPr>
              <a:t>Con..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04052" y="1219205"/>
            <a:ext cx="9080810" cy="5105399"/>
          </a:xfrm>
        </p:spPr>
        <p:txBody>
          <a:bodyPr>
            <a:normAutofit/>
          </a:bodyPr>
          <a:lstStyle/>
          <a:p>
            <a:pPr>
              <a:lnSpc>
                <a:spcPct val="150000"/>
              </a:lnSpc>
              <a:buFont typeface="Wingdings" pitchFamily="2" charset="2"/>
              <a:buChar char="q"/>
            </a:pPr>
            <a:r>
              <a:rPr lang="en-US" sz="2800" b="1" dirty="0">
                <a:solidFill>
                  <a:schemeClr val="accent1"/>
                </a:solidFill>
                <a:latin typeface="Times New Roman" pitchFamily="18" charset="0"/>
                <a:cs typeface="Times New Roman" pitchFamily="18" charset="0"/>
              </a:rPr>
              <a:t>Persistence diagram</a:t>
            </a:r>
            <a:endParaRPr lang="en-GB" sz="2800" b="1" dirty="0" smtClean="0">
              <a:solidFill>
                <a:schemeClr val="accent1"/>
              </a:solidFill>
              <a:latin typeface="Times New Roman" pitchFamily="18" charset="0"/>
              <a:cs typeface="Times New Roman" pitchFamily="18" charset="0"/>
            </a:endParaRPr>
          </a:p>
          <a:p>
            <a:pPr lvl="1">
              <a:lnSpc>
                <a:spcPct val="150000"/>
              </a:lnSpc>
            </a:pPr>
            <a:r>
              <a:rPr lang="en-GB" dirty="0" smtClean="0">
                <a:latin typeface="Times New Roman" pitchFamily="18" charset="0"/>
                <a:cs typeface="Times New Roman" pitchFamily="18" charset="0"/>
              </a:rPr>
              <a:t>Persistent </a:t>
            </a:r>
            <a:r>
              <a:rPr lang="en-GB" dirty="0">
                <a:latin typeface="Times New Roman" pitchFamily="18" charset="0"/>
                <a:cs typeface="Times New Roman" pitchFamily="18" charset="0"/>
              </a:rPr>
              <a:t>data management deals with how the system is going to handle the actual data need to be stored on the database of the system. </a:t>
            </a:r>
          </a:p>
          <a:p>
            <a:pPr lvl="1">
              <a:lnSpc>
                <a:spcPct val="150000"/>
              </a:lnSpc>
            </a:pPr>
            <a:r>
              <a:rPr lang="en-GB" dirty="0">
                <a:latin typeface="Times New Roman" pitchFamily="18" charset="0"/>
                <a:cs typeface="Times New Roman" pitchFamily="18" charset="0"/>
              </a:rPr>
              <a:t>The purpose of persistence modelling is which objects in the system design are required to be stored persistently in a database.</a:t>
            </a:r>
          </a:p>
          <a:p>
            <a:pPr algn="ctr">
              <a:lnSpc>
                <a:spcPct val="150000"/>
              </a:lnSpc>
              <a:buNone/>
            </a:pPr>
            <a:r>
              <a:rPr lang="en-US" sz="2400" dirty="0">
                <a:latin typeface="Times New Roman" pitchFamily="18" charset="0"/>
                <a:cs typeface="Times New Roman" pitchFamily="18" charset="0"/>
                <a:hlinkClick r:id="rId2" action="ppaction://hlinkfile"/>
              </a:rPr>
              <a:t>Persistence diagram</a:t>
            </a:r>
            <a:endParaRPr lang="en-GB" sz="2400" dirty="0">
              <a:latin typeface="Times New Roman" pitchFamily="18" charset="0"/>
              <a:cs typeface="Times New Roman" pitchFamily="18" charset="0"/>
            </a:endParaRPr>
          </a:p>
          <a:p>
            <a:pPr>
              <a:lnSpc>
                <a:spcPct val="150000"/>
              </a:lnSpc>
              <a:buNone/>
            </a:pPr>
            <a:r>
              <a:rPr lang="en-GB"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418638" cy="838200"/>
          </a:xfrm>
        </p:spPr>
        <p:txBody>
          <a:bodyPr>
            <a:normAutofit/>
          </a:bodyPr>
          <a:lstStyle/>
          <a:p>
            <a:pPr algn="ctr"/>
            <a:r>
              <a:rPr lang="en-US" sz="3200" dirty="0"/>
              <a:t> </a:t>
            </a:r>
            <a:r>
              <a:rPr lang="en-US" sz="2800" b="1" dirty="0" smtClean="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5" name="Content Placeholder 4"/>
          <p:cNvSpPr>
            <a:spLocks noGrp="1"/>
          </p:cNvSpPr>
          <p:nvPr>
            <p:ph idx="1"/>
          </p:nvPr>
        </p:nvSpPr>
        <p:spPr>
          <a:xfrm>
            <a:off x="137319" y="1143000"/>
            <a:ext cx="9144000" cy="5638800"/>
          </a:xfrm>
        </p:spPr>
        <p:txBody>
          <a:bodyPr>
            <a:normAutofit/>
          </a:bodyPr>
          <a:lstStyle/>
          <a:p>
            <a:pPr algn="just">
              <a:lnSpc>
                <a:spcPct val="150000"/>
              </a:lnSpc>
              <a:buFont typeface="Wingdings" pitchFamily="2" charset="2"/>
              <a:buChar char="ü"/>
            </a:pPr>
            <a:r>
              <a:rPr lang="en-US" dirty="0" smtClean="0"/>
              <a:t>We </a:t>
            </a:r>
            <a:r>
              <a:rPr lang="en-US" dirty="0"/>
              <a:t>observe the </a:t>
            </a:r>
            <a:r>
              <a:rPr lang="en-US" dirty="0" smtClean="0"/>
              <a:t>work </a:t>
            </a:r>
            <a:r>
              <a:rPr lang="en-US" dirty="0"/>
              <a:t>follow of the existing system </a:t>
            </a:r>
            <a:r>
              <a:rPr lang="en-US" dirty="0" smtClean="0"/>
              <a:t>and identify </a:t>
            </a:r>
            <a:r>
              <a:rPr lang="en-US" dirty="0"/>
              <a:t>what type of problems are found in the existing </a:t>
            </a:r>
            <a:r>
              <a:rPr lang="en-US" dirty="0" smtClean="0"/>
              <a:t>system. then we analysis that problem and find the solution. Use </a:t>
            </a:r>
            <a:r>
              <a:rPr lang="en-US" dirty="0"/>
              <a:t>different techniques to solve the problem and </a:t>
            </a:r>
            <a:r>
              <a:rPr lang="en-US" dirty="0" smtClean="0"/>
              <a:t>change the  </a:t>
            </a:r>
            <a:r>
              <a:rPr lang="en-US" dirty="0"/>
              <a:t>existing system into proposed </a:t>
            </a:r>
            <a:r>
              <a:rPr lang="en-US" dirty="0" smtClean="0"/>
              <a:t>system.</a:t>
            </a:r>
          </a:p>
          <a:p>
            <a:pPr marL="0" indent="0">
              <a:buNone/>
            </a:pPr>
            <a:endParaRPr lang="en-US" dirty="0" smtClean="0"/>
          </a:p>
          <a:p>
            <a:pPr marL="0" indent="0">
              <a:buNone/>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1550829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418638" cy="990600"/>
          </a:xfrm>
        </p:spPr>
        <p:txBody>
          <a:bodyPr/>
          <a:lstStyle/>
          <a:p>
            <a:pPr algn="ctr"/>
            <a:r>
              <a:rPr lang="en-US" sz="2800" dirty="0">
                <a:latin typeface="Times New Roman" pitchFamily="18" charset="0"/>
                <a:cs typeface="Times New Roman" pitchFamily="18" charset="0"/>
              </a:rPr>
              <a:t>R</a:t>
            </a:r>
            <a:r>
              <a:rPr lang="en-US" sz="2800" dirty="0" smtClean="0">
                <a:latin typeface="Times New Roman" pitchFamily="18" charset="0"/>
                <a:cs typeface="Times New Roman" pitchFamily="18" charset="0"/>
              </a:rPr>
              <a:t>ecommdation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 y="1447800"/>
            <a:ext cx="9357519" cy="5029200"/>
          </a:xfrm>
        </p:spPr>
        <p:txBody>
          <a:bodyPr>
            <a:normAutofit/>
          </a:bodyPr>
          <a:lstStyle/>
          <a:p>
            <a:pPr algn="just">
              <a:lnSpc>
                <a:spcPct val="150000"/>
              </a:lnSpc>
              <a:buFont typeface="Wingdings" pitchFamily="2" charset="2"/>
              <a:buChar char="ü"/>
            </a:pPr>
            <a:r>
              <a:rPr lang="en-GB" sz="2400" dirty="0">
                <a:latin typeface="Times New Roman" pitchFamily="18" charset="0"/>
                <a:cs typeface="Times New Roman" pitchFamily="18" charset="0"/>
              </a:rPr>
              <a:t>The system that we have tried to Online is not the whole system of the distance education. Because of time limitation and budget we can’t develop all parts of the system, but we tried to automate some sub systems and </a:t>
            </a:r>
            <a:r>
              <a:rPr lang="en-GB" sz="2400" dirty="0" smtClean="0">
                <a:latin typeface="Times New Roman" pitchFamily="18" charset="0"/>
                <a:cs typeface="Times New Roman" pitchFamily="18" charset="0"/>
              </a:rPr>
              <a:t>functionalities. We recommend that the organization set time and budget to automat the following system online payment, online examination, online video learning and online tutorial. To full fill the requirement of the employee and reduce the problem of the organization.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2582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67" y="152400"/>
            <a:ext cx="8712241" cy="685800"/>
          </a:xfrm>
        </p:spPr>
        <p:txBody>
          <a:bodyPr>
            <a:normAutofit fontScale="90000"/>
          </a:bodyPr>
          <a:lstStyle/>
          <a:p>
            <a:pPr algn="ctr"/>
            <a:r>
              <a:rPr lang="en-US" dirty="0"/>
              <a:t>Reference</a:t>
            </a:r>
          </a:p>
        </p:txBody>
      </p:sp>
      <p:sp>
        <p:nvSpPr>
          <p:cNvPr id="5" name="Content Placeholder 4"/>
          <p:cNvSpPr>
            <a:spLocks noGrp="1"/>
          </p:cNvSpPr>
          <p:nvPr>
            <p:ph idx="1"/>
          </p:nvPr>
        </p:nvSpPr>
        <p:spPr>
          <a:xfrm>
            <a:off x="313956" y="838200"/>
            <a:ext cx="8947707" cy="5334000"/>
          </a:xfrm>
        </p:spPr>
        <p:txBody>
          <a:bodyPr/>
          <a:lstStyle/>
          <a:p>
            <a:pPr lvl="0"/>
            <a:r>
              <a:rPr lang="en-GB" sz="2400" dirty="0">
                <a:latin typeface="Times New Roman" pitchFamily="18" charset="0"/>
                <a:cs typeface="Times New Roman" pitchFamily="18" charset="0"/>
              </a:rPr>
              <a:t>Brueghel, Bernd (2000) </a:t>
            </a:r>
            <a:r>
              <a:rPr lang="en-GB" sz="2400" i="1" u="sng" dirty="0">
                <a:latin typeface="Times New Roman" pitchFamily="18" charset="0"/>
                <a:cs typeface="Times New Roman" pitchFamily="18" charset="0"/>
              </a:rPr>
              <a:t>Object oriented Software Engineering Conquering Complex and Changing System.</a:t>
            </a:r>
            <a:r>
              <a:rPr lang="en-GB" sz="2400" dirty="0">
                <a:latin typeface="Times New Roman" pitchFamily="18" charset="0"/>
                <a:cs typeface="Times New Roman" pitchFamily="18" charset="0"/>
              </a:rPr>
              <a:t> Upper Saddle River: Prentice Hall. </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Books available in the library</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The </a:t>
            </a:r>
            <a:r>
              <a:rPr lang="en-GB" sz="2400" i="1" u="sng" dirty="0">
                <a:latin typeface="Times New Roman" pitchFamily="18" charset="0"/>
                <a:cs typeface="Times New Roman" pitchFamily="18" charset="0"/>
              </a:rPr>
              <a:t>Object primer: The application Developers Guide to Object Oriented and the</a:t>
            </a:r>
            <a:r>
              <a:rPr lang="en-GB" sz="2400" b="1" i="1" u="sng" dirty="0">
                <a:latin typeface="Times New Roman" pitchFamily="18" charset="0"/>
                <a:cs typeface="Times New Roman" pitchFamily="18" charset="0"/>
              </a:rPr>
              <a:t> UML</a:t>
            </a:r>
            <a:r>
              <a:rPr lang="en-GB" sz="2400" dirty="0">
                <a:latin typeface="Times New Roman" pitchFamily="18" charset="0"/>
                <a:cs typeface="Times New Roman" pitchFamily="18" charset="0"/>
              </a:rPr>
              <a:t>.2</a:t>
            </a:r>
            <a:r>
              <a:rPr lang="en-GB" sz="2400" baseline="30000" dirty="0">
                <a:latin typeface="Times New Roman" pitchFamily="18" charset="0"/>
                <a:cs typeface="Times New Roman" pitchFamily="18" charset="0"/>
              </a:rPr>
              <a:t>nd</a:t>
            </a:r>
            <a:r>
              <a:rPr lang="en-GB" sz="2400" dirty="0">
                <a:latin typeface="Times New Roman" pitchFamily="18" charset="0"/>
                <a:cs typeface="Times New Roman" pitchFamily="18" charset="0"/>
              </a:rPr>
              <a:t> rev. Ed England: The Colombia University.</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22541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418637" cy="762000"/>
          </a:xfrm>
        </p:spPr>
        <p:txBody>
          <a:bodyPr>
            <a:noAutofit/>
          </a:bodyPr>
          <a:lstStyle/>
          <a:p>
            <a:pPr algn="ctr"/>
            <a:r>
              <a:rPr lang="en-US" sz="3200" b="1" dirty="0" smtClean="0">
                <a:solidFill>
                  <a:schemeClr val="tx1">
                    <a:lumMod val="85000"/>
                    <a:lumOff val="15000"/>
                  </a:schemeClr>
                </a:solidFill>
                <a:latin typeface="Times New Roman" pitchFamily="18" charset="0"/>
                <a:cs typeface="Times New Roman" pitchFamily="18" charset="0"/>
              </a:rPr>
              <a:t>Introduction</a:t>
            </a:r>
            <a:endParaRPr lang="en-US" sz="3200" b="1"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35466" y="1066800"/>
            <a:ext cx="8869217" cy="5486400"/>
          </a:xfrm>
        </p:spPr>
        <p:txBody>
          <a:bodyPr>
            <a:noAutofit/>
          </a:bodyPr>
          <a:lstStyle/>
          <a:p>
            <a:pPr>
              <a:buFont typeface="Wingdings" pitchFamily="2" charset="2"/>
              <a:buChar char="q"/>
            </a:pPr>
            <a:r>
              <a:rPr lang="en-US" sz="2700" dirty="0">
                <a:latin typeface="Times New Roman" pitchFamily="18" charset="0"/>
                <a:cs typeface="Times New Roman" pitchFamily="18" charset="0"/>
              </a:rPr>
              <a:t>What is online  distance education?</a:t>
            </a:r>
          </a:p>
          <a:p>
            <a:pPr>
              <a:lnSpc>
                <a:spcPct val="150000"/>
              </a:lnSpc>
              <a:buFont typeface="Wingdings" pitchFamily="2" charset="2"/>
              <a:buChar char="ü"/>
            </a:pPr>
            <a:r>
              <a:rPr lang="en-US" sz="2700" dirty="0">
                <a:latin typeface="Times New Roman" pitchFamily="18" charset="0"/>
                <a:cs typeface="Times New Roman" pitchFamily="18" charset="0"/>
              </a:rPr>
              <a:t> The ability  of teaching and learning process without going to university, college and school</a:t>
            </a:r>
          </a:p>
          <a:p>
            <a:pPr>
              <a:lnSpc>
                <a:spcPct val="150000"/>
              </a:lnSpc>
              <a:buFont typeface="Wingdings" pitchFamily="2" charset="2"/>
              <a:buChar char="ü"/>
            </a:pPr>
            <a:r>
              <a:rPr lang="en-US" sz="2700" dirty="0">
                <a:latin typeface="Times New Roman" pitchFamily="18" charset="0"/>
                <a:cs typeface="Times New Roman" pitchFamily="18" charset="0"/>
              </a:rPr>
              <a:t>Allow educational institutions to utilize databases applications such as:</a:t>
            </a:r>
          </a:p>
          <a:p>
            <a:pPr lvl="2">
              <a:lnSpc>
                <a:spcPct val="150000"/>
              </a:lnSpc>
              <a:buFont typeface="Wingdings" panose="05000000000000000000" pitchFamily="2" charset="2"/>
              <a:buChar char="Ø"/>
            </a:pPr>
            <a:r>
              <a:rPr lang="en-US" sz="2400" dirty="0">
                <a:latin typeface="Times New Roman" pitchFamily="18" charset="0"/>
                <a:cs typeface="Times New Roman" pitchFamily="18" charset="0"/>
              </a:rPr>
              <a:t>online registration, </a:t>
            </a:r>
          </a:p>
          <a:p>
            <a:pPr lvl="2">
              <a:lnSpc>
                <a:spcPct val="150000"/>
              </a:lnSpc>
              <a:buFont typeface="Wingdings" panose="05000000000000000000" pitchFamily="2" charset="2"/>
              <a:buChar char="Ø"/>
            </a:pPr>
            <a:r>
              <a:rPr lang="en-US" sz="2400" dirty="0">
                <a:latin typeface="Times New Roman" pitchFamily="18" charset="0"/>
                <a:cs typeface="Times New Roman" pitchFamily="18" charset="0"/>
              </a:rPr>
              <a:t>online uploading  and downloading reading materials and </a:t>
            </a:r>
          </a:p>
          <a:p>
            <a:pPr lvl="2">
              <a:lnSpc>
                <a:spcPct val="150000"/>
              </a:lnSpc>
              <a:buFont typeface="Wingdings" panose="05000000000000000000" pitchFamily="2" charset="2"/>
              <a:buChar char="Ø"/>
            </a:pPr>
            <a:r>
              <a:rPr lang="en-US" sz="2400" dirty="0">
                <a:latin typeface="Times New Roman" pitchFamily="18" charset="0"/>
                <a:cs typeface="Times New Roman" pitchFamily="18" charset="0"/>
              </a:rPr>
              <a:t>updated information thus making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accessing of records centralized.</a:t>
            </a:r>
          </a:p>
        </p:txBody>
      </p:sp>
    </p:spTree>
    <p:extLst>
      <p:ext uri="{BB962C8B-B14F-4D97-AF65-F5344CB8AC3E}">
        <p14:creationId xmlns:p14="http://schemas.microsoft.com/office/powerpoint/2010/main" val="260737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6978" y="152400"/>
            <a:ext cx="9104683" cy="6248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p:txBody>
      </p:sp>
      <p:sp>
        <p:nvSpPr>
          <p:cNvPr id="7" name="Rectangle 6"/>
          <p:cNvSpPr/>
          <p:nvPr/>
        </p:nvSpPr>
        <p:spPr>
          <a:xfrm rot="20114480">
            <a:off x="2022332" y="2304551"/>
            <a:ext cx="3780553" cy="923330"/>
          </a:xfrm>
          <a:prstGeom prst="rect">
            <a:avLst/>
          </a:prstGeom>
          <a:noFill/>
        </p:spPr>
        <p:txBody>
          <a:bodyPr wrap="squar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cap="none" spc="0" dirty="0">
                <a:ln w="1905"/>
                <a:effectLst>
                  <a:innerShdw blurRad="69850" dist="43180" dir="5400000">
                    <a:srgbClr val="000000">
                      <a:alpha val="65000"/>
                    </a:srgbClr>
                  </a:innerShdw>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342673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381000"/>
            <a:ext cx="9418638" cy="685800"/>
          </a:xfrm>
        </p:spPr>
        <p:txBody>
          <a:bodyPr>
            <a:normAutofit/>
          </a:bodyPr>
          <a:lstStyle/>
          <a:p>
            <a:pPr algn="ctr"/>
            <a:r>
              <a:rPr lang="en-US" sz="2800" b="1" dirty="0">
                <a:solidFill>
                  <a:schemeClr val="tx1">
                    <a:lumMod val="95000"/>
                    <a:lumOff val="5000"/>
                  </a:schemeClr>
                </a:solidFill>
                <a:latin typeface="Times New Roman" pitchFamily="18" charset="0"/>
                <a:cs typeface="Times New Roman" pitchFamily="18" charset="0"/>
              </a:rPr>
              <a:t>Background</a:t>
            </a:r>
          </a:p>
        </p:txBody>
      </p:sp>
      <p:sp>
        <p:nvSpPr>
          <p:cNvPr id="3" name="Content Placeholder 2"/>
          <p:cNvSpPr>
            <a:spLocks noGrp="1"/>
          </p:cNvSpPr>
          <p:nvPr>
            <p:ph idx="1"/>
          </p:nvPr>
        </p:nvSpPr>
        <p:spPr>
          <a:xfrm>
            <a:off x="156978" y="1219200"/>
            <a:ext cx="9104683" cy="5562600"/>
          </a:xfrm>
        </p:spPr>
        <p:txBody>
          <a:bodyPr>
            <a:normAutofit fontScale="25000" lnSpcReduction="20000"/>
          </a:bodyPr>
          <a:lstStyle/>
          <a:p>
            <a:pPr algn="just">
              <a:lnSpc>
                <a:spcPct val="170000"/>
              </a:lnSpc>
            </a:pPr>
            <a:r>
              <a:rPr lang="en-GB" sz="9600" dirty="0">
                <a:latin typeface="Times New Roman" pitchFamily="18" charset="0"/>
                <a:cs typeface="Times New Roman" pitchFamily="18" charset="0"/>
              </a:rPr>
              <a:t>Admass University of collage distance education innovated by two person and one non-governmental organizations namely ato Geberham Nway G/ Mikhail, Genet Mekonnen G/ Medhn and best hail yetbaberut Campania the initial capital of 200,000 birr.</a:t>
            </a:r>
          </a:p>
          <a:p>
            <a:pPr algn="just">
              <a:lnSpc>
                <a:spcPct val="170000"/>
              </a:lnSpc>
            </a:pPr>
            <a:r>
              <a:rPr lang="en-GB" sz="9600" dirty="0">
                <a:latin typeface="Times New Roman" pitchFamily="18" charset="0"/>
                <a:cs typeface="Times New Roman" pitchFamily="18" charset="0"/>
              </a:rPr>
              <a:t> It was established in 1991 E.C. The main office is found in Addis Ababa. </a:t>
            </a:r>
            <a:endParaRPr lang="en-US" sz="9600" dirty="0">
              <a:latin typeface="Times New Roman" pitchFamily="18" charset="0"/>
              <a:cs typeface="Times New Roman" pitchFamily="18" charset="0"/>
            </a:endParaRPr>
          </a:p>
          <a:p>
            <a:pPr algn="just">
              <a:lnSpc>
                <a:spcPct val="170000"/>
              </a:lnSpc>
            </a:pPr>
            <a:r>
              <a:rPr lang="en-GB" sz="9600" dirty="0">
                <a:latin typeface="Times New Roman" pitchFamily="18" charset="0"/>
                <a:cs typeface="Times New Roman" pitchFamily="18" charset="0"/>
              </a:rPr>
              <a:t>At present many employees are working attached to several fields of study. </a:t>
            </a:r>
          </a:p>
          <a:p>
            <a:pPr algn="just">
              <a:lnSpc>
                <a:spcPct val="170000"/>
              </a:lnSpc>
            </a:pPr>
            <a:endParaRPr lang="en-US" sz="4600" dirty="0"/>
          </a:p>
          <a:p>
            <a:pPr lvl="0">
              <a:buNone/>
            </a:pPr>
            <a:endParaRPr lang="en-US" dirty="0"/>
          </a:p>
          <a:p>
            <a:pPr lvl="0">
              <a:buNone/>
            </a:pPr>
            <a:endParaRPr lang="en-US" dirty="0"/>
          </a:p>
          <a:p>
            <a:endParaRPr lang="en-US" dirty="0"/>
          </a:p>
        </p:txBody>
      </p:sp>
    </p:spTree>
    <p:extLst>
      <p:ext uri="{BB962C8B-B14F-4D97-AF65-F5344CB8AC3E}">
        <p14:creationId xmlns:p14="http://schemas.microsoft.com/office/powerpoint/2010/main" val="2725614728"/>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418637" cy="762000"/>
          </a:xfrm>
        </p:spPr>
        <p:txBody>
          <a:bodyPr>
            <a:noAutofit/>
          </a:bodyPr>
          <a:lstStyle/>
          <a:p>
            <a:pPr algn="ctr"/>
            <a:r>
              <a:rPr lang="en-US" sz="2800" b="1" dirty="0" smtClean="0">
                <a:latin typeface="Times New Roman" pitchFamily="18" charset="0"/>
                <a:cs typeface="Times New Roman" pitchFamily="18" charset="0"/>
              </a:rPr>
              <a:t> </a:t>
            </a:r>
            <a:r>
              <a:rPr lang="en-US" sz="2400" b="1" dirty="0">
                <a:solidFill>
                  <a:schemeClr val="tx1">
                    <a:lumMod val="85000"/>
                    <a:lumOff val="15000"/>
                  </a:schemeClr>
                </a:solidFill>
                <a:latin typeface="Times New Roman" pitchFamily="18" charset="0"/>
                <a:cs typeface="Times New Roman" pitchFamily="18" charset="0"/>
              </a:rPr>
              <a:t>EXISTING SYSTEM STUDY</a:t>
            </a:r>
          </a:p>
        </p:txBody>
      </p:sp>
      <p:sp>
        <p:nvSpPr>
          <p:cNvPr id="5" name="Content Placeholder 4"/>
          <p:cNvSpPr>
            <a:spLocks noGrp="1"/>
          </p:cNvSpPr>
          <p:nvPr>
            <p:ph idx="1"/>
          </p:nvPr>
        </p:nvSpPr>
        <p:spPr>
          <a:xfrm>
            <a:off x="235467" y="1447800"/>
            <a:ext cx="9026196" cy="5334000"/>
          </a:xfrm>
        </p:spPr>
        <p:txBody>
          <a:bodyPr>
            <a:normAutofit fontScale="70000" lnSpcReduction="20000"/>
          </a:bodyPr>
          <a:lstStyle/>
          <a:p>
            <a:pPr marL="0" indent="0" algn="ctr">
              <a:buNone/>
            </a:pPr>
            <a:endParaRPr lang="en-GB" sz="3800" b="1" dirty="0">
              <a:latin typeface="Times New Roman" pitchFamily="18" charset="0"/>
              <a:cs typeface="Times New Roman" pitchFamily="18" charset="0"/>
            </a:endParaRPr>
          </a:p>
          <a:p>
            <a:pPr>
              <a:buFont typeface="Wingdings" panose="05000000000000000000" pitchFamily="2" charset="2"/>
              <a:buChar char="q"/>
            </a:pPr>
            <a:r>
              <a:rPr lang="en-GB" sz="3800" dirty="0">
                <a:latin typeface="Times New Roman" pitchFamily="18" charset="0"/>
                <a:cs typeface="Times New Roman" pitchFamily="18" charset="0"/>
              </a:rPr>
              <a:t>In existing system most activities are done  manually.</a:t>
            </a:r>
          </a:p>
          <a:p>
            <a:pPr lvl="1">
              <a:lnSpc>
                <a:spcPct val="170000"/>
              </a:lnSpc>
            </a:pPr>
            <a:r>
              <a:rPr lang="en-GB" sz="3600" dirty="0">
                <a:latin typeface="Times New Roman" pitchFamily="18" charset="0"/>
                <a:cs typeface="Times New Roman" pitchFamily="18" charset="0"/>
              </a:rPr>
              <a:t> distributing modules, allocating assignments and showing student grade report are performed by human power.</a:t>
            </a:r>
          </a:p>
          <a:p>
            <a:pPr lvl="1">
              <a:lnSpc>
                <a:spcPct val="170000"/>
              </a:lnSpc>
            </a:pPr>
            <a:r>
              <a:rPr lang="en-US" sz="3600" dirty="0">
                <a:latin typeface="Times New Roman" pitchFamily="18" charset="0"/>
                <a:cs typeface="Times New Roman" pitchFamily="18" charset="0"/>
              </a:rPr>
              <a:t>The overall teaching-learning  process is controlled by </a:t>
            </a:r>
            <a:r>
              <a:rPr lang="en-US" sz="3600" dirty="0" smtClean="0">
                <a:latin typeface="Times New Roman" pitchFamily="18" charset="0"/>
                <a:cs typeface="Times New Roman" pitchFamily="18" charset="0"/>
              </a:rPr>
              <a:t>Coordinator. </a:t>
            </a:r>
            <a:endParaRPr lang="en-US" sz="3600" dirty="0">
              <a:latin typeface="Times New Roman" pitchFamily="18" charset="0"/>
              <a:cs typeface="Times New Roman" pitchFamily="18" charset="0"/>
            </a:endParaRPr>
          </a:p>
          <a:p>
            <a:pPr lvl="1">
              <a:lnSpc>
                <a:spcPct val="170000"/>
              </a:lnSpc>
            </a:pPr>
            <a:r>
              <a:rPr lang="en-US" sz="3600" dirty="0">
                <a:latin typeface="Times New Roman" pitchFamily="18" charset="0"/>
                <a:cs typeface="Times New Roman" pitchFamily="18" charset="0"/>
              </a:rPr>
              <a:t>The registration process is performed by the registrar through hard copy and face to face the student fill the registration form</a:t>
            </a:r>
          </a:p>
          <a:p>
            <a:pPr marL="0" indent="0">
              <a:buNone/>
            </a:pPr>
            <a:endParaRPr lang="en-GB" dirty="0">
              <a:latin typeface="Times New Roman" pitchFamily="18" charset="0"/>
              <a:cs typeface="Times New Roman" pitchFamily="18" charset="0"/>
            </a:endParaRPr>
          </a:p>
          <a:p>
            <a:pPr marL="0" indent="0">
              <a:buNone/>
            </a:pPr>
            <a:r>
              <a:rPr lang="en-GB" dirty="0">
                <a:latin typeface="Times New Roman" pitchFamily="18" charset="0"/>
                <a:cs typeface="Times New Roman" pitchFamily="18" charset="0"/>
              </a:rPr>
              <a:t> </a:t>
            </a:r>
          </a:p>
          <a:p>
            <a:pPr marL="0" indent="0">
              <a:buNone/>
            </a:pPr>
            <a:endParaRPr lang="en-GB"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7749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533400"/>
            <a:ext cx="9418637" cy="457200"/>
          </a:xfrm>
        </p:spPr>
        <p:txBody>
          <a:bodyPr>
            <a:noAutofit/>
          </a:bodyPr>
          <a:lstStyle/>
          <a:p>
            <a:pPr algn="ctr"/>
            <a:r>
              <a:rPr lang="en-US" sz="2800" b="1" dirty="0">
                <a:solidFill>
                  <a:schemeClr val="tx1">
                    <a:lumMod val="95000"/>
                    <a:lumOff val="5000"/>
                  </a:schemeClr>
                </a:solidFill>
                <a:latin typeface="Times New Roman" pitchFamily="18" charset="0"/>
                <a:cs typeface="Times New Roman" pitchFamily="18" charset="0"/>
              </a:rPr>
              <a:t>Problem of the existing system</a:t>
            </a:r>
          </a:p>
        </p:txBody>
      </p:sp>
      <p:sp>
        <p:nvSpPr>
          <p:cNvPr id="7" name="Content Placeholder 2"/>
          <p:cNvSpPr>
            <a:spLocks noGrp="1"/>
          </p:cNvSpPr>
          <p:nvPr>
            <p:ph idx="1"/>
          </p:nvPr>
        </p:nvSpPr>
        <p:spPr>
          <a:xfrm>
            <a:off x="156978" y="1143000"/>
            <a:ext cx="9104683" cy="5638800"/>
          </a:xfrm>
        </p:spPr>
        <p:txBody>
          <a:bodyPr>
            <a:normAutofit fontScale="70000" lnSpcReduction="20000"/>
          </a:bodyPr>
          <a:lstStyle/>
          <a:p>
            <a:pPr lvl="0">
              <a:lnSpc>
                <a:spcPct val="150000"/>
              </a:lnSpc>
            </a:pPr>
            <a:r>
              <a:rPr lang="en-US" sz="3500" dirty="0">
                <a:latin typeface="Times New Roman" pitchFamily="18" charset="0"/>
                <a:cs typeface="Times New Roman" pitchFamily="18" charset="0"/>
              </a:rPr>
              <a:t>In current system:</a:t>
            </a:r>
          </a:p>
          <a:p>
            <a:pPr lvl="1">
              <a:lnSpc>
                <a:spcPct val="150000"/>
              </a:lnSpc>
            </a:pPr>
            <a:r>
              <a:rPr lang="en-US" sz="3000" dirty="0">
                <a:latin typeface="Times New Roman" pitchFamily="18" charset="0"/>
                <a:cs typeface="Times New Roman" pitchFamily="18" charset="0"/>
              </a:rPr>
              <a:t>Lack of security</a:t>
            </a:r>
          </a:p>
          <a:p>
            <a:pPr lvl="1">
              <a:lnSpc>
                <a:spcPct val="150000"/>
              </a:lnSpc>
            </a:pPr>
            <a:r>
              <a:rPr lang="en-US" sz="3000" dirty="0">
                <a:latin typeface="Times New Roman" pitchFamily="18" charset="0"/>
                <a:cs typeface="Times New Roman" pitchFamily="18" charset="0"/>
              </a:rPr>
              <a:t>Time consuming</a:t>
            </a:r>
          </a:p>
          <a:p>
            <a:pPr lvl="1">
              <a:lnSpc>
                <a:spcPct val="150000"/>
              </a:lnSpc>
            </a:pPr>
            <a:r>
              <a:rPr lang="en-US" sz="3000" dirty="0">
                <a:latin typeface="Times New Roman" pitchFamily="18" charset="0"/>
                <a:cs typeface="Times New Roman" pitchFamily="18" charset="0"/>
              </a:rPr>
              <a:t>Loss of data</a:t>
            </a:r>
          </a:p>
          <a:p>
            <a:pPr lvl="0">
              <a:lnSpc>
                <a:spcPct val="150000"/>
              </a:lnSpc>
            </a:pPr>
            <a:r>
              <a:rPr lang="en-US" sz="3500" dirty="0">
                <a:latin typeface="Times New Roman" pitchFamily="18" charset="0"/>
                <a:cs typeface="Times New Roman" pitchFamily="18" charset="0"/>
              </a:rPr>
              <a:t>In general the existing system faces the following problem:</a:t>
            </a:r>
          </a:p>
          <a:p>
            <a:pPr lvl="1">
              <a:lnSpc>
                <a:spcPct val="150000"/>
              </a:lnSpc>
            </a:pPr>
            <a:r>
              <a:rPr lang="en-GB" sz="3000" b="1" dirty="0">
                <a:solidFill>
                  <a:srgbClr val="FF0000"/>
                </a:solidFill>
                <a:latin typeface="Times New Roman" pitchFamily="18" charset="0"/>
                <a:cs typeface="Times New Roman" pitchFamily="18" charset="0"/>
              </a:rPr>
              <a:t>Retrieval:</a:t>
            </a:r>
            <a:r>
              <a:rPr lang="en-GB" sz="3000" dirty="0">
                <a:solidFill>
                  <a:srgbClr val="FF0000"/>
                </a:solidFill>
                <a:latin typeface="Times New Roman" pitchFamily="18" charset="0"/>
                <a:cs typeface="Times New Roman" pitchFamily="18" charset="0"/>
              </a:rPr>
              <a:t> </a:t>
            </a:r>
            <a:r>
              <a:rPr lang="en-GB" sz="3000" dirty="0">
                <a:latin typeface="Times New Roman" pitchFamily="18" charset="0"/>
                <a:cs typeface="Times New Roman" pitchFamily="18" charset="0"/>
              </a:rPr>
              <a:t>It becomes difficult to access and filter out documents easily.</a:t>
            </a:r>
            <a:endParaRPr lang="en-US" sz="3000" dirty="0">
              <a:latin typeface="Times New Roman" pitchFamily="18" charset="0"/>
              <a:cs typeface="Times New Roman" pitchFamily="18" charset="0"/>
            </a:endParaRPr>
          </a:p>
          <a:p>
            <a:pPr lvl="1">
              <a:lnSpc>
                <a:spcPct val="150000"/>
              </a:lnSpc>
            </a:pPr>
            <a:r>
              <a:rPr lang="en-GB" sz="3000" b="1" dirty="0" smtClean="0">
                <a:solidFill>
                  <a:srgbClr val="FF0000"/>
                </a:solidFill>
                <a:latin typeface="Times New Roman" pitchFamily="18" charset="0"/>
                <a:cs typeface="Times New Roman" pitchFamily="18" charset="0"/>
              </a:rPr>
              <a:t>Lack of Flexibility</a:t>
            </a:r>
            <a:r>
              <a:rPr lang="en-GB" sz="3000" b="1" dirty="0">
                <a:latin typeface="Times New Roman" pitchFamily="18" charset="0"/>
                <a:cs typeface="Times New Roman" pitchFamily="18" charset="0"/>
              </a:rPr>
              <a:t>:</a:t>
            </a:r>
            <a:r>
              <a:rPr lang="en-GB" sz="3000" dirty="0">
                <a:latin typeface="Times New Roman" pitchFamily="18" charset="0"/>
                <a:cs typeface="Times New Roman" pitchFamily="18" charset="0"/>
              </a:rPr>
              <a:t> </a:t>
            </a:r>
            <a:r>
              <a:rPr lang="en-GB" sz="3000" dirty="0" smtClean="0">
                <a:latin typeface="Times New Roman" pitchFamily="18" charset="0"/>
                <a:cs typeface="Times New Roman" pitchFamily="18" charset="0"/>
              </a:rPr>
              <a:t>because any processes are done manually.</a:t>
            </a:r>
          </a:p>
          <a:p>
            <a:pPr lvl="1">
              <a:lnSpc>
                <a:spcPct val="150000"/>
              </a:lnSpc>
            </a:pPr>
            <a:r>
              <a:rPr lang="en-GB" sz="3000" b="1" dirty="0" smtClean="0">
                <a:solidFill>
                  <a:srgbClr val="FF0000"/>
                </a:solidFill>
                <a:latin typeface="Times New Roman" pitchFamily="18" charset="0"/>
                <a:cs typeface="Times New Roman" pitchFamily="18" charset="0"/>
              </a:rPr>
              <a:t>Slow Processing</a:t>
            </a:r>
            <a:r>
              <a:rPr lang="en-GB" sz="3000" dirty="0" smtClean="0">
                <a:solidFill>
                  <a:srgbClr val="FF0000"/>
                </a:solidFill>
                <a:latin typeface="Times New Roman" pitchFamily="18" charset="0"/>
                <a:cs typeface="Times New Roman" pitchFamily="18" charset="0"/>
              </a:rPr>
              <a:t>: </a:t>
            </a:r>
            <a:r>
              <a:rPr lang="en-GB" sz="3000" dirty="0" smtClean="0">
                <a:latin typeface="Times New Roman" pitchFamily="18" charset="0"/>
                <a:cs typeface="Times New Roman" pitchFamily="18" charset="0"/>
              </a:rPr>
              <a:t>is </a:t>
            </a:r>
            <a:r>
              <a:rPr lang="en-GB" sz="3000" dirty="0">
                <a:latin typeface="Times New Roman" pitchFamily="18" charset="0"/>
                <a:cs typeface="Times New Roman" pitchFamily="18" charset="0"/>
              </a:rPr>
              <a:t>slow due to paper work and requirement of staff</a:t>
            </a:r>
            <a:r>
              <a:rPr lang="en-GB" sz="3000" dirty="0" smtClean="0">
                <a:latin typeface="Times New Roman" pitchFamily="18" charset="0"/>
                <a:cs typeface="Times New Roman" pitchFamily="18" charset="0"/>
              </a:rPr>
              <a:t>.</a:t>
            </a:r>
          </a:p>
          <a:p>
            <a:pPr lvl="1">
              <a:lnSpc>
                <a:spcPct val="150000"/>
              </a:lnSpc>
            </a:pPr>
            <a:r>
              <a:rPr lang="en-GB" sz="3500" b="1" dirty="0">
                <a:solidFill>
                  <a:srgbClr val="FF0000"/>
                </a:solidFill>
                <a:latin typeface="Times New Roman" pitchFamily="18" charset="0"/>
                <a:cs typeface="Times New Roman" pitchFamily="18" charset="0"/>
              </a:rPr>
              <a:t>Loss of </a:t>
            </a:r>
            <a:r>
              <a:rPr lang="en-GB" sz="3500" b="1" dirty="0" smtClean="0">
                <a:solidFill>
                  <a:srgbClr val="FF0000"/>
                </a:solidFill>
                <a:latin typeface="Times New Roman" pitchFamily="18" charset="0"/>
                <a:cs typeface="Times New Roman" pitchFamily="18" charset="0"/>
              </a:rPr>
              <a:t>records</a:t>
            </a:r>
            <a:r>
              <a:rPr lang="en-GB" sz="3500" b="1" dirty="0" smtClean="0">
                <a:latin typeface="Times New Roman" pitchFamily="18" charset="0"/>
                <a:cs typeface="Times New Roman" pitchFamily="18" charset="0"/>
              </a:rPr>
              <a:t>:</a:t>
            </a:r>
            <a:r>
              <a:rPr lang="en-GB" sz="2600" b="1" dirty="0" smtClean="0">
                <a:latin typeface="Times New Roman" pitchFamily="18" charset="0"/>
                <a:cs typeface="Times New Roman" pitchFamily="18" charset="0"/>
              </a:rPr>
              <a:t> </a:t>
            </a:r>
            <a:r>
              <a:rPr lang="en-GB" sz="2600" dirty="0" smtClean="0">
                <a:latin typeface="Times New Roman" pitchFamily="18" charset="0"/>
                <a:cs typeface="Times New Roman" pitchFamily="18" charset="0"/>
              </a:rPr>
              <a:t>The </a:t>
            </a:r>
            <a:r>
              <a:rPr lang="en-GB" sz="2600" dirty="0">
                <a:latin typeface="Times New Roman" pitchFamily="18" charset="0"/>
                <a:cs typeface="Times New Roman" pitchFamily="18" charset="0"/>
              </a:rPr>
              <a:t>chance of loss of records and damages of record is high</a:t>
            </a:r>
            <a:endParaRPr lang="en-US" sz="26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lvl="2"/>
            <a:endParaRPr lang="en-US" dirty="0"/>
          </a:p>
          <a:p>
            <a:pPr lvl="2"/>
            <a:endParaRPr lang="en-US" dirty="0"/>
          </a:p>
        </p:txBody>
      </p:sp>
    </p:spTree>
    <p:extLst>
      <p:ext uri="{BB962C8B-B14F-4D97-AF65-F5344CB8AC3E}">
        <p14:creationId xmlns:p14="http://schemas.microsoft.com/office/powerpoint/2010/main" val="102809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56309"/>
            <a:ext cx="9340147" cy="810491"/>
          </a:xfrm>
        </p:spPr>
        <p:txBody>
          <a:bodyPr>
            <a:normAutofit/>
          </a:bodyPr>
          <a:lstStyle/>
          <a:p>
            <a:pPr algn="ctr"/>
            <a:r>
              <a:rPr lang="en-US" sz="2800" b="1" dirty="0">
                <a:solidFill>
                  <a:schemeClr val="tx1">
                    <a:lumMod val="95000"/>
                    <a:lumOff val="5000"/>
                  </a:schemeClr>
                </a:solidFill>
                <a:latin typeface="Times New Roman" pitchFamily="18" charset="0"/>
                <a:cs typeface="Times New Roman" pitchFamily="18" charset="0"/>
              </a:rPr>
              <a:t>Proposed System</a:t>
            </a:r>
          </a:p>
        </p:txBody>
      </p:sp>
      <p:sp>
        <p:nvSpPr>
          <p:cNvPr id="5" name="Content Placeholder 4"/>
          <p:cNvSpPr>
            <a:spLocks noGrp="1"/>
          </p:cNvSpPr>
          <p:nvPr>
            <p:ph idx="1"/>
          </p:nvPr>
        </p:nvSpPr>
        <p:spPr>
          <a:xfrm>
            <a:off x="156979" y="1143000"/>
            <a:ext cx="9026196" cy="5486400"/>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Our proposed system solve the problem of the existing system in  the following ways:</a:t>
            </a:r>
          </a:p>
          <a:p>
            <a:pPr lvl="1" algn="just">
              <a:lnSpc>
                <a:spcPct val="150000"/>
              </a:lnSpc>
            </a:pPr>
            <a:r>
              <a:rPr lang="en-US" sz="2800" dirty="0">
                <a:latin typeface="Times New Roman" pitchFamily="18" charset="0"/>
                <a:cs typeface="Times New Roman" pitchFamily="18" charset="0"/>
              </a:rPr>
              <a:t>Facilitate the teaching-learning process by developing online system. </a:t>
            </a:r>
          </a:p>
          <a:p>
            <a:pPr lvl="1" algn="just">
              <a:lnSpc>
                <a:spcPct val="150000"/>
              </a:lnSpc>
            </a:pPr>
            <a:r>
              <a:rPr lang="en-US" sz="2800" dirty="0">
                <a:latin typeface="Times New Roman" pitchFamily="18" charset="0"/>
                <a:cs typeface="Times New Roman" pitchFamily="18" charset="0"/>
              </a:rPr>
              <a:t>Facilitate student-teacher </a:t>
            </a:r>
            <a:r>
              <a:rPr lang="en-US" sz="2800" dirty="0" smtClean="0">
                <a:latin typeface="Times New Roman" pitchFamily="18" charset="0"/>
                <a:cs typeface="Times New Roman" pitchFamily="18" charset="0"/>
              </a:rPr>
              <a:t>communication.by means of sending and receiving important data </a:t>
            </a:r>
            <a:endParaRPr lang="en-US" sz="2800" dirty="0">
              <a:latin typeface="Times New Roman" pitchFamily="18" charset="0"/>
              <a:cs typeface="Times New Roman" pitchFamily="18" charset="0"/>
            </a:endParaRPr>
          </a:p>
          <a:p>
            <a:pPr lvl="1" algn="just">
              <a:lnSpc>
                <a:spcPct val="150000"/>
              </a:lnSpc>
            </a:pPr>
            <a:endParaRPr lang="en-US" sz="2200" dirty="0">
              <a:latin typeface="Times New Roman" pitchFamily="18" charset="0"/>
              <a:cs typeface="Times New Roman" pitchFamily="18" charset="0"/>
            </a:endParaRPr>
          </a:p>
          <a:p>
            <a:pPr lvl="1" algn="just">
              <a:lnSpc>
                <a:spcPct val="150000"/>
              </a:lnSpc>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692694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18638" cy="838200"/>
          </a:xfrm>
        </p:spPr>
        <p:txBody>
          <a:bodyPr>
            <a:normAutofit/>
          </a:bodyPr>
          <a:lstStyle/>
          <a:p>
            <a:pPr algn="ctr"/>
            <a:r>
              <a:rPr lang="en-US" sz="2800" b="1" dirty="0">
                <a:solidFill>
                  <a:schemeClr val="tx1">
                    <a:lumMod val="95000"/>
                    <a:lumOff val="5000"/>
                  </a:schemeClr>
                </a:solidFill>
                <a:latin typeface="Times New Roman" pitchFamily="18" charset="0"/>
                <a:cs typeface="Times New Roman" pitchFamily="18" charset="0"/>
              </a:rPr>
              <a:t>Objective of the project</a:t>
            </a:r>
          </a:p>
        </p:txBody>
      </p:sp>
      <p:sp>
        <p:nvSpPr>
          <p:cNvPr id="3" name="Content Placeholder 2"/>
          <p:cNvSpPr>
            <a:spLocks noGrp="1"/>
          </p:cNvSpPr>
          <p:nvPr>
            <p:ph idx="1"/>
          </p:nvPr>
        </p:nvSpPr>
        <p:spPr>
          <a:xfrm>
            <a:off x="147451" y="1143000"/>
            <a:ext cx="9091405" cy="5486400"/>
          </a:xfrm>
        </p:spPr>
        <p:txBody>
          <a:bodyPr>
            <a:normAutofit/>
          </a:bodyPr>
          <a:lstStyle/>
          <a:p>
            <a:pPr>
              <a:lnSpc>
                <a:spcPct val="150000"/>
              </a:lnSpc>
              <a:buFont typeface="Wingdings" pitchFamily="2" charset="2"/>
              <a:buChar char="q"/>
            </a:pPr>
            <a:r>
              <a:rPr lang="en-US" sz="2400" b="1" dirty="0">
                <a:solidFill>
                  <a:schemeClr val="accent1">
                    <a:lumMod val="60000"/>
                    <a:lumOff val="40000"/>
                  </a:schemeClr>
                </a:solidFill>
                <a:latin typeface="Times New Roman" pitchFamily="18" charset="0"/>
                <a:cs typeface="Times New Roman" pitchFamily="18" charset="0"/>
              </a:rPr>
              <a:t>General objective</a:t>
            </a:r>
          </a:p>
          <a:p>
            <a:pPr algn="just">
              <a:lnSpc>
                <a:spcPct val="150000"/>
              </a:lnSpc>
              <a:buFont typeface="Wingdings" pitchFamily="2" charset="2"/>
              <a:buChar char="§"/>
            </a:pPr>
            <a:r>
              <a:rPr lang="en-US" sz="2200" dirty="0">
                <a:latin typeface="Times New Roman" pitchFamily="18" charset="0"/>
                <a:cs typeface="Times New Roman" pitchFamily="18" charset="0"/>
              </a:rPr>
              <a:t>The general objective of the project is to develop Online Distance Education Management System for Admass University of Collage for Bahir Dar Branch</a:t>
            </a:r>
            <a:r>
              <a:rPr lang="en-US" sz="2400" dirty="0">
                <a:latin typeface="Times New Roman" pitchFamily="18" charset="0"/>
                <a:cs typeface="Times New Roman" pitchFamily="18" charset="0"/>
              </a:rPr>
              <a:t>.</a:t>
            </a:r>
          </a:p>
          <a:p>
            <a:pPr>
              <a:lnSpc>
                <a:spcPct val="150000"/>
              </a:lnSpc>
              <a:buFont typeface="Wingdings" pitchFamily="2" charset="2"/>
              <a:buChar char="q"/>
            </a:pPr>
            <a:r>
              <a:rPr lang="en-US" sz="2400" b="1" dirty="0">
                <a:solidFill>
                  <a:schemeClr val="accent1">
                    <a:lumMod val="60000"/>
                    <a:lumOff val="40000"/>
                  </a:schemeClr>
                </a:solidFill>
                <a:latin typeface="Times New Roman" pitchFamily="18" charset="0"/>
                <a:cs typeface="Times New Roman" pitchFamily="18" charset="0"/>
              </a:rPr>
              <a:t>Specific objectives</a:t>
            </a:r>
            <a:r>
              <a:rPr lang="en-US" sz="2400" dirty="0">
                <a:solidFill>
                  <a:schemeClr val="accent1">
                    <a:lumMod val="60000"/>
                    <a:lumOff val="40000"/>
                  </a:schemeClr>
                </a:solidFill>
                <a:latin typeface="Times New Roman" pitchFamily="18" charset="0"/>
                <a:cs typeface="Times New Roman" pitchFamily="18" charset="0"/>
              </a:rPr>
              <a:t> </a:t>
            </a:r>
            <a:endParaRPr lang="en-US" sz="2400" dirty="0" smtClean="0">
              <a:solidFill>
                <a:schemeClr val="accent1">
                  <a:lumMod val="60000"/>
                  <a:lumOff val="40000"/>
                </a:schemeClr>
              </a:solidFill>
              <a:latin typeface="Times New Roman" pitchFamily="18" charset="0"/>
              <a:cs typeface="Times New Roman" pitchFamily="18" charset="0"/>
            </a:endParaRPr>
          </a:p>
          <a:p>
            <a:pPr lvl="1" algn="just">
              <a:lnSpc>
                <a:spcPct val="150000"/>
              </a:lnSpc>
              <a:buFont typeface="Wingdings" pitchFamily="2" charset="2"/>
              <a:buChar char="§"/>
            </a:pPr>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identity problems of the existing </a:t>
            </a:r>
            <a:r>
              <a:rPr lang="en-US" sz="2200" dirty="0" smtClean="0">
                <a:latin typeface="Times New Roman" pitchFamily="18" charset="0"/>
                <a:cs typeface="Times New Roman" pitchFamily="18" charset="0"/>
              </a:rPr>
              <a:t>system.</a:t>
            </a:r>
          </a:p>
          <a:p>
            <a:pPr lvl="1" algn="just">
              <a:lnSpc>
                <a:spcPct val="150000"/>
              </a:lnSpc>
              <a:buFont typeface="Wingdings" pitchFamily="2" charset="2"/>
              <a:buChar char="§"/>
            </a:pPr>
            <a:r>
              <a:rPr lang="en-US" sz="2200" dirty="0" smtClean="0">
                <a:latin typeface="Times New Roman" pitchFamily="18" charset="0"/>
                <a:cs typeface="Times New Roman" pitchFamily="18" charset="0"/>
              </a:rPr>
              <a:t>To collect data based on identified problem of existing system.</a:t>
            </a:r>
          </a:p>
          <a:p>
            <a:pPr lvl="1" algn="just">
              <a:lnSpc>
                <a:spcPct val="150000"/>
              </a:lnSpc>
              <a:buFont typeface="Wingdings" pitchFamily="2" charset="2"/>
              <a:buChar char="§"/>
            </a:pPr>
            <a:r>
              <a:rPr lang="en-GB" sz="2200" i="1" dirty="0">
                <a:latin typeface="Times New Roman" pitchFamily="18" charset="0"/>
                <a:cs typeface="Times New Roman" pitchFamily="18" charset="0"/>
              </a:rPr>
              <a:t>Design a proposed system that solves the problems in the existing system</a:t>
            </a:r>
            <a:r>
              <a:rPr lang="en-GB" sz="2200" i="1" dirty="0" smtClean="0">
                <a:latin typeface="Times New Roman" pitchFamily="18" charset="0"/>
                <a:cs typeface="Times New Roman" pitchFamily="18" charset="0"/>
              </a:rPr>
              <a:t>.</a:t>
            </a:r>
          </a:p>
          <a:p>
            <a:pPr lvl="1" algn="just">
              <a:lnSpc>
                <a:spcPct val="150000"/>
              </a:lnSpc>
              <a:buFont typeface="Wingdings" pitchFamily="2" charset="2"/>
              <a:buChar char="§"/>
            </a:pPr>
            <a:r>
              <a:rPr lang="en-GB" sz="2200" i="1" dirty="0">
                <a:latin typeface="Times New Roman" pitchFamily="18" charset="0"/>
                <a:cs typeface="Times New Roman" pitchFamily="18" charset="0"/>
              </a:rPr>
              <a:t>Design user interface that </a:t>
            </a:r>
            <a:r>
              <a:rPr lang="en-GB" sz="2200" i="1" dirty="0" smtClean="0">
                <a:latin typeface="Times New Roman" pitchFamily="18" charset="0"/>
                <a:cs typeface="Times New Roman" pitchFamily="18" charset="0"/>
              </a:rPr>
              <a:t>allow user requirements</a:t>
            </a:r>
            <a:endParaRPr lang="en-US" sz="2200" dirty="0">
              <a:latin typeface="Times New Roman" pitchFamily="18" charset="0"/>
              <a:cs typeface="Times New Roman" pitchFamily="18" charset="0"/>
            </a:endParaRPr>
          </a:p>
          <a:p>
            <a:pPr>
              <a:lnSpc>
                <a:spcPct val="150000"/>
              </a:lnSpc>
              <a:buFont typeface="Wingdings" pitchFamily="2" charset="2"/>
              <a:buChar char="§"/>
            </a:pPr>
            <a:endParaRPr lang="en-US" sz="2200" dirty="0" smtClean="0">
              <a:latin typeface="Times New Roman" pitchFamily="18" charset="0"/>
              <a:cs typeface="Times New Roman" pitchFamily="18" charset="0"/>
            </a:endParaRPr>
          </a:p>
          <a:p>
            <a:pPr marL="0" indent="0" algn="just">
              <a:lnSpc>
                <a:spcPct val="150000"/>
              </a:lnSpc>
              <a:buNone/>
            </a:pP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83119202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1188" cy="685800"/>
          </a:xfrm>
        </p:spPr>
        <p:txBody>
          <a:bodyPr>
            <a:normAutofit/>
          </a:bodyPr>
          <a:lstStyle/>
          <a:p>
            <a:pPr algn="ctr"/>
            <a:r>
              <a:rPr lang="en-US" sz="2400" b="1" dirty="0" smtClean="0">
                <a:latin typeface="Times New Roman" pitchFamily="18" charset="0"/>
                <a:cs typeface="Times New Roman" pitchFamily="18" charset="0"/>
              </a:rPr>
              <a:t>Con…..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35467" y="762000"/>
            <a:ext cx="8947707" cy="5410200"/>
          </a:xfrm>
        </p:spPr>
        <p:txBody>
          <a:bodyPr>
            <a:normAutofit/>
          </a:bodyPr>
          <a:lstStyle/>
          <a:p>
            <a:pPr lvl="1">
              <a:lnSpc>
                <a:spcPct val="150000"/>
              </a:lnSpc>
              <a:buFont typeface="Wingdings" pitchFamily="2" charset="2"/>
              <a:buChar char="§"/>
            </a:pPr>
            <a:r>
              <a:rPr lang="en-GB" dirty="0" smtClean="0">
                <a:latin typeface="Times New Roman" pitchFamily="18" charset="0"/>
                <a:cs typeface="Times New Roman" pitchFamily="18" charset="0"/>
              </a:rPr>
              <a:t>To </a:t>
            </a:r>
            <a:r>
              <a:rPr lang="en-GB" dirty="0">
                <a:latin typeface="Times New Roman" pitchFamily="18" charset="0"/>
                <a:cs typeface="Times New Roman" pitchFamily="18" charset="0"/>
              </a:rPr>
              <a:t>develop a database that stores all information of Students and Staff members</a:t>
            </a:r>
            <a:endParaRPr lang="en-US" dirty="0">
              <a:latin typeface="Times New Roman" pitchFamily="18" charset="0"/>
              <a:cs typeface="Times New Roman" pitchFamily="18" charset="0"/>
            </a:endParaRPr>
          </a:p>
          <a:p>
            <a:pPr lvl="1">
              <a:lnSpc>
                <a:spcPct val="150000"/>
              </a:lnSpc>
              <a:buFont typeface="Wingdings" pitchFamily="2" charset="2"/>
              <a:buChar char="§"/>
            </a:pPr>
            <a:r>
              <a:rPr lang="en-GB" i="1" dirty="0">
                <a:latin typeface="Times New Roman" pitchFamily="18" charset="0"/>
                <a:cs typeface="Times New Roman" pitchFamily="18" charset="0"/>
              </a:rPr>
              <a:t>Developing and implementing a new system that meets the goals of the project.</a:t>
            </a:r>
            <a:endParaRPr lang="en-US" dirty="0">
              <a:latin typeface="Times New Roman" pitchFamily="18" charset="0"/>
              <a:cs typeface="Times New Roman" pitchFamily="18" charset="0"/>
            </a:endParaRPr>
          </a:p>
          <a:p>
            <a:pPr lvl="1">
              <a:lnSpc>
                <a:spcPct val="150000"/>
              </a:lnSpc>
              <a:buFont typeface="Wingdings" pitchFamily="2" charset="2"/>
              <a:buChar char="§"/>
            </a:pPr>
            <a:r>
              <a:rPr lang="en-GB" dirty="0">
                <a:latin typeface="Times New Roman" pitchFamily="18" charset="0"/>
                <a:cs typeface="Times New Roman" pitchFamily="18" charset="0"/>
              </a:rPr>
              <a:t>Finally testing the system to overcome the system function.</a:t>
            </a:r>
            <a:endParaRPr lang="en-US" dirty="0">
              <a:latin typeface="Times New Roman" pitchFamily="18" charset="0"/>
              <a:cs typeface="Times New Roman" pitchFamily="18" charset="0"/>
            </a:endParaRPr>
          </a:p>
          <a:p>
            <a:pPr lvl="0"/>
            <a:endParaRPr lang="en-US" b="1" dirty="0"/>
          </a:p>
          <a:p>
            <a:endParaRPr lang="en-US" dirty="0"/>
          </a:p>
        </p:txBody>
      </p:sp>
    </p:spTree>
    <p:extLst>
      <p:ext uri="{BB962C8B-B14F-4D97-AF65-F5344CB8AC3E}">
        <p14:creationId xmlns:p14="http://schemas.microsoft.com/office/powerpoint/2010/main" val="206529718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3150</TotalTime>
  <Words>1398</Words>
  <Application>Microsoft Office PowerPoint</Application>
  <PresentationFormat>Custom</PresentationFormat>
  <Paragraphs>209</Paragraphs>
  <Slides>30</Slides>
  <Notes>7</Notes>
  <HiddenSlides>1</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Flow</vt:lpstr>
      <vt:lpstr>Slipstream</vt:lpstr>
      <vt:lpstr>PowerPoint Presentation</vt:lpstr>
      <vt:lpstr>Presentation outline</vt:lpstr>
      <vt:lpstr>Introduction</vt:lpstr>
      <vt:lpstr>Background</vt:lpstr>
      <vt:lpstr> EXISTING SYSTEM STUDY</vt:lpstr>
      <vt:lpstr>Problem of the existing system</vt:lpstr>
      <vt:lpstr>Proposed System</vt:lpstr>
      <vt:lpstr>Objective of the project</vt:lpstr>
      <vt:lpstr>Con…..</vt:lpstr>
      <vt:lpstr>Scope of the project </vt:lpstr>
      <vt:lpstr>Significant of the project</vt:lpstr>
      <vt:lpstr>   Methods  </vt:lpstr>
      <vt:lpstr>PowerPoint Presentation</vt:lpstr>
      <vt:lpstr>PowerPoint Presentation</vt:lpstr>
      <vt:lpstr>System development Approach</vt:lpstr>
      <vt:lpstr>Functional requirement</vt:lpstr>
      <vt:lpstr>Con……..</vt:lpstr>
      <vt:lpstr>Non functional requirement</vt:lpstr>
      <vt:lpstr>Con….</vt:lpstr>
      <vt:lpstr>UML diagram</vt:lpstr>
      <vt:lpstr>Con…</vt:lpstr>
      <vt:lpstr>Con..</vt:lpstr>
      <vt:lpstr>Con…..</vt:lpstr>
      <vt:lpstr> con..</vt:lpstr>
      <vt:lpstr>Con….</vt:lpstr>
      <vt:lpstr>Con..</vt:lpstr>
      <vt:lpstr> Conclusion</vt:lpstr>
      <vt:lpstr>Recommdation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system for DBU continuing and distance education</dc:title>
  <dc:creator>DELL3010</dc:creator>
  <cp:lastModifiedBy>Guest</cp:lastModifiedBy>
  <cp:revision>367</cp:revision>
  <dcterms:created xsi:type="dcterms:W3CDTF">2014-02-22T13:23:31Z</dcterms:created>
  <dcterms:modified xsi:type="dcterms:W3CDTF">2018-02-05T10:36:14Z</dcterms:modified>
</cp:coreProperties>
</file>