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3" r:id="rId14"/>
    <p:sldId id="272"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B26737-DF50-4E33-B9FB-DB1EDDF01FA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330307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26737-DF50-4E33-B9FB-DB1EDDF01FA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157782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26737-DF50-4E33-B9FB-DB1EDDF01FA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2066154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26737-DF50-4E33-B9FB-DB1EDDF01FA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244879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B26737-DF50-4E33-B9FB-DB1EDDF01FA4}"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311541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B26737-DF50-4E33-B9FB-DB1EDDF01FA4}"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154662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B26737-DF50-4E33-B9FB-DB1EDDF01FA4}"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228225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B26737-DF50-4E33-B9FB-DB1EDDF01FA4}"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409464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26737-DF50-4E33-B9FB-DB1EDDF01FA4}"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413635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B26737-DF50-4E33-B9FB-DB1EDDF01FA4}"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60877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B26737-DF50-4E33-B9FB-DB1EDDF01FA4}"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B2EB4-6D60-4E01-A6C9-0A784AD3C44C}" type="slidenum">
              <a:rPr lang="en-US" smtClean="0"/>
              <a:t>‹#›</a:t>
            </a:fld>
            <a:endParaRPr lang="en-US"/>
          </a:p>
        </p:txBody>
      </p:sp>
    </p:spTree>
    <p:extLst>
      <p:ext uri="{BB962C8B-B14F-4D97-AF65-F5344CB8AC3E}">
        <p14:creationId xmlns:p14="http://schemas.microsoft.com/office/powerpoint/2010/main" val="277901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26737-DF50-4E33-B9FB-DB1EDDF01FA4}" type="datetimeFigureOut">
              <a:rPr lang="en-US" smtClean="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B2EB4-6D60-4E01-A6C9-0A784AD3C44C}" type="slidenum">
              <a:rPr lang="en-US" smtClean="0"/>
              <a:t>‹#›</a:t>
            </a:fld>
            <a:endParaRPr lang="en-US"/>
          </a:p>
        </p:txBody>
      </p:sp>
    </p:spTree>
    <p:extLst>
      <p:ext uri="{BB962C8B-B14F-4D97-AF65-F5344CB8AC3E}">
        <p14:creationId xmlns:p14="http://schemas.microsoft.com/office/powerpoint/2010/main" val="277650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824" y="750771"/>
            <a:ext cx="10673615" cy="5426192"/>
          </a:xfrm>
        </p:spPr>
        <p:txBody>
          <a:bodyPr>
            <a:normAutofit/>
          </a:bodyPr>
          <a:lstStyle/>
          <a:p>
            <a:pPr marL="0" indent="0" algn="ctr">
              <a:buNone/>
            </a:pPr>
            <a:r>
              <a:rPr lang="en-US" sz="4000" b="1" dirty="0" smtClean="0">
                <a:latin typeface="Times New Roman" panose="02020603050405020304" pitchFamily="18" charset="0"/>
                <a:cs typeface="Times New Roman" panose="02020603050405020304" pitchFamily="18" charset="0"/>
              </a:rPr>
              <a:t>CSS Grids</a:t>
            </a:r>
            <a:endParaRPr lang="en-US" sz="40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CSS Grid Layout Module offers a grid-based layout system, with rows and columns, making it easier to design web pages without having to use floats and positioning</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CSS Grid Layout excels at </a:t>
            </a:r>
            <a:r>
              <a:rPr lang="en-US" sz="2400" b="1" dirty="0" smtClean="0">
                <a:latin typeface="Times New Roman" panose="02020603050405020304" pitchFamily="18" charset="0"/>
                <a:cs typeface="Times New Roman" panose="02020603050405020304" pitchFamily="18" charset="0"/>
              </a:rPr>
              <a:t>dividing a page into major regions or defining the relationship in terms of size, position, and layer, between parts of a control built from HTML primitives</a:t>
            </a:r>
            <a:r>
              <a:rPr lang="en-US" sz="2400" dirty="0" smtClean="0">
                <a:latin typeface="Times New Roman" panose="02020603050405020304" pitchFamily="18" charset="0"/>
                <a:cs typeface="Times New Roman" panose="02020603050405020304" pitchFamily="18" charset="0"/>
              </a:rPr>
              <a:t>. Like tables, grid layout enables an author to align elements into columns and rows.</a:t>
            </a:r>
          </a:p>
          <a:p>
            <a:r>
              <a:rPr lang="en-US" sz="2400" dirty="0">
                <a:latin typeface="Times New Roman" panose="02020603050405020304" pitchFamily="18" charset="0"/>
                <a:cs typeface="Times New Roman" panose="02020603050405020304" pitchFamily="18" charset="0"/>
              </a:rPr>
              <a:t>Grids not only provide designers a structure on which to base layouts, but they also </a:t>
            </a:r>
            <a:r>
              <a:rPr lang="en-US" sz="2400" b="1" dirty="0">
                <a:latin typeface="Times New Roman" panose="02020603050405020304" pitchFamily="18" charset="0"/>
                <a:cs typeface="Times New Roman" panose="02020603050405020304" pitchFamily="18" charset="0"/>
              </a:rPr>
              <a:t>improve readability and </a:t>
            </a:r>
            <a:r>
              <a:rPr lang="en-US" sz="2400" b="1" dirty="0" err="1">
                <a:latin typeface="Times New Roman" panose="02020603050405020304" pitchFamily="18" charset="0"/>
                <a:cs typeface="Times New Roman" panose="02020603050405020304" pitchFamily="18" charset="0"/>
              </a:rPr>
              <a:t>scannability</a:t>
            </a:r>
            <a:r>
              <a:rPr lang="en-US" sz="2400" b="1" dirty="0">
                <a:latin typeface="Times New Roman" panose="02020603050405020304" pitchFamily="18" charset="0"/>
                <a:cs typeface="Times New Roman" panose="02020603050405020304" pitchFamily="18" charset="0"/>
              </a:rPr>
              <a:t> for end users</a:t>
            </a:r>
            <a:r>
              <a:rPr lang="en-US" sz="2400" dirty="0">
                <a:latin typeface="Times New Roman" panose="02020603050405020304" pitchFamily="18" charset="0"/>
                <a:cs typeface="Times New Roman" panose="02020603050405020304" pitchFamily="18" charset="0"/>
              </a:rPr>
              <a:t>. Use a good grid system that easily adapts to various screen sizes.</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54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styling through Grids CSS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600" cy="4854308"/>
          </a:xfrm>
        </p:spPr>
      </p:pic>
    </p:spTree>
    <p:extLst>
      <p:ext uri="{BB962C8B-B14F-4D97-AF65-F5344CB8AC3E}">
        <p14:creationId xmlns:p14="http://schemas.microsoft.com/office/powerpoint/2010/main" val="2630798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3019"/>
            <a:ext cx="10515600" cy="5483944"/>
          </a:xfrm>
        </p:spPr>
        <p:txBody>
          <a:bodyPr>
            <a:normAutofit/>
          </a:bodyPr>
          <a:lstStyle/>
          <a:p>
            <a:pPr marL="0" indent="0" algn="ctr">
              <a:buNone/>
            </a:pPr>
            <a:r>
              <a:rPr lang="en-US" sz="3200" b="1" dirty="0" smtClean="0">
                <a:latin typeface="Times New Roman" panose="02020603050405020304" pitchFamily="18" charset="0"/>
                <a:cs typeface="Times New Roman" panose="02020603050405020304" pitchFamily="18" charset="0"/>
              </a:rPr>
              <a:t>Grid gap and background colors</a:t>
            </a:r>
          </a:p>
          <a:p>
            <a:endParaRPr lang="en-US" dirty="0"/>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Container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Display: grid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grid-template-columns: 100px </a:t>
            </a:r>
            <a:r>
              <a:rPr lang="en-US" sz="2400" dirty="0" err="1" smtClean="0">
                <a:solidFill>
                  <a:schemeClr val="accent1">
                    <a:lumMod val="75000"/>
                  </a:schemeClr>
                </a:solidFill>
                <a:latin typeface="Times New Roman" panose="02020603050405020304" pitchFamily="18" charset="0"/>
                <a:cs typeface="Times New Roman" panose="02020603050405020304" pitchFamily="18" charset="0"/>
              </a:rPr>
              <a:t>100px</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1">
                    <a:lumMod val="75000"/>
                  </a:schemeClr>
                </a:solidFill>
                <a:latin typeface="Times New Roman" panose="02020603050405020304" pitchFamily="18" charset="0"/>
                <a:cs typeface="Times New Roman" panose="02020603050405020304" pitchFamily="18" charset="0"/>
              </a:rPr>
              <a:t>100px</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p>
          <a:p>
            <a:pPr marL="0" indent="0" algn="just">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grid-template-rows:2fr 1fr; </a:t>
            </a:r>
            <a:endParaRPr lang="en-US" sz="2400" dirty="0" smtClean="0">
              <a:latin typeface="Bahnschrift" panose="020B0502040204020203" pitchFamily="34" charset="0"/>
              <a:cs typeface="Times New Roman" panose="02020603050405020304" pitchFamily="18" charset="0"/>
            </a:endParaRP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g</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rid-gap:10px; </a:t>
            </a:r>
          </a:p>
          <a:p>
            <a:pPr marL="0" indent="0" algn="just">
              <a:buNone/>
            </a:pP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       background-color: </a:t>
            </a:r>
            <a:r>
              <a:rPr lang="en-US" sz="2400" dirty="0" err="1" smtClean="0">
                <a:solidFill>
                  <a:schemeClr val="accent4">
                    <a:lumMod val="75000"/>
                  </a:schemeClr>
                </a:solidFill>
                <a:latin typeface="Times New Roman" panose="02020603050405020304" pitchFamily="18" charset="0"/>
                <a:cs typeface="Times New Roman" panose="02020603050405020304" pitchFamily="18" charset="0"/>
              </a:rPr>
              <a:t>rgb</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(202,96,96);</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28017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148" y="693019"/>
            <a:ext cx="10645540" cy="5483944"/>
          </a:xfrm>
        </p:spPr>
      </p:pic>
    </p:spTree>
    <p:extLst>
      <p:ext uri="{BB962C8B-B14F-4D97-AF65-F5344CB8AC3E}">
        <p14:creationId xmlns:p14="http://schemas.microsoft.com/office/powerpoint/2010/main" val="231859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3019"/>
            <a:ext cx="10515600" cy="5483944"/>
          </a:xfrm>
        </p:spPr>
        <p:txBody>
          <a:bodyPr>
            <a:normAutofit/>
          </a:bodyPr>
          <a:lstStyle/>
          <a:p>
            <a:pPr marL="0" indent="0" algn="ctr">
              <a:buNone/>
            </a:pPr>
            <a:r>
              <a:rPr lang="en-US" sz="3200" b="1" dirty="0" smtClean="0">
                <a:latin typeface="Times New Roman" panose="02020603050405020304" pitchFamily="18" charset="0"/>
                <a:cs typeface="Times New Roman" panose="02020603050405020304" pitchFamily="18" charset="0"/>
              </a:rPr>
              <a:t>Grid auto rows</a:t>
            </a:r>
          </a:p>
          <a:p>
            <a:endParaRPr lang="en-US" dirty="0"/>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Container {</a:t>
            </a:r>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Display: grid ;</a:t>
            </a:r>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grid-template-columns: 100px </a:t>
            </a:r>
            <a:r>
              <a:rPr lang="en-US" dirty="0" err="1" smtClean="0">
                <a:solidFill>
                  <a:schemeClr val="accent1">
                    <a:lumMod val="75000"/>
                  </a:schemeClr>
                </a:solidFill>
                <a:latin typeface="Times New Roman" panose="02020603050405020304" pitchFamily="18" charset="0"/>
                <a:cs typeface="Times New Roman" panose="02020603050405020304" pitchFamily="18" charset="0"/>
              </a:rPr>
              <a:t>100px</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75000"/>
                  </a:schemeClr>
                </a:solidFill>
                <a:latin typeface="Times New Roman" panose="02020603050405020304" pitchFamily="18" charset="0"/>
                <a:cs typeface="Times New Roman" panose="02020603050405020304" pitchFamily="18" charset="0"/>
              </a:rPr>
              <a:t>100px</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p>
          <a:p>
            <a:pPr marL="0" indent="0" algn="just">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grid-template-rows:2fr 1fr; </a:t>
            </a:r>
            <a:endParaRPr lang="en-US" sz="1600" dirty="0" smtClean="0">
              <a:latin typeface="Bahnschrift" panose="020B0502040204020203" pitchFamily="34" charset="0"/>
              <a:cs typeface="Times New Roman" panose="02020603050405020304" pitchFamily="18" charset="0"/>
            </a:endParaRPr>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g</a:t>
            </a:r>
            <a:r>
              <a:rPr lang="en-US" dirty="0" smtClean="0">
                <a:solidFill>
                  <a:schemeClr val="accent1">
                    <a:lumMod val="75000"/>
                  </a:schemeClr>
                </a:solidFill>
                <a:latin typeface="Times New Roman" panose="02020603050405020304" pitchFamily="18" charset="0"/>
                <a:cs typeface="Times New Roman" panose="02020603050405020304" pitchFamily="18" charset="0"/>
              </a:rPr>
              <a:t>rid-gap:10px; </a:t>
            </a:r>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background-color: </a:t>
            </a:r>
            <a:r>
              <a:rPr lang="en-US" dirty="0" err="1" smtClean="0">
                <a:solidFill>
                  <a:schemeClr val="accent1">
                    <a:lumMod val="75000"/>
                  </a:schemeClr>
                </a:solidFill>
                <a:latin typeface="Times New Roman" panose="02020603050405020304" pitchFamily="18" charset="0"/>
                <a:cs typeface="Times New Roman" panose="02020603050405020304" pitchFamily="18" charset="0"/>
              </a:rPr>
              <a:t>rgb</a:t>
            </a:r>
            <a:r>
              <a:rPr lang="en-US" dirty="0" smtClean="0">
                <a:solidFill>
                  <a:schemeClr val="accent1">
                    <a:lumMod val="75000"/>
                  </a:schemeClr>
                </a:solidFill>
                <a:latin typeface="Times New Roman" panose="02020603050405020304" pitchFamily="18" charset="0"/>
                <a:cs typeface="Times New Roman" panose="02020603050405020304" pitchFamily="18" charset="0"/>
              </a:rPr>
              <a:t>(202,96,96);</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p>
          <a:p>
            <a:pPr marL="0" indent="0" algn="just">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dirty="0" smtClean="0">
                <a:solidFill>
                  <a:schemeClr val="accent4">
                    <a:lumMod val="75000"/>
                  </a:schemeClr>
                </a:solidFill>
                <a:latin typeface="Times New Roman" panose="02020603050405020304" pitchFamily="18" charset="0"/>
                <a:cs typeface="Times New Roman" panose="02020603050405020304" pitchFamily="18" charset="0"/>
              </a:rPr>
              <a:t>grid-auto-rows: 100px;</a:t>
            </a:r>
            <a:endParaRPr lang="en-US" dirty="0" smtClean="0">
              <a:solidFill>
                <a:schemeClr val="accent4">
                  <a:lumMod val="75000"/>
                </a:schemeClr>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491451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651" y="837398"/>
            <a:ext cx="10443410" cy="5339565"/>
          </a:xfrm>
        </p:spPr>
      </p:pic>
    </p:spTree>
    <p:extLst>
      <p:ext uri="{BB962C8B-B14F-4D97-AF65-F5344CB8AC3E}">
        <p14:creationId xmlns:p14="http://schemas.microsoft.com/office/powerpoint/2010/main" val="165379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46" y="462013"/>
            <a:ext cx="10673615" cy="5900286"/>
          </a:xfrm>
        </p:spPr>
        <p:txBody>
          <a:bodyPr>
            <a:normAutofit fontScale="77500" lnSpcReduction="20000"/>
          </a:bodyPr>
          <a:lstStyle/>
          <a:p>
            <a:pPr marL="0" indent="0" algn="ctr">
              <a:buNone/>
            </a:pPr>
            <a:r>
              <a:rPr lang="en-US" sz="4300" b="1" dirty="0" smtClean="0">
                <a:latin typeface="Algerian" panose="04020705040A02060702" pitchFamily="82" charset="0"/>
                <a:cs typeface="Times New Roman" panose="02020603050405020304" pitchFamily="18" charset="0"/>
              </a:rPr>
              <a:t> Functions</a:t>
            </a:r>
          </a:p>
          <a:p>
            <a:pPr marL="0" indent="0">
              <a:buNone/>
            </a:pPr>
            <a:endParaRPr lang="en-US" sz="3200" b="1" dirty="0" smtClean="0">
              <a:latin typeface="Times New Roman" panose="02020603050405020304" pitchFamily="18" charset="0"/>
              <a:cs typeface="Times New Roman" panose="02020603050405020304" pitchFamily="18" charset="0"/>
            </a:endParaRPr>
          </a:p>
          <a:p>
            <a:pPr marL="0" indent="0">
              <a:buNone/>
            </a:pPr>
            <a:r>
              <a:rPr lang="en-US" sz="3200" b="1" dirty="0" smtClean="0">
                <a:latin typeface="Times New Roman" panose="02020603050405020304" pitchFamily="18" charset="0"/>
                <a:cs typeface="Times New Roman" panose="02020603050405020304" pitchFamily="18" charset="0"/>
              </a:rPr>
              <a:t>Repeat functions</a:t>
            </a:r>
            <a:endParaRPr lang="en-US" sz="40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repeat function passes the number of repeats required for the number of rows and columns.</a:t>
            </a:r>
          </a:p>
          <a:p>
            <a:pPr marL="0" indent="0" algn="just">
              <a:buNone/>
            </a:pPr>
            <a:endParaRPr lang="en-US" sz="2400"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.Container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Display: grid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grid-template-columns: repeat(3, 100px);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grid-template-rows:2fr 1fr; </a:t>
            </a:r>
            <a:endParaRPr lang="en-US" sz="1400" dirty="0" smtClean="0">
              <a:latin typeface="Bahnschrift" panose="020B0502040204020203" pitchFamily="34" charset="0"/>
              <a:cs typeface="Times New Roman" panose="02020603050405020304" pitchFamily="18" charset="0"/>
            </a:endParaRP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grid-gap:10px;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background-color: </a:t>
            </a:r>
            <a:r>
              <a:rPr lang="en-US" sz="2400" dirty="0" err="1" smtClean="0">
                <a:solidFill>
                  <a:schemeClr val="accent1">
                    <a:lumMod val="75000"/>
                  </a:schemeClr>
                </a:solidFill>
                <a:latin typeface="Times New Roman" panose="02020603050405020304" pitchFamily="18" charset="0"/>
                <a:cs typeface="Times New Roman" panose="02020603050405020304" pitchFamily="18" charset="0"/>
              </a:rPr>
              <a:t>rgb</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(202,96,96);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grid-auto-rows: 100px;</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902" y="2598819"/>
            <a:ext cx="6150543" cy="3407345"/>
          </a:xfrm>
          <a:prstGeom prst="rect">
            <a:avLst/>
          </a:prstGeom>
        </p:spPr>
      </p:pic>
    </p:spTree>
    <p:extLst>
      <p:ext uri="{BB962C8B-B14F-4D97-AF65-F5344CB8AC3E}">
        <p14:creationId xmlns:p14="http://schemas.microsoft.com/office/powerpoint/2010/main" val="1851765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46" y="462012"/>
            <a:ext cx="10673615" cy="5938787"/>
          </a:xfrm>
        </p:spPr>
        <p:txBody>
          <a:bodyPr>
            <a:normAutofit/>
          </a:bodyPr>
          <a:lstStyle/>
          <a:p>
            <a:pPr marL="0" indent="0" algn="ctr">
              <a:buNone/>
            </a:pPr>
            <a:r>
              <a:rPr lang="en-US" sz="4300" b="1" dirty="0" smtClean="0">
                <a:latin typeface="Algerian" panose="04020705040A02060702" pitchFamily="82" charset="0"/>
                <a:cs typeface="Times New Roman" panose="02020603050405020304" pitchFamily="18" charset="0"/>
              </a:rPr>
              <a:t> Functions</a:t>
            </a:r>
          </a:p>
          <a:p>
            <a:pPr marL="0" indent="0">
              <a:buNone/>
            </a:pPr>
            <a:endParaRPr lang="en-US" sz="3200" b="1" dirty="0" smtClean="0">
              <a:latin typeface="Times New Roman" panose="02020603050405020304" pitchFamily="18" charset="0"/>
              <a:cs typeface="Times New Roman" panose="02020603050405020304" pitchFamily="18" charset="0"/>
            </a:endParaRPr>
          </a:p>
          <a:p>
            <a:pPr marL="0" indent="0">
              <a:buNone/>
            </a:pPr>
            <a:r>
              <a:rPr lang="en-US" sz="3200" b="1" dirty="0" smtClean="0">
                <a:latin typeface="Times New Roman" panose="02020603050405020304" pitchFamily="18" charset="0"/>
                <a:cs typeface="Times New Roman" panose="02020603050405020304" pitchFamily="18" charset="0"/>
              </a:rPr>
              <a:t>Repeat functions</a:t>
            </a:r>
            <a:endParaRPr lang="en-US" sz="40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repeat function does not change </a:t>
            </a:r>
            <a:r>
              <a:rPr lang="en-US" sz="2400" dirty="0" err="1" smtClean="0">
                <a:latin typeface="Times New Roman" panose="02020603050405020304" pitchFamily="18" charset="0"/>
                <a:cs typeface="Times New Roman" panose="02020603050405020304" pitchFamily="18" charset="0"/>
              </a:rPr>
              <a:t>anthing</a:t>
            </a:r>
            <a:r>
              <a:rPr lang="en-US" sz="2400" dirty="0" smtClean="0">
                <a:latin typeface="Times New Roman" panose="02020603050405020304" pitchFamily="18" charset="0"/>
                <a:cs typeface="Times New Roman" panose="02020603050405020304" pitchFamily="18" charset="0"/>
              </a:rPr>
              <a:t> it just reduce the amount of the code you need to write </a:t>
            </a:r>
          </a:p>
          <a:p>
            <a:pPr algn="just"/>
            <a:r>
              <a:rPr lang="en-US" sz="2400" dirty="0" smtClean="0">
                <a:latin typeface="Times New Roman" panose="02020603050405020304" pitchFamily="18" charset="0"/>
                <a:cs typeface="Times New Roman" panose="02020603050405020304" pitchFamily="18" charset="0"/>
              </a:rPr>
              <a:t>There for the repeat function  help to reduce the redundancy on the wide range of modifications.</a:t>
            </a:r>
          </a:p>
          <a:p>
            <a:pPr marL="0" indent="0" algn="just">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254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46" y="462013"/>
            <a:ext cx="10673615" cy="5900286"/>
          </a:xfrm>
        </p:spPr>
        <p:txBody>
          <a:bodyPr>
            <a:normAutofit fontScale="77500" lnSpcReduction="20000"/>
          </a:bodyPr>
          <a:lstStyle/>
          <a:p>
            <a:pPr marL="0" indent="0" algn="ctr">
              <a:buNone/>
            </a:pPr>
            <a:r>
              <a:rPr lang="en-US" sz="4300" b="1" dirty="0" smtClean="0">
                <a:latin typeface="Algerian" panose="04020705040A02060702" pitchFamily="82" charset="0"/>
                <a:cs typeface="Times New Roman" panose="02020603050405020304" pitchFamily="18" charset="0"/>
              </a:rPr>
              <a:t> Functions</a:t>
            </a:r>
          </a:p>
          <a:p>
            <a:pPr marL="0" indent="0">
              <a:buNone/>
            </a:pPr>
            <a:endParaRPr lang="en-US" sz="3200" b="1" dirty="0" smtClean="0">
              <a:latin typeface="Times New Roman" panose="02020603050405020304" pitchFamily="18" charset="0"/>
              <a:cs typeface="Times New Roman" panose="02020603050405020304" pitchFamily="18" charset="0"/>
            </a:endParaRPr>
          </a:p>
          <a:p>
            <a:pPr marL="0" indent="0">
              <a:buNone/>
            </a:pPr>
            <a:r>
              <a:rPr lang="en-US" sz="3200" b="1" dirty="0" err="1">
                <a:latin typeface="Times New Roman" panose="02020603050405020304" pitchFamily="18" charset="0"/>
                <a:cs typeface="Times New Roman" panose="02020603050405020304" pitchFamily="18" charset="0"/>
              </a:rPr>
              <a:t>M</a:t>
            </a:r>
            <a:r>
              <a:rPr lang="en-US" sz="3200" b="1" dirty="0" err="1" smtClean="0">
                <a:latin typeface="Times New Roman" panose="02020603050405020304" pitchFamily="18" charset="0"/>
                <a:cs typeface="Times New Roman" panose="02020603050405020304" pitchFamily="18" charset="0"/>
              </a:rPr>
              <a:t>inmax</a:t>
            </a:r>
            <a:r>
              <a:rPr lang="en-US" sz="3200" b="1" dirty="0" smtClean="0">
                <a:latin typeface="Times New Roman" panose="02020603050405020304" pitchFamily="18" charset="0"/>
                <a:cs typeface="Times New Roman" panose="02020603050405020304" pitchFamily="18" charset="0"/>
              </a:rPr>
              <a:t> functions</a:t>
            </a:r>
            <a:endParaRPr lang="en-US" sz="40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minmax</a:t>
            </a:r>
            <a:r>
              <a:rPr lang="en-US" sz="2400" dirty="0" smtClean="0">
                <a:latin typeface="Times New Roman" panose="02020603050405020304" pitchFamily="18" charset="0"/>
                <a:cs typeface="Times New Roman" panose="02020603050405020304" pitchFamily="18" charset="0"/>
              </a:rPr>
              <a:t> function set the minimum and maximum value expected for the size of rows and columns.</a:t>
            </a:r>
          </a:p>
          <a:p>
            <a:pPr marL="0" indent="0" algn="just">
              <a:buNone/>
            </a:pPr>
            <a:endParaRPr lang="en-US" sz="2400"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.Container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Display: grid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grid-template-columns: repeat(3, 100px);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grid-template-rows: </a:t>
            </a:r>
            <a:r>
              <a:rPr lang="en-US" sz="2400" dirty="0" err="1" smtClean="0">
                <a:solidFill>
                  <a:schemeClr val="accent4">
                    <a:lumMod val="75000"/>
                  </a:schemeClr>
                </a:solidFill>
                <a:latin typeface="Times New Roman" panose="02020603050405020304" pitchFamily="18" charset="0"/>
                <a:cs typeface="Times New Roman" panose="02020603050405020304" pitchFamily="18" charset="0"/>
              </a:rPr>
              <a:t>minmax</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(150px,auto); </a:t>
            </a:r>
            <a:endParaRPr lang="en-US" sz="1400" dirty="0" smtClean="0">
              <a:solidFill>
                <a:schemeClr val="accent4">
                  <a:lumMod val="75000"/>
                </a:schemeClr>
              </a:solidFill>
              <a:latin typeface="Bahnschrift" panose="020B0502040204020203" pitchFamily="34" charset="0"/>
              <a:cs typeface="Times New Roman" panose="02020603050405020304" pitchFamily="18" charset="0"/>
            </a:endParaRP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grid-gap:10px;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background-color: </a:t>
            </a:r>
            <a:r>
              <a:rPr lang="en-US" sz="2400" dirty="0" err="1" smtClean="0">
                <a:solidFill>
                  <a:schemeClr val="accent1">
                    <a:lumMod val="75000"/>
                  </a:schemeClr>
                </a:solidFill>
                <a:latin typeface="Times New Roman" panose="02020603050405020304" pitchFamily="18" charset="0"/>
                <a:cs typeface="Times New Roman" panose="02020603050405020304" pitchFamily="18" charset="0"/>
              </a:rPr>
              <a:t>rgb</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(202,96,96);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grid-auto-rows: 100px;</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460" y="2289166"/>
            <a:ext cx="6582367" cy="4179012"/>
          </a:xfrm>
          <a:prstGeom prst="rect">
            <a:avLst/>
          </a:prstGeom>
        </p:spPr>
      </p:pic>
    </p:spTree>
    <p:extLst>
      <p:ext uri="{BB962C8B-B14F-4D97-AF65-F5344CB8AC3E}">
        <p14:creationId xmlns:p14="http://schemas.microsoft.com/office/powerpoint/2010/main" val="1062598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73" y="3285799"/>
            <a:ext cx="10058400" cy="3005926"/>
          </a:xfrm>
          <a:prstGeom prst="rect">
            <a:avLst/>
          </a:prstGeom>
        </p:spPr>
      </p:pic>
      <p:sp>
        <p:nvSpPr>
          <p:cNvPr id="3" name="Content Placeholder 2"/>
          <p:cNvSpPr>
            <a:spLocks noGrp="1"/>
          </p:cNvSpPr>
          <p:nvPr>
            <p:ph idx="1"/>
          </p:nvPr>
        </p:nvSpPr>
        <p:spPr>
          <a:xfrm>
            <a:off x="905577" y="577516"/>
            <a:ext cx="10515600" cy="5416567"/>
          </a:xfrm>
        </p:spPr>
        <p:txBody>
          <a:bodyPr>
            <a:normAutofit/>
          </a:bodyPr>
          <a:lstStyle/>
          <a:p>
            <a:pPr marL="0" indent="0" algn="ctr">
              <a:buNone/>
            </a:pPr>
            <a:r>
              <a:rPr lang="en-US" sz="4400" b="1" dirty="0" smtClean="0">
                <a:latin typeface="Times New Roman" panose="02020603050405020304" pitchFamily="18" charset="0"/>
                <a:cs typeface="Times New Roman" panose="02020603050405020304" pitchFamily="18" charset="0"/>
              </a:rPr>
              <a:t> CSS Grids </a:t>
            </a:r>
          </a:p>
          <a:p>
            <a:pPr algn="just"/>
            <a:r>
              <a:rPr lang="en-US" dirty="0" smtClean="0">
                <a:latin typeface="Times New Roman" panose="02020603050405020304" pitchFamily="18" charset="0"/>
                <a:cs typeface="Times New Roman" panose="02020603050405020304" pitchFamily="18" charset="0"/>
              </a:rPr>
              <a:t>The CSS Grid are two dimensional design Layout that are responsive and compatible with the price of variations.</a:t>
            </a:r>
          </a:p>
          <a:p>
            <a:pPr algn="just"/>
            <a:r>
              <a:rPr lang="en-US" dirty="0" smtClean="0">
                <a:latin typeface="Times New Roman" panose="02020603050405020304" pitchFamily="18" charset="0"/>
                <a:cs typeface="Times New Roman" panose="02020603050405020304" pitchFamily="18" charset="0"/>
              </a:rPr>
              <a:t>They are alternative to an other options which is flexboxes and tables especially when you are working with the larger scale layouts.</a:t>
            </a:r>
          </a:p>
        </p:txBody>
      </p:sp>
    </p:spTree>
    <p:extLst>
      <p:ext uri="{BB962C8B-B14F-4D97-AF65-F5344CB8AC3E}">
        <p14:creationId xmlns:p14="http://schemas.microsoft.com/office/powerpoint/2010/main" val="365138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275" y="731519"/>
            <a:ext cx="10327907" cy="5657199"/>
          </a:xfrm>
        </p:spPr>
      </p:pic>
    </p:spTree>
    <p:extLst>
      <p:ext uri="{BB962C8B-B14F-4D97-AF65-F5344CB8AC3E}">
        <p14:creationId xmlns:p14="http://schemas.microsoft.com/office/powerpoint/2010/main" val="3536131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771"/>
            <a:ext cx="10515600" cy="5426192"/>
          </a:xfrm>
        </p:spPr>
        <p:txBody>
          <a:bodyPr>
            <a:normAutofit/>
          </a:bodyPr>
          <a:lstStyle/>
          <a:p>
            <a:r>
              <a:rPr lang="en-US" sz="2400" dirty="0" smtClean="0">
                <a:latin typeface="Times New Roman" panose="02020603050405020304" pitchFamily="18" charset="0"/>
                <a:cs typeface="Times New Roman" panose="02020603050405020304" pitchFamily="18" charset="0"/>
              </a:rPr>
              <a:t>The space between the row and column is called gutter.</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05720"/>
            <a:ext cx="10058400" cy="5452280"/>
          </a:xfrm>
          <a:prstGeom prst="rect">
            <a:avLst/>
          </a:prstGeom>
        </p:spPr>
      </p:pic>
    </p:spTree>
    <p:extLst>
      <p:ext uri="{BB962C8B-B14F-4D97-AF65-F5344CB8AC3E}">
        <p14:creationId xmlns:p14="http://schemas.microsoft.com/office/powerpoint/2010/main" val="73167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71" y="779463"/>
            <a:ext cx="10475285" cy="5397500"/>
          </a:xfrm>
        </p:spPr>
      </p:pic>
    </p:spTree>
    <p:extLst>
      <p:ext uri="{BB962C8B-B14F-4D97-AF65-F5344CB8AC3E}">
        <p14:creationId xmlns:p14="http://schemas.microsoft.com/office/powerpoint/2010/main" val="3675698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32" y="943027"/>
            <a:ext cx="5756065" cy="569595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550" y="943027"/>
            <a:ext cx="5946450" cy="5695950"/>
          </a:xfrm>
          <a:prstGeom prst="rect">
            <a:avLst/>
          </a:prstGeom>
        </p:spPr>
      </p:pic>
    </p:spTree>
    <p:extLst>
      <p:ext uri="{BB962C8B-B14F-4D97-AF65-F5344CB8AC3E}">
        <p14:creationId xmlns:p14="http://schemas.microsoft.com/office/powerpoint/2010/main" val="2415837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25" y="1029902"/>
            <a:ext cx="3830907" cy="54478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33" y="1029903"/>
            <a:ext cx="7580671" cy="5447899"/>
          </a:xfrm>
          <a:prstGeom prst="rect">
            <a:avLst/>
          </a:prstGeom>
        </p:spPr>
      </p:pic>
      <p:sp>
        <p:nvSpPr>
          <p:cNvPr id="7" name="TextBox 6"/>
          <p:cNvSpPr txBox="1"/>
          <p:nvPr/>
        </p:nvSpPr>
        <p:spPr>
          <a:xfrm>
            <a:off x="2887579" y="269508"/>
            <a:ext cx="5929162" cy="584775"/>
          </a:xfrm>
          <a:prstGeom prst="rect">
            <a:avLst/>
          </a:prstGeom>
          <a:noFill/>
        </p:spPr>
        <p:txBody>
          <a:bodyPr wrap="square" rtlCol="0">
            <a:spAutoFit/>
          </a:bodyPr>
          <a:lstStyle/>
          <a:p>
            <a:r>
              <a:rPr lang="en-US" sz="3200" i="1" dirty="0" smtClean="0">
                <a:latin typeface="Times New Roman" panose="02020603050405020304" pitchFamily="18" charset="0"/>
                <a:cs typeface="Times New Roman" panose="02020603050405020304" pitchFamily="18" charset="0"/>
              </a:rPr>
              <a:t>After Adding some simple CSS</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10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9646"/>
            <a:ext cx="10515600" cy="5397317"/>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Assign the grid value to display property</a:t>
            </a:r>
          </a:p>
          <a:p>
            <a:pPr marL="0" indent="0" algn="just">
              <a:buNone/>
            </a:pPr>
            <a:r>
              <a:rPr lang="en-US" sz="2400" dirty="0" smtClean="0">
                <a:latin typeface="Times New Roman" panose="02020603050405020304" pitchFamily="18" charset="0"/>
                <a:cs typeface="Times New Roman" panose="02020603050405020304" pitchFamily="18" charset="0"/>
              </a:rPr>
              <a:t>   </a:t>
            </a:r>
          </a:p>
          <a:p>
            <a:pPr marL="0" indent="0" algn="just">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Container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Display: grid ;</a:t>
            </a:r>
          </a:p>
          <a:p>
            <a:pPr marL="0" indent="0" algn="just">
              <a:buNone/>
            </a:pP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The display property is also used to set the display types for other design such as flex, block, inline and it is usually the part of the container in the element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523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897"/>
            <a:ext cx="10515600" cy="5378066"/>
          </a:xfrm>
        </p:spPr>
        <p:txBody>
          <a:bodyPr/>
          <a:lstStyle/>
          <a:p>
            <a:pPr marL="0" indent="0" algn="ctr">
              <a:buNone/>
            </a:pPr>
            <a:r>
              <a:rPr lang="en-US" sz="3200" b="1" dirty="0" smtClean="0">
                <a:latin typeface="Times New Roman" panose="02020603050405020304" pitchFamily="18" charset="0"/>
                <a:cs typeface="Times New Roman" panose="02020603050405020304" pitchFamily="18" charset="0"/>
              </a:rPr>
              <a:t>Update container</a:t>
            </a:r>
          </a:p>
          <a:p>
            <a:endParaRPr lang="en-US" dirty="0"/>
          </a:p>
          <a:p>
            <a:pPr marL="0" indent="0" algn="just">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 Container {</a:t>
            </a:r>
          </a:p>
          <a:p>
            <a:pPr marL="0" indent="0" algn="just">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Display</a:t>
            </a:r>
            <a:r>
              <a:rPr lang="en-US" sz="2400" dirty="0">
                <a:solidFill>
                  <a:schemeClr val="accent1">
                    <a:lumMod val="75000"/>
                  </a:schemeClr>
                </a:solidFill>
                <a:latin typeface="Times New Roman" panose="02020603050405020304" pitchFamily="18" charset="0"/>
                <a:cs typeface="Times New Roman" panose="02020603050405020304" pitchFamily="18" charset="0"/>
              </a:rPr>
              <a:t>: grid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a:t>
            </a:r>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grid-template-columns: 100px </a:t>
            </a:r>
            <a:r>
              <a:rPr lang="en-US" sz="2400" dirty="0" err="1" smtClean="0">
                <a:solidFill>
                  <a:schemeClr val="accent4">
                    <a:lumMod val="75000"/>
                  </a:schemeClr>
                </a:solidFill>
                <a:latin typeface="Times New Roman" panose="02020603050405020304" pitchFamily="18" charset="0"/>
                <a:cs typeface="Times New Roman" panose="02020603050405020304" pitchFamily="18" charset="0"/>
              </a:rPr>
              <a:t>100px</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4">
                    <a:lumMod val="75000"/>
                  </a:schemeClr>
                </a:solidFill>
                <a:latin typeface="Times New Roman" panose="02020603050405020304" pitchFamily="18" charset="0"/>
                <a:cs typeface="Times New Roman" panose="02020603050405020304" pitchFamily="18" charset="0"/>
              </a:rPr>
              <a:t>100px</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1600" dirty="0" smtClean="0">
                <a:latin typeface="Bahnschrift" panose="020B0502040204020203" pitchFamily="34" charset="0"/>
                <a:cs typeface="Times New Roman" panose="02020603050405020304" pitchFamily="18" charset="0"/>
              </a:rPr>
              <a:t>Divide the column through pixels</a:t>
            </a:r>
          </a:p>
          <a:p>
            <a:pPr marL="0" indent="0" algn="just">
              <a:buNone/>
            </a:pP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4">
                    <a:lumMod val="75000"/>
                  </a:schemeClr>
                </a:solidFill>
                <a:latin typeface="Times New Roman" panose="02020603050405020304" pitchFamily="18" charset="0"/>
                <a:cs typeface="Times New Roman" panose="02020603050405020304" pitchFamily="18" charset="0"/>
              </a:rPr>
              <a:t>grid-template-rows:2fr 1fr; </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1600" dirty="0" smtClean="0">
                <a:latin typeface="Bahnschrift" panose="020B0502040204020203" pitchFamily="34" charset="0"/>
                <a:cs typeface="Times New Roman" panose="02020603050405020304" pitchFamily="18" charset="0"/>
              </a:rPr>
              <a:t>Fraction effectively divides the grid</a:t>
            </a:r>
            <a:endParaRPr lang="en-US" sz="1600" dirty="0">
              <a:latin typeface="Bahnschrift" panose="020B0502040204020203" pitchFamily="34" charset="0"/>
              <a:cs typeface="Times New Roman" panose="02020603050405020304" pitchFamily="18" charset="0"/>
            </a:endParaRPr>
          </a:p>
          <a:p>
            <a:pPr marL="0" indent="0" algn="just">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085373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502</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Bahnschrift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styling through Grids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55</cp:revision>
  <dcterms:created xsi:type="dcterms:W3CDTF">2023-03-11T05:25:47Z</dcterms:created>
  <dcterms:modified xsi:type="dcterms:W3CDTF">2023-03-11T07:06:52Z</dcterms:modified>
</cp:coreProperties>
</file>