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32" r:id="rId4"/>
    <p:sldId id="263" r:id="rId5"/>
    <p:sldId id="323" r:id="rId6"/>
    <p:sldId id="266" r:id="rId7"/>
    <p:sldId id="267" r:id="rId8"/>
    <p:sldId id="269" r:id="rId9"/>
    <p:sldId id="270" r:id="rId10"/>
    <p:sldId id="324" r:id="rId11"/>
    <p:sldId id="333" r:id="rId12"/>
    <p:sldId id="260" r:id="rId13"/>
    <p:sldId id="261" r:id="rId14"/>
    <p:sldId id="325" r:id="rId15"/>
    <p:sldId id="326" r:id="rId16"/>
    <p:sldId id="327" r:id="rId17"/>
    <p:sldId id="328" r:id="rId18"/>
    <p:sldId id="311" r:id="rId19"/>
    <p:sldId id="33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313" r:id="rId28"/>
    <p:sldId id="281" r:id="rId29"/>
    <p:sldId id="283" r:id="rId30"/>
    <p:sldId id="335" r:id="rId31"/>
    <p:sldId id="284" r:id="rId32"/>
    <p:sldId id="285" r:id="rId33"/>
    <p:sldId id="329" r:id="rId34"/>
    <p:sldId id="287" r:id="rId35"/>
    <p:sldId id="336" r:id="rId36"/>
    <p:sldId id="297" r:id="rId37"/>
    <p:sldId id="298" r:id="rId38"/>
    <p:sldId id="315" r:id="rId39"/>
    <p:sldId id="304" r:id="rId40"/>
    <p:sldId id="316" r:id="rId41"/>
    <p:sldId id="317" r:id="rId42"/>
    <p:sldId id="319" r:id="rId43"/>
    <p:sldId id="321" r:id="rId44"/>
    <p:sldId id="322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8"/>
    <p:restoredTop sz="95952"/>
  </p:normalViewPr>
  <p:slideViewPr>
    <p:cSldViewPr>
      <p:cViewPr varScale="1">
        <p:scale>
          <a:sx n="69" d="100"/>
          <a:sy n="69" d="100"/>
        </p:scale>
        <p:origin x="-1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08784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52951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Animated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29860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61327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53647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46507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09383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03125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84879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72032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274437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20309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4092652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10763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42127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8653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23376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3356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4404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75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03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4288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D6392-2366-F446-8443-6625AC59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29793-71D2-CD4A-8CF3-D5BBAED5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9" y="2492896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Logically integrated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Physically distributed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5B9C14-BFB5-4047-A565-ED76FFC7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C81615-23EA-4D4C-8DAE-5A836890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5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8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File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5DC6C84-02AC-3842-A953-C20C2C7F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050991C-173F-9947-B7B2-797C88A5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74BED94-1701-1545-A7CB-1AB2175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58" y="1204458"/>
            <a:ext cx="6636210" cy="4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35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Database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24E9677-922B-904A-9174-A2A8777F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0B6DCE-E244-4B46-BD10-0A948074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E1262EDE-54DE-9248-9DC2-365D946D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9" y="1772816"/>
            <a:ext cx="793888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3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F4162-67B3-E345-BDA5-A2417FD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Early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ACD43CB-54B6-E341-A3F1-7B0BD1A3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F64714-CA40-C94F-90C9-CD439D5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AE255347-F63A-E74D-BABE-C89109C8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6296100" cy="413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DBFEDD-6E88-0F4C-A19A-EB73CD4825C5}"/>
              </a:ext>
            </a:extLst>
          </p:cNvPr>
          <p:cNvSpPr txBox="1"/>
          <p:nvPr/>
        </p:nvSpPr>
        <p:spPr>
          <a:xfrm>
            <a:off x="449196" y="124157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Peer-to-Peer (P2P)</a:t>
            </a:r>
          </a:p>
        </p:txBody>
      </p:sp>
    </p:spTree>
    <p:extLst>
      <p:ext uri="{BB962C8B-B14F-4D97-AF65-F5344CB8AC3E}">
        <p14:creationId xmlns:p14="http://schemas.microsoft.com/office/powerpoint/2010/main" xmlns="" val="129358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90F96-02A4-BF48-AFF5-031BCCF3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Client/Server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281B52-64D5-3E43-9EA1-322ACDFA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D272B1-B7AE-BF48-B326-64F30175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E84AD07D-8273-EF44-A4E9-F9D6DD08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400600" cy="40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112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D3B35-DE77-D242-801B-12B78BE3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Data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0572B1-D869-1845-B73A-E08F8E1F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6791B-F929-544A-8846-0202CC84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2D8AA1C-DDE9-0A46-B012-63BD2873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5063299" cy="34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1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F6449-CD4D-3440-AE1C-83740F40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039C42F-E264-EF4D-B6FA-9071308C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F50393-A61F-A943-971B-E6F13071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EEC1910-C04E-A04D-A0F5-E7C647B2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On-demand, reliable services provided over the Internet in a cost-efficient manner</a:t>
            </a:r>
          </a:p>
          <a:p>
            <a:r>
              <a:rPr lang="en-US" dirty="0"/>
              <a:t>Cost savings: no need to maintain dedicated compute power</a:t>
            </a:r>
          </a:p>
          <a:p>
            <a:r>
              <a:rPr lang="en-US" dirty="0"/>
              <a:t>Elasticity: better adaptivity to changing workload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E73F3D88-530C-8447-AB9D-2C040E9E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645024"/>
            <a:ext cx="3707904" cy="24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310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Delivery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Delivery modes</a:t>
            </a:r>
          </a:p>
          <a:p>
            <a:pPr lvl="1"/>
            <a:r>
              <a:rPr lang="en-US" dirty="0"/>
              <a:t>Pull-only</a:t>
            </a:r>
          </a:p>
          <a:p>
            <a:pPr lvl="1"/>
            <a:r>
              <a:rPr lang="en-US" dirty="0"/>
              <a:t>Push-only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Periodic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Ad-hoc or irregular</a:t>
            </a:r>
          </a:p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Unicast</a:t>
            </a:r>
          </a:p>
          <a:p>
            <a:pPr lvl="1"/>
            <a:r>
              <a:rPr lang="en-US" dirty="0"/>
              <a:t>One-to-many</a:t>
            </a:r>
          </a:p>
          <a:p>
            <a:r>
              <a:rPr lang="en-US" dirty="0"/>
              <a:t>Note: not all combinations make sense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210331-D800-C84B-9828-C8569ED98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E67A57-26A1-2F48-A04A-742F35C2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2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1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r>
              <a:rPr lang="en-US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and Parallel Database Design</a:t>
            </a:r>
          </a:p>
          <a:p>
            <a:r>
              <a:rPr lang="en-US" dirty="0">
                <a:cs typeface="Book Antiqua"/>
              </a:rPr>
              <a:t>Distributed Data Control</a:t>
            </a:r>
          </a:p>
          <a:p>
            <a:r>
              <a:rPr lang="en-US" dirty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Distributed Transaction Processing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dirty="0">
                <a:cs typeface="Book Antiqua"/>
              </a:rPr>
              <a:t>Database Integration – </a:t>
            </a:r>
            <a:r>
              <a:rPr lang="en-US" dirty="0" err="1">
                <a:cs typeface="Book Antiqua"/>
              </a:rPr>
              <a:t>Multidatabase</a:t>
            </a:r>
            <a:r>
              <a:rPr lang="en-US" dirty="0">
                <a:cs typeface="Book Antiqua"/>
              </a:rPr>
              <a:t> Systems</a:t>
            </a:r>
          </a:p>
          <a:p>
            <a:r>
              <a:rPr lang="en-US" dirty="0">
                <a:cs typeface="Book Antiqua"/>
              </a:rPr>
              <a:t>Parallel Database Systems</a:t>
            </a:r>
          </a:p>
          <a:p>
            <a:r>
              <a:rPr lang="en-US" dirty="0">
                <a:cs typeface="Book Antiqua"/>
              </a:rPr>
              <a:t>Peer-to-Peer Data Management</a:t>
            </a:r>
          </a:p>
          <a:p>
            <a:r>
              <a:rPr lang="en-US" dirty="0">
                <a:cs typeface="Book Antiqua"/>
              </a:rPr>
              <a:t>Big Data Processing</a:t>
            </a:r>
          </a:p>
          <a:p>
            <a:r>
              <a:rPr lang="en-US" dirty="0">
                <a:cs typeface="Book Antiqua"/>
              </a:rPr>
              <a:t>NoSQL, NewSQL and </a:t>
            </a:r>
            <a:r>
              <a:rPr lang="en-US" dirty="0" err="1">
                <a:cs typeface="Book Antiqua"/>
              </a:rPr>
              <a:t>Polystores</a:t>
            </a:r>
            <a:endParaRPr lang="en-US" dirty="0">
              <a:cs typeface="Book Antiqua"/>
            </a:endParaRPr>
          </a:p>
          <a:p>
            <a:r>
              <a:rPr lang="en-US" dirty="0">
                <a:cs typeface="Book Antiqua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20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E0F610-57A4-8440-AF15-07657BD1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8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844"/>
              </a:spcAft>
            </a:pPr>
            <a:r>
              <a:rPr lang="en-US" dirty="0"/>
              <a:t>Transparency is the separation of the higher-level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432FF"/>
                </a:solidFill>
              </a:rPr>
              <a:t>data independence</a:t>
            </a:r>
            <a:endParaRPr lang="en-US" sz="1400" dirty="0">
              <a:solidFill>
                <a:srgbClr val="0432FF"/>
              </a:solidFill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hybrid</a:t>
            </a:r>
            <a:endParaRPr lang="en-US" sz="161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21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330D7A-797D-FE43-B84A-7AF572017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55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1107056"/>
            <a:ext cx="5428313" cy="47607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35D911A-2F9C-5F43-9EAF-60668C58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88D21B-E852-3740-BF3B-C960AC493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25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771" y="1915993"/>
            <a:ext cx="4134445" cy="1867421"/>
          </a:xfrm>
          <a:noFill/>
          <a:ln/>
        </p:spPr>
        <p:txBody>
          <a:bodyPr/>
          <a:lstStyle/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SELECT</a:t>
            </a:r>
            <a:r>
              <a:rPr lang="en-US" sz="1828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FROM</a:t>
            </a:r>
            <a:r>
              <a:rPr lang="en-US" sz="1828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WHERE</a:t>
            </a:r>
            <a:r>
              <a:rPr lang="en-US" sz="1828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1" y="2602705"/>
            <a:ext cx="1383642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employees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assignments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4645372"/>
            <a:ext cx="1789202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 </a:t>
            </a:r>
            <a:endParaRPr lang="en-US" sz="1266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    </a:t>
            </a:r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with budget &gt; 200000</a:t>
            </a:r>
            <a:endParaRPr lang="en-US" sz="1266" dirty="0">
              <a:solidFill>
                <a:srgbClr val="FF5008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employees</a:t>
            </a: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235993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4547393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178843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197893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197893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077492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6" y="2221705"/>
            <a:ext cx="785722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605190" y="2945606"/>
            <a:ext cx="1508676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Communication</a:t>
            </a:r>
          </a:p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4737893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140993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3645693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155638"/>
            <a:ext cx="912360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369593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36075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03304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216942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115343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026442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158205"/>
            <a:ext cx="606186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26487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26233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26423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1454943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8" y="4482306"/>
            <a:ext cx="542065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New</a:t>
            </a:r>
          </a:p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3548855"/>
            <a:ext cx="1502265" cy="64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018434"/>
            <a:ext cx="1670579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  <a:endParaRPr lang="en-US" sz="1266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employees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2604292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1467642"/>
            <a:ext cx="679924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105008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4510053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1775999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2940503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FDC34C8-559F-5D4C-A706-E6E63662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8BAE438-4822-994B-8345-B2C93DE8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23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14176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177187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02587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454999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02942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46243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374672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359273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274977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458968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43569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05616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05616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21014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374672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290217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28634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43569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267357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1293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382292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28634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43874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28171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12931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38229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29021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13236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20551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38229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282597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382292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28171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37467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35949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297996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36413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397691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267357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38229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21014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12931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382292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351494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466588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38991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359273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20551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458968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43874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351494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13236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28171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251958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05616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36413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366893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274977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43874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28171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43569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43874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43874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05311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450713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3586387"/>
            <a:ext cx="2375648" cy="3152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591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1881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0527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0405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29562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02307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CEF31F8-9F59-3A4F-9854-A4CB18043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3B532A-52F1-D54B-BECA-22AFCD581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54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295999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2701044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169332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3785200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592989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algn="ctr"/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51920" y="3140676"/>
            <a:ext cx="1768111" cy="57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9" tIns="28574" rIns="69849" bIns="28574">
            <a:spAutoFit/>
          </a:bodyPr>
          <a:lstStyle/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Communication</a:t>
            </a:r>
          </a:p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374038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388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2861835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295999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1739063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194738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1840324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50" y="4574189"/>
            <a:ext cx="954830" cy="686636"/>
            <a:chOff x="6958862" y="6820748"/>
            <a:chExt cx="1357981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107250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2" y="4141637"/>
            <a:ext cx="1067986" cy="534002"/>
            <a:chOff x="8998734" y="6308231"/>
            <a:chExt cx="1518913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247488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422486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348043"/>
            <a:ext cx="968332" cy="49410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557520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4922167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3" y="2335557"/>
            <a:ext cx="943474" cy="669271"/>
            <a:chOff x="9224543" y="3504073"/>
            <a:chExt cx="1341829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263021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1840324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397260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58" y="4219963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5" y="3055459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384467"/>
            <a:ext cx="968332" cy="49410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89" y="1992216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435279"/>
            <a:ext cx="968332" cy="49410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88" y="1992215"/>
            <a:ext cx="1067986" cy="534002"/>
            <a:chOff x="8998734" y="6308231"/>
            <a:chExt cx="1518913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D93D432-30E6-4F47-8F76-F37A3FDB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5002736-412D-3D47-B2A1-9184E763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15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Transparency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Network transparency (or distribution transparency)</a:t>
            </a:r>
          </a:p>
          <a:p>
            <a:pPr lvl="1"/>
            <a:r>
              <a:rPr lang="en-US" dirty="0"/>
              <a:t>Location transparency</a:t>
            </a:r>
          </a:p>
          <a:p>
            <a:pPr lvl="1"/>
            <a:r>
              <a:rPr lang="en-US" dirty="0"/>
              <a:t>Fragmentation transparency</a:t>
            </a:r>
          </a:p>
          <a:p>
            <a:r>
              <a:rPr lang="en-US" dirty="0"/>
              <a:t>Fragmentation transparency</a:t>
            </a:r>
          </a:p>
          <a:p>
            <a:r>
              <a:rPr lang="en-US" dirty="0"/>
              <a:t>Replication transparency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939A7A-BA87-6D46-9F20-D1FECA455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C8C76C-4E83-2F43-9E5E-4284E83A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71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Through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/>
          <a:lstStyle/>
          <a:p>
            <a:r>
              <a:rPr lang="en-US" dirty="0"/>
              <a:t>Replicated components and data should make distributed DBMS more reliable.</a:t>
            </a:r>
          </a:p>
          <a:p>
            <a:r>
              <a:rPr lang="en-US" dirty="0"/>
              <a:t>Distributed transactions provide</a:t>
            </a:r>
          </a:p>
          <a:p>
            <a:pPr lvl="1"/>
            <a:r>
              <a:rPr lang="en-US" dirty="0"/>
              <a:t>Concurrency transparency</a:t>
            </a:r>
          </a:p>
          <a:p>
            <a:pPr lvl="1"/>
            <a:r>
              <a:rPr lang="en-US" dirty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/>
              <a:t>Distributed transaction support requires implementation of </a:t>
            </a:r>
          </a:p>
          <a:p>
            <a:pPr lvl="1"/>
            <a:r>
              <a:rPr lang="en-US" dirty="0"/>
              <a:t>Distributed concurrency control protocols</a:t>
            </a:r>
          </a:p>
          <a:p>
            <a:pPr lvl="1"/>
            <a:r>
              <a:rPr lang="en-US" dirty="0"/>
              <a:t>Commit protocols</a:t>
            </a:r>
          </a:p>
          <a:p>
            <a:r>
              <a:rPr lang="en-US" dirty="0"/>
              <a:t>Data replication</a:t>
            </a:r>
          </a:p>
          <a:p>
            <a:pPr lvl="1"/>
            <a:r>
              <a:rPr lang="en-US" dirty="0"/>
              <a:t>Great for read-intensive workloads, problematic for updates</a:t>
            </a:r>
          </a:p>
          <a:p>
            <a:pPr lvl="1"/>
            <a:r>
              <a:rPr lang="en-US" dirty="0"/>
              <a:t>Replication protocols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287F12-5F17-F048-8C13-E93B0AF4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6919EC-EE51-9449-B27B-D9345A15C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98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Inter-query parallelism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Intra-query parallelism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9063608-3F9F-3746-B738-55CD95A6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A67102-E86A-184B-92B1-E3C0912D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23517444-EA30-D045-952E-430738D8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12" y="4725144"/>
            <a:ext cx="3217788" cy="1330918"/>
          </a:xfrm>
          <a:prstGeom prst="rect">
            <a:avLst/>
          </a:prstGeom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xmlns="" id="{B018B0FE-53A8-284F-BFCB-3D4C303CA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17" y="3400341"/>
            <a:ext cx="1879178" cy="11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363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Issue is database scaling and workload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Adding </a:t>
            </a:r>
            <a:r>
              <a:rPr lang="en-US" dirty="0">
                <a:solidFill>
                  <a:srgbClr val="0432FF"/>
                </a:solidFill>
              </a:rPr>
              <a:t>processing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storage</a:t>
            </a:r>
            <a:r>
              <a:rPr lang="en-US" dirty="0"/>
              <a:t> power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Scale-out: add more servers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Scale-up: increase the capacity of one server → has limits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B561D55-4090-E442-9166-8DA459AB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36C400-2099-344F-933E-C40A1A86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7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281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11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How 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Replicated 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A 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query 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Convert 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Optimization 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6C1B75A-B1C3-1A4A-B97B-8681D664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E941ED-29D3-7D46-BD05-EB7B6B88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85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Distributed concurrency 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Synchronization 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Consistency 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Deadlock 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rgbClr val="0432FF"/>
                </a:solidFill>
              </a:rPr>
              <a:t>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How 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Atomicity and durability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FAFAC80-B290-0941-8558-F57C0879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179A51-B329-804D-B824-A8159C66E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528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B276F-7269-6342-A510-B690AE27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FD94C2-6BAA-1048-8AB0-67E2B11B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Replication</a:t>
            </a:r>
          </a:p>
          <a:p>
            <a:pPr lvl="1"/>
            <a:r>
              <a:rPr lang="en-US" dirty="0"/>
              <a:t>Mutual consistency</a:t>
            </a:r>
          </a:p>
          <a:p>
            <a:pPr lvl="1"/>
            <a:r>
              <a:rPr lang="en-US" dirty="0"/>
              <a:t>Freshness of copies</a:t>
            </a:r>
          </a:p>
          <a:p>
            <a:pPr lvl="1"/>
            <a:r>
              <a:rPr lang="en-US" dirty="0"/>
              <a:t>Eager vs lazy</a:t>
            </a:r>
          </a:p>
          <a:p>
            <a:pPr lvl="1"/>
            <a:r>
              <a:rPr lang="en-US" dirty="0"/>
              <a:t>Centralized vs distributed</a:t>
            </a:r>
          </a:p>
          <a:p>
            <a:r>
              <a:rPr lang="en-US" dirty="0">
                <a:solidFill>
                  <a:srgbClr val="0432FF"/>
                </a:solidFill>
              </a:rPr>
              <a:t>Parallel DBMS</a:t>
            </a:r>
          </a:p>
          <a:p>
            <a:pPr lvl="1"/>
            <a:r>
              <a:rPr lang="en-US" dirty="0"/>
              <a:t>Objectives: high scalability and performance</a:t>
            </a:r>
          </a:p>
          <a:p>
            <a:pPr lvl="1"/>
            <a:r>
              <a:rPr lang="en-US" dirty="0"/>
              <a:t>Not geo-distributed</a:t>
            </a:r>
          </a:p>
          <a:p>
            <a:pPr lvl="1"/>
            <a:r>
              <a:rPr lang="en-US" dirty="0"/>
              <a:t>Cluster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B21ABB-5A09-6A4E-8358-0E3BF6AA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02A4C7-66ED-7846-A8F6-DB53FE61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36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104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Alternative distribution approaches</a:t>
            </a:r>
          </a:p>
          <a:p>
            <a:pPr lvl="1"/>
            <a:r>
              <a:rPr lang="en-US" dirty="0"/>
              <a:t>Modern P2P</a:t>
            </a:r>
          </a:p>
          <a:p>
            <a:pPr lvl="1"/>
            <a:r>
              <a:rPr lang="en-US" dirty="0"/>
              <a:t>World Wide Web (WWW or Web)</a:t>
            </a:r>
          </a:p>
          <a:p>
            <a:r>
              <a:rPr lang="en-US" dirty="0">
                <a:solidFill>
                  <a:srgbClr val="0432FF"/>
                </a:solidFill>
              </a:rPr>
              <a:t>Big data processing</a:t>
            </a:r>
          </a:p>
          <a:p>
            <a:pPr lvl="1"/>
            <a:r>
              <a:rPr lang="en-US" dirty="0"/>
              <a:t>4V: volume, variety, velocity, veracity</a:t>
            </a:r>
          </a:p>
          <a:p>
            <a:pPr lvl="1"/>
            <a:r>
              <a:rPr lang="en-US" dirty="0"/>
              <a:t>MapReduce &amp; Spark</a:t>
            </a:r>
          </a:p>
          <a:p>
            <a:pPr lvl="1"/>
            <a:r>
              <a:rPr lang="en-US" dirty="0"/>
              <a:t>Stream data</a:t>
            </a:r>
          </a:p>
          <a:p>
            <a:pPr lvl="1"/>
            <a:r>
              <a:rPr lang="en-US" dirty="0"/>
              <a:t>Graph analytics</a:t>
            </a:r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 err="1"/>
              <a:t>NewSQL</a:t>
            </a:r>
            <a:endParaRPr lang="en-US" dirty="0"/>
          </a:p>
          <a:p>
            <a:pPr lvl="1"/>
            <a:r>
              <a:rPr lang="en-US" dirty="0" err="1"/>
              <a:t>Polystores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72AB1D2-B5CF-994A-AC00-7744B3E8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AD7D43-9C9A-7640-B963-D05675A6E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058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07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78A8474-2E96-8C4C-8A7A-031B005C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3414DE-E5EB-024B-8787-A4972BC4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18190C74-4265-344D-83F0-A898552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9971"/>
            <a:ext cx="5616624" cy="4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82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53136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BC98616-5D36-F841-84E4-E671C2DF8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35C5EF-8EE8-C545-91A9-110C93B6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18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6C834D4-CE13-AF42-A9DA-E41CB2E27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295EB-D944-F74E-B242-0FB50560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9950219-EADD-F845-95C2-9C19281A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68760"/>
            <a:ext cx="3312368" cy="48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07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6224"/>
            <a:ext cx="8229600" cy="420506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Overall better system price/performance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043FEE0-7CE0-BF45-B2F8-F6B33D1D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38FB51D-3FD4-0640-A468-A1F153E9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24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number of autonomous processing elements (not necessarily homogeneous) that are interconnected by a computer network and that cooperate in performing their assigned tasks.</a:t>
            </a:r>
          </a:p>
          <a:p>
            <a:r>
              <a:rPr lang="en-US" dirty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54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9816" y="1196752"/>
            <a:ext cx="4364367" cy="483907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7BDCE2-975A-2748-B32C-60B8FBA22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86520F-74B7-B44F-A7F3-DC0A04FC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78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Servers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9BC7F5-2D52-B64A-AA04-8B2A98E3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1E5D8F-3127-224B-B490-63EC6AE3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4CE00D1-4A2A-A144-9DB1-0A2B026C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904656" cy="49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86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Peer-to-Peer Component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C34E965-22C9-0D41-B395-32A2ACAEF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F54471-D78C-C242-8AD4-B03EA5BF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F1D5EF73-9A98-7B48-B583-09D9B02464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414" y="1052736"/>
            <a:ext cx="435082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26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MDBS Components &amp; Execution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293AB-0D70-474B-81FA-F80492E4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56DC0-0BF1-5744-BE6E-9AAA7334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564FCB0-B7D3-9042-95B4-6EB176F2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79" y="1567079"/>
            <a:ext cx="6457981" cy="43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9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Mediator/Wrapper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06975-1028-4243-8484-2C78607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AB7295-B311-9541-994E-6EE505A0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FF6F9DF-1873-774B-BAE2-9028CFB9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61721"/>
            <a:ext cx="4032448" cy="51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2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8608E-A836-0D4F-8FA4-CCDE93F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 – Geographically Distributed Data Centers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A949E0-3506-AE44-BF52-E37820473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307719-2015-C84B-9152-EAD14D3C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4E0C7D04-D658-C242-9693-E9E447557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25662"/>
            <a:ext cx="6604000" cy="3479800"/>
          </a:xfrm>
        </p:spPr>
      </p:pic>
    </p:spTree>
    <p:extLst>
      <p:ext uri="{BB962C8B-B14F-4D97-AF65-F5344CB8AC3E}">
        <p14:creationId xmlns:p14="http://schemas.microsoft.com/office/powerpoint/2010/main" xmlns="" val="203992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4" y="152401"/>
            <a:ext cx="8669337" cy="1125538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8229600" cy="4419600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is a collection of multiple, </a:t>
            </a:r>
            <a:r>
              <a:rPr lang="en-US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dirty="0">
                <a:solidFill>
                  <a:srgbClr val="0000FF"/>
                </a:solidFill>
              </a:rPr>
              <a:t>computer network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(Distributed 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7A50016-5750-1F47-9CC5-B165325D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2C1BA2F-84FC-EF46-BC38-AEC506AF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4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BFBF4F3-1FBC-3E4A-B936-6F89A15F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ADA5FC-D8F4-554D-B2F2-9B5C86A7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44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ADF4B4D-CF6D-0C42-BE08-E5F3F2B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C2CE5E-2DD7-DE43-8DD6-0A2A540D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F80F0BE7-E22B-A045-9C1E-0C88570A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87" y="1268760"/>
            <a:ext cx="7407625" cy="4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4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 →</a:t>
            </a:r>
            <a:r>
              <a:rPr lang="en-US" dirty="0"/>
              <a:t> each site </a:t>
            </a:r>
            <a:r>
              <a:rPr lang="en-US" i="1" dirty="0"/>
              <a:t>logically</a:t>
            </a:r>
            <a:r>
              <a:rPr lang="en-US" dirty="0"/>
              <a:t> consists of a single processor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not a multiprocessor system</a:t>
            </a:r>
          </a:p>
          <a:p>
            <a:pPr lvl="1"/>
            <a:r>
              <a:rPr lang="en-US" dirty="0"/>
              <a:t>Parallel 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data logically related as exhibited in the users’ access patterns</a:t>
            </a:r>
          </a:p>
          <a:p>
            <a:pPr lvl="1"/>
            <a:r>
              <a:rPr lang="en-US" dirty="0"/>
              <a:t>Relational data model </a:t>
            </a:r>
          </a:p>
          <a:p>
            <a:r>
              <a:rPr lang="en-US" dirty="0"/>
              <a:t>Distributed 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/>
              <a:t>Not remote file system, not a TP system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43BAC82-990E-E248-BAC8-38CAF78A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3DED0C-1B52-2B4E-95E4-2212C8B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2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1495</Words>
  <Application>Microsoft Office PowerPoint</Application>
  <PresentationFormat>On-screen Show (4:3)</PresentationFormat>
  <Paragraphs>363</Paragraphs>
  <Slides>44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Principles of Distributed Database Systems</vt:lpstr>
      <vt:lpstr>Outline</vt:lpstr>
      <vt:lpstr>Outline</vt:lpstr>
      <vt:lpstr>Distributed Computing</vt:lpstr>
      <vt:lpstr>Current Distribution – Geographically Distributed Data Centers</vt:lpstr>
      <vt:lpstr>What is a Distributed Database System?</vt:lpstr>
      <vt:lpstr>What is not a DDBS?</vt:lpstr>
      <vt:lpstr>Distributed DBMS Environment</vt:lpstr>
      <vt:lpstr>Implicit Assumptions</vt:lpstr>
      <vt:lpstr>Important Point</vt:lpstr>
      <vt:lpstr>Outline</vt:lpstr>
      <vt:lpstr>History – File Systems</vt:lpstr>
      <vt:lpstr>History – Database Management</vt:lpstr>
      <vt:lpstr>History – Early Distribution</vt:lpstr>
      <vt:lpstr>History – Client/Server</vt:lpstr>
      <vt:lpstr>History – Data Integration</vt:lpstr>
      <vt:lpstr>History – Cloud Computing</vt:lpstr>
      <vt:lpstr>Data Delivery Alternatives</vt:lpstr>
      <vt:lpstr>Outline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Scalability</vt:lpstr>
      <vt:lpstr>Outline</vt:lpstr>
      <vt:lpstr>Distributed DBMS Issues</vt:lpstr>
      <vt:lpstr>Distributed DBMS Issues</vt:lpstr>
      <vt:lpstr>Distributed DBMS Issues</vt:lpstr>
      <vt:lpstr>Related Issues</vt:lpstr>
      <vt:lpstr>Outline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Peer-to-Peer Component Architecture</vt:lpstr>
      <vt:lpstr>MDBS Components &amp; Execution</vt:lpstr>
      <vt:lpstr>Mediator/Wrapper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jamil</cp:lastModifiedBy>
  <cp:revision>20</cp:revision>
  <dcterms:created xsi:type="dcterms:W3CDTF">2020-02-05T23:19:38Z</dcterms:created>
  <dcterms:modified xsi:type="dcterms:W3CDTF">2023-10-24T10:15:57Z</dcterms:modified>
</cp:coreProperties>
</file>