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31"/>
  </p:notesMasterIdLst>
  <p:sldIdLst>
    <p:sldId id="256" r:id="rId2"/>
    <p:sldId id="257" r:id="rId3"/>
    <p:sldId id="258" r:id="rId4"/>
    <p:sldId id="259" r:id="rId5"/>
    <p:sldId id="285" r:id="rId6"/>
    <p:sldId id="262" r:id="rId7"/>
    <p:sldId id="260" r:id="rId8"/>
    <p:sldId id="286" r:id="rId9"/>
    <p:sldId id="279" r:id="rId10"/>
    <p:sldId id="261"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7" r:id="rId24"/>
    <p:sldId id="280" r:id="rId25"/>
    <p:sldId id="283" r:id="rId26"/>
    <p:sldId id="281" r:id="rId27"/>
    <p:sldId id="284" r:id="rId28"/>
    <p:sldId id="282" r:id="rId29"/>
    <p:sldId id="27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8F24FC"/>
    <a:srgbClr val="52536D"/>
    <a:srgbClr val="59E6DE"/>
    <a:srgbClr val="851BF6"/>
    <a:srgbClr val="0000FF"/>
    <a:srgbClr val="88ADE3"/>
    <a:srgbClr val="F8CECC"/>
    <a:srgbClr val="FFCD28"/>
    <a:srgbClr val="BCBC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60"/>
  </p:normalViewPr>
  <p:slideViewPr>
    <p:cSldViewPr snapToGrid="0">
      <p:cViewPr varScale="1">
        <p:scale>
          <a:sx n="69" d="100"/>
          <a:sy n="69" d="100"/>
        </p:scale>
        <p:origin x="786"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179995-24F5-4E30-AA3C-C6A49AA09FD3}" type="datetimeFigureOut">
              <a:rPr lang="en-PK" smtClean="0"/>
              <a:t>12/19/2022</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D36634-1409-4A8E-A296-BA8F1C547D97}" type="slidenum">
              <a:rPr lang="en-PK" smtClean="0"/>
              <a:t>‹#›</a:t>
            </a:fld>
            <a:endParaRPr lang="en-PK"/>
          </a:p>
        </p:txBody>
      </p:sp>
    </p:spTree>
    <p:extLst>
      <p:ext uri="{BB962C8B-B14F-4D97-AF65-F5344CB8AC3E}">
        <p14:creationId xmlns:p14="http://schemas.microsoft.com/office/powerpoint/2010/main" val="922826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357571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02565" y="427202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498722" y="4272028"/>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ECB3A91-E8FF-491D-9094-E8DA7D09D927}" type="datetimeFigureOut">
              <a:rPr lang="en-PK" smtClean="0"/>
              <a:t>12/19/2022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E84F414-AC98-41D6-86A2-7C0351A90181}" type="slidenum">
              <a:rPr lang="en-PK" smtClean="0"/>
              <a:t>‹#›</a:t>
            </a:fld>
            <a:endParaRPr lang="en-PK"/>
          </a:p>
        </p:txBody>
      </p:sp>
      <p:cxnSp>
        <p:nvCxnSpPr>
          <p:cNvPr id="8" name="Straight Connector 7"/>
          <p:cNvCxnSpPr/>
          <p:nvPr/>
        </p:nvCxnSpPr>
        <p:spPr>
          <a:xfrm flipV="1">
            <a:off x="8577915" y="4513477"/>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24013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CB3A91-E8FF-491D-9094-E8DA7D09D927}" type="datetimeFigureOut">
              <a:rPr lang="en-PK" smtClean="0"/>
              <a:t>12/19/2022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E84F414-AC98-41D6-86A2-7C0351A90181}" type="slidenum">
              <a:rPr lang="en-PK" smtClean="0"/>
              <a:t>‹#›</a:t>
            </a:fld>
            <a:endParaRPr lang="en-PK"/>
          </a:p>
        </p:txBody>
      </p:sp>
    </p:spTree>
    <p:extLst>
      <p:ext uri="{BB962C8B-B14F-4D97-AF65-F5344CB8AC3E}">
        <p14:creationId xmlns:p14="http://schemas.microsoft.com/office/powerpoint/2010/main" val="3624761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CB3A91-E8FF-491D-9094-E8DA7D09D927}" type="datetimeFigureOut">
              <a:rPr lang="en-PK" smtClean="0"/>
              <a:t>12/19/2022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E84F414-AC98-41D6-86A2-7C0351A90181}" type="slidenum">
              <a:rPr lang="en-PK" smtClean="0"/>
              <a:t>‹#›</a:t>
            </a:fld>
            <a:endParaRPr lang="en-PK"/>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08103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CB3A91-E8FF-491D-9094-E8DA7D09D927}" type="datetimeFigureOut">
              <a:rPr lang="en-PK" smtClean="0"/>
              <a:t>12/19/2022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E84F414-AC98-41D6-86A2-7C0351A90181}" type="slidenum">
              <a:rPr lang="en-PK" smtClean="0"/>
              <a:t>‹#›</a:t>
            </a:fld>
            <a:endParaRPr lang="en-PK"/>
          </a:p>
        </p:txBody>
      </p:sp>
    </p:spTree>
    <p:extLst>
      <p:ext uri="{BB962C8B-B14F-4D97-AF65-F5344CB8AC3E}">
        <p14:creationId xmlns:p14="http://schemas.microsoft.com/office/powerpoint/2010/main" val="309153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CB3A91-E8FF-491D-9094-E8DA7D09D927}" type="datetimeFigureOut">
              <a:rPr lang="en-PK" smtClean="0"/>
              <a:t>12/19/2022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E84F414-AC98-41D6-86A2-7C0351A90181}" type="slidenum">
              <a:rPr lang="en-PK" smtClean="0"/>
              <a:t>‹#›</a:t>
            </a:fld>
            <a:endParaRPr lang="en-PK"/>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12310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CB3A91-E8FF-491D-9094-E8DA7D09D927}" type="datetimeFigureOut">
              <a:rPr lang="en-PK" smtClean="0"/>
              <a:t>12/19/2022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FE84F414-AC98-41D6-86A2-7C0351A90181}" type="slidenum">
              <a:rPr lang="en-PK" smtClean="0"/>
              <a:t>‹#›</a:t>
            </a:fld>
            <a:endParaRPr lang="en-PK"/>
          </a:p>
        </p:txBody>
      </p:sp>
    </p:spTree>
    <p:extLst>
      <p:ext uri="{BB962C8B-B14F-4D97-AF65-F5344CB8AC3E}">
        <p14:creationId xmlns:p14="http://schemas.microsoft.com/office/powerpoint/2010/main" val="2947126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CB3A91-E8FF-491D-9094-E8DA7D09D927}" type="datetimeFigureOut">
              <a:rPr lang="en-PK" smtClean="0"/>
              <a:t>12/19/2022</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FE84F414-AC98-41D6-86A2-7C0351A90181}" type="slidenum">
              <a:rPr lang="en-PK" smtClean="0"/>
              <a:t>‹#›</a:t>
            </a:fld>
            <a:endParaRPr lang="en-PK"/>
          </a:p>
        </p:txBody>
      </p:sp>
    </p:spTree>
    <p:extLst>
      <p:ext uri="{BB962C8B-B14F-4D97-AF65-F5344CB8AC3E}">
        <p14:creationId xmlns:p14="http://schemas.microsoft.com/office/powerpoint/2010/main" val="3206213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E7AB9F-5517-44C7-A472-1740CA080117}"/>
              </a:ext>
            </a:extLst>
          </p:cNvPr>
          <p:cNvSpPr>
            <a:spLocks noGrp="1"/>
          </p:cNvSpPr>
          <p:nvPr>
            <p:ph type="title"/>
          </p:nvPr>
        </p:nvSpPr>
        <p:spPr/>
        <p:txBody>
          <a:bodyPr/>
          <a:lstStyle/>
          <a:p>
            <a:r>
              <a:rPr lang="en-US"/>
              <a:t>Click to edit Master title style</a:t>
            </a:r>
            <a:endParaRPr lang="en-PK"/>
          </a:p>
        </p:txBody>
      </p:sp>
      <p:sp>
        <p:nvSpPr>
          <p:cNvPr id="7" name="Date Placeholder 6">
            <a:extLst>
              <a:ext uri="{FF2B5EF4-FFF2-40B4-BE49-F238E27FC236}">
                <a16:creationId xmlns:a16="http://schemas.microsoft.com/office/drawing/2014/main" id="{CB056F78-E935-449E-B282-090E38D6BE40}"/>
              </a:ext>
            </a:extLst>
          </p:cNvPr>
          <p:cNvSpPr>
            <a:spLocks noGrp="1"/>
          </p:cNvSpPr>
          <p:nvPr>
            <p:ph type="dt" sz="half" idx="10"/>
          </p:nvPr>
        </p:nvSpPr>
        <p:spPr/>
        <p:txBody>
          <a:bodyPr/>
          <a:lstStyle/>
          <a:p>
            <a:fld id="{AECB3A91-E8FF-491D-9094-E8DA7D09D927}" type="datetimeFigureOut">
              <a:rPr lang="en-PK" smtClean="0"/>
              <a:t>12/19/2022</a:t>
            </a:fld>
            <a:endParaRPr lang="en-PK"/>
          </a:p>
        </p:txBody>
      </p:sp>
      <p:sp>
        <p:nvSpPr>
          <p:cNvPr id="8" name="Footer Placeholder 7">
            <a:extLst>
              <a:ext uri="{FF2B5EF4-FFF2-40B4-BE49-F238E27FC236}">
                <a16:creationId xmlns:a16="http://schemas.microsoft.com/office/drawing/2014/main" id="{DA68F733-B1F9-4C64-B984-985A442A566B}"/>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3C1D63A6-917F-4F61-9979-E4ECA4EC7577}"/>
              </a:ext>
            </a:extLst>
          </p:cNvPr>
          <p:cNvSpPr>
            <a:spLocks noGrp="1"/>
          </p:cNvSpPr>
          <p:nvPr>
            <p:ph type="sldNum" sz="quarter" idx="12"/>
          </p:nvPr>
        </p:nvSpPr>
        <p:spPr/>
        <p:txBody>
          <a:bodyPr/>
          <a:lstStyle/>
          <a:p>
            <a:fld id="{FE84F414-AC98-41D6-86A2-7C0351A90181}" type="slidenum">
              <a:rPr lang="en-PK" smtClean="0"/>
              <a:t>‹#›</a:t>
            </a:fld>
            <a:endParaRPr lang="en-PK"/>
          </a:p>
        </p:txBody>
      </p:sp>
    </p:spTree>
    <p:extLst>
      <p:ext uri="{BB962C8B-B14F-4D97-AF65-F5344CB8AC3E}">
        <p14:creationId xmlns:p14="http://schemas.microsoft.com/office/powerpoint/2010/main" val="1243629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CB3A91-E8FF-491D-9094-E8DA7D09D927}" type="datetimeFigureOut">
              <a:rPr lang="en-PK" smtClean="0"/>
              <a:t>12/19/2022</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FE84F414-AC98-41D6-86A2-7C0351A90181}" type="slidenum">
              <a:rPr lang="en-PK" smtClean="0"/>
              <a:t>‹#›</a:t>
            </a:fld>
            <a:endParaRPr lang="en-PK"/>
          </a:p>
        </p:txBody>
      </p:sp>
    </p:spTree>
    <p:extLst>
      <p:ext uri="{BB962C8B-B14F-4D97-AF65-F5344CB8AC3E}">
        <p14:creationId xmlns:p14="http://schemas.microsoft.com/office/powerpoint/2010/main" val="254269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CB3A91-E8FF-491D-9094-E8DA7D09D927}" type="datetimeFigureOut">
              <a:rPr lang="en-PK" smtClean="0"/>
              <a:t>12/19/2022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FE84F414-AC98-41D6-86A2-7C0351A90181}" type="slidenum">
              <a:rPr lang="en-PK" smtClean="0"/>
              <a:t>‹#›</a:t>
            </a:fld>
            <a:endParaRPr lang="en-PK"/>
          </a:p>
        </p:txBody>
      </p:sp>
    </p:spTree>
    <p:extLst>
      <p:ext uri="{BB962C8B-B14F-4D97-AF65-F5344CB8AC3E}">
        <p14:creationId xmlns:p14="http://schemas.microsoft.com/office/powerpoint/2010/main" val="2412789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CB3A91-E8FF-491D-9094-E8DA7D09D927}" type="datetimeFigureOut">
              <a:rPr lang="en-PK" smtClean="0"/>
              <a:t>12/19/2022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FE84F414-AC98-41D6-86A2-7C0351A90181}" type="slidenum">
              <a:rPr lang="en-PK" smtClean="0"/>
              <a:t>‹#›</a:t>
            </a:fld>
            <a:endParaRPr lang="en-PK"/>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798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ECB3A91-E8FF-491D-9094-E8DA7D09D927}" type="datetimeFigureOut">
              <a:rPr lang="en-PK" smtClean="0"/>
              <a:t>12/19/2022</a:t>
            </a:fld>
            <a:endParaRPr lang="en-PK"/>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PK"/>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E84F414-AC98-41D6-86A2-7C0351A90181}" type="slidenum">
              <a:rPr lang="en-PK" smtClean="0"/>
              <a:t>‹#›</a:t>
            </a:fld>
            <a:endParaRPr lang="en-PK"/>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E631C3FE-2E22-48FD-B1D6-A94CEF132B7F}"/>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10440537" y="18325"/>
            <a:ext cx="1751463" cy="1751463"/>
          </a:xfrm>
          <a:prstGeom prst="rect">
            <a:avLst/>
          </a:prstGeom>
        </p:spPr>
      </p:pic>
    </p:spTree>
    <p:extLst>
      <p:ext uri="{BB962C8B-B14F-4D97-AF65-F5344CB8AC3E}">
        <p14:creationId xmlns:p14="http://schemas.microsoft.com/office/powerpoint/2010/main" val="283714631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07E90-FAFD-4EE0-A274-280E567FE023}"/>
              </a:ext>
            </a:extLst>
          </p:cNvPr>
          <p:cNvSpPr>
            <a:spLocks noGrp="1"/>
          </p:cNvSpPr>
          <p:nvPr>
            <p:ph type="ctrTitle"/>
          </p:nvPr>
        </p:nvSpPr>
        <p:spPr>
          <a:xfrm>
            <a:off x="443345" y="3685309"/>
            <a:ext cx="7830499" cy="2509015"/>
          </a:xfrm>
        </p:spPr>
        <p:txBody>
          <a:bodyPr>
            <a:noAutofit/>
          </a:bodyPr>
          <a:lstStyle/>
          <a:p>
            <a:pPr algn="ctr"/>
            <a:r>
              <a:rPr lang="en-US" sz="4800" dirty="0"/>
              <a:t>Data Structures and algorithms </a:t>
            </a:r>
            <a:br>
              <a:rPr lang="en-US" sz="4800" dirty="0"/>
            </a:br>
            <a:r>
              <a:rPr lang="en-US" sz="4800" dirty="0">
                <a:solidFill>
                  <a:srgbClr val="FF0000"/>
                </a:solidFill>
              </a:rPr>
              <a:t>GRAPH DATA STRUCTURE</a:t>
            </a:r>
            <a:endParaRPr lang="en-PK" sz="4800" dirty="0">
              <a:solidFill>
                <a:srgbClr val="FF0000"/>
              </a:solidFill>
            </a:endParaRP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29583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TYPES OF GRAPH – DATA STRUCTURE</a:t>
            </a:r>
            <a:endParaRPr lang="en-PK" dirty="0">
              <a:solidFill>
                <a:srgbClr val="00B0F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7" name="Content Placeholder 6">
            <a:extLst>
              <a:ext uri="{FF2B5EF4-FFF2-40B4-BE49-F238E27FC236}">
                <a16:creationId xmlns:a16="http://schemas.microsoft.com/office/drawing/2014/main" id="{02FA41A7-EED5-434F-9091-3865612850F8}"/>
              </a:ext>
            </a:extLst>
          </p:cNvPr>
          <p:cNvSpPr>
            <a:spLocks noGrp="1"/>
          </p:cNvSpPr>
          <p:nvPr>
            <p:ph idx="1"/>
          </p:nvPr>
        </p:nvSpPr>
        <p:spPr>
          <a:xfrm>
            <a:off x="1024128" y="2286000"/>
            <a:ext cx="4491769" cy="4023360"/>
          </a:xfrm>
        </p:spPr>
        <p:txBody>
          <a:bodyPr>
            <a:normAutofit/>
          </a:bodyPr>
          <a:lstStyle/>
          <a:p>
            <a:r>
              <a:rPr lang="en-US" sz="5000" cap="all" spc="100" dirty="0">
                <a:solidFill>
                  <a:srgbClr val="C00000"/>
                </a:solidFill>
                <a:latin typeface="+mj-lt"/>
                <a:ea typeface="+mj-ea"/>
                <a:cs typeface="+mj-cs"/>
              </a:rPr>
              <a:t>Finite Graphs</a:t>
            </a:r>
          </a:p>
          <a:p>
            <a:r>
              <a:rPr lang="en-US" sz="2400" dirty="0"/>
              <a:t>A graph is said to be finite if it has finite number of vertices and finite number of edges.</a:t>
            </a:r>
          </a:p>
          <a:p>
            <a:endParaRPr lang="en-US" sz="2800" b="1" dirty="0">
              <a:solidFill>
                <a:srgbClr val="25265E"/>
              </a:solidFill>
              <a:latin typeface="euclid_circular_a"/>
            </a:endParaRPr>
          </a:p>
        </p:txBody>
      </p:sp>
      <p:pic>
        <p:nvPicPr>
          <p:cNvPr id="9" name="Picture 8">
            <a:extLst>
              <a:ext uri="{FF2B5EF4-FFF2-40B4-BE49-F238E27FC236}">
                <a16:creationId xmlns:a16="http://schemas.microsoft.com/office/drawing/2014/main" id="{97A55CF8-69AF-4E20-A016-687CFA7D9C28}"/>
              </a:ext>
            </a:extLst>
          </p:cNvPr>
          <p:cNvPicPr>
            <a:picLocks noChangeAspect="1"/>
          </p:cNvPicPr>
          <p:nvPr/>
        </p:nvPicPr>
        <p:blipFill>
          <a:blip r:embed="rId2"/>
          <a:stretch>
            <a:fillRect/>
          </a:stretch>
        </p:blipFill>
        <p:spPr>
          <a:xfrm>
            <a:off x="5763270" y="2462625"/>
            <a:ext cx="4706520" cy="3670110"/>
          </a:xfrm>
          <a:prstGeom prst="rect">
            <a:avLst/>
          </a:prstGeom>
        </p:spPr>
      </p:pic>
    </p:spTree>
    <p:extLst>
      <p:ext uri="{BB962C8B-B14F-4D97-AF65-F5344CB8AC3E}">
        <p14:creationId xmlns:p14="http://schemas.microsoft.com/office/powerpoint/2010/main" val="1298378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TYPES OF GRAPH – DATA STRUCTURE</a:t>
            </a:r>
            <a:endParaRPr lang="en-PK" dirty="0">
              <a:solidFill>
                <a:srgbClr val="00B0F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7" name="Content Placeholder 6">
            <a:extLst>
              <a:ext uri="{FF2B5EF4-FFF2-40B4-BE49-F238E27FC236}">
                <a16:creationId xmlns:a16="http://schemas.microsoft.com/office/drawing/2014/main" id="{02FA41A7-EED5-434F-9091-3865612850F8}"/>
              </a:ext>
            </a:extLst>
          </p:cNvPr>
          <p:cNvSpPr>
            <a:spLocks noGrp="1"/>
          </p:cNvSpPr>
          <p:nvPr>
            <p:ph idx="1"/>
          </p:nvPr>
        </p:nvSpPr>
        <p:spPr>
          <a:xfrm>
            <a:off x="1024129" y="2286000"/>
            <a:ext cx="4913386" cy="3986784"/>
          </a:xfrm>
        </p:spPr>
        <p:txBody>
          <a:bodyPr>
            <a:normAutofit/>
          </a:bodyPr>
          <a:lstStyle/>
          <a:p>
            <a:pPr algn="just"/>
            <a:r>
              <a:rPr lang="en-US" sz="5000" cap="all" spc="100" dirty="0">
                <a:solidFill>
                  <a:srgbClr val="C00000"/>
                </a:solidFill>
                <a:latin typeface="+mj-lt"/>
                <a:ea typeface="+mj-ea"/>
                <a:cs typeface="+mj-cs"/>
              </a:rPr>
              <a:t>Infinite Graph</a:t>
            </a:r>
          </a:p>
          <a:p>
            <a:pPr algn="just"/>
            <a:r>
              <a:rPr lang="en-US" sz="2400" dirty="0"/>
              <a:t>A graph is said to be infinite if it has infinite number of vertices as well as infinite number of edges.</a:t>
            </a:r>
          </a:p>
        </p:txBody>
      </p:sp>
      <p:grpSp>
        <p:nvGrpSpPr>
          <p:cNvPr id="28" name="Group 27">
            <a:extLst>
              <a:ext uri="{FF2B5EF4-FFF2-40B4-BE49-F238E27FC236}">
                <a16:creationId xmlns:a16="http://schemas.microsoft.com/office/drawing/2014/main" id="{3F65E9CD-D377-4D45-9762-84FCCE56B5D6}"/>
              </a:ext>
            </a:extLst>
          </p:cNvPr>
          <p:cNvGrpSpPr/>
          <p:nvPr/>
        </p:nvGrpSpPr>
        <p:grpSpPr>
          <a:xfrm>
            <a:off x="6248400" y="2749648"/>
            <a:ext cx="4498258" cy="2860095"/>
            <a:chOff x="1124638" y="2936930"/>
            <a:chExt cx="3666173" cy="2274880"/>
          </a:xfrm>
        </p:grpSpPr>
        <p:cxnSp>
          <p:nvCxnSpPr>
            <p:cNvPr id="29" name="Straight Connector 28">
              <a:extLst>
                <a:ext uri="{FF2B5EF4-FFF2-40B4-BE49-F238E27FC236}">
                  <a16:creationId xmlns:a16="http://schemas.microsoft.com/office/drawing/2014/main" id="{57B976C7-E288-4A03-89DF-1D9FAF391D7B}"/>
                </a:ext>
              </a:extLst>
            </p:cNvPr>
            <p:cNvCxnSpPr>
              <a:cxnSpLocks/>
            </p:cNvCxnSpPr>
            <p:nvPr/>
          </p:nvCxnSpPr>
          <p:spPr>
            <a:xfrm flipV="1">
              <a:off x="1124638" y="4650352"/>
              <a:ext cx="3666173" cy="28259"/>
            </a:xfrm>
            <a:prstGeom prst="line">
              <a:avLst/>
            </a:prstGeom>
            <a:ln w="28575">
              <a:solidFill>
                <a:srgbClr val="59E6DE"/>
              </a:solidFill>
            </a:ln>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A97E885E-AC05-4CC1-836D-66CFD7DE1899}"/>
                </a:ext>
              </a:extLst>
            </p:cNvPr>
            <p:cNvCxnSpPr>
              <a:cxnSpLocks/>
            </p:cNvCxnSpPr>
            <p:nvPr/>
          </p:nvCxnSpPr>
          <p:spPr>
            <a:xfrm flipV="1">
              <a:off x="3336924" y="2961468"/>
              <a:ext cx="1" cy="2180562"/>
            </a:xfrm>
            <a:prstGeom prst="line">
              <a:avLst/>
            </a:prstGeom>
            <a:ln w="28575">
              <a:solidFill>
                <a:srgbClr val="59E6DE"/>
              </a:solidFill>
            </a:ln>
          </p:spPr>
          <p:style>
            <a:lnRef idx="2">
              <a:schemeClr val="accent3"/>
            </a:lnRef>
            <a:fillRef idx="0">
              <a:schemeClr val="accent3"/>
            </a:fillRef>
            <a:effectRef idx="1">
              <a:schemeClr val="accent3"/>
            </a:effectRef>
            <a:fontRef idx="minor">
              <a:schemeClr val="tx1"/>
            </a:fontRef>
          </p:style>
        </p:cxnSp>
        <p:sp>
          <p:nvSpPr>
            <p:cNvPr id="31" name="Oval 30">
              <a:extLst>
                <a:ext uri="{FF2B5EF4-FFF2-40B4-BE49-F238E27FC236}">
                  <a16:creationId xmlns:a16="http://schemas.microsoft.com/office/drawing/2014/main" id="{70C368A6-10F4-405C-BE72-6795445A3BCE}"/>
                </a:ext>
              </a:extLst>
            </p:cNvPr>
            <p:cNvSpPr/>
            <p:nvPr/>
          </p:nvSpPr>
          <p:spPr>
            <a:xfrm>
              <a:off x="3171858" y="4528086"/>
              <a:ext cx="308493" cy="284136"/>
            </a:xfrm>
            <a:prstGeom prst="ellipse">
              <a:avLst/>
            </a:prstGeom>
            <a:gradFill flip="none" rotWithShape="1">
              <a:gsLst>
                <a:gs pos="66000">
                  <a:srgbClr val="9742F9"/>
                </a:gs>
                <a:gs pos="8000">
                  <a:srgbClr val="A968FB"/>
                </a:gs>
                <a:gs pos="100000">
                  <a:srgbClr val="851BF6"/>
                </a:gs>
                <a:gs pos="0">
                  <a:srgbClr val="851BF6">
                    <a:tint val="44500"/>
                    <a:satMod val="160000"/>
                  </a:srgbClr>
                </a:gs>
                <a:gs pos="100000">
                  <a:srgbClr val="851BF6">
                    <a:tint val="23500"/>
                    <a:satMod val="160000"/>
                  </a:srgbClr>
                </a:gs>
              </a:gsLst>
              <a:lin ang="5400000" scaled="1"/>
              <a:tileRect/>
            </a:gradFill>
            <a:ln>
              <a:solidFill>
                <a:srgbClr val="851BF6"/>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PK" sz="3200" b="1" dirty="0"/>
            </a:p>
          </p:txBody>
        </p:sp>
        <p:cxnSp>
          <p:nvCxnSpPr>
            <p:cNvPr id="32" name="Straight Connector 31">
              <a:extLst>
                <a:ext uri="{FF2B5EF4-FFF2-40B4-BE49-F238E27FC236}">
                  <a16:creationId xmlns:a16="http://schemas.microsoft.com/office/drawing/2014/main" id="{E618B2E3-82D7-425A-BC31-2487EF362684}"/>
                </a:ext>
              </a:extLst>
            </p:cNvPr>
            <p:cNvCxnSpPr>
              <a:cxnSpLocks/>
            </p:cNvCxnSpPr>
            <p:nvPr/>
          </p:nvCxnSpPr>
          <p:spPr>
            <a:xfrm flipV="1">
              <a:off x="1129597" y="3429000"/>
              <a:ext cx="3587792" cy="18665"/>
            </a:xfrm>
            <a:prstGeom prst="line">
              <a:avLst/>
            </a:prstGeom>
            <a:ln w="28575">
              <a:solidFill>
                <a:srgbClr val="59E6DE"/>
              </a:solidFill>
            </a:ln>
          </p:spPr>
          <p:style>
            <a:lnRef idx="2">
              <a:schemeClr val="accent3"/>
            </a:lnRef>
            <a:fillRef idx="0">
              <a:schemeClr val="accent3"/>
            </a:fillRef>
            <a:effectRef idx="1">
              <a:schemeClr val="accent3"/>
            </a:effectRef>
            <a:fontRef idx="minor">
              <a:schemeClr val="tx1"/>
            </a:fontRef>
          </p:style>
        </p:cxnSp>
        <p:cxnSp>
          <p:nvCxnSpPr>
            <p:cNvPr id="33" name="Straight Connector 32">
              <a:extLst>
                <a:ext uri="{FF2B5EF4-FFF2-40B4-BE49-F238E27FC236}">
                  <a16:creationId xmlns:a16="http://schemas.microsoft.com/office/drawing/2014/main" id="{DDAD758D-92CC-4B5B-BC0E-25909B568499}"/>
                </a:ext>
              </a:extLst>
            </p:cNvPr>
            <p:cNvCxnSpPr>
              <a:cxnSpLocks/>
            </p:cNvCxnSpPr>
            <p:nvPr/>
          </p:nvCxnSpPr>
          <p:spPr>
            <a:xfrm flipV="1">
              <a:off x="1746331" y="2936930"/>
              <a:ext cx="23990" cy="2206861"/>
            </a:xfrm>
            <a:prstGeom prst="line">
              <a:avLst/>
            </a:prstGeom>
            <a:ln w="28575">
              <a:solidFill>
                <a:srgbClr val="59E6DE"/>
              </a:solidFill>
            </a:ln>
          </p:spPr>
          <p:style>
            <a:lnRef idx="2">
              <a:schemeClr val="accent3"/>
            </a:lnRef>
            <a:fillRef idx="0">
              <a:schemeClr val="accent3"/>
            </a:fillRef>
            <a:effectRef idx="1">
              <a:schemeClr val="accent3"/>
            </a:effectRef>
            <a:fontRef idx="minor">
              <a:schemeClr val="tx1"/>
            </a:fontRef>
          </p:style>
        </p:cxnSp>
        <p:sp>
          <p:nvSpPr>
            <p:cNvPr id="34" name="Oval 33">
              <a:extLst>
                <a:ext uri="{FF2B5EF4-FFF2-40B4-BE49-F238E27FC236}">
                  <a16:creationId xmlns:a16="http://schemas.microsoft.com/office/drawing/2014/main" id="{B960482C-074B-45AE-80E9-638104696EAE}"/>
                </a:ext>
              </a:extLst>
            </p:cNvPr>
            <p:cNvSpPr/>
            <p:nvPr/>
          </p:nvSpPr>
          <p:spPr>
            <a:xfrm>
              <a:off x="1597309" y="3286932"/>
              <a:ext cx="308493" cy="284136"/>
            </a:xfrm>
            <a:prstGeom prst="ellipse">
              <a:avLst/>
            </a:prstGeom>
            <a:gradFill flip="none" rotWithShape="1">
              <a:gsLst>
                <a:gs pos="66000">
                  <a:srgbClr val="9742F9"/>
                </a:gs>
                <a:gs pos="8000">
                  <a:srgbClr val="A968FB"/>
                </a:gs>
                <a:gs pos="100000">
                  <a:srgbClr val="851BF6"/>
                </a:gs>
                <a:gs pos="0">
                  <a:srgbClr val="851BF6">
                    <a:tint val="44500"/>
                    <a:satMod val="160000"/>
                  </a:srgbClr>
                </a:gs>
                <a:gs pos="100000">
                  <a:srgbClr val="851BF6">
                    <a:tint val="23500"/>
                    <a:satMod val="160000"/>
                  </a:srgbClr>
                </a:gs>
              </a:gsLst>
              <a:lin ang="5400000" scaled="1"/>
              <a:tileRect/>
            </a:gradFill>
            <a:ln>
              <a:solidFill>
                <a:srgbClr val="851BF6"/>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PK" sz="3200" b="1" dirty="0"/>
            </a:p>
          </p:txBody>
        </p:sp>
        <p:cxnSp>
          <p:nvCxnSpPr>
            <p:cNvPr id="35" name="Straight Connector 34">
              <a:extLst>
                <a:ext uri="{FF2B5EF4-FFF2-40B4-BE49-F238E27FC236}">
                  <a16:creationId xmlns:a16="http://schemas.microsoft.com/office/drawing/2014/main" id="{5E8BEA5D-FB8C-472F-B082-021176F26F7E}"/>
                </a:ext>
              </a:extLst>
            </p:cNvPr>
            <p:cNvCxnSpPr>
              <a:cxnSpLocks/>
            </p:cNvCxnSpPr>
            <p:nvPr/>
          </p:nvCxnSpPr>
          <p:spPr>
            <a:xfrm flipH="1" flipV="1">
              <a:off x="2490538" y="2961468"/>
              <a:ext cx="20518" cy="2250342"/>
            </a:xfrm>
            <a:prstGeom prst="line">
              <a:avLst/>
            </a:prstGeom>
            <a:ln w="28575">
              <a:solidFill>
                <a:srgbClr val="59E6DE"/>
              </a:solidFill>
            </a:ln>
          </p:spPr>
          <p:style>
            <a:lnRef idx="2">
              <a:schemeClr val="accent3"/>
            </a:lnRef>
            <a:fillRef idx="0">
              <a:schemeClr val="accent3"/>
            </a:fillRef>
            <a:effectRef idx="1">
              <a:schemeClr val="accent3"/>
            </a:effectRef>
            <a:fontRef idx="minor">
              <a:schemeClr val="tx1"/>
            </a:fontRef>
          </p:style>
        </p:cxnSp>
        <p:sp>
          <p:nvSpPr>
            <p:cNvPr id="36" name="Oval 35">
              <a:extLst>
                <a:ext uri="{FF2B5EF4-FFF2-40B4-BE49-F238E27FC236}">
                  <a16:creationId xmlns:a16="http://schemas.microsoft.com/office/drawing/2014/main" id="{08A61997-C22E-4A95-A05C-E933CB553C17}"/>
                </a:ext>
              </a:extLst>
            </p:cNvPr>
            <p:cNvSpPr/>
            <p:nvPr/>
          </p:nvSpPr>
          <p:spPr>
            <a:xfrm>
              <a:off x="2340118" y="3307596"/>
              <a:ext cx="308493" cy="284136"/>
            </a:xfrm>
            <a:prstGeom prst="ellipse">
              <a:avLst/>
            </a:prstGeom>
            <a:gradFill flip="none" rotWithShape="1">
              <a:gsLst>
                <a:gs pos="66000">
                  <a:srgbClr val="9742F9"/>
                </a:gs>
                <a:gs pos="8000">
                  <a:srgbClr val="A968FB"/>
                </a:gs>
                <a:gs pos="100000">
                  <a:srgbClr val="851BF6"/>
                </a:gs>
                <a:gs pos="0">
                  <a:srgbClr val="851BF6">
                    <a:tint val="44500"/>
                    <a:satMod val="160000"/>
                  </a:srgbClr>
                </a:gs>
                <a:gs pos="100000">
                  <a:srgbClr val="851BF6">
                    <a:tint val="23500"/>
                    <a:satMod val="160000"/>
                  </a:srgbClr>
                </a:gs>
              </a:gsLst>
              <a:lin ang="5400000" scaled="1"/>
              <a:tileRect/>
            </a:gradFill>
            <a:ln>
              <a:solidFill>
                <a:srgbClr val="851BF6"/>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PK" sz="3200" b="1" dirty="0"/>
            </a:p>
          </p:txBody>
        </p:sp>
        <p:cxnSp>
          <p:nvCxnSpPr>
            <p:cNvPr id="37" name="Straight Connector 36">
              <a:extLst>
                <a:ext uri="{FF2B5EF4-FFF2-40B4-BE49-F238E27FC236}">
                  <a16:creationId xmlns:a16="http://schemas.microsoft.com/office/drawing/2014/main" id="{4966D7E7-11AD-4EE4-AF8F-7D4765737072}"/>
                </a:ext>
              </a:extLst>
            </p:cNvPr>
            <p:cNvCxnSpPr>
              <a:cxnSpLocks/>
            </p:cNvCxnSpPr>
            <p:nvPr/>
          </p:nvCxnSpPr>
          <p:spPr>
            <a:xfrm flipH="1" flipV="1">
              <a:off x="4115132" y="2960648"/>
              <a:ext cx="6210" cy="2190896"/>
            </a:xfrm>
            <a:prstGeom prst="line">
              <a:avLst/>
            </a:prstGeom>
            <a:ln w="28575">
              <a:solidFill>
                <a:srgbClr val="59E6DE"/>
              </a:solidFill>
            </a:ln>
          </p:spPr>
          <p:style>
            <a:lnRef idx="2">
              <a:schemeClr val="accent3"/>
            </a:lnRef>
            <a:fillRef idx="0">
              <a:schemeClr val="accent3"/>
            </a:fillRef>
            <a:effectRef idx="1">
              <a:schemeClr val="accent3"/>
            </a:effectRef>
            <a:fontRef idx="minor">
              <a:schemeClr val="tx1"/>
            </a:fontRef>
          </p:style>
        </p:cxnSp>
        <p:cxnSp>
          <p:nvCxnSpPr>
            <p:cNvPr id="38" name="Straight Connector 37">
              <a:extLst>
                <a:ext uri="{FF2B5EF4-FFF2-40B4-BE49-F238E27FC236}">
                  <a16:creationId xmlns:a16="http://schemas.microsoft.com/office/drawing/2014/main" id="{092F1F2A-7484-41D4-871E-316EFD00619F}"/>
                </a:ext>
              </a:extLst>
            </p:cNvPr>
            <p:cNvCxnSpPr>
              <a:cxnSpLocks/>
            </p:cNvCxnSpPr>
            <p:nvPr/>
          </p:nvCxnSpPr>
          <p:spPr>
            <a:xfrm flipV="1">
              <a:off x="1124638" y="4046764"/>
              <a:ext cx="3587792" cy="18665"/>
            </a:xfrm>
            <a:prstGeom prst="line">
              <a:avLst/>
            </a:prstGeom>
            <a:ln w="28575">
              <a:solidFill>
                <a:srgbClr val="59E6DE"/>
              </a:solidFill>
            </a:ln>
          </p:spPr>
          <p:style>
            <a:lnRef idx="2">
              <a:schemeClr val="accent3"/>
            </a:lnRef>
            <a:fillRef idx="0">
              <a:schemeClr val="accent3"/>
            </a:fillRef>
            <a:effectRef idx="1">
              <a:schemeClr val="accent3"/>
            </a:effectRef>
            <a:fontRef idx="minor">
              <a:schemeClr val="tx1"/>
            </a:fontRef>
          </p:style>
        </p:cxnSp>
        <p:sp>
          <p:nvSpPr>
            <p:cNvPr id="39" name="Oval 38">
              <a:extLst>
                <a:ext uri="{FF2B5EF4-FFF2-40B4-BE49-F238E27FC236}">
                  <a16:creationId xmlns:a16="http://schemas.microsoft.com/office/drawing/2014/main" id="{98D49D71-C777-4E9F-A042-39748A3CBC00}"/>
                </a:ext>
              </a:extLst>
            </p:cNvPr>
            <p:cNvSpPr/>
            <p:nvPr/>
          </p:nvSpPr>
          <p:spPr>
            <a:xfrm>
              <a:off x="3182679" y="3292099"/>
              <a:ext cx="308493" cy="284136"/>
            </a:xfrm>
            <a:prstGeom prst="ellipse">
              <a:avLst/>
            </a:prstGeom>
            <a:gradFill flip="none" rotWithShape="1">
              <a:gsLst>
                <a:gs pos="66000">
                  <a:srgbClr val="9742F9"/>
                </a:gs>
                <a:gs pos="8000">
                  <a:srgbClr val="A968FB"/>
                </a:gs>
                <a:gs pos="100000">
                  <a:srgbClr val="851BF6"/>
                </a:gs>
                <a:gs pos="0">
                  <a:srgbClr val="851BF6">
                    <a:tint val="44500"/>
                    <a:satMod val="160000"/>
                  </a:srgbClr>
                </a:gs>
                <a:gs pos="100000">
                  <a:srgbClr val="851BF6">
                    <a:tint val="23500"/>
                    <a:satMod val="160000"/>
                  </a:srgbClr>
                </a:gs>
              </a:gsLst>
              <a:lin ang="5400000" scaled="1"/>
              <a:tileRect/>
            </a:gradFill>
            <a:ln>
              <a:solidFill>
                <a:srgbClr val="851BF6"/>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PK" sz="3200" b="1" dirty="0"/>
            </a:p>
          </p:txBody>
        </p:sp>
        <p:sp>
          <p:nvSpPr>
            <p:cNvPr id="40" name="Oval 39">
              <a:extLst>
                <a:ext uri="{FF2B5EF4-FFF2-40B4-BE49-F238E27FC236}">
                  <a16:creationId xmlns:a16="http://schemas.microsoft.com/office/drawing/2014/main" id="{42D5CCA2-7F44-4467-A423-4D29008AE0A6}"/>
                </a:ext>
              </a:extLst>
            </p:cNvPr>
            <p:cNvSpPr/>
            <p:nvPr/>
          </p:nvSpPr>
          <p:spPr>
            <a:xfrm>
              <a:off x="3935093" y="3268930"/>
              <a:ext cx="308493" cy="284136"/>
            </a:xfrm>
            <a:prstGeom prst="ellipse">
              <a:avLst/>
            </a:prstGeom>
            <a:gradFill flip="none" rotWithShape="1">
              <a:gsLst>
                <a:gs pos="66000">
                  <a:srgbClr val="9742F9"/>
                </a:gs>
                <a:gs pos="8000">
                  <a:srgbClr val="A968FB"/>
                </a:gs>
                <a:gs pos="100000">
                  <a:srgbClr val="851BF6"/>
                </a:gs>
                <a:gs pos="0">
                  <a:srgbClr val="851BF6">
                    <a:tint val="44500"/>
                    <a:satMod val="160000"/>
                  </a:srgbClr>
                </a:gs>
                <a:gs pos="100000">
                  <a:srgbClr val="851BF6">
                    <a:tint val="23500"/>
                    <a:satMod val="160000"/>
                  </a:srgbClr>
                </a:gs>
              </a:gsLst>
              <a:lin ang="5400000" scaled="1"/>
              <a:tileRect/>
            </a:gradFill>
            <a:ln>
              <a:solidFill>
                <a:srgbClr val="851BF6"/>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PK" sz="3200" b="1" dirty="0"/>
            </a:p>
          </p:txBody>
        </p:sp>
        <p:sp>
          <p:nvSpPr>
            <p:cNvPr id="41" name="Oval 40">
              <a:extLst>
                <a:ext uri="{FF2B5EF4-FFF2-40B4-BE49-F238E27FC236}">
                  <a16:creationId xmlns:a16="http://schemas.microsoft.com/office/drawing/2014/main" id="{B53B23B5-DC75-4A85-9F2F-D3B2A5BCA6CF}"/>
                </a:ext>
              </a:extLst>
            </p:cNvPr>
            <p:cNvSpPr/>
            <p:nvPr/>
          </p:nvSpPr>
          <p:spPr>
            <a:xfrm>
              <a:off x="2340118" y="3895392"/>
              <a:ext cx="308493" cy="284136"/>
            </a:xfrm>
            <a:prstGeom prst="ellipse">
              <a:avLst/>
            </a:prstGeom>
            <a:gradFill flip="none" rotWithShape="1">
              <a:gsLst>
                <a:gs pos="66000">
                  <a:srgbClr val="9742F9"/>
                </a:gs>
                <a:gs pos="8000">
                  <a:srgbClr val="A968FB"/>
                </a:gs>
                <a:gs pos="100000">
                  <a:srgbClr val="851BF6"/>
                </a:gs>
                <a:gs pos="0">
                  <a:srgbClr val="851BF6">
                    <a:tint val="44500"/>
                    <a:satMod val="160000"/>
                  </a:srgbClr>
                </a:gs>
                <a:gs pos="100000">
                  <a:srgbClr val="851BF6">
                    <a:tint val="23500"/>
                    <a:satMod val="160000"/>
                  </a:srgbClr>
                </a:gs>
              </a:gsLst>
              <a:lin ang="5400000" scaled="1"/>
              <a:tileRect/>
            </a:gradFill>
            <a:ln>
              <a:solidFill>
                <a:srgbClr val="851BF6"/>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PK" sz="3200" b="1" dirty="0"/>
            </a:p>
          </p:txBody>
        </p:sp>
        <p:sp>
          <p:nvSpPr>
            <p:cNvPr id="42" name="Oval 41">
              <a:extLst>
                <a:ext uri="{FF2B5EF4-FFF2-40B4-BE49-F238E27FC236}">
                  <a16:creationId xmlns:a16="http://schemas.microsoft.com/office/drawing/2014/main" id="{837A3ABD-8033-4E73-A22A-4277B436A980}"/>
                </a:ext>
              </a:extLst>
            </p:cNvPr>
            <p:cNvSpPr/>
            <p:nvPr/>
          </p:nvSpPr>
          <p:spPr>
            <a:xfrm>
              <a:off x="1607342" y="3921070"/>
              <a:ext cx="308493" cy="284136"/>
            </a:xfrm>
            <a:prstGeom prst="ellipse">
              <a:avLst/>
            </a:prstGeom>
            <a:gradFill flip="none" rotWithShape="1">
              <a:gsLst>
                <a:gs pos="66000">
                  <a:srgbClr val="9742F9"/>
                </a:gs>
                <a:gs pos="8000">
                  <a:srgbClr val="A968FB"/>
                </a:gs>
                <a:gs pos="100000">
                  <a:srgbClr val="851BF6"/>
                </a:gs>
                <a:gs pos="0">
                  <a:srgbClr val="851BF6">
                    <a:tint val="44500"/>
                    <a:satMod val="160000"/>
                  </a:srgbClr>
                </a:gs>
                <a:gs pos="100000">
                  <a:srgbClr val="851BF6">
                    <a:tint val="23500"/>
                    <a:satMod val="160000"/>
                  </a:srgbClr>
                </a:gs>
              </a:gsLst>
              <a:lin ang="5400000" scaled="1"/>
              <a:tileRect/>
            </a:gradFill>
            <a:ln>
              <a:solidFill>
                <a:srgbClr val="851BF6"/>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PK" sz="3200" b="1" dirty="0"/>
            </a:p>
          </p:txBody>
        </p:sp>
        <p:sp>
          <p:nvSpPr>
            <p:cNvPr id="43" name="Oval 42">
              <a:extLst>
                <a:ext uri="{FF2B5EF4-FFF2-40B4-BE49-F238E27FC236}">
                  <a16:creationId xmlns:a16="http://schemas.microsoft.com/office/drawing/2014/main" id="{C608D791-A77E-4B45-8435-1F9D9B1138E4}"/>
                </a:ext>
              </a:extLst>
            </p:cNvPr>
            <p:cNvSpPr/>
            <p:nvPr/>
          </p:nvSpPr>
          <p:spPr>
            <a:xfrm>
              <a:off x="3182678" y="3932694"/>
              <a:ext cx="308493" cy="284136"/>
            </a:xfrm>
            <a:prstGeom prst="ellipse">
              <a:avLst/>
            </a:prstGeom>
            <a:gradFill flip="none" rotWithShape="1">
              <a:gsLst>
                <a:gs pos="66000">
                  <a:srgbClr val="9742F9"/>
                </a:gs>
                <a:gs pos="8000">
                  <a:srgbClr val="A968FB"/>
                </a:gs>
                <a:gs pos="100000">
                  <a:srgbClr val="851BF6"/>
                </a:gs>
                <a:gs pos="0">
                  <a:srgbClr val="851BF6">
                    <a:tint val="44500"/>
                    <a:satMod val="160000"/>
                  </a:srgbClr>
                </a:gs>
                <a:gs pos="100000">
                  <a:srgbClr val="851BF6">
                    <a:tint val="23500"/>
                    <a:satMod val="160000"/>
                  </a:srgbClr>
                </a:gs>
              </a:gsLst>
              <a:lin ang="5400000" scaled="1"/>
              <a:tileRect/>
            </a:gradFill>
            <a:ln>
              <a:solidFill>
                <a:srgbClr val="851BF6"/>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PK" sz="3200" b="1" dirty="0"/>
            </a:p>
          </p:txBody>
        </p:sp>
        <p:sp>
          <p:nvSpPr>
            <p:cNvPr id="44" name="Oval 43">
              <a:extLst>
                <a:ext uri="{FF2B5EF4-FFF2-40B4-BE49-F238E27FC236}">
                  <a16:creationId xmlns:a16="http://schemas.microsoft.com/office/drawing/2014/main" id="{0F68C0FE-F75E-4524-900D-8FCA4D34DFF5}"/>
                </a:ext>
              </a:extLst>
            </p:cNvPr>
            <p:cNvSpPr/>
            <p:nvPr/>
          </p:nvSpPr>
          <p:spPr>
            <a:xfrm>
              <a:off x="3950232" y="3949197"/>
              <a:ext cx="308493" cy="284136"/>
            </a:xfrm>
            <a:prstGeom prst="ellipse">
              <a:avLst/>
            </a:prstGeom>
            <a:gradFill flip="none" rotWithShape="1">
              <a:gsLst>
                <a:gs pos="66000">
                  <a:srgbClr val="9742F9"/>
                </a:gs>
                <a:gs pos="8000">
                  <a:srgbClr val="A968FB"/>
                </a:gs>
                <a:gs pos="100000">
                  <a:srgbClr val="851BF6"/>
                </a:gs>
                <a:gs pos="0">
                  <a:srgbClr val="851BF6">
                    <a:tint val="44500"/>
                    <a:satMod val="160000"/>
                  </a:srgbClr>
                </a:gs>
                <a:gs pos="100000">
                  <a:srgbClr val="851BF6">
                    <a:tint val="23500"/>
                    <a:satMod val="160000"/>
                  </a:srgbClr>
                </a:gs>
              </a:gsLst>
              <a:lin ang="5400000" scaled="1"/>
              <a:tileRect/>
            </a:gradFill>
            <a:ln>
              <a:solidFill>
                <a:srgbClr val="851BF6"/>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PK" sz="3200" b="1" dirty="0"/>
            </a:p>
          </p:txBody>
        </p:sp>
        <p:sp>
          <p:nvSpPr>
            <p:cNvPr id="45" name="Oval 44">
              <a:extLst>
                <a:ext uri="{FF2B5EF4-FFF2-40B4-BE49-F238E27FC236}">
                  <a16:creationId xmlns:a16="http://schemas.microsoft.com/office/drawing/2014/main" id="{59831300-A681-448E-BBE1-652A06C88A08}"/>
                </a:ext>
              </a:extLst>
            </p:cNvPr>
            <p:cNvSpPr/>
            <p:nvPr/>
          </p:nvSpPr>
          <p:spPr>
            <a:xfrm>
              <a:off x="1616075" y="4544445"/>
              <a:ext cx="308493" cy="284136"/>
            </a:xfrm>
            <a:prstGeom prst="ellipse">
              <a:avLst/>
            </a:prstGeom>
            <a:gradFill flip="none" rotWithShape="1">
              <a:gsLst>
                <a:gs pos="66000">
                  <a:srgbClr val="9742F9"/>
                </a:gs>
                <a:gs pos="8000">
                  <a:srgbClr val="A968FB"/>
                </a:gs>
                <a:gs pos="100000">
                  <a:srgbClr val="851BF6"/>
                </a:gs>
                <a:gs pos="0">
                  <a:srgbClr val="851BF6">
                    <a:tint val="44500"/>
                    <a:satMod val="160000"/>
                  </a:srgbClr>
                </a:gs>
                <a:gs pos="100000">
                  <a:srgbClr val="851BF6">
                    <a:tint val="23500"/>
                    <a:satMod val="160000"/>
                  </a:srgbClr>
                </a:gs>
              </a:gsLst>
              <a:lin ang="5400000" scaled="1"/>
              <a:tileRect/>
            </a:gradFill>
            <a:ln>
              <a:solidFill>
                <a:srgbClr val="851BF6"/>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PK" sz="3200" b="1" dirty="0"/>
            </a:p>
          </p:txBody>
        </p:sp>
        <p:sp>
          <p:nvSpPr>
            <p:cNvPr id="46" name="Oval 45">
              <a:extLst>
                <a:ext uri="{FF2B5EF4-FFF2-40B4-BE49-F238E27FC236}">
                  <a16:creationId xmlns:a16="http://schemas.microsoft.com/office/drawing/2014/main" id="{2B647633-3D94-4AC6-BBF5-5B7D7944CE58}"/>
                </a:ext>
              </a:extLst>
            </p:cNvPr>
            <p:cNvSpPr/>
            <p:nvPr/>
          </p:nvSpPr>
          <p:spPr>
            <a:xfrm>
              <a:off x="2340117" y="4517615"/>
              <a:ext cx="308493" cy="284136"/>
            </a:xfrm>
            <a:prstGeom prst="ellipse">
              <a:avLst/>
            </a:prstGeom>
            <a:gradFill flip="none" rotWithShape="1">
              <a:gsLst>
                <a:gs pos="66000">
                  <a:srgbClr val="9742F9"/>
                </a:gs>
                <a:gs pos="8000">
                  <a:srgbClr val="A968FB"/>
                </a:gs>
                <a:gs pos="100000">
                  <a:srgbClr val="851BF6"/>
                </a:gs>
                <a:gs pos="0">
                  <a:srgbClr val="851BF6">
                    <a:tint val="44500"/>
                    <a:satMod val="160000"/>
                  </a:srgbClr>
                </a:gs>
                <a:gs pos="100000">
                  <a:srgbClr val="851BF6">
                    <a:tint val="23500"/>
                    <a:satMod val="160000"/>
                  </a:srgbClr>
                </a:gs>
              </a:gsLst>
              <a:lin ang="5400000" scaled="1"/>
              <a:tileRect/>
            </a:gradFill>
            <a:ln>
              <a:solidFill>
                <a:srgbClr val="851BF6"/>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PK" sz="3200" b="1" dirty="0"/>
            </a:p>
          </p:txBody>
        </p:sp>
        <p:sp>
          <p:nvSpPr>
            <p:cNvPr id="47" name="Oval 46">
              <a:extLst>
                <a:ext uri="{FF2B5EF4-FFF2-40B4-BE49-F238E27FC236}">
                  <a16:creationId xmlns:a16="http://schemas.microsoft.com/office/drawing/2014/main" id="{32D9F448-6D57-4F1A-A7CB-06AB6598472E}"/>
                </a:ext>
              </a:extLst>
            </p:cNvPr>
            <p:cNvSpPr/>
            <p:nvPr/>
          </p:nvSpPr>
          <p:spPr>
            <a:xfrm>
              <a:off x="3935092" y="4525794"/>
              <a:ext cx="308493" cy="284136"/>
            </a:xfrm>
            <a:prstGeom prst="ellipse">
              <a:avLst/>
            </a:prstGeom>
            <a:gradFill flip="none" rotWithShape="1">
              <a:gsLst>
                <a:gs pos="66000">
                  <a:srgbClr val="9742F9"/>
                </a:gs>
                <a:gs pos="8000">
                  <a:srgbClr val="A968FB"/>
                </a:gs>
                <a:gs pos="100000">
                  <a:srgbClr val="851BF6"/>
                </a:gs>
                <a:gs pos="0">
                  <a:srgbClr val="851BF6">
                    <a:tint val="44500"/>
                    <a:satMod val="160000"/>
                  </a:srgbClr>
                </a:gs>
                <a:gs pos="100000">
                  <a:srgbClr val="851BF6">
                    <a:tint val="23500"/>
                    <a:satMod val="160000"/>
                  </a:srgbClr>
                </a:gs>
              </a:gsLst>
              <a:lin ang="5400000" scaled="1"/>
              <a:tileRect/>
            </a:gradFill>
            <a:ln>
              <a:solidFill>
                <a:srgbClr val="851BF6"/>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PK" sz="3200" b="1" dirty="0"/>
            </a:p>
          </p:txBody>
        </p:sp>
      </p:grpSp>
    </p:spTree>
    <p:extLst>
      <p:ext uri="{BB962C8B-B14F-4D97-AF65-F5344CB8AC3E}">
        <p14:creationId xmlns:p14="http://schemas.microsoft.com/office/powerpoint/2010/main" val="1363955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TYPES OF GRAPH – DATA STRUCTURE</a:t>
            </a:r>
            <a:endParaRPr lang="en-PK" dirty="0">
              <a:solidFill>
                <a:srgbClr val="00B0F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7" name="Content Placeholder 6">
            <a:extLst>
              <a:ext uri="{FF2B5EF4-FFF2-40B4-BE49-F238E27FC236}">
                <a16:creationId xmlns:a16="http://schemas.microsoft.com/office/drawing/2014/main" id="{02FA41A7-EED5-434F-9091-3865612850F8}"/>
              </a:ext>
            </a:extLst>
          </p:cNvPr>
          <p:cNvSpPr>
            <a:spLocks noGrp="1"/>
          </p:cNvSpPr>
          <p:nvPr>
            <p:ph idx="1"/>
          </p:nvPr>
        </p:nvSpPr>
        <p:spPr>
          <a:xfrm>
            <a:off x="1024128" y="2286000"/>
            <a:ext cx="5130405" cy="4023360"/>
          </a:xfrm>
        </p:spPr>
        <p:txBody>
          <a:bodyPr>
            <a:normAutofit/>
          </a:bodyPr>
          <a:lstStyle/>
          <a:p>
            <a:pPr algn="just"/>
            <a:r>
              <a:rPr lang="en-US" sz="5000" cap="all" spc="100" dirty="0">
                <a:solidFill>
                  <a:srgbClr val="C00000"/>
                </a:solidFill>
                <a:latin typeface="+mj-lt"/>
                <a:ea typeface="+mj-ea"/>
                <a:cs typeface="+mj-cs"/>
              </a:rPr>
              <a:t>TRIVIAL Graph</a:t>
            </a:r>
          </a:p>
          <a:p>
            <a:pPr algn="just"/>
            <a:r>
              <a:rPr lang="en-US" sz="2800" b="1" dirty="0">
                <a:solidFill>
                  <a:srgbClr val="25265E"/>
                </a:solidFill>
                <a:latin typeface="euclid_circular_a"/>
              </a:rPr>
              <a:t> </a:t>
            </a:r>
            <a:r>
              <a:rPr lang="en-US" sz="2400" dirty="0"/>
              <a:t>A graph is said to be trivial if a finite graph contains only one vertex and no edge.</a:t>
            </a:r>
          </a:p>
        </p:txBody>
      </p:sp>
      <p:grpSp>
        <p:nvGrpSpPr>
          <p:cNvPr id="10" name="Group 9">
            <a:extLst>
              <a:ext uri="{FF2B5EF4-FFF2-40B4-BE49-F238E27FC236}">
                <a16:creationId xmlns:a16="http://schemas.microsoft.com/office/drawing/2014/main" id="{5F52C3E2-7193-416C-90CE-E77EDA791B42}"/>
              </a:ext>
            </a:extLst>
          </p:cNvPr>
          <p:cNvGrpSpPr/>
          <p:nvPr/>
        </p:nvGrpSpPr>
        <p:grpSpPr>
          <a:xfrm>
            <a:off x="7918987" y="2933208"/>
            <a:ext cx="1662568" cy="1591314"/>
            <a:chOff x="7845246" y="3124938"/>
            <a:chExt cx="1662568" cy="1591314"/>
          </a:xfrm>
        </p:grpSpPr>
        <p:pic>
          <p:nvPicPr>
            <p:cNvPr id="8" name="Picture 7">
              <a:extLst>
                <a:ext uri="{FF2B5EF4-FFF2-40B4-BE49-F238E27FC236}">
                  <a16:creationId xmlns:a16="http://schemas.microsoft.com/office/drawing/2014/main" id="{7CA41D39-1DE5-4AE0-8848-58D5269920F2}"/>
                </a:ext>
              </a:extLst>
            </p:cNvPr>
            <p:cNvPicPr>
              <a:picLocks noChangeAspect="1"/>
            </p:cNvPicPr>
            <p:nvPr/>
          </p:nvPicPr>
          <p:blipFill>
            <a:blip r:embed="rId2"/>
            <a:stretch>
              <a:fillRect/>
            </a:stretch>
          </p:blipFill>
          <p:spPr>
            <a:xfrm>
              <a:off x="7845246" y="3124938"/>
              <a:ext cx="1662568" cy="1591314"/>
            </a:xfrm>
            <a:prstGeom prst="rect">
              <a:avLst/>
            </a:prstGeom>
          </p:spPr>
        </p:pic>
        <p:sp>
          <p:nvSpPr>
            <p:cNvPr id="6" name="TextBox 5">
              <a:extLst>
                <a:ext uri="{FF2B5EF4-FFF2-40B4-BE49-F238E27FC236}">
                  <a16:creationId xmlns:a16="http://schemas.microsoft.com/office/drawing/2014/main" id="{3F47DABA-40C7-4FE4-B740-D452C89033B2}"/>
                </a:ext>
              </a:extLst>
            </p:cNvPr>
            <p:cNvSpPr txBox="1"/>
            <p:nvPr/>
          </p:nvSpPr>
          <p:spPr>
            <a:xfrm>
              <a:off x="8371293" y="3564194"/>
              <a:ext cx="639969" cy="707886"/>
            </a:xfrm>
            <a:prstGeom prst="rect">
              <a:avLst/>
            </a:prstGeom>
            <a:noFill/>
          </p:spPr>
          <p:txBody>
            <a:bodyPr wrap="square" rtlCol="0">
              <a:spAutoFit/>
            </a:bodyPr>
            <a:lstStyle/>
            <a:p>
              <a:r>
                <a:rPr lang="en-US" sz="4000" dirty="0">
                  <a:solidFill>
                    <a:schemeClr val="bg1"/>
                  </a:solidFill>
                  <a:latin typeface="Arial Black" panose="020B0A04020102020204" pitchFamily="34" charset="0"/>
                  <a:cs typeface="Arial" panose="020B0604020202020204" pitchFamily="34" charset="0"/>
                </a:rPr>
                <a:t>1</a:t>
              </a:r>
              <a:endParaRPr lang="en-PK" sz="4000" dirty="0">
                <a:solidFill>
                  <a:schemeClr val="bg1"/>
                </a:solidFill>
                <a:latin typeface="Arial Black" panose="020B0A04020102020204" pitchFamily="34" charset="0"/>
                <a:cs typeface="Arial" panose="020B0604020202020204" pitchFamily="34" charset="0"/>
              </a:endParaRPr>
            </a:p>
          </p:txBody>
        </p:sp>
      </p:grpSp>
    </p:spTree>
    <p:extLst>
      <p:ext uri="{BB962C8B-B14F-4D97-AF65-F5344CB8AC3E}">
        <p14:creationId xmlns:p14="http://schemas.microsoft.com/office/powerpoint/2010/main" val="2119122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TYPES OF GRAPH – DATA STRUCTURE</a:t>
            </a:r>
            <a:endParaRPr lang="en-PK" dirty="0">
              <a:solidFill>
                <a:srgbClr val="00B0F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7" name="Content Placeholder 6">
            <a:extLst>
              <a:ext uri="{FF2B5EF4-FFF2-40B4-BE49-F238E27FC236}">
                <a16:creationId xmlns:a16="http://schemas.microsoft.com/office/drawing/2014/main" id="{02FA41A7-EED5-434F-9091-3865612850F8}"/>
              </a:ext>
            </a:extLst>
          </p:cNvPr>
          <p:cNvSpPr>
            <a:spLocks noGrp="1"/>
          </p:cNvSpPr>
          <p:nvPr>
            <p:ph idx="1"/>
          </p:nvPr>
        </p:nvSpPr>
        <p:spPr>
          <a:xfrm>
            <a:off x="1087811" y="2063950"/>
            <a:ext cx="5379079" cy="4023360"/>
          </a:xfrm>
        </p:spPr>
        <p:txBody>
          <a:bodyPr>
            <a:normAutofit/>
          </a:bodyPr>
          <a:lstStyle/>
          <a:p>
            <a:pPr algn="just"/>
            <a:r>
              <a:rPr lang="en-US" sz="5000" cap="all" spc="100" dirty="0">
                <a:solidFill>
                  <a:srgbClr val="C00000"/>
                </a:solidFill>
                <a:latin typeface="+mj-lt"/>
                <a:ea typeface="+mj-ea"/>
                <a:cs typeface="+mj-cs"/>
              </a:rPr>
              <a:t>Simple Graph</a:t>
            </a:r>
            <a:endParaRPr lang="en-US" sz="2800" b="1" i="0" dirty="0">
              <a:solidFill>
                <a:srgbClr val="25265E"/>
              </a:solidFill>
              <a:effectLst/>
              <a:latin typeface="euclid_circular_a"/>
            </a:endParaRPr>
          </a:p>
          <a:p>
            <a:pPr algn="just"/>
            <a:r>
              <a:rPr lang="en-US" sz="2400" dirty="0"/>
              <a:t>A simple graph is a graph which does not contains more than one edge between the pair of vertices. A simple railway tracks connecting different cities is an example of simple graph.</a:t>
            </a:r>
          </a:p>
        </p:txBody>
      </p:sp>
      <p:grpSp>
        <p:nvGrpSpPr>
          <p:cNvPr id="8" name="Group 7">
            <a:extLst>
              <a:ext uri="{FF2B5EF4-FFF2-40B4-BE49-F238E27FC236}">
                <a16:creationId xmlns:a16="http://schemas.microsoft.com/office/drawing/2014/main" id="{DC14839A-C3EC-4B10-8B80-604CEA49132F}"/>
              </a:ext>
            </a:extLst>
          </p:cNvPr>
          <p:cNvGrpSpPr/>
          <p:nvPr/>
        </p:nvGrpSpPr>
        <p:grpSpPr>
          <a:xfrm>
            <a:off x="6689068" y="1732829"/>
            <a:ext cx="3832954" cy="2216515"/>
            <a:chOff x="1760711" y="3844426"/>
            <a:chExt cx="3832954" cy="2216515"/>
          </a:xfrm>
        </p:grpSpPr>
        <p:cxnSp>
          <p:nvCxnSpPr>
            <p:cNvPr id="9" name="Straight Connector 8">
              <a:extLst>
                <a:ext uri="{FF2B5EF4-FFF2-40B4-BE49-F238E27FC236}">
                  <a16:creationId xmlns:a16="http://schemas.microsoft.com/office/drawing/2014/main" id="{88E6EB07-31F2-4A85-A4C0-396BDFF11B0A}"/>
                </a:ext>
              </a:extLst>
            </p:cNvPr>
            <p:cNvCxnSpPr>
              <a:cxnSpLocks/>
            </p:cNvCxnSpPr>
            <p:nvPr/>
          </p:nvCxnSpPr>
          <p:spPr>
            <a:xfrm flipV="1">
              <a:off x="2314185" y="4316952"/>
              <a:ext cx="3043492" cy="1"/>
            </a:xfrm>
            <a:prstGeom prst="line">
              <a:avLst/>
            </a:prstGeom>
            <a:ln w="28575">
              <a:solidFill>
                <a:srgbClr val="59E6DE"/>
              </a:solidFill>
            </a:ln>
          </p:spPr>
          <p:style>
            <a:lnRef idx="2">
              <a:schemeClr val="accent3"/>
            </a:lnRef>
            <a:fillRef idx="0">
              <a:schemeClr val="accent3"/>
            </a:fillRef>
            <a:effectRef idx="1">
              <a:schemeClr val="accent3"/>
            </a:effectRef>
            <a:fontRef idx="minor">
              <a:schemeClr val="tx1"/>
            </a:fontRef>
          </p:style>
        </p:cxnSp>
        <p:pic>
          <p:nvPicPr>
            <p:cNvPr id="10" name="Picture 9">
              <a:extLst>
                <a:ext uri="{FF2B5EF4-FFF2-40B4-BE49-F238E27FC236}">
                  <a16:creationId xmlns:a16="http://schemas.microsoft.com/office/drawing/2014/main" id="{6BAF1951-2372-4E73-B538-F2562CCCC4CA}"/>
                </a:ext>
              </a:extLst>
            </p:cNvPr>
            <p:cNvPicPr>
              <a:picLocks noChangeAspect="1"/>
            </p:cNvPicPr>
            <p:nvPr/>
          </p:nvPicPr>
          <p:blipFill>
            <a:blip r:embed="rId2"/>
            <a:stretch>
              <a:fillRect/>
            </a:stretch>
          </p:blipFill>
          <p:spPr>
            <a:xfrm>
              <a:off x="1760711" y="3844426"/>
              <a:ext cx="1011998" cy="968625"/>
            </a:xfrm>
            <a:prstGeom prst="rect">
              <a:avLst/>
            </a:prstGeom>
            <a:noFill/>
          </p:spPr>
        </p:pic>
        <p:cxnSp>
          <p:nvCxnSpPr>
            <p:cNvPr id="11" name="Straight Connector 10">
              <a:extLst>
                <a:ext uri="{FF2B5EF4-FFF2-40B4-BE49-F238E27FC236}">
                  <a16:creationId xmlns:a16="http://schemas.microsoft.com/office/drawing/2014/main" id="{8B8EA1D2-96BA-48E6-95A6-4083DB5BD603}"/>
                </a:ext>
              </a:extLst>
            </p:cNvPr>
            <p:cNvCxnSpPr>
              <a:cxnSpLocks/>
              <a:stCxn id="14" idx="2"/>
            </p:cNvCxnSpPr>
            <p:nvPr/>
          </p:nvCxnSpPr>
          <p:spPr>
            <a:xfrm>
              <a:off x="3783111" y="4563815"/>
              <a:ext cx="492260" cy="724670"/>
            </a:xfrm>
            <a:prstGeom prst="line">
              <a:avLst/>
            </a:prstGeom>
            <a:ln w="28575">
              <a:solidFill>
                <a:srgbClr val="59E6DE"/>
              </a:solidFill>
            </a:ln>
          </p:spPr>
          <p:style>
            <a:lnRef idx="2">
              <a:schemeClr val="accent3"/>
            </a:lnRef>
            <a:fillRef idx="0">
              <a:schemeClr val="accent3"/>
            </a:fillRef>
            <a:effectRef idx="1">
              <a:schemeClr val="accent3"/>
            </a:effectRef>
            <a:fontRef idx="minor">
              <a:schemeClr val="tx1"/>
            </a:fontRef>
          </p:style>
        </p:cxnSp>
        <p:sp>
          <p:nvSpPr>
            <p:cNvPr id="12" name="TextBox 11">
              <a:extLst>
                <a:ext uri="{FF2B5EF4-FFF2-40B4-BE49-F238E27FC236}">
                  <a16:creationId xmlns:a16="http://schemas.microsoft.com/office/drawing/2014/main" id="{295E4461-87FB-458E-88DA-6B3105DA8EDC}"/>
                </a:ext>
              </a:extLst>
            </p:cNvPr>
            <p:cNvSpPr txBox="1"/>
            <p:nvPr/>
          </p:nvSpPr>
          <p:spPr>
            <a:xfrm>
              <a:off x="2035275" y="4040595"/>
              <a:ext cx="516194"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1</a:t>
              </a:r>
              <a:endParaRPr lang="en-PK" sz="2800" dirty="0">
                <a:solidFill>
                  <a:schemeClr val="bg1"/>
                </a:solidFill>
                <a:latin typeface="Arial Black" panose="020B0A04020102020204" pitchFamily="34" charset="0"/>
              </a:endParaRPr>
            </a:p>
          </p:txBody>
        </p:sp>
        <p:pic>
          <p:nvPicPr>
            <p:cNvPr id="13" name="Picture 12">
              <a:extLst>
                <a:ext uri="{FF2B5EF4-FFF2-40B4-BE49-F238E27FC236}">
                  <a16:creationId xmlns:a16="http://schemas.microsoft.com/office/drawing/2014/main" id="{D6EC96FA-9540-47AA-A09D-3B9861C57134}"/>
                </a:ext>
              </a:extLst>
            </p:cNvPr>
            <p:cNvPicPr>
              <a:picLocks noChangeAspect="1"/>
            </p:cNvPicPr>
            <p:nvPr/>
          </p:nvPicPr>
          <p:blipFill>
            <a:blip r:embed="rId2"/>
            <a:stretch>
              <a:fillRect/>
            </a:stretch>
          </p:blipFill>
          <p:spPr>
            <a:xfrm>
              <a:off x="3235702" y="3844426"/>
              <a:ext cx="1011998" cy="968625"/>
            </a:xfrm>
            <a:prstGeom prst="rect">
              <a:avLst/>
            </a:prstGeom>
            <a:noFill/>
          </p:spPr>
        </p:pic>
        <p:sp>
          <p:nvSpPr>
            <p:cNvPr id="14" name="TextBox 13">
              <a:extLst>
                <a:ext uri="{FF2B5EF4-FFF2-40B4-BE49-F238E27FC236}">
                  <a16:creationId xmlns:a16="http://schemas.microsoft.com/office/drawing/2014/main" id="{F24858F4-06B9-446B-95E3-2B309B4FB1C3}"/>
                </a:ext>
              </a:extLst>
            </p:cNvPr>
            <p:cNvSpPr txBox="1"/>
            <p:nvPr/>
          </p:nvSpPr>
          <p:spPr>
            <a:xfrm>
              <a:off x="3525014" y="4040595"/>
              <a:ext cx="516194"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2</a:t>
              </a:r>
              <a:endParaRPr lang="en-PK" sz="2800" dirty="0">
                <a:solidFill>
                  <a:schemeClr val="bg1"/>
                </a:solidFill>
                <a:latin typeface="Arial Black" panose="020B0A04020102020204" pitchFamily="34" charset="0"/>
              </a:endParaRPr>
            </a:p>
          </p:txBody>
        </p:sp>
        <p:cxnSp>
          <p:nvCxnSpPr>
            <p:cNvPr id="15" name="Straight Connector 14">
              <a:extLst>
                <a:ext uri="{FF2B5EF4-FFF2-40B4-BE49-F238E27FC236}">
                  <a16:creationId xmlns:a16="http://schemas.microsoft.com/office/drawing/2014/main" id="{D9FA4129-F117-4FF3-BB0F-DBC07E191AD8}"/>
                </a:ext>
              </a:extLst>
            </p:cNvPr>
            <p:cNvCxnSpPr>
              <a:cxnSpLocks/>
            </p:cNvCxnSpPr>
            <p:nvPr/>
          </p:nvCxnSpPr>
          <p:spPr>
            <a:xfrm flipH="1">
              <a:off x="4723647" y="4618814"/>
              <a:ext cx="347694" cy="735112"/>
            </a:xfrm>
            <a:prstGeom prst="line">
              <a:avLst/>
            </a:prstGeom>
            <a:ln w="28575">
              <a:solidFill>
                <a:srgbClr val="59E6DE"/>
              </a:solidFill>
            </a:ln>
          </p:spPr>
          <p:style>
            <a:lnRef idx="2">
              <a:schemeClr val="accent3"/>
            </a:lnRef>
            <a:fillRef idx="0">
              <a:schemeClr val="accent3"/>
            </a:fillRef>
            <a:effectRef idx="1">
              <a:schemeClr val="accent3"/>
            </a:effectRef>
            <a:fontRef idx="minor">
              <a:schemeClr val="tx1"/>
            </a:fontRef>
          </p:style>
        </p:cxnSp>
        <p:pic>
          <p:nvPicPr>
            <p:cNvPr id="16" name="Picture 15">
              <a:extLst>
                <a:ext uri="{FF2B5EF4-FFF2-40B4-BE49-F238E27FC236}">
                  <a16:creationId xmlns:a16="http://schemas.microsoft.com/office/drawing/2014/main" id="{B4D0845D-C672-4299-9ACC-D1899C8AC76C}"/>
                </a:ext>
              </a:extLst>
            </p:cNvPr>
            <p:cNvPicPr>
              <a:picLocks noChangeAspect="1"/>
            </p:cNvPicPr>
            <p:nvPr/>
          </p:nvPicPr>
          <p:blipFill>
            <a:blip r:embed="rId2"/>
            <a:stretch>
              <a:fillRect/>
            </a:stretch>
          </p:blipFill>
          <p:spPr>
            <a:xfrm>
              <a:off x="4581667" y="3844426"/>
              <a:ext cx="1011998" cy="968625"/>
            </a:xfrm>
            <a:prstGeom prst="rect">
              <a:avLst/>
            </a:prstGeom>
            <a:noFill/>
          </p:spPr>
        </p:pic>
        <p:sp>
          <p:nvSpPr>
            <p:cNvPr id="17" name="TextBox 16">
              <a:extLst>
                <a:ext uri="{FF2B5EF4-FFF2-40B4-BE49-F238E27FC236}">
                  <a16:creationId xmlns:a16="http://schemas.microsoft.com/office/drawing/2014/main" id="{30E92C5A-F6A3-4AB8-9ED3-EA295662FA05}"/>
                </a:ext>
              </a:extLst>
            </p:cNvPr>
            <p:cNvSpPr txBox="1"/>
            <p:nvPr/>
          </p:nvSpPr>
          <p:spPr>
            <a:xfrm>
              <a:off x="4870979" y="4055343"/>
              <a:ext cx="516194"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3</a:t>
              </a:r>
              <a:endParaRPr lang="en-PK" sz="2800" dirty="0">
                <a:solidFill>
                  <a:schemeClr val="bg1"/>
                </a:solidFill>
                <a:latin typeface="Arial Black" panose="020B0A04020102020204" pitchFamily="34" charset="0"/>
              </a:endParaRPr>
            </a:p>
          </p:txBody>
        </p:sp>
        <p:pic>
          <p:nvPicPr>
            <p:cNvPr id="18" name="Picture 17">
              <a:extLst>
                <a:ext uri="{FF2B5EF4-FFF2-40B4-BE49-F238E27FC236}">
                  <a16:creationId xmlns:a16="http://schemas.microsoft.com/office/drawing/2014/main" id="{D580A11B-704C-4EBF-957C-1F2165E08A88}"/>
                </a:ext>
              </a:extLst>
            </p:cNvPr>
            <p:cNvPicPr>
              <a:picLocks noChangeAspect="1"/>
            </p:cNvPicPr>
            <p:nvPr/>
          </p:nvPicPr>
          <p:blipFill>
            <a:blip r:embed="rId2"/>
            <a:stretch>
              <a:fillRect/>
            </a:stretch>
          </p:blipFill>
          <p:spPr>
            <a:xfrm>
              <a:off x="3947637" y="5092316"/>
              <a:ext cx="1011998" cy="968625"/>
            </a:xfrm>
            <a:prstGeom prst="rect">
              <a:avLst/>
            </a:prstGeom>
            <a:noFill/>
          </p:spPr>
        </p:pic>
        <p:sp>
          <p:nvSpPr>
            <p:cNvPr id="19" name="TextBox 18">
              <a:extLst>
                <a:ext uri="{FF2B5EF4-FFF2-40B4-BE49-F238E27FC236}">
                  <a16:creationId xmlns:a16="http://schemas.microsoft.com/office/drawing/2014/main" id="{8756AD6F-C566-4B4A-B09B-B9E48D5D7ADF}"/>
                </a:ext>
              </a:extLst>
            </p:cNvPr>
            <p:cNvSpPr txBox="1"/>
            <p:nvPr/>
          </p:nvSpPr>
          <p:spPr>
            <a:xfrm>
              <a:off x="4222201" y="5288485"/>
              <a:ext cx="516194"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4</a:t>
              </a:r>
              <a:endParaRPr lang="en-PK" sz="2800" dirty="0">
                <a:solidFill>
                  <a:schemeClr val="bg1"/>
                </a:solidFill>
                <a:latin typeface="Arial Black" panose="020B0A04020102020204" pitchFamily="34" charset="0"/>
              </a:endParaRPr>
            </a:p>
          </p:txBody>
        </p:sp>
      </p:grpSp>
      <p:grpSp>
        <p:nvGrpSpPr>
          <p:cNvPr id="20" name="Group 19">
            <a:extLst>
              <a:ext uri="{FF2B5EF4-FFF2-40B4-BE49-F238E27FC236}">
                <a16:creationId xmlns:a16="http://schemas.microsoft.com/office/drawing/2014/main" id="{D40C783D-49D9-499B-8822-1CC900BFEAC8}"/>
              </a:ext>
            </a:extLst>
          </p:cNvPr>
          <p:cNvGrpSpPr/>
          <p:nvPr/>
        </p:nvGrpSpPr>
        <p:grpSpPr>
          <a:xfrm>
            <a:off x="7386836" y="4210058"/>
            <a:ext cx="3135186" cy="2532737"/>
            <a:chOff x="1868866" y="3764640"/>
            <a:chExt cx="3135186" cy="2532737"/>
          </a:xfrm>
        </p:grpSpPr>
        <p:cxnSp>
          <p:nvCxnSpPr>
            <p:cNvPr id="21" name="Straight Connector 20">
              <a:extLst>
                <a:ext uri="{FF2B5EF4-FFF2-40B4-BE49-F238E27FC236}">
                  <a16:creationId xmlns:a16="http://schemas.microsoft.com/office/drawing/2014/main" id="{1581E364-F041-45E5-8B17-C8B16C1CC789}"/>
                </a:ext>
              </a:extLst>
            </p:cNvPr>
            <p:cNvCxnSpPr>
              <a:cxnSpLocks/>
            </p:cNvCxnSpPr>
            <p:nvPr/>
          </p:nvCxnSpPr>
          <p:spPr>
            <a:xfrm>
              <a:off x="2448811" y="4323747"/>
              <a:ext cx="1785938" cy="1252882"/>
            </a:xfrm>
            <a:prstGeom prst="line">
              <a:avLst/>
            </a:prstGeom>
            <a:ln w="28575">
              <a:solidFill>
                <a:srgbClr val="59E6DE"/>
              </a:solidFill>
            </a:ln>
          </p:spPr>
          <p:style>
            <a:lnRef idx="2">
              <a:schemeClr val="accent3"/>
            </a:lnRef>
            <a:fillRef idx="0">
              <a:schemeClr val="accent3"/>
            </a:fillRef>
            <a:effectRef idx="1">
              <a:schemeClr val="accent3"/>
            </a:effectRef>
            <a:fontRef idx="minor">
              <a:schemeClr val="tx1"/>
            </a:fontRef>
          </p:style>
        </p:cxnSp>
        <p:cxnSp>
          <p:nvCxnSpPr>
            <p:cNvPr id="22" name="Straight Connector 21">
              <a:extLst>
                <a:ext uri="{FF2B5EF4-FFF2-40B4-BE49-F238E27FC236}">
                  <a16:creationId xmlns:a16="http://schemas.microsoft.com/office/drawing/2014/main" id="{80F6E9B1-A49D-4BF7-83E3-223C7FD100BE}"/>
                </a:ext>
              </a:extLst>
            </p:cNvPr>
            <p:cNvCxnSpPr>
              <a:cxnSpLocks/>
            </p:cNvCxnSpPr>
            <p:nvPr/>
          </p:nvCxnSpPr>
          <p:spPr>
            <a:xfrm flipH="1">
              <a:off x="2389613" y="4329143"/>
              <a:ext cx="26662" cy="1427524"/>
            </a:xfrm>
            <a:prstGeom prst="line">
              <a:avLst/>
            </a:prstGeom>
            <a:ln w="28575">
              <a:solidFill>
                <a:srgbClr val="59E6DE"/>
              </a:solidFill>
            </a:ln>
          </p:spPr>
          <p:style>
            <a:lnRef idx="2">
              <a:schemeClr val="accent3"/>
            </a:lnRef>
            <a:fillRef idx="0">
              <a:schemeClr val="accent3"/>
            </a:fillRef>
            <a:effectRef idx="1">
              <a:schemeClr val="accent3"/>
            </a:effectRef>
            <a:fontRef idx="minor">
              <a:schemeClr val="tx1"/>
            </a:fontRef>
          </p:style>
        </p:cxnSp>
        <p:cxnSp>
          <p:nvCxnSpPr>
            <p:cNvPr id="23" name="Straight Connector 22">
              <a:extLst>
                <a:ext uri="{FF2B5EF4-FFF2-40B4-BE49-F238E27FC236}">
                  <a16:creationId xmlns:a16="http://schemas.microsoft.com/office/drawing/2014/main" id="{76FC4781-DBB9-49FE-96A8-23776A6DED90}"/>
                </a:ext>
              </a:extLst>
            </p:cNvPr>
            <p:cNvCxnSpPr>
              <a:cxnSpLocks/>
            </p:cNvCxnSpPr>
            <p:nvPr/>
          </p:nvCxnSpPr>
          <p:spPr>
            <a:xfrm>
              <a:off x="2424017" y="4211752"/>
              <a:ext cx="2115446" cy="4637"/>
            </a:xfrm>
            <a:prstGeom prst="line">
              <a:avLst/>
            </a:prstGeom>
            <a:ln w="28575">
              <a:solidFill>
                <a:srgbClr val="59E6DE"/>
              </a:solidFill>
            </a:ln>
          </p:spPr>
          <p:style>
            <a:lnRef idx="2">
              <a:schemeClr val="accent3"/>
            </a:lnRef>
            <a:fillRef idx="0">
              <a:schemeClr val="accent3"/>
            </a:fillRef>
            <a:effectRef idx="1">
              <a:schemeClr val="accent3"/>
            </a:effectRef>
            <a:fontRef idx="minor">
              <a:schemeClr val="tx1"/>
            </a:fontRef>
          </p:style>
        </p:cxnSp>
        <p:pic>
          <p:nvPicPr>
            <p:cNvPr id="24" name="Picture 23">
              <a:extLst>
                <a:ext uri="{FF2B5EF4-FFF2-40B4-BE49-F238E27FC236}">
                  <a16:creationId xmlns:a16="http://schemas.microsoft.com/office/drawing/2014/main" id="{2C06CAD0-1E06-442D-A682-E4C3DB92214B}"/>
                </a:ext>
              </a:extLst>
            </p:cNvPr>
            <p:cNvPicPr>
              <a:picLocks noChangeAspect="1"/>
            </p:cNvPicPr>
            <p:nvPr/>
          </p:nvPicPr>
          <p:blipFill>
            <a:blip r:embed="rId2"/>
            <a:stretch>
              <a:fillRect/>
            </a:stretch>
          </p:blipFill>
          <p:spPr>
            <a:xfrm>
              <a:off x="1868866" y="3768722"/>
              <a:ext cx="1011998" cy="968625"/>
            </a:xfrm>
            <a:prstGeom prst="rect">
              <a:avLst/>
            </a:prstGeom>
            <a:noFill/>
          </p:spPr>
        </p:pic>
        <p:sp>
          <p:nvSpPr>
            <p:cNvPr id="25" name="TextBox 24">
              <a:extLst>
                <a:ext uri="{FF2B5EF4-FFF2-40B4-BE49-F238E27FC236}">
                  <a16:creationId xmlns:a16="http://schemas.microsoft.com/office/drawing/2014/main" id="{8A2C1E3A-230D-4CD1-969F-6F907FA922C3}"/>
                </a:ext>
              </a:extLst>
            </p:cNvPr>
            <p:cNvSpPr txBox="1"/>
            <p:nvPr/>
          </p:nvSpPr>
          <p:spPr>
            <a:xfrm>
              <a:off x="2158178" y="3950143"/>
              <a:ext cx="516194"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1</a:t>
              </a:r>
              <a:endParaRPr lang="en-PK" sz="2800" dirty="0">
                <a:solidFill>
                  <a:schemeClr val="bg1"/>
                </a:solidFill>
                <a:latin typeface="Arial Black" panose="020B0A04020102020204" pitchFamily="34" charset="0"/>
              </a:endParaRPr>
            </a:p>
          </p:txBody>
        </p:sp>
        <p:cxnSp>
          <p:nvCxnSpPr>
            <p:cNvPr id="26" name="Straight Connector 25">
              <a:extLst>
                <a:ext uri="{FF2B5EF4-FFF2-40B4-BE49-F238E27FC236}">
                  <a16:creationId xmlns:a16="http://schemas.microsoft.com/office/drawing/2014/main" id="{3121BEAA-4378-4663-B8DF-C3134C480611}"/>
                </a:ext>
              </a:extLst>
            </p:cNvPr>
            <p:cNvCxnSpPr>
              <a:cxnSpLocks/>
            </p:cNvCxnSpPr>
            <p:nvPr/>
          </p:nvCxnSpPr>
          <p:spPr>
            <a:xfrm>
              <a:off x="2424017" y="5783834"/>
              <a:ext cx="2115446" cy="4637"/>
            </a:xfrm>
            <a:prstGeom prst="line">
              <a:avLst/>
            </a:prstGeom>
            <a:ln w="28575">
              <a:solidFill>
                <a:srgbClr val="59E6DE"/>
              </a:solidFill>
            </a:ln>
          </p:spPr>
          <p:style>
            <a:lnRef idx="2">
              <a:schemeClr val="accent3"/>
            </a:lnRef>
            <a:fillRef idx="0">
              <a:schemeClr val="accent3"/>
            </a:fillRef>
            <a:effectRef idx="1">
              <a:schemeClr val="accent3"/>
            </a:effectRef>
            <a:fontRef idx="minor">
              <a:schemeClr val="tx1"/>
            </a:fontRef>
          </p:style>
        </p:cxnSp>
        <p:cxnSp>
          <p:nvCxnSpPr>
            <p:cNvPr id="27" name="Straight Connector 26">
              <a:extLst>
                <a:ext uri="{FF2B5EF4-FFF2-40B4-BE49-F238E27FC236}">
                  <a16:creationId xmlns:a16="http://schemas.microsoft.com/office/drawing/2014/main" id="{D900BAC6-0405-4E59-BC61-2DA297FE3B57}"/>
                </a:ext>
              </a:extLst>
            </p:cNvPr>
            <p:cNvCxnSpPr>
              <a:cxnSpLocks/>
            </p:cNvCxnSpPr>
            <p:nvPr/>
          </p:nvCxnSpPr>
          <p:spPr>
            <a:xfrm flipH="1">
              <a:off x="2504903" y="4369344"/>
              <a:ext cx="1773709" cy="1307132"/>
            </a:xfrm>
            <a:prstGeom prst="line">
              <a:avLst/>
            </a:prstGeom>
            <a:ln w="28575">
              <a:solidFill>
                <a:srgbClr val="59E6DE"/>
              </a:solidFill>
            </a:ln>
          </p:spPr>
          <p:style>
            <a:lnRef idx="2">
              <a:schemeClr val="accent3"/>
            </a:lnRef>
            <a:fillRef idx="0">
              <a:schemeClr val="accent3"/>
            </a:fillRef>
            <a:effectRef idx="1">
              <a:schemeClr val="accent3"/>
            </a:effectRef>
            <a:fontRef idx="minor">
              <a:schemeClr val="tx1"/>
            </a:fontRef>
          </p:style>
        </p:cxnSp>
        <p:pic>
          <p:nvPicPr>
            <p:cNvPr id="28" name="Picture 27">
              <a:extLst>
                <a:ext uri="{FF2B5EF4-FFF2-40B4-BE49-F238E27FC236}">
                  <a16:creationId xmlns:a16="http://schemas.microsoft.com/office/drawing/2014/main" id="{51FA9DE6-AFD9-445C-B5B4-54C56ECF15B9}"/>
                </a:ext>
              </a:extLst>
            </p:cNvPr>
            <p:cNvPicPr>
              <a:picLocks noChangeAspect="1"/>
            </p:cNvPicPr>
            <p:nvPr/>
          </p:nvPicPr>
          <p:blipFill>
            <a:blip r:embed="rId2"/>
            <a:stretch>
              <a:fillRect/>
            </a:stretch>
          </p:blipFill>
          <p:spPr>
            <a:xfrm>
              <a:off x="1883614" y="5328752"/>
              <a:ext cx="1011998" cy="968625"/>
            </a:xfrm>
            <a:prstGeom prst="rect">
              <a:avLst/>
            </a:prstGeom>
            <a:noFill/>
          </p:spPr>
        </p:pic>
        <p:cxnSp>
          <p:nvCxnSpPr>
            <p:cNvPr id="29" name="Straight Connector 28">
              <a:extLst>
                <a:ext uri="{FF2B5EF4-FFF2-40B4-BE49-F238E27FC236}">
                  <a16:creationId xmlns:a16="http://schemas.microsoft.com/office/drawing/2014/main" id="{CDA6C5AB-EC08-4978-A985-966ACCB47054}"/>
                </a:ext>
              </a:extLst>
            </p:cNvPr>
            <p:cNvCxnSpPr>
              <a:cxnSpLocks/>
            </p:cNvCxnSpPr>
            <p:nvPr/>
          </p:nvCxnSpPr>
          <p:spPr>
            <a:xfrm flipH="1">
              <a:off x="4485104" y="4248952"/>
              <a:ext cx="26662" cy="1427524"/>
            </a:xfrm>
            <a:prstGeom prst="line">
              <a:avLst/>
            </a:prstGeom>
            <a:ln w="28575">
              <a:solidFill>
                <a:srgbClr val="59E6DE"/>
              </a:solidFill>
            </a:ln>
          </p:spPr>
          <p:style>
            <a:lnRef idx="2">
              <a:schemeClr val="accent3"/>
            </a:lnRef>
            <a:fillRef idx="0">
              <a:schemeClr val="accent3"/>
            </a:fillRef>
            <a:effectRef idx="1">
              <a:schemeClr val="accent3"/>
            </a:effectRef>
            <a:fontRef idx="minor">
              <a:schemeClr val="tx1"/>
            </a:fontRef>
          </p:style>
        </p:cxnSp>
        <p:sp>
          <p:nvSpPr>
            <p:cNvPr id="30" name="TextBox 29">
              <a:extLst>
                <a:ext uri="{FF2B5EF4-FFF2-40B4-BE49-F238E27FC236}">
                  <a16:creationId xmlns:a16="http://schemas.microsoft.com/office/drawing/2014/main" id="{9DBD6E72-B77D-42EA-9370-34E02FA819D3}"/>
                </a:ext>
              </a:extLst>
            </p:cNvPr>
            <p:cNvSpPr txBox="1"/>
            <p:nvPr/>
          </p:nvSpPr>
          <p:spPr>
            <a:xfrm>
              <a:off x="2172926" y="5510173"/>
              <a:ext cx="516194"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3</a:t>
              </a:r>
              <a:endParaRPr lang="en-PK" sz="2800" dirty="0">
                <a:solidFill>
                  <a:schemeClr val="bg1"/>
                </a:solidFill>
                <a:latin typeface="Arial Black" panose="020B0A04020102020204" pitchFamily="34" charset="0"/>
              </a:endParaRPr>
            </a:p>
          </p:txBody>
        </p:sp>
        <p:pic>
          <p:nvPicPr>
            <p:cNvPr id="31" name="Picture 30">
              <a:extLst>
                <a:ext uri="{FF2B5EF4-FFF2-40B4-BE49-F238E27FC236}">
                  <a16:creationId xmlns:a16="http://schemas.microsoft.com/office/drawing/2014/main" id="{95E598EE-9A58-4263-86DC-1C40FF1748B2}"/>
                </a:ext>
              </a:extLst>
            </p:cNvPr>
            <p:cNvPicPr>
              <a:picLocks noChangeAspect="1"/>
            </p:cNvPicPr>
            <p:nvPr/>
          </p:nvPicPr>
          <p:blipFill>
            <a:blip r:embed="rId2"/>
            <a:stretch>
              <a:fillRect/>
            </a:stretch>
          </p:blipFill>
          <p:spPr>
            <a:xfrm>
              <a:off x="3992054" y="5304159"/>
              <a:ext cx="1011998" cy="968625"/>
            </a:xfrm>
            <a:prstGeom prst="rect">
              <a:avLst/>
            </a:prstGeom>
            <a:noFill/>
          </p:spPr>
        </p:pic>
        <p:sp>
          <p:nvSpPr>
            <p:cNvPr id="32" name="TextBox 31">
              <a:extLst>
                <a:ext uri="{FF2B5EF4-FFF2-40B4-BE49-F238E27FC236}">
                  <a16:creationId xmlns:a16="http://schemas.microsoft.com/office/drawing/2014/main" id="{FCADF50D-2DA1-41F4-98AF-C8B0FDBCBDA1}"/>
                </a:ext>
              </a:extLst>
            </p:cNvPr>
            <p:cNvSpPr txBox="1"/>
            <p:nvPr/>
          </p:nvSpPr>
          <p:spPr>
            <a:xfrm>
              <a:off x="4273624" y="5495057"/>
              <a:ext cx="516194"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4</a:t>
              </a:r>
              <a:endParaRPr lang="en-PK" sz="2800" dirty="0">
                <a:solidFill>
                  <a:schemeClr val="bg1"/>
                </a:solidFill>
                <a:latin typeface="Arial Black" panose="020B0A04020102020204" pitchFamily="34" charset="0"/>
              </a:endParaRPr>
            </a:p>
          </p:txBody>
        </p:sp>
        <p:pic>
          <p:nvPicPr>
            <p:cNvPr id="33" name="Picture 32">
              <a:extLst>
                <a:ext uri="{FF2B5EF4-FFF2-40B4-BE49-F238E27FC236}">
                  <a16:creationId xmlns:a16="http://schemas.microsoft.com/office/drawing/2014/main" id="{A9D51D14-1BEB-4237-85DD-A0B1534166E3}"/>
                </a:ext>
              </a:extLst>
            </p:cNvPr>
            <p:cNvPicPr>
              <a:picLocks noChangeAspect="1"/>
            </p:cNvPicPr>
            <p:nvPr/>
          </p:nvPicPr>
          <p:blipFill>
            <a:blip r:embed="rId2"/>
            <a:stretch>
              <a:fillRect/>
            </a:stretch>
          </p:blipFill>
          <p:spPr>
            <a:xfrm>
              <a:off x="3992054" y="3764640"/>
              <a:ext cx="1011998" cy="968625"/>
            </a:xfrm>
            <a:prstGeom prst="rect">
              <a:avLst/>
            </a:prstGeom>
            <a:noFill/>
          </p:spPr>
        </p:pic>
        <p:sp>
          <p:nvSpPr>
            <p:cNvPr id="34" name="TextBox 33">
              <a:extLst>
                <a:ext uri="{FF2B5EF4-FFF2-40B4-BE49-F238E27FC236}">
                  <a16:creationId xmlns:a16="http://schemas.microsoft.com/office/drawing/2014/main" id="{7544715B-4023-4E4E-85B6-B4B30B77F421}"/>
                </a:ext>
              </a:extLst>
            </p:cNvPr>
            <p:cNvSpPr txBox="1"/>
            <p:nvPr/>
          </p:nvSpPr>
          <p:spPr>
            <a:xfrm>
              <a:off x="4281366" y="3946061"/>
              <a:ext cx="516194"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2</a:t>
              </a:r>
              <a:endParaRPr lang="en-PK" sz="2800" dirty="0">
                <a:solidFill>
                  <a:schemeClr val="bg1"/>
                </a:solidFill>
                <a:latin typeface="Arial Black" panose="020B0A04020102020204" pitchFamily="34" charset="0"/>
              </a:endParaRPr>
            </a:p>
          </p:txBody>
        </p:sp>
      </p:grpSp>
    </p:spTree>
    <p:extLst>
      <p:ext uri="{BB962C8B-B14F-4D97-AF65-F5344CB8AC3E}">
        <p14:creationId xmlns:p14="http://schemas.microsoft.com/office/powerpoint/2010/main" val="2606739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TYPES OF GRAPH – DATA STRUCTURE</a:t>
            </a:r>
            <a:endParaRPr lang="en-PK" dirty="0">
              <a:solidFill>
                <a:srgbClr val="00B0F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7" name="Content Placeholder 6">
            <a:extLst>
              <a:ext uri="{FF2B5EF4-FFF2-40B4-BE49-F238E27FC236}">
                <a16:creationId xmlns:a16="http://schemas.microsoft.com/office/drawing/2014/main" id="{02FA41A7-EED5-434F-9091-3865612850F8}"/>
              </a:ext>
            </a:extLst>
          </p:cNvPr>
          <p:cNvSpPr>
            <a:spLocks noGrp="1"/>
          </p:cNvSpPr>
          <p:nvPr>
            <p:ph idx="1"/>
          </p:nvPr>
        </p:nvSpPr>
        <p:spPr>
          <a:xfrm>
            <a:off x="1024128" y="1917290"/>
            <a:ext cx="5622187" cy="4392070"/>
          </a:xfrm>
        </p:spPr>
        <p:txBody>
          <a:bodyPr>
            <a:normAutofit fontScale="92500" lnSpcReduction="20000"/>
          </a:bodyPr>
          <a:lstStyle/>
          <a:p>
            <a:pPr algn="just"/>
            <a:r>
              <a:rPr lang="en-US" sz="5000" cap="all" spc="100" dirty="0">
                <a:solidFill>
                  <a:srgbClr val="C00000"/>
                </a:solidFill>
                <a:latin typeface="+mj-lt"/>
                <a:ea typeface="+mj-ea"/>
                <a:cs typeface="+mj-cs"/>
              </a:rPr>
              <a:t>Multi Graph</a:t>
            </a:r>
          </a:p>
          <a:p>
            <a:pPr algn="just"/>
            <a:r>
              <a:rPr lang="en-US" sz="2400" dirty="0"/>
              <a:t>Any graph which contain some parallel edges but doesn’t contain any self-loop is called multi graph. For example A Road Map.</a:t>
            </a:r>
          </a:p>
          <a:p>
            <a:pPr marL="0" indent="0" algn="just" fontAlgn="base">
              <a:buNone/>
            </a:pPr>
            <a:r>
              <a:rPr lang="en-US" sz="2400" b="1" dirty="0">
                <a:solidFill>
                  <a:srgbClr val="C00000"/>
                </a:solidFill>
              </a:rPr>
              <a:t>Parallel Edges: </a:t>
            </a:r>
            <a:r>
              <a:rPr lang="en-US" sz="2400" dirty="0"/>
              <a:t>If two vertices are connected with more than one edge than such edges are called parallel edges that is many roots but one destination.</a:t>
            </a:r>
          </a:p>
          <a:p>
            <a:pPr marL="0" indent="0" algn="just" fontAlgn="base">
              <a:buNone/>
            </a:pPr>
            <a:r>
              <a:rPr lang="en-US" sz="2400" b="1" dirty="0">
                <a:solidFill>
                  <a:srgbClr val="C00000"/>
                </a:solidFill>
              </a:rPr>
              <a:t>Loop: </a:t>
            </a:r>
            <a:r>
              <a:rPr lang="en-US" sz="2400" dirty="0"/>
              <a:t>An edge of a graph which join a vertex to itself is called loop or a self-loop.</a:t>
            </a:r>
          </a:p>
          <a:p>
            <a:pPr algn="just"/>
            <a:endParaRPr lang="en-US" sz="2800" b="1" dirty="0">
              <a:solidFill>
                <a:srgbClr val="25265E"/>
              </a:solidFill>
              <a:latin typeface="euclid_circular_a"/>
            </a:endParaRPr>
          </a:p>
        </p:txBody>
      </p:sp>
      <p:grpSp>
        <p:nvGrpSpPr>
          <p:cNvPr id="8" name="Group 7">
            <a:extLst>
              <a:ext uri="{FF2B5EF4-FFF2-40B4-BE49-F238E27FC236}">
                <a16:creationId xmlns:a16="http://schemas.microsoft.com/office/drawing/2014/main" id="{C9E8593E-194B-4642-B4D9-5B1C2F25F5EE}"/>
              </a:ext>
            </a:extLst>
          </p:cNvPr>
          <p:cNvGrpSpPr/>
          <p:nvPr/>
        </p:nvGrpSpPr>
        <p:grpSpPr>
          <a:xfrm>
            <a:off x="6665101" y="2247060"/>
            <a:ext cx="5407639" cy="3907482"/>
            <a:chOff x="898483" y="3023034"/>
            <a:chExt cx="5407639" cy="3907482"/>
          </a:xfrm>
        </p:grpSpPr>
        <p:cxnSp>
          <p:nvCxnSpPr>
            <p:cNvPr id="9" name="Straight Connector 8">
              <a:extLst>
                <a:ext uri="{FF2B5EF4-FFF2-40B4-BE49-F238E27FC236}">
                  <a16:creationId xmlns:a16="http://schemas.microsoft.com/office/drawing/2014/main" id="{48B70F26-9640-482C-9688-B22908A0B03E}"/>
                </a:ext>
              </a:extLst>
            </p:cNvPr>
            <p:cNvCxnSpPr>
              <a:cxnSpLocks/>
            </p:cNvCxnSpPr>
            <p:nvPr/>
          </p:nvCxnSpPr>
          <p:spPr>
            <a:xfrm flipH="1">
              <a:off x="2540676" y="3586530"/>
              <a:ext cx="3243817" cy="2883583"/>
            </a:xfrm>
            <a:prstGeom prst="line">
              <a:avLst/>
            </a:prstGeom>
            <a:ln w="28575">
              <a:solidFill>
                <a:srgbClr val="59E6DE"/>
              </a:solidFill>
            </a:ln>
          </p:spPr>
          <p:style>
            <a:lnRef idx="2">
              <a:schemeClr val="accent3"/>
            </a:lnRef>
            <a:fillRef idx="0">
              <a:schemeClr val="accent3"/>
            </a:fillRef>
            <a:effectRef idx="1">
              <a:schemeClr val="accent3"/>
            </a:effectRef>
            <a:fontRef idx="minor">
              <a:schemeClr val="tx1"/>
            </a:fontRef>
          </p:style>
        </p:cxnSp>
        <p:cxnSp>
          <p:nvCxnSpPr>
            <p:cNvPr id="10" name="Straight Connector 9">
              <a:extLst>
                <a:ext uri="{FF2B5EF4-FFF2-40B4-BE49-F238E27FC236}">
                  <a16:creationId xmlns:a16="http://schemas.microsoft.com/office/drawing/2014/main" id="{B637874B-CFE2-4CF1-BF46-B04FBDA10B18}"/>
                </a:ext>
              </a:extLst>
            </p:cNvPr>
            <p:cNvCxnSpPr>
              <a:cxnSpLocks/>
            </p:cNvCxnSpPr>
            <p:nvPr/>
          </p:nvCxnSpPr>
          <p:spPr>
            <a:xfrm>
              <a:off x="1537275" y="3562621"/>
              <a:ext cx="4096609" cy="2469380"/>
            </a:xfrm>
            <a:prstGeom prst="line">
              <a:avLst/>
            </a:prstGeom>
            <a:ln w="28575">
              <a:solidFill>
                <a:srgbClr val="59E6DE"/>
              </a:solidFill>
            </a:ln>
          </p:spPr>
          <p:style>
            <a:lnRef idx="2">
              <a:schemeClr val="accent3"/>
            </a:lnRef>
            <a:fillRef idx="0">
              <a:schemeClr val="accent3"/>
            </a:fillRef>
            <a:effectRef idx="1">
              <a:schemeClr val="accent3"/>
            </a:effectRef>
            <a:fontRef idx="minor">
              <a:schemeClr val="tx1"/>
            </a:fontRef>
          </p:style>
        </p:cxnSp>
        <p:cxnSp>
          <p:nvCxnSpPr>
            <p:cNvPr id="11" name="Straight Connector 10">
              <a:extLst>
                <a:ext uri="{FF2B5EF4-FFF2-40B4-BE49-F238E27FC236}">
                  <a16:creationId xmlns:a16="http://schemas.microsoft.com/office/drawing/2014/main" id="{C1DBD035-73D4-4876-849E-5321D0E7C1D6}"/>
                </a:ext>
              </a:extLst>
            </p:cNvPr>
            <p:cNvCxnSpPr>
              <a:cxnSpLocks/>
              <a:endCxn id="28" idx="0"/>
            </p:cNvCxnSpPr>
            <p:nvPr/>
          </p:nvCxnSpPr>
          <p:spPr>
            <a:xfrm flipH="1">
              <a:off x="2400550" y="4484102"/>
              <a:ext cx="458828" cy="1659210"/>
            </a:xfrm>
            <a:prstGeom prst="line">
              <a:avLst/>
            </a:prstGeom>
            <a:ln w="28575">
              <a:solidFill>
                <a:srgbClr val="59E6DE"/>
              </a:solidFill>
            </a:ln>
          </p:spPr>
          <p:style>
            <a:lnRef idx="2">
              <a:schemeClr val="accent3"/>
            </a:lnRef>
            <a:fillRef idx="0">
              <a:schemeClr val="accent3"/>
            </a:fillRef>
            <a:effectRef idx="1">
              <a:schemeClr val="accent3"/>
            </a:effectRef>
            <a:fontRef idx="minor">
              <a:schemeClr val="tx1"/>
            </a:fontRef>
          </p:style>
        </p:cxnSp>
        <p:cxnSp>
          <p:nvCxnSpPr>
            <p:cNvPr id="12" name="Straight Connector 11">
              <a:extLst>
                <a:ext uri="{FF2B5EF4-FFF2-40B4-BE49-F238E27FC236}">
                  <a16:creationId xmlns:a16="http://schemas.microsoft.com/office/drawing/2014/main" id="{AFD9F28E-7F2A-407F-B37F-593421F5DC62}"/>
                </a:ext>
              </a:extLst>
            </p:cNvPr>
            <p:cNvCxnSpPr>
              <a:cxnSpLocks/>
              <a:stCxn id="32" idx="1"/>
            </p:cNvCxnSpPr>
            <p:nvPr/>
          </p:nvCxnSpPr>
          <p:spPr>
            <a:xfrm flipH="1">
              <a:off x="3083344" y="3573872"/>
              <a:ext cx="2471378" cy="745229"/>
            </a:xfrm>
            <a:prstGeom prst="line">
              <a:avLst/>
            </a:prstGeom>
            <a:ln w="28575">
              <a:solidFill>
                <a:srgbClr val="59E6DE"/>
              </a:solidFill>
            </a:ln>
          </p:spPr>
          <p:style>
            <a:lnRef idx="2">
              <a:schemeClr val="accent3"/>
            </a:lnRef>
            <a:fillRef idx="0">
              <a:schemeClr val="accent3"/>
            </a:fillRef>
            <a:effectRef idx="1">
              <a:schemeClr val="accent3"/>
            </a:effectRef>
            <a:fontRef idx="minor">
              <a:schemeClr val="tx1"/>
            </a:fontRef>
          </p:style>
        </p:cxnSp>
        <p:grpSp>
          <p:nvGrpSpPr>
            <p:cNvPr id="13" name="Group 12">
              <a:extLst>
                <a:ext uri="{FF2B5EF4-FFF2-40B4-BE49-F238E27FC236}">
                  <a16:creationId xmlns:a16="http://schemas.microsoft.com/office/drawing/2014/main" id="{FAD71D02-9768-404F-A66D-7833562BF633}"/>
                </a:ext>
              </a:extLst>
            </p:cNvPr>
            <p:cNvGrpSpPr/>
            <p:nvPr/>
          </p:nvGrpSpPr>
          <p:grpSpPr>
            <a:xfrm>
              <a:off x="898483" y="3023034"/>
              <a:ext cx="1011998" cy="968625"/>
              <a:chOff x="2188526" y="5174687"/>
              <a:chExt cx="1011998" cy="968625"/>
            </a:xfrm>
          </p:grpSpPr>
          <p:pic>
            <p:nvPicPr>
              <p:cNvPr id="33" name="Picture 32">
                <a:extLst>
                  <a:ext uri="{FF2B5EF4-FFF2-40B4-BE49-F238E27FC236}">
                    <a16:creationId xmlns:a16="http://schemas.microsoft.com/office/drawing/2014/main" id="{6F2F5C24-99AD-4AAE-9A7B-65D1DF592E9D}"/>
                  </a:ext>
                </a:extLst>
              </p:cNvPr>
              <p:cNvPicPr>
                <a:picLocks noChangeAspect="1"/>
              </p:cNvPicPr>
              <p:nvPr/>
            </p:nvPicPr>
            <p:blipFill>
              <a:blip r:embed="rId2"/>
              <a:stretch>
                <a:fillRect/>
              </a:stretch>
            </p:blipFill>
            <p:spPr>
              <a:xfrm>
                <a:off x="2188526" y="5174687"/>
                <a:ext cx="1011998" cy="968625"/>
              </a:xfrm>
              <a:prstGeom prst="rect">
                <a:avLst/>
              </a:prstGeom>
              <a:noFill/>
            </p:spPr>
          </p:pic>
          <p:sp>
            <p:nvSpPr>
              <p:cNvPr id="34" name="TextBox 33">
                <a:extLst>
                  <a:ext uri="{FF2B5EF4-FFF2-40B4-BE49-F238E27FC236}">
                    <a16:creationId xmlns:a16="http://schemas.microsoft.com/office/drawing/2014/main" id="{43294CA2-4BFC-46D5-9243-06D9374C3E49}"/>
                  </a:ext>
                </a:extLst>
              </p:cNvPr>
              <p:cNvSpPr txBox="1"/>
              <p:nvPr/>
            </p:nvSpPr>
            <p:spPr>
              <a:xfrm>
                <a:off x="2463938" y="5397389"/>
                <a:ext cx="516194"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5</a:t>
                </a:r>
                <a:endParaRPr lang="en-PK" sz="2800" dirty="0">
                  <a:solidFill>
                    <a:schemeClr val="bg1"/>
                  </a:solidFill>
                  <a:latin typeface="Arial Black" panose="020B0A04020102020204" pitchFamily="34" charset="0"/>
                </a:endParaRPr>
              </a:p>
            </p:txBody>
          </p:sp>
        </p:grpSp>
        <p:grpSp>
          <p:nvGrpSpPr>
            <p:cNvPr id="14" name="Group 13">
              <a:extLst>
                <a:ext uri="{FF2B5EF4-FFF2-40B4-BE49-F238E27FC236}">
                  <a16:creationId xmlns:a16="http://schemas.microsoft.com/office/drawing/2014/main" id="{F775A22E-3A25-406A-90C4-53776FB6F097}"/>
                </a:ext>
              </a:extLst>
            </p:cNvPr>
            <p:cNvGrpSpPr/>
            <p:nvPr/>
          </p:nvGrpSpPr>
          <p:grpSpPr>
            <a:xfrm>
              <a:off x="5294124" y="3102218"/>
              <a:ext cx="1011998" cy="968625"/>
              <a:chOff x="2474133" y="3429000"/>
              <a:chExt cx="1011998" cy="968625"/>
            </a:xfrm>
          </p:grpSpPr>
          <p:pic>
            <p:nvPicPr>
              <p:cNvPr id="31" name="Picture 30">
                <a:extLst>
                  <a:ext uri="{FF2B5EF4-FFF2-40B4-BE49-F238E27FC236}">
                    <a16:creationId xmlns:a16="http://schemas.microsoft.com/office/drawing/2014/main" id="{325DA86C-C47E-4B83-842A-7EB52CEF0F82}"/>
                  </a:ext>
                </a:extLst>
              </p:cNvPr>
              <p:cNvPicPr>
                <a:picLocks noChangeAspect="1"/>
              </p:cNvPicPr>
              <p:nvPr/>
            </p:nvPicPr>
            <p:blipFill>
              <a:blip r:embed="rId2"/>
              <a:stretch>
                <a:fillRect/>
              </a:stretch>
            </p:blipFill>
            <p:spPr>
              <a:xfrm>
                <a:off x="2474133" y="3429000"/>
                <a:ext cx="1011998" cy="968625"/>
              </a:xfrm>
              <a:prstGeom prst="rect">
                <a:avLst/>
              </a:prstGeom>
              <a:noFill/>
            </p:spPr>
          </p:pic>
          <p:sp>
            <p:nvSpPr>
              <p:cNvPr id="32" name="TextBox 31">
                <a:extLst>
                  <a:ext uri="{FF2B5EF4-FFF2-40B4-BE49-F238E27FC236}">
                    <a16:creationId xmlns:a16="http://schemas.microsoft.com/office/drawing/2014/main" id="{28D62643-A5C8-4DC8-96AB-279F8BF2D0FB}"/>
                  </a:ext>
                </a:extLst>
              </p:cNvPr>
              <p:cNvSpPr txBox="1"/>
              <p:nvPr/>
            </p:nvSpPr>
            <p:spPr>
              <a:xfrm>
                <a:off x="2734731" y="3639044"/>
                <a:ext cx="516194"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2</a:t>
                </a:r>
                <a:endParaRPr lang="en-PK" sz="2800" dirty="0">
                  <a:solidFill>
                    <a:schemeClr val="bg1"/>
                  </a:solidFill>
                  <a:latin typeface="Arial Black" panose="020B0A04020102020204" pitchFamily="34" charset="0"/>
                </a:endParaRPr>
              </a:p>
            </p:txBody>
          </p:sp>
        </p:grpSp>
        <p:cxnSp>
          <p:nvCxnSpPr>
            <p:cNvPr id="15" name="Connector: Curved 14">
              <a:extLst>
                <a:ext uri="{FF2B5EF4-FFF2-40B4-BE49-F238E27FC236}">
                  <a16:creationId xmlns:a16="http://schemas.microsoft.com/office/drawing/2014/main" id="{DD980E35-1F54-426F-8902-42F67BCAACD6}"/>
                </a:ext>
              </a:extLst>
            </p:cNvPr>
            <p:cNvCxnSpPr>
              <a:cxnSpLocks/>
            </p:cNvCxnSpPr>
            <p:nvPr/>
          </p:nvCxnSpPr>
          <p:spPr>
            <a:xfrm rot="5400000">
              <a:off x="1352600" y="5178972"/>
              <a:ext cx="2109841" cy="664787"/>
            </a:xfrm>
            <a:prstGeom prst="curvedConnector4">
              <a:avLst>
                <a:gd name="adj1" fmla="val -8312"/>
                <a:gd name="adj2" fmla="val 205379"/>
              </a:avLst>
            </a:prstGeom>
            <a:ln w="28575">
              <a:solidFill>
                <a:srgbClr val="59E6DE"/>
              </a:solidFill>
            </a:ln>
          </p:spPr>
          <p:style>
            <a:lnRef idx="2">
              <a:schemeClr val="accent3"/>
            </a:lnRef>
            <a:fillRef idx="0">
              <a:schemeClr val="accent3"/>
            </a:fillRef>
            <a:effectRef idx="1">
              <a:schemeClr val="accent3"/>
            </a:effectRef>
            <a:fontRef idx="minor">
              <a:schemeClr val="tx1"/>
            </a:fontRef>
          </p:style>
        </p:cxnSp>
        <p:grpSp>
          <p:nvGrpSpPr>
            <p:cNvPr id="16" name="Group 15">
              <a:extLst>
                <a:ext uri="{FF2B5EF4-FFF2-40B4-BE49-F238E27FC236}">
                  <a16:creationId xmlns:a16="http://schemas.microsoft.com/office/drawing/2014/main" id="{41DD3FCB-C5F1-4FCC-8885-00D8D55F5CC2}"/>
                </a:ext>
              </a:extLst>
            </p:cNvPr>
            <p:cNvGrpSpPr/>
            <p:nvPr/>
          </p:nvGrpSpPr>
          <p:grpSpPr>
            <a:xfrm>
              <a:off x="5237083" y="5614420"/>
              <a:ext cx="1011998" cy="968625"/>
              <a:chOff x="4075684" y="3538435"/>
              <a:chExt cx="1011998" cy="968625"/>
            </a:xfrm>
          </p:grpSpPr>
          <p:pic>
            <p:nvPicPr>
              <p:cNvPr id="29" name="Picture 28">
                <a:extLst>
                  <a:ext uri="{FF2B5EF4-FFF2-40B4-BE49-F238E27FC236}">
                    <a16:creationId xmlns:a16="http://schemas.microsoft.com/office/drawing/2014/main" id="{562A72CA-8733-4919-AA22-A034F3B15DFC}"/>
                  </a:ext>
                </a:extLst>
              </p:cNvPr>
              <p:cNvPicPr>
                <a:picLocks noChangeAspect="1"/>
              </p:cNvPicPr>
              <p:nvPr/>
            </p:nvPicPr>
            <p:blipFill>
              <a:blip r:embed="rId2"/>
              <a:stretch>
                <a:fillRect/>
              </a:stretch>
            </p:blipFill>
            <p:spPr>
              <a:xfrm>
                <a:off x="4075684" y="3538435"/>
                <a:ext cx="1011998" cy="968625"/>
              </a:xfrm>
              <a:prstGeom prst="rect">
                <a:avLst/>
              </a:prstGeom>
              <a:noFill/>
            </p:spPr>
          </p:pic>
          <p:sp>
            <p:nvSpPr>
              <p:cNvPr id="30" name="TextBox 29">
                <a:extLst>
                  <a:ext uri="{FF2B5EF4-FFF2-40B4-BE49-F238E27FC236}">
                    <a16:creationId xmlns:a16="http://schemas.microsoft.com/office/drawing/2014/main" id="{C109D1BD-4382-4DFB-9976-87F0221F229F}"/>
                  </a:ext>
                </a:extLst>
              </p:cNvPr>
              <p:cNvSpPr txBox="1"/>
              <p:nvPr/>
            </p:nvSpPr>
            <p:spPr>
              <a:xfrm>
                <a:off x="4364996" y="3719856"/>
                <a:ext cx="516194"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3</a:t>
                </a:r>
                <a:endParaRPr lang="en-PK" sz="2800" dirty="0">
                  <a:solidFill>
                    <a:schemeClr val="bg1"/>
                  </a:solidFill>
                  <a:latin typeface="Arial Black" panose="020B0A04020102020204" pitchFamily="34" charset="0"/>
                </a:endParaRPr>
              </a:p>
            </p:txBody>
          </p:sp>
        </p:grpSp>
        <p:grpSp>
          <p:nvGrpSpPr>
            <p:cNvPr id="17" name="Group 16">
              <a:extLst>
                <a:ext uri="{FF2B5EF4-FFF2-40B4-BE49-F238E27FC236}">
                  <a16:creationId xmlns:a16="http://schemas.microsoft.com/office/drawing/2014/main" id="{78F088E0-1F0F-4F0D-ADB4-A388BE98CE20}"/>
                </a:ext>
              </a:extLst>
            </p:cNvPr>
            <p:cNvGrpSpPr/>
            <p:nvPr/>
          </p:nvGrpSpPr>
          <p:grpSpPr>
            <a:xfrm>
              <a:off x="1853141" y="5961891"/>
              <a:ext cx="1011998" cy="968625"/>
              <a:chOff x="941801" y="4929861"/>
              <a:chExt cx="1011998" cy="968625"/>
            </a:xfrm>
          </p:grpSpPr>
          <p:pic>
            <p:nvPicPr>
              <p:cNvPr id="27" name="Picture 26">
                <a:extLst>
                  <a:ext uri="{FF2B5EF4-FFF2-40B4-BE49-F238E27FC236}">
                    <a16:creationId xmlns:a16="http://schemas.microsoft.com/office/drawing/2014/main" id="{9F42C5F6-0ADC-44C8-85B5-9A70DE396B69}"/>
                  </a:ext>
                </a:extLst>
              </p:cNvPr>
              <p:cNvPicPr>
                <a:picLocks noChangeAspect="1"/>
              </p:cNvPicPr>
              <p:nvPr/>
            </p:nvPicPr>
            <p:blipFill>
              <a:blip r:embed="rId2"/>
              <a:stretch>
                <a:fillRect/>
              </a:stretch>
            </p:blipFill>
            <p:spPr>
              <a:xfrm>
                <a:off x="941801" y="4929861"/>
                <a:ext cx="1011998" cy="968625"/>
              </a:xfrm>
              <a:prstGeom prst="rect">
                <a:avLst/>
              </a:prstGeom>
              <a:noFill/>
            </p:spPr>
          </p:pic>
          <p:sp>
            <p:nvSpPr>
              <p:cNvPr id="28" name="TextBox 27">
                <a:extLst>
                  <a:ext uri="{FF2B5EF4-FFF2-40B4-BE49-F238E27FC236}">
                    <a16:creationId xmlns:a16="http://schemas.microsoft.com/office/drawing/2014/main" id="{3513C37F-607B-418A-BCE6-2E2A93673C20}"/>
                  </a:ext>
                </a:extLst>
              </p:cNvPr>
              <p:cNvSpPr txBox="1"/>
              <p:nvPr/>
            </p:nvSpPr>
            <p:spPr>
              <a:xfrm>
                <a:off x="1231113" y="5111282"/>
                <a:ext cx="516194"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4</a:t>
                </a:r>
                <a:endParaRPr lang="en-PK" sz="2800" dirty="0">
                  <a:solidFill>
                    <a:schemeClr val="bg1"/>
                  </a:solidFill>
                  <a:latin typeface="Arial Black" panose="020B0A04020102020204" pitchFamily="34" charset="0"/>
                </a:endParaRPr>
              </a:p>
            </p:txBody>
          </p:sp>
        </p:grpSp>
        <p:grpSp>
          <p:nvGrpSpPr>
            <p:cNvPr id="18" name="Group 17">
              <a:extLst>
                <a:ext uri="{FF2B5EF4-FFF2-40B4-BE49-F238E27FC236}">
                  <a16:creationId xmlns:a16="http://schemas.microsoft.com/office/drawing/2014/main" id="{890ECF16-3831-49B6-8980-873044EDFA64}"/>
                </a:ext>
              </a:extLst>
            </p:cNvPr>
            <p:cNvGrpSpPr/>
            <p:nvPr/>
          </p:nvGrpSpPr>
          <p:grpSpPr>
            <a:xfrm>
              <a:off x="2426928" y="3949879"/>
              <a:ext cx="1011998" cy="968625"/>
              <a:chOff x="766030" y="2944687"/>
              <a:chExt cx="1011998" cy="968625"/>
            </a:xfrm>
          </p:grpSpPr>
          <p:pic>
            <p:nvPicPr>
              <p:cNvPr id="25" name="Picture 24">
                <a:extLst>
                  <a:ext uri="{FF2B5EF4-FFF2-40B4-BE49-F238E27FC236}">
                    <a16:creationId xmlns:a16="http://schemas.microsoft.com/office/drawing/2014/main" id="{A708C6F5-ABA1-4DA5-A757-622505011031}"/>
                  </a:ext>
                </a:extLst>
              </p:cNvPr>
              <p:cNvPicPr>
                <a:picLocks noChangeAspect="1"/>
              </p:cNvPicPr>
              <p:nvPr/>
            </p:nvPicPr>
            <p:blipFill>
              <a:blip r:embed="rId2"/>
              <a:stretch>
                <a:fillRect/>
              </a:stretch>
            </p:blipFill>
            <p:spPr>
              <a:xfrm>
                <a:off x="766030" y="2944687"/>
                <a:ext cx="1011998" cy="968625"/>
              </a:xfrm>
              <a:prstGeom prst="rect">
                <a:avLst/>
              </a:prstGeom>
              <a:noFill/>
            </p:spPr>
          </p:pic>
          <p:sp>
            <p:nvSpPr>
              <p:cNvPr id="26" name="TextBox 25">
                <a:extLst>
                  <a:ext uri="{FF2B5EF4-FFF2-40B4-BE49-F238E27FC236}">
                    <a16:creationId xmlns:a16="http://schemas.microsoft.com/office/drawing/2014/main" id="{D67017E7-FF39-41B9-BC5E-8339F003C242}"/>
                  </a:ext>
                </a:extLst>
              </p:cNvPr>
              <p:cNvSpPr txBox="1"/>
              <p:nvPr/>
            </p:nvSpPr>
            <p:spPr>
              <a:xfrm>
                <a:off x="1055342" y="3129926"/>
                <a:ext cx="516194"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1</a:t>
                </a:r>
                <a:endParaRPr lang="en-PK" sz="2800" dirty="0">
                  <a:solidFill>
                    <a:schemeClr val="bg1"/>
                  </a:solidFill>
                  <a:latin typeface="Arial Black" panose="020B0A04020102020204" pitchFamily="34" charset="0"/>
                </a:endParaRPr>
              </a:p>
            </p:txBody>
          </p:sp>
        </p:grpSp>
        <p:sp>
          <p:nvSpPr>
            <p:cNvPr id="19" name="TextBox 18">
              <a:extLst>
                <a:ext uri="{FF2B5EF4-FFF2-40B4-BE49-F238E27FC236}">
                  <a16:creationId xmlns:a16="http://schemas.microsoft.com/office/drawing/2014/main" id="{3A75B6C6-8678-4169-A3AD-2A36FC41C121}"/>
                </a:ext>
              </a:extLst>
            </p:cNvPr>
            <p:cNvSpPr txBox="1"/>
            <p:nvPr/>
          </p:nvSpPr>
          <p:spPr>
            <a:xfrm>
              <a:off x="2128671" y="3638832"/>
              <a:ext cx="437289" cy="369332"/>
            </a:xfrm>
            <a:prstGeom prst="rect">
              <a:avLst/>
            </a:prstGeom>
            <a:noFill/>
          </p:spPr>
          <p:txBody>
            <a:bodyPr wrap="square" rtlCol="0">
              <a:spAutoFit/>
            </a:bodyPr>
            <a:lstStyle/>
            <a:p>
              <a:r>
                <a:rPr lang="en-US" dirty="0"/>
                <a:t>e6</a:t>
              </a:r>
              <a:endParaRPr lang="en-PK" dirty="0"/>
            </a:p>
          </p:txBody>
        </p:sp>
        <p:sp>
          <p:nvSpPr>
            <p:cNvPr id="20" name="TextBox 19">
              <a:extLst>
                <a:ext uri="{FF2B5EF4-FFF2-40B4-BE49-F238E27FC236}">
                  <a16:creationId xmlns:a16="http://schemas.microsoft.com/office/drawing/2014/main" id="{B6BF6035-FF15-434B-9FAB-2469F7C0D383}"/>
                </a:ext>
              </a:extLst>
            </p:cNvPr>
            <p:cNvSpPr txBox="1"/>
            <p:nvPr/>
          </p:nvSpPr>
          <p:spPr>
            <a:xfrm>
              <a:off x="3579052" y="4532953"/>
              <a:ext cx="437289" cy="369332"/>
            </a:xfrm>
            <a:prstGeom prst="rect">
              <a:avLst/>
            </a:prstGeom>
            <a:noFill/>
          </p:spPr>
          <p:txBody>
            <a:bodyPr wrap="square" rtlCol="0">
              <a:spAutoFit/>
            </a:bodyPr>
            <a:lstStyle/>
            <a:p>
              <a:r>
                <a:rPr lang="en-US" dirty="0"/>
                <a:t>e2</a:t>
              </a:r>
              <a:endParaRPr lang="en-PK" dirty="0"/>
            </a:p>
          </p:txBody>
        </p:sp>
        <p:sp>
          <p:nvSpPr>
            <p:cNvPr id="21" name="TextBox 20">
              <a:extLst>
                <a:ext uri="{FF2B5EF4-FFF2-40B4-BE49-F238E27FC236}">
                  <a16:creationId xmlns:a16="http://schemas.microsoft.com/office/drawing/2014/main" id="{20AB1152-09A3-4881-BA6B-8867289596D6}"/>
                </a:ext>
              </a:extLst>
            </p:cNvPr>
            <p:cNvSpPr txBox="1"/>
            <p:nvPr/>
          </p:nvSpPr>
          <p:spPr>
            <a:xfrm>
              <a:off x="3991778" y="3543914"/>
              <a:ext cx="437289" cy="369332"/>
            </a:xfrm>
            <a:prstGeom prst="rect">
              <a:avLst/>
            </a:prstGeom>
            <a:noFill/>
          </p:spPr>
          <p:txBody>
            <a:bodyPr wrap="square" rtlCol="0">
              <a:spAutoFit/>
            </a:bodyPr>
            <a:lstStyle/>
            <a:p>
              <a:r>
                <a:rPr lang="en-US" dirty="0"/>
                <a:t>e1</a:t>
              </a:r>
              <a:endParaRPr lang="en-PK" dirty="0"/>
            </a:p>
          </p:txBody>
        </p:sp>
        <p:sp>
          <p:nvSpPr>
            <p:cNvPr id="22" name="TextBox 21">
              <a:extLst>
                <a:ext uri="{FF2B5EF4-FFF2-40B4-BE49-F238E27FC236}">
                  <a16:creationId xmlns:a16="http://schemas.microsoft.com/office/drawing/2014/main" id="{ED24A662-CF38-4253-ABE7-AD37D93D4C89}"/>
                </a:ext>
              </a:extLst>
            </p:cNvPr>
            <p:cNvSpPr txBox="1"/>
            <p:nvPr/>
          </p:nvSpPr>
          <p:spPr>
            <a:xfrm>
              <a:off x="4856233" y="4396728"/>
              <a:ext cx="437289" cy="369332"/>
            </a:xfrm>
            <a:prstGeom prst="rect">
              <a:avLst/>
            </a:prstGeom>
            <a:noFill/>
          </p:spPr>
          <p:txBody>
            <a:bodyPr wrap="square" rtlCol="0">
              <a:spAutoFit/>
            </a:bodyPr>
            <a:lstStyle/>
            <a:p>
              <a:r>
                <a:rPr lang="en-US" dirty="0"/>
                <a:t>e3</a:t>
              </a:r>
              <a:endParaRPr lang="en-PK" dirty="0"/>
            </a:p>
          </p:txBody>
        </p:sp>
        <p:sp>
          <p:nvSpPr>
            <p:cNvPr id="23" name="TextBox 22">
              <a:extLst>
                <a:ext uri="{FF2B5EF4-FFF2-40B4-BE49-F238E27FC236}">
                  <a16:creationId xmlns:a16="http://schemas.microsoft.com/office/drawing/2014/main" id="{58491A4B-FC76-4765-9CA0-516A49F2A8F6}"/>
                </a:ext>
              </a:extLst>
            </p:cNvPr>
            <p:cNvSpPr txBox="1"/>
            <p:nvPr/>
          </p:nvSpPr>
          <p:spPr>
            <a:xfrm>
              <a:off x="2130992" y="5267488"/>
              <a:ext cx="437289" cy="369332"/>
            </a:xfrm>
            <a:prstGeom prst="rect">
              <a:avLst/>
            </a:prstGeom>
            <a:noFill/>
          </p:spPr>
          <p:txBody>
            <a:bodyPr wrap="square" rtlCol="0">
              <a:spAutoFit/>
            </a:bodyPr>
            <a:lstStyle/>
            <a:p>
              <a:r>
                <a:rPr lang="en-US" dirty="0"/>
                <a:t>e4</a:t>
              </a:r>
              <a:endParaRPr lang="en-PK" dirty="0"/>
            </a:p>
          </p:txBody>
        </p:sp>
        <p:sp>
          <p:nvSpPr>
            <p:cNvPr id="24" name="TextBox 23">
              <a:extLst>
                <a:ext uri="{FF2B5EF4-FFF2-40B4-BE49-F238E27FC236}">
                  <a16:creationId xmlns:a16="http://schemas.microsoft.com/office/drawing/2014/main" id="{F9E2215F-F2CC-469D-81E4-7EC700A42F68}"/>
                </a:ext>
              </a:extLst>
            </p:cNvPr>
            <p:cNvSpPr txBox="1"/>
            <p:nvPr/>
          </p:nvSpPr>
          <p:spPr>
            <a:xfrm>
              <a:off x="937274" y="5028662"/>
              <a:ext cx="437289" cy="369332"/>
            </a:xfrm>
            <a:prstGeom prst="rect">
              <a:avLst/>
            </a:prstGeom>
            <a:noFill/>
          </p:spPr>
          <p:txBody>
            <a:bodyPr wrap="square" rtlCol="0">
              <a:spAutoFit/>
            </a:bodyPr>
            <a:lstStyle/>
            <a:p>
              <a:r>
                <a:rPr lang="en-US" dirty="0"/>
                <a:t>e5</a:t>
              </a:r>
              <a:endParaRPr lang="en-PK" dirty="0"/>
            </a:p>
          </p:txBody>
        </p:sp>
      </p:grpSp>
    </p:spTree>
    <p:extLst>
      <p:ext uri="{BB962C8B-B14F-4D97-AF65-F5344CB8AC3E}">
        <p14:creationId xmlns:p14="http://schemas.microsoft.com/office/powerpoint/2010/main" val="2304780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TYPES OF GRAPH – DATA STRUCTURE</a:t>
            </a:r>
            <a:endParaRPr lang="en-PK" dirty="0">
              <a:solidFill>
                <a:srgbClr val="00B0F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7" name="Content Placeholder 6">
            <a:extLst>
              <a:ext uri="{FF2B5EF4-FFF2-40B4-BE49-F238E27FC236}">
                <a16:creationId xmlns:a16="http://schemas.microsoft.com/office/drawing/2014/main" id="{02FA41A7-EED5-434F-9091-3865612850F8}"/>
              </a:ext>
            </a:extLst>
          </p:cNvPr>
          <p:cNvSpPr>
            <a:spLocks noGrp="1"/>
          </p:cNvSpPr>
          <p:nvPr>
            <p:ph idx="1"/>
          </p:nvPr>
        </p:nvSpPr>
        <p:spPr>
          <a:xfrm>
            <a:off x="1024128" y="2286000"/>
            <a:ext cx="5045293" cy="4023360"/>
          </a:xfrm>
        </p:spPr>
        <p:txBody>
          <a:bodyPr>
            <a:normAutofit/>
          </a:bodyPr>
          <a:lstStyle/>
          <a:p>
            <a:pPr marL="0" indent="0" algn="just">
              <a:buNone/>
            </a:pPr>
            <a:r>
              <a:rPr lang="en-US" sz="5000" cap="all" spc="100" dirty="0">
                <a:solidFill>
                  <a:srgbClr val="C00000"/>
                </a:solidFill>
                <a:latin typeface="+mj-lt"/>
                <a:ea typeface="+mj-ea"/>
                <a:cs typeface="+mj-cs"/>
              </a:rPr>
              <a:t>NULL Graph</a:t>
            </a:r>
          </a:p>
          <a:p>
            <a:pPr marL="0" indent="0" algn="just">
              <a:buNone/>
            </a:pPr>
            <a:r>
              <a:rPr lang="en-US" sz="2400" dirty="0"/>
              <a:t>A graph of order n and size zero that is a graph which contain n number of vertices but do not contain any edge.</a:t>
            </a:r>
          </a:p>
        </p:txBody>
      </p:sp>
      <p:grpSp>
        <p:nvGrpSpPr>
          <p:cNvPr id="8" name="Group 7">
            <a:extLst>
              <a:ext uri="{FF2B5EF4-FFF2-40B4-BE49-F238E27FC236}">
                <a16:creationId xmlns:a16="http://schemas.microsoft.com/office/drawing/2014/main" id="{464C2D8F-C26A-432B-A248-794D090805E2}"/>
              </a:ext>
            </a:extLst>
          </p:cNvPr>
          <p:cNvGrpSpPr/>
          <p:nvPr/>
        </p:nvGrpSpPr>
        <p:grpSpPr>
          <a:xfrm>
            <a:off x="6541272" y="2395973"/>
            <a:ext cx="4092315" cy="3116792"/>
            <a:chOff x="2485466" y="3257872"/>
            <a:chExt cx="3485285" cy="2654465"/>
          </a:xfrm>
        </p:grpSpPr>
        <p:grpSp>
          <p:nvGrpSpPr>
            <p:cNvPr id="9" name="Group 8">
              <a:extLst>
                <a:ext uri="{FF2B5EF4-FFF2-40B4-BE49-F238E27FC236}">
                  <a16:creationId xmlns:a16="http://schemas.microsoft.com/office/drawing/2014/main" id="{3649E2FF-FF89-43E3-A515-51BD72FC01B9}"/>
                </a:ext>
              </a:extLst>
            </p:cNvPr>
            <p:cNvGrpSpPr/>
            <p:nvPr/>
          </p:nvGrpSpPr>
          <p:grpSpPr>
            <a:xfrm>
              <a:off x="2485466" y="3257872"/>
              <a:ext cx="1011998" cy="968625"/>
              <a:chOff x="2485466" y="3257872"/>
              <a:chExt cx="1011998" cy="968625"/>
            </a:xfrm>
          </p:grpSpPr>
          <p:pic>
            <p:nvPicPr>
              <p:cNvPr id="19" name="Picture 18">
                <a:extLst>
                  <a:ext uri="{FF2B5EF4-FFF2-40B4-BE49-F238E27FC236}">
                    <a16:creationId xmlns:a16="http://schemas.microsoft.com/office/drawing/2014/main" id="{9C3394B0-0ECC-4D4B-9526-3A1026653B22}"/>
                  </a:ext>
                </a:extLst>
              </p:cNvPr>
              <p:cNvPicPr>
                <a:picLocks noChangeAspect="1"/>
              </p:cNvPicPr>
              <p:nvPr/>
            </p:nvPicPr>
            <p:blipFill>
              <a:blip r:embed="rId2"/>
              <a:stretch>
                <a:fillRect/>
              </a:stretch>
            </p:blipFill>
            <p:spPr>
              <a:xfrm>
                <a:off x="2485466" y="3257872"/>
                <a:ext cx="1011998" cy="968625"/>
              </a:xfrm>
              <a:prstGeom prst="rect">
                <a:avLst/>
              </a:prstGeom>
              <a:noFill/>
            </p:spPr>
          </p:pic>
          <p:sp>
            <p:nvSpPr>
              <p:cNvPr id="20" name="TextBox 19">
                <a:extLst>
                  <a:ext uri="{FF2B5EF4-FFF2-40B4-BE49-F238E27FC236}">
                    <a16:creationId xmlns:a16="http://schemas.microsoft.com/office/drawing/2014/main" id="{15EF070E-AEC2-48B6-9B68-3377F7E5D1C9}"/>
                  </a:ext>
                </a:extLst>
              </p:cNvPr>
              <p:cNvSpPr txBox="1"/>
              <p:nvPr/>
            </p:nvSpPr>
            <p:spPr>
              <a:xfrm>
                <a:off x="2774778" y="3439293"/>
                <a:ext cx="516194"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1</a:t>
                </a:r>
                <a:endParaRPr lang="en-PK" sz="2800" dirty="0">
                  <a:solidFill>
                    <a:schemeClr val="bg1"/>
                  </a:solidFill>
                  <a:latin typeface="Arial Black" panose="020B0A04020102020204" pitchFamily="34" charset="0"/>
                </a:endParaRPr>
              </a:p>
            </p:txBody>
          </p:sp>
        </p:grpSp>
        <p:grpSp>
          <p:nvGrpSpPr>
            <p:cNvPr id="10" name="Group 9">
              <a:extLst>
                <a:ext uri="{FF2B5EF4-FFF2-40B4-BE49-F238E27FC236}">
                  <a16:creationId xmlns:a16="http://schemas.microsoft.com/office/drawing/2014/main" id="{22E09365-61C9-42AA-9FAD-7FD9942F039B}"/>
                </a:ext>
              </a:extLst>
            </p:cNvPr>
            <p:cNvGrpSpPr/>
            <p:nvPr/>
          </p:nvGrpSpPr>
          <p:grpSpPr>
            <a:xfrm>
              <a:off x="4958753" y="3510116"/>
              <a:ext cx="1011998" cy="968625"/>
              <a:chOff x="4958753" y="3510116"/>
              <a:chExt cx="1011998" cy="968625"/>
            </a:xfrm>
          </p:grpSpPr>
          <p:pic>
            <p:nvPicPr>
              <p:cNvPr id="17" name="Picture 16">
                <a:extLst>
                  <a:ext uri="{FF2B5EF4-FFF2-40B4-BE49-F238E27FC236}">
                    <a16:creationId xmlns:a16="http://schemas.microsoft.com/office/drawing/2014/main" id="{F55BF763-650D-439C-B432-495C608245E2}"/>
                  </a:ext>
                </a:extLst>
              </p:cNvPr>
              <p:cNvPicPr>
                <a:picLocks noChangeAspect="1"/>
              </p:cNvPicPr>
              <p:nvPr/>
            </p:nvPicPr>
            <p:blipFill>
              <a:blip r:embed="rId2"/>
              <a:stretch>
                <a:fillRect/>
              </a:stretch>
            </p:blipFill>
            <p:spPr>
              <a:xfrm>
                <a:off x="4958753" y="3510116"/>
                <a:ext cx="1011998" cy="968625"/>
              </a:xfrm>
              <a:prstGeom prst="rect">
                <a:avLst/>
              </a:prstGeom>
              <a:noFill/>
            </p:spPr>
          </p:pic>
          <p:sp>
            <p:nvSpPr>
              <p:cNvPr id="18" name="TextBox 17">
                <a:extLst>
                  <a:ext uri="{FF2B5EF4-FFF2-40B4-BE49-F238E27FC236}">
                    <a16:creationId xmlns:a16="http://schemas.microsoft.com/office/drawing/2014/main" id="{613AE526-EC9E-42A7-852D-A9B9525980B2}"/>
                  </a:ext>
                </a:extLst>
              </p:cNvPr>
              <p:cNvSpPr txBox="1"/>
              <p:nvPr/>
            </p:nvSpPr>
            <p:spPr>
              <a:xfrm>
                <a:off x="5248065" y="3691537"/>
                <a:ext cx="516194"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2</a:t>
                </a:r>
                <a:endParaRPr lang="en-PK" sz="2800" dirty="0">
                  <a:solidFill>
                    <a:schemeClr val="bg1"/>
                  </a:solidFill>
                  <a:latin typeface="Arial Black" panose="020B0A04020102020204" pitchFamily="34" charset="0"/>
                </a:endParaRPr>
              </a:p>
            </p:txBody>
          </p:sp>
        </p:grpSp>
        <p:grpSp>
          <p:nvGrpSpPr>
            <p:cNvPr id="11" name="Group 10">
              <a:extLst>
                <a:ext uri="{FF2B5EF4-FFF2-40B4-BE49-F238E27FC236}">
                  <a16:creationId xmlns:a16="http://schemas.microsoft.com/office/drawing/2014/main" id="{40A65372-AF55-4E3C-B4E2-E4683AAF3DAD}"/>
                </a:ext>
              </a:extLst>
            </p:cNvPr>
            <p:cNvGrpSpPr/>
            <p:nvPr/>
          </p:nvGrpSpPr>
          <p:grpSpPr>
            <a:xfrm>
              <a:off x="2784973" y="4530360"/>
              <a:ext cx="1011998" cy="968625"/>
              <a:chOff x="2784973" y="4530360"/>
              <a:chExt cx="1011998" cy="968625"/>
            </a:xfrm>
          </p:grpSpPr>
          <p:pic>
            <p:nvPicPr>
              <p:cNvPr id="15" name="Picture 14">
                <a:extLst>
                  <a:ext uri="{FF2B5EF4-FFF2-40B4-BE49-F238E27FC236}">
                    <a16:creationId xmlns:a16="http://schemas.microsoft.com/office/drawing/2014/main" id="{3E8D0540-E277-4CF1-B3B9-00195E517CCB}"/>
                  </a:ext>
                </a:extLst>
              </p:cNvPr>
              <p:cNvPicPr>
                <a:picLocks noChangeAspect="1"/>
              </p:cNvPicPr>
              <p:nvPr/>
            </p:nvPicPr>
            <p:blipFill>
              <a:blip r:embed="rId2"/>
              <a:stretch>
                <a:fillRect/>
              </a:stretch>
            </p:blipFill>
            <p:spPr>
              <a:xfrm>
                <a:off x="2784973" y="4530360"/>
                <a:ext cx="1011998" cy="968625"/>
              </a:xfrm>
              <a:prstGeom prst="rect">
                <a:avLst/>
              </a:prstGeom>
              <a:noFill/>
            </p:spPr>
          </p:pic>
          <p:sp>
            <p:nvSpPr>
              <p:cNvPr id="16" name="TextBox 15">
                <a:extLst>
                  <a:ext uri="{FF2B5EF4-FFF2-40B4-BE49-F238E27FC236}">
                    <a16:creationId xmlns:a16="http://schemas.microsoft.com/office/drawing/2014/main" id="{04BB2DC1-D915-4D56-8D90-7846F94B8676}"/>
                  </a:ext>
                </a:extLst>
              </p:cNvPr>
              <p:cNvSpPr txBox="1"/>
              <p:nvPr/>
            </p:nvSpPr>
            <p:spPr>
              <a:xfrm>
                <a:off x="3074285" y="4711781"/>
                <a:ext cx="516194"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3</a:t>
                </a:r>
                <a:endParaRPr lang="en-PK" sz="2800" dirty="0">
                  <a:solidFill>
                    <a:schemeClr val="bg1"/>
                  </a:solidFill>
                  <a:latin typeface="Arial Black" panose="020B0A04020102020204" pitchFamily="34" charset="0"/>
                </a:endParaRPr>
              </a:p>
            </p:txBody>
          </p:sp>
        </p:grpSp>
        <p:grpSp>
          <p:nvGrpSpPr>
            <p:cNvPr id="12" name="Group 11">
              <a:extLst>
                <a:ext uri="{FF2B5EF4-FFF2-40B4-BE49-F238E27FC236}">
                  <a16:creationId xmlns:a16="http://schemas.microsoft.com/office/drawing/2014/main" id="{E7058A0B-A123-497F-BDB2-837C47DF2F0C}"/>
                </a:ext>
              </a:extLst>
            </p:cNvPr>
            <p:cNvGrpSpPr/>
            <p:nvPr/>
          </p:nvGrpSpPr>
          <p:grpSpPr>
            <a:xfrm>
              <a:off x="4452754" y="4943712"/>
              <a:ext cx="1011998" cy="968625"/>
              <a:chOff x="4452754" y="4943712"/>
              <a:chExt cx="1011998" cy="968625"/>
            </a:xfrm>
          </p:grpSpPr>
          <p:pic>
            <p:nvPicPr>
              <p:cNvPr id="13" name="Picture 12">
                <a:extLst>
                  <a:ext uri="{FF2B5EF4-FFF2-40B4-BE49-F238E27FC236}">
                    <a16:creationId xmlns:a16="http://schemas.microsoft.com/office/drawing/2014/main" id="{8F187C59-6E5E-4187-A4D7-DE3A92EDB1F3}"/>
                  </a:ext>
                </a:extLst>
              </p:cNvPr>
              <p:cNvPicPr>
                <a:picLocks noChangeAspect="1"/>
              </p:cNvPicPr>
              <p:nvPr/>
            </p:nvPicPr>
            <p:blipFill>
              <a:blip r:embed="rId2"/>
              <a:stretch>
                <a:fillRect/>
              </a:stretch>
            </p:blipFill>
            <p:spPr>
              <a:xfrm>
                <a:off x="4452754" y="4943712"/>
                <a:ext cx="1011998" cy="968625"/>
              </a:xfrm>
              <a:prstGeom prst="rect">
                <a:avLst/>
              </a:prstGeom>
              <a:noFill/>
            </p:spPr>
          </p:pic>
          <p:sp>
            <p:nvSpPr>
              <p:cNvPr id="14" name="TextBox 13">
                <a:extLst>
                  <a:ext uri="{FF2B5EF4-FFF2-40B4-BE49-F238E27FC236}">
                    <a16:creationId xmlns:a16="http://schemas.microsoft.com/office/drawing/2014/main" id="{37261530-F38C-4234-839C-25A7954EEED5}"/>
                  </a:ext>
                </a:extLst>
              </p:cNvPr>
              <p:cNvSpPr txBox="1"/>
              <p:nvPr/>
            </p:nvSpPr>
            <p:spPr>
              <a:xfrm>
                <a:off x="4742066" y="5125133"/>
                <a:ext cx="516194"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4</a:t>
                </a:r>
                <a:endParaRPr lang="en-PK" sz="2800" dirty="0">
                  <a:solidFill>
                    <a:schemeClr val="bg1"/>
                  </a:solidFill>
                  <a:latin typeface="Arial Black" panose="020B0A04020102020204" pitchFamily="34" charset="0"/>
                </a:endParaRPr>
              </a:p>
            </p:txBody>
          </p:sp>
        </p:grpSp>
      </p:grpSp>
    </p:spTree>
    <p:extLst>
      <p:ext uri="{BB962C8B-B14F-4D97-AF65-F5344CB8AC3E}">
        <p14:creationId xmlns:p14="http://schemas.microsoft.com/office/powerpoint/2010/main" val="2029122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TYPES OF GRAPH – DATA STRUCTURE</a:t>
            </a:r>
            <a:endParaRPr lang="en-PK" dirty="0">
              <a:solidFill>
                <a:srgbClr val="00B0F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7" name="Content Placeholder 6">
            <a:extLst>
              <a:ext uri="{FF2B5EF4-FFF2-40B4-BE49-F238E27FC236}">
                <a16:creationId xmlns:a16="http://schemas.microsoft.com/office/drawing/2014/main" id="{02FA41A7-EED5-434F-9091-3865612850F8}"/>
              </a:ext>
            </a:extLst>
          </p:cNvPr>
          <p:cNvSpPr>
            <a:spLocks noGrp="1"/>
          </p:cNvSpPr>
          <p:nvPr>
            <p:ph idx="1"/>
          </p:nvPr>
        </p:nvSpPr>
        <p:spPr>
          <a:xfrm>
            <a:off x="1083563" y="2139250"/>
            <a:ext cx="4519361" cy="4476298"/>
          </a:xfrm>
        </p:spPr>
        <p:txBody>
          <a:bodyPr>
            <a:normAutofit/>
          </a:bodyPr>
          <a:lstStyle/>
          <a:p>
            <a:pPr marL="0" indent="0" algn="just">
              <a:buNone/>
            </a:pPr>
            <a:r>
              <a:rPr lang="en-US" sz="5000" cap="all" spc="100" dirty="0">
                <a:solidFill>
                  <a:srgbClr val="C00000"/>
                </a:solidFill>
                <a:latin typeface="+mj-lt"/>
                <a:ea typeface="+mj-ea"/>
                <a:cs typeface="+mj-cs"/>
              </a:rPr>
              <a:t>Simple Graph</a:t>
            </a:r>
          </a:p>
          <a:p>
            <a:pPr marL="0" indent="0" algn="just">
              <a:buNone/>
            </a:pPr>
            <a:r>
              <a:rPr lang="en-US" sz="2400" dirty="0"/>
              <a:t>A simple graph with n vertices is called a complete graph if the degree of each vertex is n-1, that is, one vertex is attach with n-1 edges. </a:t>
            </a:r>
          </a:p>
          <a:p>
            <a:pPr marL="0" indent="0" algn="just">
              <a:buNone/>
            </a:pPr>
            <a:r>
              <a:rPr lang="en-US" sz="2400" dirty="0"/>
              <a:t>A complete graph is also called Full Graph.</a:t>
            </a:r>
          </a:p>
        </p:txBody>
      </p:sp>
      <p:grpSp>
        <p:nvGrpSpPr>
          <p:cNvPr id="8" name="Group 7">
            <a:extLst>
              <a:ext uri="{FF2B5EF4-FFF2-40B4-BE49-F238E27FC236}">
                <a16:creationId xmlns:a16="http://schemas.microsoft.com/office/drawing/2014/main" id="{90933A3D-F519-40D1-BC2E-657C373CB62E}"/>
              </a:ext>
            </a:extLst>
          </p:cNvPr>
          <p:cNvGrpSpPr/>
          <p:nvPr/>
        </p:nvGrpSpPr>
        <p:grpSpPr>
          <a:xfrm>
            <a:off x="5824014" y="3767093"/>
            <a:ext cx="2680040" cy="2165051"/>
            <a:chOff x="1868866" y="3764640"/>
            <a:chExt cx="3135186" cy="2532737"/>
          </a:xfrm>
        </p:grpSpPr>
        <p:cxnSp>
          <p:nvCxnSpPr>
            <p:cNvPr id="9" name="Straight Connector 8">
              <a:extLst>
                <a:ext uri="{FF2B5EF4-FFF2-40B4-BE49-F238E27FC236}">
                  <a16:creationId xmlns:a16="http://schemas.microsoft.com/office/drawing/2014/main" id="{09AD86F9-E330-43B1-9D56-21F7DE10B8A1}"/>
                </a:ext>
              </a:extLst>
            </p:cNvPr>
            <p:cNvCxnSpPr>
              <a:cxnSpLocks/>
            </p:cNvCxnSpPr>
            <p:nvPr/>
          </p:nvCxnSpPr>
          <p:spPr>
            <a:xfrm>
              <a:off x="2448811" y="4323747"/>
              <a:ext cx="1785938" cy="1252882"/>
            </a:xfrm>
            <a:prstGeom prst="line">
              <a:avLst/>
            </a:prstGeom>
            <a:ln w="28575">
              <a:solidFill>
                <a:srgbClr val="59E6DE"/>
              </a:solidFill>
            </a:ln>
          </p:spPr>
          <p:style>
            <a:lnRef idx="2">
              <a:schemeClr val="accent3"/>
            </a:lnRef>
            <a:fillRef idx="0">
              <a:schemeClr val="accent3"/>
            </a:fillRef>
            <a:effectRef idx="1">
              <a:schemeClr val="accent3"/>
            </a:effectRef>
            <a:fontRef idx="minor">
              <a:schemeClr val="tx1"/>
            </a:fontRef>
          </p:style>
        </p:cxnSp>
        <p:cxnSp>
          <p:nvCxnSpPr>
            <p:cNvPr id="10" name="Straight Connector 9">
              <a:extLst>
                <a:ext uri="{FF2B5EF4-FFF2-40B4-BE49-F238E27FC236}">
                  <a16:creationId xmlns:a16="http://schemas.microsoft.com/office/drawing/2014/main" id="{57D41BA5-C087-4223-9141-9FD920A207E2}"/>
                </a:ext>
              </a:extLst>
            </p:cNvPr>
            <p:cNvCxnSpPr>
              <a:cxnSpLocks/>
            </p:cNvCxnSpPr>
            <p:nvPr/>
          </p:nvCxnSpPr>
          <p:spPr>
            <a:xfrm flipH="1">
              <a:off x="2389613" y="4329143"/>
              <a:ext cx="26662" cy="1427524"/>
            </a:xfrm>
            <a:prstGeom prst="line">
              <a:avLst/>
            </a:prstGeom>
            <a:ln w="28575">
              <a:solidFill>
                <a:srgbClr val="59E6DE"/>
              </a:solidFill>
            </a:ln>
          </p:spPr>
          <p:style>
            <a:lnRef idx="2">
              <a:schemeClr val="accent3"/>
            </a:lnRef>
            <a:fillRef idx="0">
              <a:schemeClr val="accent3"/>
            </a:fillRef>
            <a:effectRef idx="1">
              <a:schemeClr val="accent3"/>
            </a:effectRef>
            <a:fontRef idx="minor">
              <a:schemeClr val="tx1"/>
            </a:fontRef>
          </p:style>
        </p:cxnSp>
        <p:cxnSp>
          <p:nvCxnSpPr>
            <p:cNvPr id="11" name="Straight Connector 10">
              <a:extLst>
                <a:ext uri="{FF2B5EF4-FFF2-40B4-BE49-F238E27FC236}">
                  <a16:creationId xmlns:a16="http://schemas.microsoft.com/office/drawing/2014/main" id="{5F8FF7F7-79D8-4FBA-BC14-AFB42472CA26}"/>
                </a:ext>
              </a:extLst>
            </p:cNvPr>
            <p:cNvCxnSpPr>
              <a:cxnSpLocks/>
            </p:cNvCxnSpPr>
            <p:nvPr/>
          </p:nvCxnSpPr>
          <p:spPr>
            <a:xfrm>
              <a:off x="2424017" y="4211752"/>
              <a:ext cx="2115446" cy="4637"/>
            </a:xfrm>
            <a:prstGeom prst="line">
              <a:avLst/>
            </a:prstGeom>
            <a:ln w="28575">
              <a:solidFill>
                <a:srgbClr val="59E6DE"/>
              </a:solidFill>
            </a:ln>
          </p:spPr>
          <p:style>
            <a:lnRef idx="2">
              <a:schemeClr val="accent3"/>
            </a:lnRef>
            <a:fillRef idx="0">
              <a:schemeClr val="accent3"/>
            </a:fillRef>
            <a:effectRef idx="1">
              <a:schemeClr val="accent3"/>
            </a:effectRef>
            <a:fontRef idx="minor">
              <a:schemeClr val="tx1"/>
            </a:fontRef>
          </p:style>
        </p:cxnSp>
        <p:pic>
          <p:nvPicPr>
            <p:cNvPr id="12" name="Picture 11">
              <a:extLst>
                <a:ext uri="{FF2B5EF4-FFF2-40B4-BE49-F238E27FC236}">
                  <a16:creationId xmlns:a16="http://schemas.microsoft.com/office/drawing/2014/main" id="{32A893CB-6573-4259-89CC-8E137DA713C6}"/>
                </a:ext>
              </a:extLst>
            </p:cNvPr>
            <p:cNvPicPr>
              <a:picLocks noChangeAspect="1"/>
            </p:cNvPicPr>
            <p:nvPr/>
          </p:nvPicPr>
          <p:blipFill>
            <a:blip r:embed="rId2"/>
            <a:stretch>
              <a:fillRect/>
            </a:stretch>
          </p:blipFill>
          <p:spPr>
            <a:xfrm>
              <a:off x="1868866" y="3768722"/>
              <a:ext cx="1011998" cy="968625"/>
            </a:xfrm>
            <a:prstGeom prst="rect">
              <a:avLst/>
            </a:prstGeom>
            <a:noFill/>
          </p:spPr>
        </p:pic>
        <p:sp>
          <p:nvSpPr>
            <p:cNvPr id="13" name="TextBox 12">
              <a:extLst>
                <a:ext uri="{FF2B5EF4-FFF2-40B4-BE49-F238E27FC236}">
                  <a16:creationId xmlns:a16="http://schemas.microsoft.com/office/drawing/2014/main" id="{0A3D9A3F-C1BF-425D-BA7A-CE27A81D8C90}"/>
                </a:ext>
              </a:extLst>
            </p:cNvPr>
            <p:cNvSpPr txBox="1"/>
            <p:nvPr/>
          </p:nvSpPr>
          <p:spPr>
            <a:xfrm>
              <a:off x="2158178" y="3950143"/>
              <a:ext cx="516194"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1</a:t>
              </a:r>
              <a:endParaRPr lang="en-PK" sz="2800" dirty="0">
                <a:solidFill>
                  <a:schemeClr val="bg1"/>
                </a:solidFill>
                <a:latin typeface="Arial Black" panose="020B0A04020102020204" pitchFamily="34" charset="0"/>
              </a:endParaRPr>
            </a:p>
          </p:txBody>
        </p:sp>
        <p:cxnSp>
          <p:nvCxnSpPr>
            <p:cNvPr id="14" name="Straight Connector 13">
              <a:extLst>
                <a:ext uri="{FF2B5EF4-FFF2-40B4-BE49-F238E27FC236}">
                  <a16:creationId xmlns:a16="http://schemas.microsoft.com/office/drawing/2014/main" id="{964FCE55-9788-4F06-9E04-E806DE1AB493}"/>
                </a:ext>
              </a:extLst>
            </p:cNvPr>
            <p:cNvCxnSpPr>
              <a:cxnSpLocks/>
            </p:cNvCxnSpPr>
            <p:nvPr/>
          </p:nvCxnSpPr>
          <p:spPr>
            <a:xfrm>
              <a:off x="2424017" y="5783834"/>
              <a:ext cx="2115446" cy="4637"/>
            </a:xfrm>
            <a:prstGeom prst="line">
              <a:avLst/>
            </a:prstGeom>
            <a:ln w="28575">
              <a:solidFill>
                <a:srgbClr val="59E6DE"/>
              </a:solidFill>
            </a:ln>
          </p:spPr>
          <p:style>
            <a:lnRef idx="2">
              <a:schemeClr val="accent3"/>
            </a:lnRef>
            <a:fillRef idx="0">
              <a:schemeClr val="accent3"/>
            </a:fillRef>
            <a:effectRef idx="1">
              <a:schemeClr val="accent3"/>
            </a:effectRef>
            <a:fontRef idx="minor">
              <a:schemeClr val="tx1"/>
            </a:fontRef>
          </p:style>
        </p:cxnSp>
        <p:cxnSp>
          <p:nvCxnSpPr>
            <p:cNvPr id="15" name="Straight Connector 14">
              <a:extLst>
                <a:ext uri="{FF2B5EF4-FFF2-40B4-BE49-F238E27FC236}">
                  <a16:creationId xmlns:a16="http://schemas.microsoft.com/office/drawing/2014/main" id="{95BC26DA-29AA-4FB2-B75D-7AE4052CAB53}"/>
                </a:ext>
              </a:extLst>
            </p:cNvPr>
            <p:cNvCxnSpPr>
              <a:cxnSpLocks/>
            </p:cNvCxnSpPr>
            <p:nvPr/>
          </p:nvCxnSpPr>
          <p:spPr>
            <a:xfrm flipH="1">
              <a:off x="2504903" y="4369344"/>
              <a:ext cx="1773709" cy="1307132"/>
            </a:xfrm>
            <a:prstGeom prst="line">
              <a:avLst/>
            </a:prstGeom>
            <a:ln w="28575">
              <a:solidFill>
                <a:srgbClr val="59E6DE"/>
              </a:solidFill>
            </a:ln>
          </p:spPr>
          <p:style>
            <a:lnRef idx="2">
              <a:schemeClr val="accent3"/>
            </a:lnRef>
            <a:fillRef idx="0">
              <a:schemeClr val="accent3"/>
            </a:fillRef>
            <a:effectRef idx="1">
              <a:schemeClr val="accent3"/>
            </a:effectRef>
            <a:fontRef idx="minor">
              <a:schemeClr val="tx1"/>
            </a:fontRef>
          </p:style>
        </p:cxnSp>
        <p:pic>
          <p:nvPicPr>
            <p:cNvPr id="16" name="Picture 15">
              <a:extLst>
                <a:ext uri="{FF2B5EF4-FFF2-40B4-BE49-F238E27FC236}">
                  <a16:creationId xmlns:a16="http://schemas.microsoft.com/office/drawing/2014/main" id="{518A6AD1-8C41-44B8-96DD-E82419624450}"/>
                </a:ext>
              </a:extLst>
            </p:cNvPr>
            <p:cNvPicPr>
              <a:picLocks noChangeAspect="1"/>
            </p:cNvPicPr>
            <p:nvPr/>
          </p:nvPicPr>
          <p:blipFill>
            <a:blip r:embed="rId2"/>
            <a:stretch>
              <a:fillRect/>
            </a:stretch>
          </p:blipFill>
          <p:spPr>
            <a:xfrm>
              <a:off x="1883614" y="5328752"/>
              <a:ext cx="1011998" cy="968625"/>
            </a:xfrm>
            <a:prstGeom prst="rect">
              <a:avLst/>
            </a:prstGeom>
            <a:noFill/>
          </p:spPr>
        </p:pic>
        <p:cxnSp>
          <p:nvCxnSpPr>
            <p:cNvPr id="17" name="Straight Connector 16">
              <a:extLst>
                <a:ext uri="{FF2B5EF4-FFF2-40B4-BE49-F238E27FC236}">
                  <a16:creationId xmlns:a16="http://schemas.microsoft.com/office/drawing/2014/main" id="{5A80D1C8-6C1A-499F-AE9D-1B5AA905B790}"/>
                </a:ext>
              </a:extLst>
            </p:cNvPr>
            <p:cNvCxnSpPr>
              <a:cxnSpLocks/>
            </p:cNvCxnSpPr>
            <p:nvPr/>
          </p:nvCxnSpPr>
          <p:spPr>
            <a:xfrm flipH="1">
              <a:off x="4485104" y="4248952"/>
              <a:ext cx="26662" cy="1427524"/>
            </a:xfrm>
            <a:prstGeom prst="line">
              <a:avLst/>
            </a:prstGeom>
            <a:ln w="28575">
              <a:solidFill>
                <a:srgbClr val="59E6DE"/>
              </a:solidFill>
            </a:ln>
          </p:spPr>
          <p:style>
            <a:lnRef idx="2">
              <a:schemeClr val="accent3"/>
            </a:lnRef>
            <a:fillRef idx="0">
              <a:schemeClr val="accent3"/>
            </a:fillRef>
            <a:effectRef idx="1">
              <a:schemeClr val="accent3"/>
            </a:effectRef>
            <a:fontRef idx="minor">
              <a:schemeClr val="tx1"/>
            </a:fontRef>
          </p:style>
        </p:cxnSp>
        <p:sp>
          <p:nvSpPr>
            <p:cNvPr id="18" name="TextBox 17">
              <a:extLst>
                <a:ext uri="{FF2B5EF4-FFF2-40B4-BE49-F238E27FC236}">
                  <a16:creationId xmlns:a16="http://schemas.microsoft.com/office/drawing/2014/main" id="{9862FA4F-653A-4A52-9F73-4A7FB1330105}"/>
                </a:ext>
              </a:extLst>
            </p:cNvPr>
            <p:cNvSpPr txBox="1"/>
            <p:nvPr/>
          </p:nvSpPr>
          <p:spPr>
            <a:xfrm>
              <a:off x="2172926" y="5510173"/>
              <a:ext cx="516194"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3</a:t>
              </a:r>
              <a:endParaRPr lang="en-PK" sz="2800" dirty="0">
                <a:solidFill>
                  <a:schemeClr val="bg1"/>
                </a:solidFill>
                <a:latin typeface="Arial Black" panose="020B0A04020102020204" pitchFamily="34" charset="0"/>
              </a:endParaRPr>
            </a:p>
          </p:txBody>
        </p:sp>
        <p:pic>
          <p:nvPicPr>
            <p:cNvPr id="19" name="Picture 18">
              <a:extLst>
                <a:ext uri="{FF2B5EF4-FFF2-40B4-BE49-F238E27FC236}">
                  <a16:creationId xmlns:a16="http://schemas.microsoft.com/office/drawing/2014/main" id="{CAD13700-F477-4FD0-95F2-351BC7F16A7F}"/>
                </a:ext>
              </a:extLst>
            </p:cNvPr>
            <p:cNvPicPr>
              <a:picLocks noChangeAspect="1"/>
            </p:cNvPicPr>
            <p:nvPr/>
          </p:nvPicPr>
          <p:blipFill>
            <a:blip r:embed="rId2"/>
            <a:stretch>
              <a:fillRect/>
            </a:stretch>
          </p:blipFill>
          <p:spPr>
            <a:xfrm>
              <a:off x="3992054" y="5304159"/>
              <a:ext cx="1011998" cy="968625"/>
            </a:xfrm>
            <a:prstGeom prst="rect">
              <a:avLst/>
            </a:prstGeom>
            <a:noFill/>
          </p:spPr>
        </p:pic>
        <p:sp>
          <p:nvSpPr>
            <p:cNvPr id="20" name="TextBox 19">
              <a:extLst>
                <a:ext uri="{FF2B5EF4-FFF2-40B4-BE49-F238E27FC236}">
                  <a16:creationId xmlns:a16="http://schemas.microsoft.com/office/drawing/2014/main" id="{44A8A9E9-B5AD-4852-8591-0C0833EA4E67}"/>
                </a:ext>
              </a:extLst>
            </p:cNvPr>
            <p:cNvSpPr txBox="1"/>
            <p:nvPr/>
          </p:nvSpPr>
          <p:spPr>
            <a:xfrm>
              <a:off x="4273624" y="5495057"/>
              <a:ext cx="516194"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4</a:t>
              </a:r>
              <a:endParaRPr lang="en-PK" sz="2800" dirty="0">
                <a:solidFill>
                  <a:schemeClr val="bg1"/>
                </a:solidFill>
                <a:latin typeface="Arial Black" panose="020B0A04020102020204" pitchFamily="34" charset="0"/>
              </a:endParaRPr>
            </a:p>
          </p:txBody>
        </p:sp>
        <p:pic>
          <p:nvPicPr>
            <p:cNvPr id="21" name="Picture 20">
              <a:extLst>
                <a:ext uri="{FF2B5EF4-FFF2-40B4-BE49-F238E27FC236}">
                  <a16:creationId xmlns:a16="http://schemas.microsoft.com/office/drawing/2014/main" id="{DE29E332-AA1E-43FD-817A-8AE8D396EC52}"/>
                </a:ext>
              </a:extLst>
            </p:cNvPr>
            <p:cNvPicPr>
              <a:picLocks noChangeAspect="1"/>
            </p:cNvPicPr>
            <p:nvPr/>
          </p:nvPicPr>
          <p:blipFill>
            <a:blip r:embed="rId2"/>
            <a:stretch>
              <a:fillRect/>
            </a:stretch>
          </p:blipFill>
          <p:spPr>
            <a:xfrm>
              <a:off x="3992054" y="3764640"/>
              <a:ext cx="1011998" cy="968625"/>
            </a:xfrm>
            <a:prstGeom prst="rect">
              <a:avLst/>
            </a:prstGeom>
            <a:noFill/>
          </p:spPr>
        </p:pic>
        <p:sp>
          <p:nvSpPr>
            <p:cNvPr id="22" name="TextBox 21">
              <a:extLst>
                <a:ext uri="{FF2B5EF4-FFF2-40B4-BE49-F238E27FC236}">
                  <a16:creationId xmlns:a16="http://schemas.microsoft.com/office/drawing/2014/main" id="{1229DF74-3641-422F-90B3-C6A012C0F9F5}"/>
                </a:ext>
              </a:extLst>
            </p:cNvPr>
            <p:cNvSpPr txBox="1"/>
            <p:nvPr/>
          </p:nvSpPr>
          <p:spPr>
            <a:xfrm>
              <a:off x="4281366" y="3946061"/>
              <a:ext cx="516194"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2</a:t>
              </a:r>
              <a:endParaRPr lang="en-PK" sz="2800" dirty="0">
                <a:solidFill>
                  <a:schemeClr val="bg1"/>
                </a:solidFill>
                <a:latin typeface="Arial Black" panose="020B0A04020102020204" pitchFamily="34" charset="0"/>
              </a:endParaRPr>
            </a:p>
          </p:txBody>
        </p:sp>
      </p:grpSp>
      <p:grpSp>
        <p:nvGrpSpPr>
          <p:cNvPr id="23" name="Group 22">
            <a:extLst>
              <a:ext uri="{FF2B5EF4-FFF2-40B4-BE49-F238E27FC236}">
                <a16:creationId xmlns:a16="http://schemas.microsoft.com/office/drawing/2014/main" id="{A3643BD0-CB49-441F-98C7-750671B48512}"/>
              </a:ext>
            </a:extLst>
          </p:cNvPr>
          <p:cNvGrpSpPr/>
          <p:nvPr/>
        </p:nvGrpSpPr>
        <p:grpSpPr>
          <a:xfrm>
            <a:off x="8652823" y="1671672"/>
            <a:ext cx="3448128" cy="3645430"/>
            <a:chOff x="2900501" y="1546134"/>
            <a:chExt cx="4150584" cy="4388080"/>
          </a:xfrm>
        </p:grpSpPr>
        <p:cxnSp>
          <p:nvCxnSpPr>
            <p:cNvPr id="24" name="Straight Connector 23">
              <a:extLst>
                <a:ext uri="{FF2B5EF4-FFF2-40B4-BE49-F238E27FC236}">
                  <a16:creationId xmlns:a16="http://schemas.microsoft.com/office/drawing/2014/main" id="{19641A22-8B0B-49F5-AF47-FD9BACE1759A}"/>
                </a:ext>
              </a:extLst>
            </p:cNvPr>
            <p:cNvCxnSpPr>
              <a:cxnSpLocks/>
            </p:cNvCxnSpPr>
            <p:nvPr/>
          </p:nvCxnSpPr>
          <p:spPr>
            <a:xfrm flipV="1">
              <a:off x="3419929" y="2030446"/>
              <a:ext cx="1398437" cy="1272607"/>
            </a:xfrm>
            <a:prstGeom prst="line">
              <a:avLst/>
            </a:prstGeom>
            <a:ln w="28575">
              <a:solidFill>
                <a:srgbClr val="59E6DE"/>
              </a:solidFill>
            </a:ln>
          </p:spPr>
          <p:style>
            <a:lnRef idx="2">
              <a:schemeClr val="accent3"/>
            </a:lnRef>
            <a:fillRef idx="0">
              <a:schemeClr val="accent3"/>
            </a:fillRef>
            <a:effectRef idx="1">
              <a:schemeClr val="accent3"/>
            </a:effectRef>
            <a:fontRef idx="minor">
              <a:schemeClr val="tx1"/>
            </a:fontRef>
          </p:style>
        </p:cxnSp>
        <p:cxnSp>
          <p:nvCxnSpPr>
            <p:cNvPr id="25" name="Straight Connector 24">
              <a:extLst>
                <a:ext uri="{FF2B5EF4-FFF2-40B4-BE49-F238E27FC236}">
                  <a16:creationId xmlns:a16="http://schemas.microsoft.com/office/drawing/2014/main" id="{A7C905CC-2243-41AF-8A53-ECF1D9D02A4B}"/>
                </a:ext>
              </a:extLst>
            </p:cNvPr>
            <p:cNvCxnSpPr>
              <a:cxnSpLocks/>
            </p:cNvCxnSpPr>
            <p:nvPr/>
          </p:nvCxnSpPr>
          <p:spPr>
            <a:xfrm>
              <a:off x="4893522" y="2052730"/>
              <a:ext cx="1551524" cy="1250322"/>
            </a:xfrm>
            <a:prstGeom prst="line">
              <a:avLst/>
            </a:prstGeom>
            <a:ln w="28575">
              <a:solidFill>
                <a:srgbClr val="59E6DE"/>
              </a:solidFill>
            </a:ln>
          </p:spPr>
          <p:style>
            <a:lnRef idx="2">
              <a:schemeClr val="accent3"/>
            </a:lnRef>
            <a:fillRef idx="0">
              <a:schemeClr val="accent3"/>
            </a:fillRef>
            <a:effectRef idx="1">
              <a:schemeClr val="accent3"/>
            </a:effectRef>
            <a:fontRef idx="minor">
              <a:schemeClr val="tx1"/>
            </a:fontRef>
          </p:style>
        </p:cxnSp>
        <p:cxnSp>
          <p:nvCxnSpPr>
            <p:cNvPr id="26" name="Straight Connector 25">
              <a:extLst>
                <a:ext uri="{FF2B5EF4-FFF2-40B4-BE49-F238E27FC236}">
                  <a16:creationId xmlns:a16="http://schemas.microsoft.com/office/drawing/2014/main" id="{B4231047-3CCE-4D85-89EB-8EB43967E083}"/>
                </a:ext>
              </a:extLst>
            </p:cNvPr>
            <p:cNvCxnSpPr>
              <a:cxnSpLocks/>
            </p:cNvCxnSpPr>
            <p:nvPr/>
          </p:nvCxnSpPr>
          <p:spPr>
            <a:xfrm>
              <a:off x="3406500" y="3534415"/>
              <a:ext cx="27416" cy="1640272"/>
            </a:xfrm>
            <a:prstGeom prst="line">
              <a:avLst/>
            </a:prstGeom>
            <a:ln w="28575">
              <a:solidFill>
                <a:srgbClr val="59E6DE"/>
              </a:solidFill>
            </a:ln>
          </p:spPr>
          <p:style>
            <a:lnRef idx="2">
              <a:schemeClr val="accent3"/>
            </a:lnRef>
            <a:fillRef idx="0">
              <a:schemeClr val="accent3"/>
            </a:fillRef>
            <a:effectRef idx="1">
              <a:schemeClr val="accent3"/>
            </a:effectRef>
            <a:fontRef idx="minor">
              <a:schemeClr val="tx1"/>
            </a:fontRef>
          </p:style>
        </p:cxnSp>
        <p:cxnSp>
          <p:nvCxnSpPr>
            <p:cNvPr id="27" name="Straight Connector 26">
              <a:extLst>
                <a:ext uri="{FF2B5EF4-FFF2-40B4-BE49-F238E27FC236}">
                  <a16:creationId xmlns:a16="http://schemas.microsoft.com/office/drawing/2014/main" id="{2E153FD3-88C8-417A-B292-78D4230065C8}"/>
                </a:ext>
              </a:extLst>
            </p:cNvPr>
            <p:cNvCxnSpPr>
              <a:cxnSpLocks/>
            </p:cNvCxnSpPr>
            <p:nvPr/>
          </p:nvCxnSpPr>
          <p:spPr>
            <a:xfrm>
              <a:off x="6557669" y="3534415"/>
              <a:ext cx="27416" cy="1640272"/>
            </a:xfrm>
            <a:prstGeom prst="line">
              <a:avLst/>
            </a:prstGeom>
            <a:ln w="28575">
              <a:solidFill>
                <a:srgbClr val="59E6DE"/>
              </a:solidFill>
            </a:ln>
          </p:spPr>
          <p:style>
            <a:lnRef idx="2">
              <a:schemeClr val="accent3"/>
            </a:lnRef>
            <a:fillRef idx="0">
              <a:schemeClr val="accent3"/>
            </a:fillRef>
            <a:effectRef idx="1">
              <a:schemeClr val="accent3"/>
            </a:effectRef>
            <a:fontRef idx="minor">
              <a:schemeClr val="tx1"/>
            </a:fontRef>
          </p:style>
        </p:cxnSp>
        <p:cxnSp>
          <p:nvCxnSpPr>
            <p:cNvPr id="28" name="Straight Connector 27">
              <a:extLst>
                <a:ext uri="{FF2B5EF4-FFF2-40B4-BE49-F238E27FC236}">
                  <a16:creationId xmlns:a16="http://schemas.microsoft.com/office/drawing/2014/main" id="{F440C8D7-A4AA-4DB5-9274-D1CB7DC6CFB8}"/>
                </a:ext>
              </a:extLst>
            </p:cNvPr>
            <p:cNvCxnSpPr>
              <a:cxnSpLocks/>
            </p:cNvCxnSpPr>
            <p:nvPr/>
          </p:nvCxnSpPr>
          <p:spPr>
            <a:xfrm flipH="1">
              <a:off x="3498949" y="2258134"/>
              <a:ext cx="1370378" cy="3068953"/>
            </a:xfrm>
            <a:prstGeom prst="line">
              <a:avLst/>
            </a:prstGeom>
            <a:ln w="28575">
              <a:solidFill>
                <a:srgbClr val="59E6DE"/>
              </a:solidFill>
            </a:ln>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3251743E-EE97-4A6E-84C3-AAA68273401E}"/>
                </a:ext>
              </a:extLst>
            </p:cNvPr>
            <p:cNvCxnSpPr>
              <a:cxnSpLocks/>
            </p:cNvCxnSpPr>
            <p:nvPr/>
          </p:nvCxnSpPr>
          <p:spPr>
            <a:xfrm>
              <a:off x="5010068" y="2258134"/>
              <a:ext cx="1468724" cy="2971437"/>
            </a:xfrm>
            <a:prstGeom prst="line">
              <a:avLst/>
            </a:prstGeom>
            <a:ln w="28575">
              <a:solidFill>
                <a:srgbClr val="59E6DE"/>
              </a:solidFill>
            </a:ln>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1DF1E713-9043-467B-BEDC-2F224CBFB325}"/>
                </a:ext>
              </a:extLst>
            </p:cNvPr>
            <p:cNvCxnSpPr>
              <a:cxnSpLocks/>
            </p:cNvCxnSpPr>
            <p:nvPr/>
          </p:nvCxnSpPr>
          <p:spPr>
            <a:xfrm flipV="1">
              <a:off x="3492070" y="3346026"/>
              <a:ext cx="3043492" cy="1"/>
            </a:xfrm>
            <a:prstGeom prst="line">
              <a:avLst/>
            </a:prstGeom>
            <a:ln w="28575">
              <a:solidFill>
                <a:srgbClr val="59E6DE"/>
              </a:solidFill>
            </a:ln>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id="{154563E0-5516-4A70-A145-07BB882F3CA0}"/>
                </a:ext>
              </a:extLst>
            </p:cNvPr>
            <p:cNvCxnSpPr>
              <a:cxnSpLocks/>
            </p:cNvCxnSpPr>
            <p:nvPr/>
          </p:nvCxnSpPr>
          <p:spPr>
            <a:xfrm>
              <a:off x="3530473" y="3511974"/>
              <a:ext cx="2835494" cy="1859521"/>
            </a:xfrm>
            <a:prstGeom prst="line">
              <a:avLst/>
            </a:prstGeom>
            <a:ln w="28575">
              <a:solidFill>
                <a:srgbClr val="59E6DE"/>
              </a:solidFill>
            </a:ln>
          </p:spPr>
          <p:style>
            <a:lnRef idx="2">
              <a:schemeClr val="accent3"/>
            </a:lnRef>
            <a:fillRef idx="0">
              <a:schemeClr val="accent3"/>
            </a:fillRef>
            <a:effectRef idx="1">
              <a:schemeClr val="accent3"/>
            </a:effectRef>
            <a:fontRef idx="minor">
              <a:schemeClr val="tx1"/>
            </a:fontRef>
          </p:style>
        </p:cxnSp>
        <p:cxnSp>
          <p:nvCxnSpPr>
            <p:cNvPr id="32" name="Straight Connector 31">
              <a:extLst>
                <a:ext uri="{FF2B5EF4-FFF2-40B4-BE49-F238E27FC236}">
                  <a16:creationId xmlns:a16="http://schemas.microsoft.com/office/drawing/2014/main" id="{D2E984F2-0D57-434E-8D5E-C77D99401338}"/>
                </a:ext>
              </a:extLst>
            </p:cNvPr>
            <p:cNvCxnSpPr>
              <a:cxnSpLocks/>
            </p:cNvCxnSpPr>
            <p:nvPr/>
          </p:nvCxnSpPr>
          <p:spPr>
            <a:xfrm flipH="1">
              <a:off x="3636199" y="3523381"/>
              <a:ext cx="2714978" cy="1882111"/>
            </a:xfrm>
            <a:prstGeom prst="line">
              <a:avLst/>
            </a:prstGeom>
            <a:ln w="28575">
              <a:solidFill>
                <a:srgbClr val="59E6DE"/>
              </a:solidFill>
            </a:ln>
          </p:spPr>
          <p:style>
            <a:lnRef idx="2">
              <a:schemeClr val="accent3"/>
            </a:lnRef>
            <a:fillRef idx="0">
              <a:schemeClr val="accent3"/>
            </a:fillRef>
            <a:effectRef idx="1">
              <a:schemeClr val="accent3"/>
            </a:effectRef>
            <a:fontRef idx="minor">
              <a:schemeClr val="tx1"/>
            </a:fontRef>
          </p:style>
        </p:cxnSp>
        <p:grpSp>
          <p:nvGrpSpPr>
            <p:cNvPr id="33" name="Group 32">
              <a:extLst>
                <a:ext uri="{FF2B5EF4-FFF2-40B4-BE49-F238E27FC236}">
                  <a16:creationId xmlns:a16="http://schemas.microsoft.com/office/drawing/2014/main" id="{94AEE46F-EF4F-48E3-B7FD-98F59FF0AD93}"/>
                </a:ext>
              </a:extLst>
            </p:cNvPr>
            <p:cNvGrpSpPr/>
            <p:nvPr/>
          </p:nvGrpSpPr>
          <p:grpSpPr>
            <a:xfrm>
              <a:off x="4400855" y="1546134"/>
              <a:ext cx="1011998" cy="968625"/>
              <a:chOff x="4518844" y="1546134"/>
              <a:chExt cx="1011998" cy="968625"/>
            </a:xfrm>
          </p:grpSpPr>
          <p:pic>
            <p:nvPicPr>
              <p:cNvPr id="47" name="Picture 46">
                <a:extLst>
                  <a:ext uri="{FF2B5EF4-FFF2-40B4-BE49-F238E27FC236}">
                    <a16:creationId xmlns:a16="http://schemas.microsoft.com/office/drawing/2014/main" id="{D4332465-9896-4242-8989-2F04A9680F4D}"/>
                  </a:ext>
                </a:extLst>
              </p:cNvPr>
              <p:cNvPicPr>
                <a:picLocks noChangeAspect="1"/>
              </p:cNvPicPr>
              <p:nvPr/>
            </p:nvPicPr>
            <p:blipFill>
              <a:blip r:embed="rId2"/>
              <a:stretch>
                <a:fillRect/>
              </a:stretch>
            </p:blipFill>
            <p:spPr>
              <a:xfrm>
                <a:off x="4518844" y="1546134"/>
                <a:ext cx="1011998" cy="968625"/>
              </a:xfrm>
              <a:prstGeom prst="rect">
                <a:avLst/>
              </a:prstGeom>
              <a:noFill/>
            </p:spPr>
          </p:pic>
          <p:sp>
            <p:nvSpPr>
              <p:cNvPr id="48" name="TextBox 47">
                <a:extLst>
                  <a:ext uri="{FF2B5EF4-FFF2-40B4-BE49-F238E27FC236}">
                    <a16:creationId xmlns:a16="http://schemas.microsoft.com/office/drawing/2014/main" id="{A8F65975-21B8-489F-BE19-29FA423F5ECD}"/>
                  </a:ext>
                </a:extLst>
              </p:cNvPr>
              <p:cNvSpPr txBox="1"/>
              <p:nvPr/>
            </p:nvSpPr>
            <p:spPr>
              <a:xfrm>
                <a:off x="4808156" y="1727555"/>
                <a:ext cx="516194"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1</a:t>
                </a:r>
                <a:endParaRPr lang="en-PK" sz="2800" dirty="0">
                  <a:solidFill>
                    <a:schemeClr val="bg1"/>
                  </a:solidFill>
                  <a:latin typeface="Arial Black" panose="020B0A04020102020204" pitchFamily="34" charset="0"/>
                </a:endParaRPr>
              </a:p>
            </p:txBody>
          </p:sp>
        </p:grpSp>
        <p:cxnSp>
          <p:nvCxnSpPr>
            <p:cNvPr id="34" name="Straight Connector 33">
              <a:extLst>
                <a:ext uri="{FF2B5EF4-FFF2-40B4-BE49-F238E27FC236}">
                  <a16:creationId xmlns:a16="http://schemas.microsoft.com/office/drawing/2014/main" id="{25890F89-FA1A-4A7F-A0C0-8E0A76A54A9E}"/>
                </a:ext>
              </a:extLst>
            </p:cNvPr>
            <p:cNvCxnSpPr>
              <a:cxnSpLocks/>
            </p:cNvCxnSpPr>
            <p:nvPr/>
          </p:nvCxnSpPr>
          <p:spPr>
            <a:xfrm flipV="1">
              <a:off x="3401554" y="5449900"/>
              <a:ext cx="3043492" cy="1"/>
            </a:xfrm>
            <a:prstGeom prst="line">
              <a:avLst/>
            </a:prstGeom>
            <a:ln w="28575">
              <a:solidFill>
                <a:srgbClr val="59E6DE"/>
              </a:solidFill>
            </a:ln>
          </p:spPr>
          <p:style>
            <a:lnRef idx="2">
              <a:schemeClr val="accent3"/>
            </a:lnRef>
            <a:fillRef idx="0">
              <a:schemeClr val="accent3"/>
            </a:fillRef>
            <a:effectRef idx="1">
              <a:schemeClr val="accent3"/>
            </a:effectRef>
            <a:fontRef idx="minor">
              <a:schemeClr val="tx1"/>
            </a:fontRef>
          </p:style>
        </p:cxnSp>
        <p:grpSp>
          <p:nvGrpSpPr>
            <p:cNvPr id="35" name="Group 34">
              <a:extLst>
                <a:ext uri="{FF2B5EF4-FFF2-40B4-BE49-F238E27FC236}">
                  <a16:creationId xmlns:a16="http://schemas.microsoft.com/office/drawing/2014/main" id="{0EF897AF-D73A-4EB4-9B3A-F0418BC1EC8C}"/>
                </a:ext>
              </a:extLst>
            </p:cNvPr>
            <p:cNvGrpSpPr/>
            <p:nvPr/>
          </p:nvGrpSpPr>
          <p:grpSpPr>
            <a:xfrm>
              <a:off x="2900501" y="2944686"/>
              <a:ext cx="1011998" cy="968625"/>
              <a:chOff x="2927917" y="2944687"/>
              <a:chExt cx="1011998" cy="968625"/>
            </a:xfrm>
          </p:grpSpPr>
          <p:pic>
            <p:nvPicPr>
              <p:cNvPr id="45" name="Picture 44">
                <a:extLst>
                  <a:ext uri="{FF2B5EF4-FFF2-40B4-BE49-F238E27FC236}">
                    <a16:creationId xmlns:a16="http://schemas.microsoft.com/office/drawing/2014/main" id="{9D4CC5AF-1F25-42FD-96E9-2DE686D3229A}"/>
                  </a:ext>
                </a:extLst>
              </p:cNvPr>
              <p:cNvPicPr>
                <a:picLocks noChangeAspect="1"/>
              </p:cNvPicPr>
              <p:nvPr/>
            </p:nvPicPr>
            <p:blipFill>
              <a:blip r:embed="rId2"/>
              <a:stretch>
                <a:fillRect/>
              </a:stretch>
            </p:blipFill>
            <p:spPr>
              <a:xfrm>
                <a:off x="2927917" y="2944687"/>
                <a:ext cx="1011998" cy="968625"/>
              </a:xfrm>
              <a:prstGeom prst="rect">
                <a:avLst/>
              </a:prstGeom>
              <a:noFill/>
            </p:spPr>
          </p:pic>
          <p:sp>
            <p:nvSpPr>
              <p:cNvPr id="46" name="TextBox 45">
                <a:extLst>
                  <a:ext uri="{FF2B5EF4-FFF2-40B4-BE49-F238E27FC236}">
                    <a16:creationId xmlns:a16="http://schemas.microsoft.com/office/drawing/2014/main" id="{50ABE55A-DFBB-4FE9-98DA-DA3B3021F6CF}"/>
                  </a:ext>
                </a:extLst>
              </p:cNvPr>
              <p:cNvSpPr txBox="1"/>
              <p:nvPr/>
            </p:nvSpPr>
            <p:spPr>
              <a:xfrm>
                <a:off x="3217229" y="3126108"/>
                <a:ext cx="516194"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2</a:t>
                </a:r>
                <a:endParaRPr lang="en-PK" sz="2800" dirty="0">
                  <a:solidFill>
                    <a:schemeClr val="bg1"/>
                  </a:solidFill>
                  <a:latin typeface="Arial Black" panose="020B0A04020102020204" pitchFamily="34" charset="0"/>
                </a:endParaRPr>
              </a:p>
            </p:txBody>
          </p:sp>
        </p:grpSp>
        <p:grpSp>
          <p:nvGrpSpPr>
            <p:cNvPr id="36" name="Group 35">
              <a:extLst>
                <a:ext uri="{FF2B5EF4-FFF2-40B4-BE49-F238E27FC236}">
                  <a16:creationId xmlns:a16="http://schemas.microsoft.com/office/drawing/2014/main" id="{45F151FD-3A4D-4391-B5B4-1B6383032366}"/>
                </a:ext>
              </a:extLst>
            </p:cNvPr>
            <p:cNvGrpSpPr/>
            <p:nvPr/>
          </p:nvGrpSpPr>
          <p:grpSpPr>
            <a:xfrm>
              <a:off x="6039087" y="2944687"/>
              <a:ext cx="1011998" cy="968625"/>
              <a:chOff x="6039087" y="2944687"/>
              <a:chExt cx="1011998" cy="968625"/>
            </a:xfrm>
          </p:grpSpPr>
          <p:pic>
            <p:nvPicPr>
              <p:cNvPr id="43" name="Picture 42">
                <a:extLst>
                  <a:ext uri="{FF2B5EF4-FFF2-40B4-BE49-F238E27FC236}">
                    <a16:creationId xmlns:a16="http://schemas.microsoft.com/office/drawing/2014/main" id="{2A22CD92-55E2-4E30-91C1-607604199D6C}"/>
                  </a:ext>
                </a:extLst>
              </p:cNvPr>
              <p:cNvPicPr>
                <a:picLocks noChangeAspect="1"/>
              </p:cNvPicPr>
              <p:nvPr/>
            </p:nvPicPr>
            <p:blipFill>
              <a:blip r:embed="rId2"/>
              <a:stretch>
                <a:fillRect/>
              </a:stretch>
            </p:blipFill>
            <p:spPr>
              <a:xfrm>
                <a:off x="6039087" y="2944687"/>
                <a:ext cx="1011998" cy="968625"/>
              </a:xfrm>
              <a:prstGeom prst="rect">
                <a:avLst/>
              </a:prstGeom>
              <a:noFill/>
            </p:spPr>
          </p:pic>
          <p:sp>
            <p:nvSpPr>
              <p:cNvPr id="44" name="TextBox 43">
                <a:extLst>
                  <a:ext uri="{FF2B5EF4-FFF2-40B4-BE49-F238E27FC236}">
                    <a16:creationId xmlns:a16="http://schemas.microsoft.com/office/drawing/2014/main" id="{569E73A0-2206-48D5-936D-4CAC21E64DBB}"/>
                  </a:ext>
                </a:extLst>
              </p:cNvPr>
              <p:cNvSpPr txBox="1"/>
              <p:nvPr/>
            </p:nvSpPr>
            <p:spPr>
              <a:xfrm>
                <a:off x="6328399" y="3126108"/>
                <a:ext cx="516194"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3</a:t>
                </a:r>
                <a:endParaRPr lang="en-PK" sz="2800" dirty="0">
                  <a:solidFill>
                    <a:schemeClr val="bg1"/>
                  </a:solidFill>
                  <a:latin typeface="Arial Black" panose="020B0A04020102020204" pitchFamily="34" charset="0"/>
                </a:endParaRPr>
              </a:p>
            </p:txBody>
          </p:sp>
        </p:grpSp>
        <p:grpSp>
          <p:nvGrpSpPr>
            <p:cNvPr id="37" name="Group 36">
              <a:extLst>
                <a:ext uri="{FF2B5EF4-FFF2-40B4-BE49-F238E27FC236}">
                  <a16:creationId xmlns:a16="http://schemas.microsoft.com/office/drawing/2014/main" id="{BAB51E0B-C21C-4B45-86F1-B133F66B3292}"/>
                </a:ext>
              </a:extLst>
            </p:cNvPr>
            <p:cNvGrpSpPr/>
            <p:nvPr/>
          </p:nvGrpSpPr>
          <p:grpSpPr>
            <a:xfrm>
              <a:off x="2927917" y="4965589"/>
              <a:ext cx="1011998" cy="968625"/>
              <a:chOff x="2927917" y="4965589"/>
              <a:chExt cx="1011998" cy="968625"/>
            </a:xfrm>
          </p:grpSpPr>
          <p:pic>
            <p:nvPicPr>
              <p:cNvPr id="41" name="Picture 40">
                <a:extLst>
                  <a:ext uri="{FF2B5EF4-FFF2-40B4-BE49-F238E27FC236}">
                    <a16:creationId xmlns:a16="http://schemas.microsoft.com/office/drawing/2014/main" id="{18080AE2-4A48-493B-ACF5-0B1009BF8623}"/>
                  </a:ext>
                </a:extLst>
              </p:cNvPr>
              <p:cNvPicPr>
                <a:picLocks noChangeAspect="1"/>
              </p:cNvPicPr>
              <p:nvPr/>
            </p:nvPicPr>
            <p:blipFill>
              <a:blip r:embed="rId2"/>
              <a:stretch>
                <a:fillRect/>
              </a:stretch>
            </p:blipFill>
            <p:spPr>
              <a:xfrm>
                <a:off x="2927917" y="4965589"/>
                <a:ext cx="1011998" cy="968625"/>
              </a:xfrm>
              <a:prstGeom prst="rect">
                <a:avLst/>
              </a:prstGeom>
              <a:noFill/>
            </p:spPr>
          </p:pic>
          <p:sp>
            <p:nvSpPr>
              <p:cNvPr id="42" name="TextBox 41">
                <a:extLst>
                  <a:ext uri="{FF2B5EF4-FFF2-40B4-BE49-F238E27FC236}">
                    <a16:creationId xmlns:a16="http://schemas.microsoft.com/office/drawing/2014/main" id="{E8113BFA-FA97-41EE-9B33-8508D19AF915}"/>
                  </a:ext>
                </a:extLst>
              </p:cNvPr>
              <p:cNvSpPr txBox="1"/>
              <p:nvPr/>
            </p:nvSpPr>
            <p:spPr>
              <a:xfrm>
                <a:off x="3217229" y="5174687"/>
                <a:ext cx="516194"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4</a:t>
                </a:r>
                <a:endParaRPr lang="en-PK" sz="2800" dirty="0">
                  <a:solidFill>
                    <a:schemeClr val="bg1"/>
                  </a:solidFill>
                  <a:latin typeface="Arial Black" panose="020B0A04020102020204" pitchFamily="34" charset="0"/>
                </a:endParaRPr>
              </a:p>
            </p:txBody>
          </p:sp>
        </p:grpSp>
        <p:grpSp>
          <p:nvGrpSpPr>
            <p:cNvPr id="38" name="Group 37">
              <a:extLst>
                <a:ext uri="{FF2B5EF4-FFF2-40B4-BE49-F238E27FC236}">
                  <a16:creationId xmlns:a16="http://schemas.microsoft.com/office/drawing/2014/main" id="{9F1BBB60-E604-4BA6-9052-A9B07ADC0C96}"/>
                </a:ext>
              </a:extLst>
            </p:cNvPr>
            <p:cNvGrpSpPr/>
            <p:nvPr/>
          </p:nvGrpSpPr>
          <p:grpSpPr>
            <a:xfrm>
              <a:off x="6039087" y="4965589"/>
              <a:ext cx="1011998" cy="968625"/>
              <a:chOff x="6039087" y="4965589"/>
              <a:chExt cx="1011998" cy="968625"/>
            </a:xfrm>
          </p:grpSpPr>
          <p:pic>
            <p:nvPicPr>
              <p:cNvPr id="39" name="Picture 38">
                <a:extLst>
                  <a:ext uri="{FF2B5EF4-FFF2-40B4-BE49-F238E27FC236}">
                    <a16:creationId xmlns:a16="http://schemas.microsoft.com/office/drawing/2014/main" id="{EEB37D49-BE91-4270-A601-515DA257A211}"/>
                  </a:ext>
                </a:extLst>
              </p:cNvPr>
              <p:cNvPicPr>
                <a:picLocks noChangeAspect="1"/>
              </p:cNvPicPr>
              <p:nvPr/>
            </p:nvPicPr>
            <p:blipFill>
              <a:blip r:embed="rId2"/>
              <a:stretch>
                <a:fillRect/>
              </a:stretch>
            </p:blipFill>
            <p:spPr>
              <a:xfrm>
                <a:off x="6039087" y="4965589"/>
                <a:ext cx="1011998" cy="968625"/>
              </a:xfrm>
              <a:prstGeom prst="rect">
                <a:avLst/>
              </a:prstGeom>
              <a:noFill/>
            </p:spPr>
          </p:pic>
          <p:sp>
            <p:nvSpPr>
              <p:cNvPr id="40" name="TextBox 39">
                <a:extLst>
                  <a:ext uri="{FF2B5EF4-FFF2-40B4-BE49-F238E27FC236}">
                    <a16:creationId xmlns:a16="http://schemas.microsoft.com/office/drawing/2014/main" id="{CBE00227-BAEF-4957-9B35-187B3A160A7E}"/>
                  </a:ext>
                </a:extLst>
              </p:cNvPr>
              <p:cNvSpPr txBox="1"/>
              <p:nvPr/>
            </p:nvSpPr>
            <p:spPr>
              <a:xfrm>
                <a:off x="6328399" y="5147010"/>
                <a:ext cx="516194"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5</a:t>
                </a:r>
                <a:endParaRPr lang="en-PK" sz="2800" dirty="0">
                  <a:solidFill>
                    <a:schemeClr val="bg1"/>
                  </a:solidFill>
                  <a:latin typeface="Arial Black" panose="020B0A04020102020204" pitchFamily="34" charset="0"/>
                </a:endParaRPr>
              </a:p>
            </p:txBody>
          </p:sp>
        </p:grpSp>
      </p:grpSp>
    </p:spTree>
    <p:extLst>
      <p:ext uri="{BB962C8B-B14F-4D97-AF65-F5344CB8AC3E}">
        <p14:creationId xmlns:p14="http://schemas.microsoft.com/office/powerpoint/2010/main" val="2797209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TYPES OF GRAPH – DATA STRUCTURE</a:t>
            </a:r>
            <a:endParaRPr lang="en-PK" dirty="0">
              <a:solidFill>
                <a:srgbClr val="00B0F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7" name="Content Placeholder 6">
            <a:extLst>
              <a:ext uri="{FF2B5EF4-FFF2-40B4-BE49-F238E27FC236}">
                <a16:creationId xmlns:a16="http://schemas.microsoft.com/office/drawing/2014/main" id="{02FA41A7-EED5-434F-9091-3865612850F8}"/>
              </a:ext>
            </a:extLst>
          </p:cNvPr>
          <p:cNvSpPr>
            <a:spLocks noGrp="1"/>
          </p:cNvSpPr>
          <p:nvPr>
            <p:ph idx="1"/>
          </p:nvPr>
        </p:nvSpPr>
        <p:spPr>
          <a:xfrm>
            <a:off x="1024129" y="2286000"/>
            <a:ext cx="5730632" cy="4023360"/>
          </a:xfrm>
        </p:spPr>
        <p:txBody>
          <a:bodyPr>
            <a:normAutofit/>
          </a:bodyPr>
          <a:lstStyle/>
          <a:p>
            <a:pPr marL="0" indent="0">
              <a:buNone/>
            </a:pPr>
            <a:r>
              <a:rPr lang="en-US" sz="5000" cap="all" spc="100" dirty="0">
                <a:solidFill>
                  <a:srgbClr val="C00000"/>
                </a:solidFill>
                <a:latin typeface="+mj-lt"/>
                <a:ea typeface="+mj-ea"/>
                <a:cs typeface="+mj-cs"/>
              </a:rPr>
              <a:t>Pseudo Graph</a:t>
            </a:r>
          </a:p>
          <a:p>
            <a:pPr marL="0" indent="0">
              <a:buNone/>
            </a:pPr>
            <a:r>
              <a:rPr lang="en-US" sz="2400" dirty="0"/>
              <a:t>A graph G with a self loop and some multiple edges is called pseudo graph.</a:t>
            </a:r>
          </a:p>
        </p:txBody>
      </p:sp>
      <p:grpSp>
        <p:nvGrpSpPr>
          <p:cNvPr id="8" name="Group 7">
            <a:extLst>
              <a:ext uri="{FF2B5EF4-FFF2-40B4-BE49-F238E27FC236}">
                <a16:creationId xmlns:a16="http://schemas.microsoft.com/office/drawing/2014/main" id="{EA1167B2-25B3-4D06-B851-CC04EBFB142C}"/>
              </a:ext>
            </a:extLst>
          </p:cNvPr>
          <p:cNvGrpSpPr/>
          <p:nvPr/>
        </p:nvGrpSpPr>
        <p:grpSpPr>
          <a:xfrm>
            <a:off x="7003297" y="2568677"/>
            <a:ext cx="4164574" cy="3202949"/>
            <a:chOff x="1931426" y="2884297"/>
            <a:chExt cx="4164574" cy="3202949"/>
          </a:xfrm>
        </p:grpSpPr>
        <p:cxnSp>
          <p:nvCxnSpPr>
            <p:cNvPr id="9" name="Straight Connector 8">
              <a:extLst>
                <a:ext uri="{FF2B5EF4-FFF2-40B4-BE49-F238E27FC236}">
                  <a16:creationId xmlns:a16="http://schemas.microsoft.com/office/drawing/2014/main" id="{8F6F2F6F-A792-48A0-8658-20C56A3EFA41}"/>
                </a:ext>
              </a:extLst>
            </p:cNvPr>
            <p:cNvCxnSpPr>
              <a:cxnSpLocks/>
            </p:cNvCxnSpPr>
            <p:nvPr/>
          </p:nvCxnSpPr>
          <p:spPr>
            <a:xfrm flipV="1">
              <a:off x="2519516" y="3590720"/>
              <a:ext cx="3043492" cy="1"/>
            </a:xfrm>
            <a:prstGeom prst="line">
              <a:avLst/>
            </a:prstGeom>
            <a:ln w="38100">
              <a:solidFill>
                <a:srgbClr val="59E6DE"/>
              </a:solidFill>
            </a:ln>
          </p:spPr>
          <p:style>
            <a:lnRef idx="2">
              <a:schemeClr val="accent3"/>
            </a:lnRef>
            <a:fillRef idx="0">
              <a:schemeClr val="accent3"/>
            </a:fillRef>
            <a:effectRef idx="1">
              <a:schemeClr val="accent3"/>
            </a:effectRef>
            <a:fontRef idx="minor">
              <a:schemeClr val="tx1"/>
            </a:fontRef>
          </p:style>
        </p:cxnSp>
        <p:cxnSp>
          <p:nvCxnSpPr>
            <p:cNvPr id="10" name="Straight Connector 9">
              <a:extLst>
                <a:ext uri="{FF2B5EF4-FFF2-40B4-BE49-F238E27FC236}">
                  <a16:creationId xmlns:a16="http://schemas.microsoft.com/office/drawing/2014/main" id="{2F94860C-E009-4563-9ACB-0C94AA720A8C}"/>
                </a:ext>
              </a:extLst>
            </p:cNvPr>
            <p:cNvCxnSpPr>
              <a:cxnSpLocks/>
            </p:cNvCxnSpPr>
            <p:nvPr/>
          </p:nvCxnSpPr>
          <p:spPr>
            <a:xfrm flipV="1">
              <a:off x="2519516" y="5494043"/>
              <a:ext cx="3043492" cy="1"/>
            </a:xfrm>
            <a:prstGeom prst="line">
              <a:avLst/>
            </a:prstGeom>
            <a:ln w="38100">
              <a:solidFill>
                <a:srgbClr val="59E6DE"/>
              </a:solidFill>
            </a:ln>
          </p:spPr>
          <p:style>
            <a:lnRef idx="2">
              <a:schemeClr val="accent3"/>
            </a:lnRef>
            <a:fillRef idx="0">
              <a:schemeClr val="accent3"/>
            </a:fillRef>
            <a:effectRef idx="1">
              <a:schemeClr val="accent3"/>
            </a:effectRef>
            <a:fontRef idx="minor">
              <a:schemeClr val="tx1"/>
            </a:fontRef>
          </p:style>
        </p:cxnSp>
        <p:sp>
          <p:nvSpPr>
            <p:cNvPr id="11" name="Arc 10">
              <a:extLst>
                <a:ext uri="{FF2B5EF4-FFF2-40B4-BE49-F238E27FC236}">
                  <a16:creationId xmlns:a16="http://schemas.microsoft.com/office/drawing/2014/main" id="{849E2C9B-9217-4AA8-B6B3-C920B48F0062}"/>
                </a:ext>
              </a:extLst>
            </p:cNvPr>
            <p:cNvSpPr/>
            <p:nvPr/>
          </p:nvSpPr>
          <p:spPr>
            <a:xfrm rot="18192800" flipH="1">
              <a:off x="1850492" y="2965231"/>
              <a:ext cx="3202949" cy="3041082"/>
            </a:xfrm>
            <a:prstGeom prst="arc">
              <a:avLst>
                <a:gd name="adj1" fmla="val 16200000"/>
                <a:gd name="adj2" fmla="val 20619303"/>
              </a:avLst>
            </a:prstGeom>
            <a:ln w="38100">
              <a:solidFill>
                <a:srgbClr val="59E6D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K"/>
            </a:p>
          </p:txBody>
        </p:sp>
        <p:cxnSp>
          <p:nvCxnSpPr>
            <p:cNvPr id="12" name="Connector: Curved 11">
              <a:extLst>
                <a:ext uri="{FF2B5EF4-FFF2-40B4-BE49-F238E27FC236}">
                  <a16:creationId xmlns:a16="http://schemas.microsoft.com/office/drawing/2014/main" id="{D1B9FFD9-9AB2-4E35-BC15-7E3D88F93D67}"/>
                </a:ext>
              </a:extLst>
            </p:cNvPr>
            <p:cNvCxnSpPr>
              <a:cxnSpLocks/>
            </p:cNvCxnSpPr>
            <p:nvPr/>
          </p:nvCxnSpPr>
          <p:spPr>
            <a:xfrm flipH="1" flipV="1">
              <a:off x="5349746" y="3318930"/>
              <a:ext cx="505999" cy="484313"/>
            </a:xfrm>
            <a:prstGeom prst="curvedConnector4">
              <a:avLst>
                <a:gd name="adj1" fmla="val -129705"/>
                <a:gd name="adj2" fmla="val 159382"/>
              </a:avLst>
            </a:prstGeom>
            <a:ln w="38100">
              <a:solidFill>
                <a:srgbClr val="59E6DE"/>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FD9C447-D1EC-4145-ACF2-189C9A0C0C74}"/>
                </a:ext>
              </a:extLst>
            </p:cNvPr>
            <p:cNvCxnSpPr>
              <a:cxnSpLocks/>
            </p:cNvCxnSpPr>
            <p:nvPr/>
          </p:nvCxnSpPr>
          <p:spPr>
            <a:xfrm>
              <a:off x="2516681" y="3479671"/>
              <a:ext cx="0" cy="1986084"/>
            </a:xfrm>
            <a:prstGeom prst="line">
              <a:avLst/>
            </a:prstGeom>
            <a:ln w="38100">
              <a:solidFill>
                <a:srgbClr val="59E6DE"/>
              </a:solidFill>
            </a:ln>
          </p:spPr>
          <p:style>
            <a:lnRef idx="2">
              <a:schemeClr val="accent3"/>
            </a:lnRef>
            <a:fillRef idx="0">
              <a:schemeClr val="accent3"/>
            </a:fillRef>
            <a:effectRef idx="1">
              <a:schemeClr val="accent3"/>
            </a:effectRef>
            <a:fontRef idx="minor">
              <a:schemeClr val="tx1"/>
            </a:fontRef>
          </p:style>
        </p:cxnSp>
        <p:cxnSp>
          <p:nvCxnSpPr>
            <p:cNvPr id="14" name="Straight Connector 13">
              <a:extLst>
                <a:ext uri="{FF2B5EF4-FFF2-40B4-BE49-F238E27FC236}">
                  <a16:creationId xmlns:a16="http://schemas.microsoft.com/office/drawing/2014/main" id="{B8E7D8F1-0834-468D-9C2D-08C5CA9B5958}"/>
                </a:ext>
              </a:extLst>
            </p:cNvPr>
            <p:cNvCxnSpPr>
              <a:cxnSpLocks/>
            </p:cNvCxnSpPr>
            <p:nvPr/>
          </p:nvCxnSpPr>
          <p:spPr>
            <a:xfrm>
              <a:off x="5590001" y="3590720"/>
              <a:ext cx="0" cy="1986084"/>
            </a:xfrm>
            <a:prstGeom prst="line">
              <a:avLst/>
            </a:prstGeom>
            <a:ln w="38100">
              <a:solidFill>
                <a:srgbClr val="59E6DE"/>
              </a:solidFill>
            </a:ln>
          </p:spPr>
          <p:style>
            <a:lnRef idx="2">
              <a:schemeClr val="accent3"/>
            </a:lnRef>
            <a:fillRef idx="0">
              <a:schemeClr val="accent3"/>
            </a:fillRef>
            <a:effectRef idx="1">
              <a:schemeClr val="accent3"/>
            </a:effectRef>
            <a:fontRef idx="minor">
              <a:schemeClr val="tx1"/>
            </a:fontRef>
          </p:style>
        </p:cxnSp>
        <p:grpSp>
          <p:nvGrpSpPr>
            <p:cNvPr id="15" name="Group 14">
              <a:extLst>
                <a:ext uri="{FF2B5EF4-FFF2-40B4-BE49-F238E27FC236}">
                  <a16:creationId xmlns:a16="http://schemas.microsoft.com/office/drawing/2014/main" id="{3107AC28-68B0-4E0A-B425-CF394A65B696}"/>
                </a:ext>
              </a:extLst>
            </p:cNvPr>
            <p:cNvGrpSpPr/>
            <p:nvPr/>
          </p:nvGrpSpPr>
          <p:grpSpPr>
            <a:xfrm>
              <a:off x="2013517" y="3128965"/>
              <a:ext cx="1011998" cy="968625"/>
              <a:chOff x="2013517" y="3128965"/>
              <a:chExt cx="1011998" cy="968625"/>
            </a:xfrm>
          </p:grpSpPr>
          <p:pic>
            <p:nvPicPr>
              <p:cNvPr id="25" name="Picture 24">
                <a:extLst>
                  <a:ext uri="{FF2B5EF4-FFF2-40B4-BE49-F238E27FC236}">
                    <a16:creationId xmlns:a16="http://schemas.microsoft.com/office/drawing/2014/main" id="{E5F1AC1B-7FCC-4607-AAB9-3BEF0D30C53D}"/>
                  </a:ext>
                </a:extLst>
              </p:cNvPr>
              <p:cNvPicPr>
                <a:picLocks noChangeAspect="1"/>
              </p:cNvPicPr>
              <p:nvPr/>
            </p:nvPicPr>
            <p:blipFill>
              <a:blip r:embed="rId2"/>
              <a:stretch>
                <a:fillRect/>
              </a:stretch>
            </p:blipFill>
            <p:spPr>
              <a:xfrm>
                <a:off x="2013517" y="3128965"/>
                <a:ext cx="1011998" cy="968625"/>
              </a:xfrm>
              <a:prstGeom prst="rect">
                <a:avLst/>
              </a:prstGeom>
              <a:noFill/>
            </p:spPr>
          </p:pic>
          <p:sp>
            <p:nvSpPr>
              <p:cNvPr id="26" name="TextBox 25">
                <a:extLst>
                  <a:ext uri="{FF2B5EF4-FFF2-40B4-BE49-F238E27FC236}">
                    <a16:creationId xmlns:a16="http://schemas.microsoft.com/office/drawing/2014/main" id="{6C1E5F41-8CBF-48FB-83FA-432BC75DA87A}"/>
                  </a:ext>
                </a:extLst>
              </p:cNvPr>
              <p:cNvSpPr txBox="1"/>
              <p:nvPr/>
            </p:nvSpPr>
            <p:spPr>
              <a:xfrm>
                <a:off x="2302829" y="3310386"/>
                <a:ext cx="516194"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1</a:t>
                </a:r>
                <a:endParaRPr lang="en-PK" sz="2800" dirty="0">
                  <a:solidFill>
                    <a:schemeClr val="bg1"/>
                  </a:solidFill>
                  <a:latin typeface="Arial Black" panose="020B0A04020102020204" pitchFamily="34" charset="0"/>
                </a:endParaRPr>
              </a:p>
            </p:txBody>
          </p:sp>
        </p:grpSp>
        <p:grpSp>
          <p:nvGrpSpPr>
            <p:cNvPr id="16" name="Group 15">
              <a:extLst>
                <a:ext uri="{FF2B5EF4-FFF2-40B4-BE49-F238E27FC236}">
                  <a16:creationId xmlns:a16="http://schemas.microsoft.com/office/drawing/2014/main" id="{AB353192-55DF-4D70-90A6-2DD61C731F53}"/>
                </a:ext>
              </a:extLst>
            </p:cNvPr>
            <p:cNvGrpSpPr/>
            <p:nvPr/>
          </p:nvGrpSpPr>
          <p:grpSpPr>
            <a:xfrm>
              <a:off x="5084002" y="3128965"/>
              <a:ext cx="1011998" cy="968625"/>
              <a:chOff x="5084002" y="3128965"/>
              <a:chExt cx="1011998" cy="968625"/>
            </a:xfrm>
          </p:grpSpPr>
          <p:pic>
            <p:nvPicPr>
              <p:cNvPr id="23" name="Picture 22">
                <a:extLst>
                  <a:ext uri="{FF2B5EF4-FFF2-40B4-BE49-F238E27FC236}">
                    <a16:creationId xmlns:a16="http://schemas.microsoft.com/office/drawing/2014/main" id="{05002B08-647F-40EE-A794-B0F13BE083DC}"/>
                  </a:ext>
                </a:extLst>
              </p:cNvPr>
              <p:cNvPicPr>
                <a:picLocks noChangeAspect="1"/>
              </p:cNvPicPr>
              <p:nvPr/>
            </p:nvPicPr>
            <p:blipFill>
              <a:blip r:embed="rId2"/>
              <a:stretch>
                <a:fillRect/>
              </a:stretch>
            </p:blipFill>
            <p:spPr>
              <a:xfrm>
                <a:off x="5084002" y="3128965"/>
                <a:ext cx="1011998" cy="968625"/>
              </a:xfrm>
              <a:prstGeom prst="rect">
                <a:avLst/>
              </a:prstGeom>
              <a:noFill/>
            </p:spPr>
          </p:pic>
          <p:sp>
            <p:nvSpPr>
              <p:cNvPr id="24" name="TextBox 23">
                <a:extLst>
                  <a:ext uri="{FF2B5EF4-FFF2-40B4-BE49-F238E27FC236}">
                    <a16:creationId xmlns:a16="http://schemas.microsoft.com/office/drawing/2014/main" id="{6EA16D21-39DB-4667-830A-252353F5A500}"/>
                  </a:ext>
                </a:extLst>
              </p:cNvPr>
              <p:cNvSpPr txBox="1"/>
              <p:nvPr/>
            </p:nvSpPr>
            <p:spPr>
              <a:xfrm>
                <a:off x="5373314" y="3310386"/>
                <a:ext cx="516194"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2</a:t>
                </a:r>
                <a:endParaRPr lang="en-PK" sz="2800" dirty="0">
                  <a:solidFill>
                    <a:schemeClr val="bg1"/>
                  </a:solidFill>
                  <a:latin typeface="Arial Black" panose="020B0A04020102020204" pitchFamily="34" charset="0"/>
                </a:endParaRPr>
              </a:p>
            </p:txBody>
          </p:sp>
        </p:grpSp>
        <p:grpSp>
          <p:nvGrpSpPr>
            <p:cNvPr id="17" name="Group 16">
              <a:extLst>
                <a:ext uri="{FF2B5EF4-FFF2-40B4-BE49-F238E27FC236}">
                  <a16:creationId xmlns:a16="http://schemas.microsoft.com/office/drawing/2014/main" id="{78E4E810-9452-41D6-9F0E-7B87E30E5DE8}"/>
                </a:ext>
              </a:extLst>
            </p:cNvPr>
            <p:cNvGrpSpPr/>
            <p:nvPr/>
          </p:nvGrpSpPr>
          <p:grpSpPr>
            <a:xfrm>
              <a:off x="2013517" y="5022724"/>
              <a:ext cx="1011998" cy="968625"/>
              <a:chOff x="2013517" y="5022724"/>
              <a:chExt cx="1011998" cy="968625"/>
            </a:xfrm>
          </p:grpSpPr>
          <p:pic>
            <p:nvPicPr>
              <p:cNvPr id="21" name="Picture 20">
                <a:extLst>
                  <a:ext uri="{FF2B5EF4-FFF2-40B4-BE49-F238E27FC236}">
                    <a16:creationId xmlns:a16="http://schemas.microsoft.com/office/drawing/2014/main" id="{37D702F1-2248-4637-91BD-7C110270D244}"/>
                  </a:ext>
                </a:extLst>
              </p:cNvPr>
              <p:cNvPicPr>
                <a:picLocks noChangeAspect="1"/>
              </p:cNvPicPr>
              <p:nvPr/>
            </p:nvPicPr>
            <p:blipFill>
              <a:blip r:embed="rId2"/>
              <a:stretch>
                <a:fillRect/>
              </a:stretch>
            </p:blipFill>
            <p:spPr>
              <a:xfrm>
                <a:off x="2013517" y="5022724"/>
                <a:ext cx="1011998" cy="968625"/>
              </a:xfrm>
              <a:prstGeom prst="rect">
                <a:avLst/>
              </a:prstGeom>
              <a:noFill/>
            </p:spPr>
          </p:pic>
          <p:sp>
            <p:nvSpPr>
              <p:cNvPr id="22" name="TextBox 21">
                <a:extLst>
                  <a:ext uri="{FF2B5EF4-FFF2-40B4-BE49-F238E27FC236}">
                    <a16:creationId xmlns:a16="http://schemas.microsoft.com/office/drawing/2014/main" id="{A41C515D-DCAE-460C-A678-32B29CDE990D}"/>
                  </a:ext>
                </a:extLst>
              </p:cNvPr>
              <p:cNvSpPr txBox="1"/>
              <p:nvPr/>
            </p:nvSpPr>
            <p:spPr>
              <a:xfrm>
                <a:off x="2302829" y="5204145"/>
                <a:ext cx="516194"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3</a:t>
                </a:r>
                <a:endParaRPr lang="en-PK" sz="2800" dirty="0">
                  <a:solidFill>
                    <a:schemeClr val="bg1"/>
                  </a:solidFill>
                  <a:latin typeface="Arial Black" panose="020B0A04020102020204" pitchFamily="34" charset="0"/>
                </a:endParaRPr>
              </a:p>
            </p:txBody>
          </p:sp>
        </p:grpSp>
        <p:grpSp>
          <p:nvGrpSpPr>
            <p:cNvPr id="18" name="Group 17">
              <a:extLst>
                <a:ext uri="{FF2B5EF4-FFF2-40B4-BE49-F238E27FC236}">
                  <a16:creationId xmlns:a16="http://schemas.microsoft.com/office/drawing/2014/main" id="{E02C278F-D1F7-4F5F-9490-0AC98CD3B832}"/>
                </a:ext>
              </a:extLst>
            </p:cNvPr>
            <p:cNvGrpSpPr/>
            <p:nvPr/>
          </p:nvGrpSpPr>
          <p:grpSpPr>
            <a:xfrm>
              <a:off x="5084002" y="4993266"/>
              <a:ext cx="1011998" cy="968625"/>
              <a:chOff x="5084002" y="4993266"/>
              <a:chExt cx="1011998" cy="968625"/>
            </a:xfrm>
          </p:grpSpPr>
          <p:pic>
            <p:nvPicPr>
              <p:cNvPr id="19" name="Picture 18">
                <a:extLst>
                  <a:ext uri="{FF2B5EF4-FFF2-40B4-BE49-F238E27FC236}">
                    <a16:creationId xmlns:a16="http://schemas.microsoft.com/office/drawing/2014/main" id="{C751AF15-BC34-4C7D-B8C2-0AE06CBCC2A1}"/>
                  </a:ext>
                </a:extLst>
              </p:cNvPr>
              <p:cNvPicPr>
                <a:picLocks noChangeAspect="1"/>
              </p:cNvPicPr>
              <p:nvPr/>
            </p:nvPicPr>
            <p:blipFill>
              <a:blip r:embed="rId2"/>
              <a:stretch>
                <a:fillRect/>
              </a:stretch>
            </p:blipFill>
            <p:spPr>
              <a:xfrm>
                <a:off x="5084002" y="4993266"/>
                <a:ext cx="1011998" cy="968625"/>
              </a:xfrm>
              <a:prstGeom prst="rect">
                <a:avLst/>
              </a:prstGeom>
              <a:noFill/>
            </p:spPr>
          </p:pic>
          <p:sp>
            <p:nvSpPr>
              <p:cNvPr id="20" name="TextBox 19">
                <a:extLst>
                  <a:ext uri="{FF2B5EF4-FFF2-40B4-BE49-F238E27FC236}">
                    <a16:creationId xmlns:a16="http://schemas.microsoft.com/office/drawing/2014/main" id="{1311DA65-003E-43D8-AEC3-0C4466B6ACA2}"/>
                  </a:ext>
                </a:extLst>
              </p:cNvPr>
              <p:cNvSpPr txBox="1"/>
              <p:nvPr/>
            </p:nvSpPr>
            <p:spPr>
              <a:xfrm>
                <a:off x="5373314" y="5174687"/>
                <a:ext cx="516194"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4</a:t>
                </a:r>
                <a:endParaRPr lang="en-PK" sz="2800" dirty="0">
                  <a:solidFill>
                    <a:schemeClr val="bg1"/>
                  </a:solidFill>
                  <a:latin typeface="Arial Black" panose="020B0A04020102020204" pitchFamily="34" charset="0"/>
                </a:endParaRPr>
              </a:p>
            </p:txBody>
          </p:sp>
        </p:grpSp>
      </p:grpSp>
    </p:spTree>
    <p:extLst>
      <p:ext uri="{BB962C8B-B14F-4D97-AF65-F5344CB8AC3E}">
        <p14:creationId xmlns:p14="http://schemas.microsoft.com/office/powerpoint/2010/main" val="3493025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TYPES OF GRAPH – DATA STRUCTURE</a:t>
            </a:r>
            <a:endParaRPr lang="en-PK" dirty="0">
              <a:solidFill>
                <a:srgbClr val="00B0F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7" name="Content Placeholder 6">
            <a:extLst>
              <a:ext uri="{FF2B5EF4-FFF2-40B4-BE49-F238E27FC236}">
                <a16:creationId xmlns:a16="http://schemas.microsoft.com/office/drawing/2014/main" id="{02FA41A7-EED5-434F-9091-3865612850F8}"/>
              </a:ext>
            </a:extLst>
          </p:cNvPr>
          <p:cNvSpPr>
            <a:spLocks noGrp="1"/>
          </p:cNvSpPr>
          <p:nvPr>
            <p:ph idx="1"/>
          </p:nvPr>
        </p:nvSpPr>
        <p:spPr>
          <a:xfrm>
            <a:off x="1083564" y="2084832"/>
            <a:ext cx="4727302" cy="4023360"/>
          </a:xfrm>
        </p:spPr>
        <p:txBody>
          <a:bodyPr>
            <a:normAutofit/>
          </a:bodyPr>
          <a:lstStyle/>
          <a:p>
            <a:pPr marL="0" indent="0" algn="just">
              <a:buNone/>
            </a:pPr>
            <a:r>
              <a:rPr lang="en-US" sz="5000" cap="all" spc="100" dirty="0">
                <a:solidFill>
                  <a:srgbClr val="C00000"/>
                </a:solidFill>
                <a:latin typeface="+mj-lt"/>
                <a:ea typeface="+mj-ea"/>
                <a:cs typeface="+mj-cs"/>
              </a:rPr>
              <a:t>Regular Graph</a:t>
            </a:r>
            <a:endParaRPr lang="en-US" sz="2800" b="1" cap="all" spc="100" dirty="0">
              <a:solidFill>
                <a:srgbClr val="25265E"/>
              </a:solidFill>
              <a:latin typeface="euclid_circular_a"/>
              <a:ea typeface="+mj-ea"/>
              <a:cs typeface="+mj-cs"/>
            </a:endParaRPr>
          </a:p>
          <a:p>
            <a:pPr marL="0" indent="0" algn="just">
              <a:buNone/>
            </a:pPr>
            <a:r>
              <a:rPr lang="en-US" sz="2800" b="1" dirty="0">
                <a:solidFill>
                  <a:srgbClr val="25265E"/>
                </a:solidFill>
                <a:latin typeface="euclid_circular_a"/>
              </a:rPr>
              <a:t> </a:t>
            </a:r>
            <a:r>
              <a:rPr lang="en-US" sz="2400" dirty="0"/>
              <a:t>A simple graph is said to be regular if all vertices of a graph G are of equal degree. All complete graphs are regular but vice versa is not possible.</a:t>
            </a:r>
          </a:p>
        </p:txBody>
      </p:sp>
      <p:grpSp>
        <p:nvGrpSpPr>
          <p:cNvPr id="17" name="Group 16">
            <a:extLst>
              <a:ext uri="{FF2B5EF4-FFF2-40B4-BE49-F238E27FC236}">
                <a16:creationId xmlns:a16="http://schemas.microsoft.com/office/drawing/2014/main" id="{059B6895-8299-4416-B194-5C902EE26E8F}"/>
              </a:ext>
            </a:extLst>
          </p:cNvPr>
          <p:cNvGrpSpPr/>
          <p:nvPr/>
        </p:nvGrpSpPr>
        <p:grpSpPr>
          <a:xfrm>
            <a:off x="6096000" y="2541148"/>
            <a:ext cx="5332427" cy="3340509"/>
            <a:chOff x="5943600" y="2968851"/>
            <a:chExt cx="5332427" cy="3340509"/>
          </a:xfrm>
        </p:grpSpPr>
        <p:sp>
          <p:nvSpPr>
            <p:cNvPr id="6" name="Rectangle 5">
              <a:extLst>
                <a:ext uri="{FF2B5EF4-FFF2-40B4-BE49-F238E27FC236}">
                  <a16:creationId xmlns:a16="http://schemas.microsoft.com/office/drawing/2014/main" id="{53A03C8D-5C53-44C0-8D60-3B17B44D2528}"/>
                </a:ext>
              </a:extLst>
            </p:cNvPr>
            <p:cNvSpPr/>
            <p:nvPr/>
          </p:nvSpPr>
          <p:spPr>
            <a:xfrm>
              <a:off x="5943600" y="2968851"/>
              <a:ext cx="2687395" cy="1541206"/>
            </a:xfrm>
            <a:prstGeom prst="rect">
              <a:avLst/>
            </a:prstGeom>
            <a:noFill/>
            <a:ln w="38100">
              <a:solidFill>
                <a:srgbClr val="8F24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8" name="Isosceles Triangle 7">
              <a:extLst>
                <a:ext uri="{FF2B5EF4-FFF2-40B4-BE49-F238E27FC236}">
                  <a16:creationId xmlns:a16="http://schemas.microsoft.com/office/drawing/2014/main" id="{D54ECBFB-4F53-4BCC-9F10-46C6DC8D8462}"/>
                </a:ext>
              </a:extLst>
            </p:cNvPr>
            <p:cNvSpPr/>
            <p:nvPr/>
          </p:nvSpPr>
          <p:spPr>
            <a:xfrm>
              <a:off x="9408896" y="2968851"/>
              <a:ext cx="1867131" cy="1541206"/>
            </a:xfrm>
            <a:prstGeom prst="triangle">
              <a:avLst/>
            </a:prstGeom>
            <a:noFill/>
            <a:ln w="38100">
              <a:solidFill>
                <a:srgbClr val="8F24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grpSp>
          <p:nvGrpSpPr>
            <p:cNvPr id="15" name="Group 14">
              <a:extLst>
                <a:ext uri="{FF2B5EF4-FFF2-40B4-BE49-F238E27FC236}">
                  <a16:creationId xmlns:a16="http://schemas.microsoft.com/office/drawing/2014/main" id="{165EA368-2E4E-4B22-B963-F6B2835A7E4A}"/>
                </a:ext>
              </a:extLst>
            </p:cNvPr>
            <p:cNvGrpSpPr/>
            <p:nvPr/>
          </p:nvGrpSpPr>
          <p:grpSpPr>
            <a:xfrm>
              <a:off x="7675306" y="4768154"/>
              <a:ext cx="2687395" cy="1541206"/>
              <a:chOff x="2755834" y="5228303"/>
              <a:chExt cx="2687395" cy="1541206"/>
            </a:xfrm>
          </p:grpSpPr>
          <p:sp>
            <p:nvSpPr>
              <p:cNvPr id="9" name="Rectangle 8">
                <a:extLst>
                  <a:ext uri="{FF2B5EF4-FFF2-40B4-BE49-F238E27FC236}">
                    <a16:creationId xmlns:a16="http://schemas.microsoft.com/office/drawing/2014/main" id="{7573BEFF-ECD4-48AD-8B07-E9545DB52858}"/>
                  </a:ext>
                </a:extLst>
              </p:cNvPr>
              <p:cNvSpPr/>
              <p:nvPr/>
            </p:nvSpPr>
            <p:spPr>
              <a:xfrm>
                <a:off x="2755834" y="5228303"/>
                <a:ext cx="2687395" cy="1541206"/>
              </a:xfrm>
              <a:prstGeom prst="rect">
                <a:avLst/>
              </a:prstGeom>
              <a:noFill/>
              <a:ln w="38100">
                <a:solidFill>
                  <a:srgbClr val="8F24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cxnSp>
            <p:nvCxnSpPr>
              <p:cNvPr id="11" name="Straight Connector 10">
                <a:extLst>
                  <a:ext uri="{FF2B5EF4-FFF2-40B4-BE49-F238E27FC236}">
                    <a16:creationId xmlns:a16="http://schemas.microsoft.com/office/drawing/2014/main" id="{5744F9BD-BA51-41FE-A0B7-6E870166C7CD}"/>
                  </a:ext>
                </a:extLst>
              </p:cNvPr>
              <p:cNvCxnSpPr>
                <a:cxnSpLocks/>
              </p:cNvCxnSpPr>
              <p:nvPr/>
            </p:nvCxnSpPr>
            <p:spPr>
              <a:xfrm>
                <a:off x="2755834" y="5228303"/>
                <a:ext cx="2667155" cy="1511710"/>
              </a:xfrm>
              <a:prstGeom prst="line">
                <a:avLst/>
              </a:prstGeom>
              <a:ln>
                <a:solidFill>
                  <a:srgbClr val="8F24FC"/>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681A627-B363-4A2A-97AE-811DFACA8613}"/>
                  </a:ext>
                </a:extLst>
              </p:cNvPr>
              <p:cNvCxnSpPr/>
              <p:nvPr/>
            </p:nvCxnSpPr>
            <p:spPr>
              <a:xfrm flipV="1">
                <a:off x="2755834" y="5228303"/>
                <a:ext cx="2687395" cy="1541206"/>
              </a:xfrm>
              <a:prstGeom prst="line">
                <a:avLst/>
              </a:prstGeom>
              <a:ln>
                <a:solidFill>
                  <a:srgbClr val="8F24FC"/>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397841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TYPES OF GRAPH – DATA STRUCTURE</a:t>
            </a:r>
            <a:endParaRPr lang="en-PK" dirty="0">
              <a:solidFill>
                <a:srgbClr val="00B0F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7" name="Content Placeholder 6">
            <a:extLst>
              <a:ext uri="{FF2B5EF4-FFF2-40B4-BE49-F238E27FC236}">
                <a16:creationId xmlns:a16="http://schemas.microsoft.com/office/drawing/2014/main" id="{02FA41A7-EED5-434F-9091-3865612850F8}"/>
              </a:ext>
            </a:extLst>
          </p:cNvPr>
          <p:cNvSpPr>
            <a:spLocks noGrp="1"/>
          </p:cNvSpPr>
          <p:nvPr>
            <p:ph idx="1"/>
          </p:nvPr>
        </p:nvSpPr>
        <p:spPr>
          <a:xfrm>
            <a:off x="1024128" y="2286000"/>
            <a:ext cx="6610837" cy="4023360"/>
          </a:xfrm>
        </p:spPr>
        <p:txBody>
          <a:bodyPr>
            <a:normAutofit/>
          </a:bodyPr>
          <a:lstStyle/>
          <a:p>
            <a:pPr marL="0" indent="0">
              <a:buNone/>
            </a:pPr>
            <a:r>
              <a:rPr lang="en-US" sz="5000" cap="all" spc="100" dirty="0">
                <a:solidFill>
                  <a:srgbClr val="C00000"/>
                </a:solidFill>
                <a:latin typeface="+mj-lt"/>
                <a:ea typeface="+mj-ea"/>
                <a:cs typeface="+mj-cs"/>
              </a:rPr>
              <a:t>Labelled Graph </a:t>
            </a:r>
          </a:p>
          <a:p>
            <a:pPr marL="0" indent="0" algn="just">
              <a:buNone/>
            </a:pPr>
            <a:r>
              <a:rPr lang="en-US" sz="2400" dirty="0"/>
              <a:t>If the vertices and edges of a graph are labelled with name, data or weight then it is called labelled graph. It is also called Weighted Graph.</a:t>
            </a:r>
          </a:p>
        </p:txBody>
      </p:sp>
      <p:grpSp>
        <p:nvGrpSpPr>
          <p:cNvPr id="22" name="Group 21">
            <a:extLst>
              <a:ext uri="{FF2B5EF4-FFF2-40B4-BE49-F238E27FC236}">
                <a16:creationId xmlns:a16="http://schemas.microsoft.com/office/drawing/2014/main" id="{AE8328F2-39C5-413A-B913-0ED5899D6500}"/>
              </a:ext>
            </a:extLst>
          </p:cNvPr>
          <p:cNvGrpSpPr/>
          <p:nvPr/>
        </p:nvGrpSpPr>
        <p:grpSpPr>
          <a:xfrm>
            <a:off x="8313391" y="2748117"/>
            <a:ext cx="2646947" cy="2607485"/>
            <a:chOff x="7000784" y="3581400"/>
            <a:chExt cx="2646947" cy="2607485"/>
          </a:xfrm>
        </p:grpSpPr>
        <p:sp>
          <p:nvSpPr>
            <p:cNvPr id="13" name="TextBox 12">
              <a:extLst>
                <a:ext uri="{FF2B5EF4-FFF2-40B4-BE49-F238E27FC236}">
                  <a16:creationId xmlns:a16="http://schemas.microsoft.com/office/drawing/2014/main" id="{06CA692A-3870-4347-9111-BDA00A92CBA2}"/>
                </a:ext>
              </a:extLst>
            </p:cNvPr>
            <p:cNvSpPr txBox="1"/>
            <p:nvPr/>
          </p:nvSpPr>
          <p:spPr>
            <a:xfrm>
              <a:off x="7000784" y="4824412"/>
              <a:ext cx="426720" cy="369332"/>
            </a:xfrm>
            <a:prstGeom prst="rect">
              <a:avLst/>
            </a:prstGeom>
            <a:noFill/>
          </p:spPr>
          <p:txBody>
            <a:bodyPr wrap="none" rtlCol="0">
              <a:spAutoFit/>
            </a:bodyPr>
            <a:lstStyle/>
            <a:p>
              <a:r>
                <a:rPr lang="en-US" dirty="0"/>
                <a:t>e2</a:t>
              </a:r>
              <a:endParaRPr lang="en-PK" dirty="0"/>
            </a:p>
          </p:txBody>
        </p:sp>
        <p:grpSp>
          <p:nvGrpSpPr>
            <p:cNvPr id="21" name="Group 20">
              <a:extLst>
                <a:ext uri="{FF2B5EF4-FFF2-40B4-BE49-F238E27FC236}">
                  <a16:creationId xmlns:a16="http://schemas.microsoft.com/office/drawing/2014/main" id="{30136898-C8FF-4F0C-90B5-8FD6D5E0B999}"/>
                </a:ext>
              </a:extLst>
            </p:cNvPr>
            <p:cNvGrpSpPr/>
            <p:nvPr/>
          </p:nvGrpSpPr>
          <p:grpSpPr>
            <a:xfrm>
              <a:off x="7344869" y="3581400"/>
              <a:ext cx="2302862" cy="2607485"/>
              <a:chOff x="7342556" y="3558773"/>
              <a:chExt cx="2302862" cy="2607485"/>
            </a:xfrm>
          </p:grpSpPr>
          <p:sp>
            <p:nvSpPr>
              <p:cNvPr id="6" name="Isosceles Triangle 5">
                <a:extLst>
                  <a:ext uri="{FF2B5EF4-FFF2-40B4-BE49-F238E27FC236}">
                    <a16:creationId xmlns:a16="http://schemas.microsoft.com/office/drawing/2014/main" id="{D1527D21-6CA2-4A22-9F7A-24FAB5742C80}"/>
                  </a:ext>
                </a:extLst>
              </p:cNvPr>
              <p:cNvSpPr/>
              <p:nvPr/>
            </p:nvSpPr>
            <p:spPr>
              <a:xfrm rot="10800000">
                <a:off x="7383261" y="3917763"/>
                <a:ext cx="2212259" cy="2168012"/>
              </a:xfrm>
              <a:prstGeom prst="triangle">
                <a:avLst/>
              </a:prstGeom>
              <a:noFill/>
              <a:ln w="38100">
                <a:solidFill>
                  <a:srgbClr val="8F24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cxnSp>
            <p:nvCxnSpPr>
              <p:cNvPr id="9" name="Straight Connector 8">
                <a:extLst>
                  <a:ext uri="{FF2B5EF4-FFF2-40B4-BE49-F238E27FC236}">
                    <a16:creationId xmlns:a16="http://schemas.microsoft.com/office/drawing/2014/main" id="{21DA7586-1688-49E7-A0B6-A281C9AD8C76}"/>
                  </a:ext>
                </a:extLst>
              </p:cNvPr>
              <p:cNvCxnSpPr>
                <a:cxnSpLocks/>
                <a:stCxn id="6" idx="4"/>
              </p:cNvCxnSpPr>
              <p:nvPr/>
            </p:nvCxnSpPr>
            <p:spPr>
              <a:xfrm>
                <a:off x="7383261" y="3917763"/>
                <a:ext cx="68284" cy="2168012"/>
              </a:xfrm>
              <a:prstGeom prst="line">
                <a:avLst/>
              </a:prstGeom>
              <a:ln w="38100">
                <a:solidFill>
                  <a:srgbClr val="8F24FC"/>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F51E2FF-1148-4133-8099-8B755A40BD18}"/>
                  </a:ext>
                </a:extLst>
              </p:cNvPr>
              <p:cNvSpPr txBox="1"/>
              <p:nvPr/>
            </p:nvSpPr>
            <p:spPr>
              <a:xfrm>
                <a:off x="8209199" y="3558773"/>
                <a:ext cx="426720" cy="369332"/>
              </a:xfrm>
              <a:prstGeom prst="rect">
                <a:avLst/>
              </a:prstGeom>
              <a:noFill/>
            </p:spPr>
            <p:txBody>
              <a:bodyPr wrap="none" rtlCol="0">
                <a:spAutoFit/>
              </a:bodyPr>
              <a:lstStyle/>
              <a:p>
                <a:r>
                  <a:rPr lang="en-US" dirty="0"/>
                  <a:t>e1</a:t>
                </a:r>
                <a:endParaRPr lang="en-PK" dirty="0"/>
              </a:p>
            </p:txBody>
          </p:sp>
          <p:sp>
            <p:nvSpPr>
              <p:cNvPr id="11" name="TextBox 10">
                <a:extLst>
                  <a:ext uri="{FF2B5EF4-FFF2-40B4-BE49-F238E27FC236}">
                    <a16:creationId xmlns:a16="http://schemas.microsoft.com/office/drawing/2014/main" id="{3B39CEE3-8BA5-4917-9BD5-2B06D56F7720}"/>
                  </a:ext>
                </a:extLst>
              </p:cNvPr>
              <p:cNvSpPr txBox="1"/>
              <p:nvPr/>
            </p:nvSpPr>
            <p:spPr>
              <a:xfrm>
                <a:off x="9076844" y="4817103"/>
                <a:ext cx="426720" cy="369332"/>
              </a:xfrm>
              <a:prstGeom prst="rect">
                <a:avLst/>
              </a:prstGeom>
              <a:noFill/>
            </p:spPr>
            <p:txBody>
              <a:bodyPr wrap="none" rtlCol="0">
                <a:spAutoFit/>
              </a:bodyPr>
              <a:lstStyle/>
              <a:p>
                <a:r>
                  <a:rPr lang="en-US" dirty="0"/>
                  <a:t>e4</a:t>
                </a:r>
                <a:endParaRPr lang="en-PK" dirty="0"/>
              </a:p>
            </p:txBody>
          </p:sp>
          <p:sp>
            <p:nvSpPr>
              <p:cNvPr id="12" name="TextBox 11">
                <a:extLst>
                  <a:ext uri="{FF2B5EF4-FFF2-40B4-BE49-F238E27FC236}">
                    <a16:creationId xmlns:a16="http://schemas.microsoft.com/office/drawing/2014/main" id="{67954ECE-EAF1-4CB9-AF3E-AEF6D7937B29}"/>
                  </a:ext>
                </a:extLst>
              </p:cNvPr>
              <p:cNvSpPr txBox="1"/>
              <p:nvPr/>
            </p:nvSpPr>
            <p:spPr>
              <a:xfrm>
                <a:off x="7501443" y="4824412"/>
                <a:ext cx="426720" cy="369332"/>
              </a:xfrm>
              <a:prstGeom prst="rect">
                <a:avLst/>
              </a:prstGeom>
              <a:noFill/>
            </p:spPr>
            <p:txBody>
              <a:bodyPr wrap="none" rtlCol="0">
                <a:spAutoFit/>
              </a:bodyPr>
              <a:lstStyle/>
              <a:p>
                <a:r>
                  <a:rPr lang="en-US" dirty="0"/>
                  <a:t>e3</a:t>
                </a:r>
                <a:endParaRPr lang="en-PK" dirty="0"/>
              </a:p>
            </p:txBody>
          </p:sp>
          <p:sp>
            <p:nvSpPr>
              <p:cNvPr id="15" name="Flowchart: Connector 14">
                <a:extLst>
                  <a:ext uri="{FF2B5EF4-FFF2-40B4-BE49-F238E27FC236}">
                    <a16:creationId xmlns:a16="http://schemas.microsoft.com/office/drawing/2014/main" id="{990FF2A9-8BB3-41EC-983D-05CFACAA02C4}"/>
                  </a:ext>
                </a:extLst>
              </p:cNvPr>
              <p:cNvSpPr/>
              <p:nvPr/>
            </p:nvSpPr>
            <p:spPr>
              <a:xfrm>
                <a:off x="7342556" y="3876799"/>
                <a:ext cx="99796" cy="13173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K"/>
              </a:p>
            </p:txBody>
          </p:sp>
          <p:sp>
            <p:nvSpPr>
              <p:cNvPr id="16" name="Flowchart: Connector 15">
                <a:extLst>
                  <a:ext uri="{FF2B5EF4-FFF2-40B4-BE49-F238E27FC236}">
                    <a16:creationId xmlns:a16="http://schemas.microsoft.com/office/drawing/2014/main" id="{2E87ED41-F12E-4AE8-B1CE-1F6D579ABC49}"/>
                  </a:ext>
                </a:extLst>
              </p:cNvPr>
              <p:cNvSpPr/>
              <p:nvPr/>
            </p:nvSpPr>
            <p:spPr>
              <a:xfrm>
                <a:off x="8439492" y="6019910"/>
                <a:ext cx="99796" cy="13173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K"/>
              </a:p>
            </p:txBody>
          </p:sp>
          <p:sp>
            <p:nvSpPr>
              <p:cNvPr id="17" name="Flowchart: Connector 16">
                <a:extLst>
                  <a:ext uri="{FF2B5EF4-FFF2-40B4-BE49-F238E27FC236}">
                    <a16:creationId xmlns:a16="http://schemas.microsoft.com/office/drawing/2014/main" id="{A23AD90C-37D9-49CE-8FEA-6A69FE5EFEE9}"/>
                  </a:ext>
                </a:extLst>
              </p:cNvPr>
              <p:cNvSpPr/>
              <p:nvPr/>
            </p:nvSpPr>
            <p:spPr>
              <a:xfrm>
                <a:off x="9545622" y="3863740"/>
                <a:ext cx="99796" cy="13173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K"/>
              </a:p>
            </p:txBody>
          </p:sp>
          <p:sp>
            <p:nvSpPr>
              <p:cNvPr id="19" name="Flowchart: Connector 18">
                <a:extLst>
                  <a:ext uri="{FF2B5EF4-FFF2-40B4-BE49-F238E27FC236}">
                    <a16:creationId xmlns:a16="http://schemas.microsoft.com/office/drawing/2014/main" id="{F95E146C-E43B-44D8-96A5-3115D726A875}"/>
                  </a:ext>
                </a:extLst>
              </p:cNvPr>
              <p:cNvSpPr/>
              <p:nvPr/>
            </p:nvSpPr>
            <p:spPr>
              <a:xfrm>
                <a:off x="7402683" y="6034527"/>
                <a:ext cx="99796" cy="13173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K"/>
              </a:p>
            </p:txBody>
          </p:sp>
        </p:grpSp>
      </p:grpSp>
    </p:spTree>
    <p:extLst>
      <p:ext uri="{BB962C8B-B14F-4D97-AF65-F5344CB8AC3E}">
        <p14:creationId xmlns:p14="http://schemas.microsoft.com/office/powerpoint/2010/main" val="3824108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GRAPH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24128" y="1814051"/>
            <a:ext cx="10818827" cy="4793225"/>
          </a:xfrm>
        </p:spPr>
        <p:txBody>
          <a:bodyPr>
            <a:normAutofit/>
          </a:bodyPr>
          <a:lstStyle/>
          <a:p>
            <a:pPr marL="342900" indent="-342900" algn="just" defTabSz="457200">
              <a:lnSpc>
                <a:spcPct val="100000"/>
              </a:lnSpc>
              <a:buClr>
                <a:srgbClr val="C00000"/>
              </a:buClr>
              <a:buSzPct val="145000"/>
              <a:buFont typeface="Arial" panose="020B0604020202020204" pitchFamily="34" charset="0"/>
              <a:buChar char="•"/>
            </a:pPr>
            <a:r>
              <a:rPr lang="en-US" sz="2000" dirty="0">
                <a:solidFill>
                  <a:srgbClr val="000000"/>
                </a:solidFill>
              </a:rPr>
              <a:t>A graph is a pictorial representation of a set of objects where some pairs of objects are connected by links. The interconnected objects are represented by points termed as </a:t>
            </a:r>
            <a:r>
              <a:rPr lang="en-US" sz="2000" b="1" dirty="0">
                <a:solidFill>
                  <a:srgbClr val="C00000"/>
                </a:solidFill>
              </a:rPr>
              <a:t>vertices</a:t>
            </a:r>
            <a:r>
              <a:rPr lang="en-US" sz="2000" dirty="0">
                <a:solidFill>
                  <a:srgbClr val="000000"/>
                </a:solidFill>
              </a:rPr>
              <a:t>, and the links that connect the vertices are called </a:t>
            </a:r>
            <a:r>
              <a:rPr lang="en-US" sz="2000" b="1" dirty="0">
                <a:solidFill>
                  <a:srgbClr val="C00000"/>
                </a:solidFill>
              </a:rPr>
              <a:t>edges</a:t>
            </a:r>
            <a:r>
              <a:rPr lang="en-US" sz="2000" dirty="0">
                <a:solidFill>
                  <a:srgbClr val="000000"/>
                </a:solidFill>
              </a:rPr>
              <a:t>. A </a:t>
            </a:r>
            <a:r>
              <a:rPr lang="en-US" sz="2000" b="1" dirty="0">
                <a:solidFill>
                  <a:srgbClr val="C00000"/>
                </a:solidFill>
              </a:rPr>
              <a:t>graph data structure </a:t>
            </a:r>
            <a:r>
              <a:rPr lang="en-US" sz="2000" dirty="0">
                <a:solidFill>
                  <a:srgbClr val="000000"/>
                </a:solidFill>
              </a:rPr>
              <a:t>is a collection of nodes that have data and are connected to other nodes.</a:t>
            </a:r>
          </a:p>
          <a:p>
            <a:pPr algn="just">
              <a:buClr>
                <a:srgbClr val="C00000"/>
              </a:buClr>
              <a:buFont typeface="Arial" panose="020B0604020202020204" pitchFamily="34" charset="0"/>
              <a:buChar char="•"/>
            </a:pPr>
            <a:endParaRPr lang="en-US" sz="2000" dirty="0">
              <a:solidFill>
                <a:srgbClr val="00000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8" name="Picture 7">
            <a:extLst>
              <a:ext uri="{FF2B5EF4-FFF2-40B4-BE49-F238E27FC236}">
                <a16:creationId xmlns:a16="http://schemas.microsoft.com/office/drawing/2014/main" id="{1AEE96A0-AF04-4AF9-888B-1ECB923B77EA}"/>
              </a:ext>
            </a:extLst>
          </p:cNvPr>
          <p:cNvPicPr>
            <a:picLocks noChangeAspect="1"/>
          </p:cNvPicPr>
          <p:nvPr/>
        </p:nvPicPr>
        <p:blipFill rotWithShape="1">
          <a:blip r:embed="rId2">
            <a:extLst>
              <a:ext uri="{28A0092B-C50C-407E-A947-70E740481C1C}">
                <a14:useLocalDpi xmlns:a14="http://schemas.microsoft.com/office/drawing/2010/main" val="0"/>
              </a:ext>
            </a:extLst>
          </a:blip>
          <a:srcRect l="52137" t="44270" r="22581" b="9891"/>
          <a:stretch/>
        </p:blipFill>
        <p:spPr>
          <a:xfrm>
            <a:off x="8383230" y="3087131"/>
            <a:ext cx="3082413" cy="3008672"/>
          </a:xfrm>
          <a:prstGeom prst="rect">
            <a:avLst/>
          </a:prstGeom>
        </p:spPr>
      </p:pic>
      <p:sp>
        <p:nvSpPr>
          <p:cNvPr id="11" name="TextBox 10">
            <a:extLst>
              <a:ext uri="{FF2B5EF4-FFF2-40B4-BE49-F238E27FC236}">
                <a16:creationId xmlns:a16="http://schemas.microsoft.com/office/drawing/2014/main" id="{7F997C18-2443-4832-BB6C-66DC11D8DD30}"/>
              </a:ext>
            </a:extLst>
          </p:cNvPr>
          <p:cNvSpPr txBox="1"/>
          <p:nvPr/>
        </p:nvSpPr>
        <p:spPr>
          <a:xfrm>
            <a:off x="1024128" y="3581400"/>
            <a:ext cx="7359102" cy="3170099"/>
          </a:xfrm>
          <a:prstGeom prst="rect">
            <a:avLst/>
          </a:prstGeom>
          <a:noFill/>
        </p:spPr>
        <p:txBody>
          <a:bodyPr wrap="square" rtlCol="0">
            <a:spAutoFit/>
          </a:bodyPr>
          <a:lstStyle/>
          <a:p>
            <a:pPr marL="342900" indent="-342900" algn="just">
              <a:buClr>
                <a:srgbClr val="C00000"/>
              </a:buClr>
              <a:buSzPct val="145000"/>
              <a:buFont typeface="Arial" panose="020B0604020202020204" pitchFamily="34" charset="0"/>
              <a:buChar char="•"/>
            </a:pPr>
            <a:r>
              <a:rPr lang="en-US" sz="2000" dirty="0">
                <a:solidFill>
                  <a:srgbClr val="000000"/>
                </a:solidFill>
              </a:rPr>
              <a:t>Let's try to understand this through an example. On Facebook, everything is a node. That includes User, Photo, Album, Event, Group, Page, Comment, Story, Video, Link, Note...anything that has data is a node.</a:t>
            </a:r>
          </a:p>
          <a:p>
            <a:pPr marL="342900" indent="-342900" algn="just">
              <a:spcBef>
                <a:spcPts val="0"/>
              </a:spcBef>
              <a:buClr>
                <a:srgbClr val="C00000"/>
              </a:buClr>
              <a:buSzPct val="145000"/>
              <a:buFont typeface="Arial" panose="020B0604020202020204" pitchFamily="34" charset="0"/>
              <a:buChar char="•"/>
            </a:pPr>
            <a:endParaRPr lang="en-US" sz="2000" dirty="0">
              <a:solidFill>
                <a:srgbClr val="000000"/>
              </a:solidFill>
            </a:endParaRPr>
          </a:p>
          <a:p>
            <a:pPr marL="342900" indent="-342900" algn="just">
              <a:spcBef>
                <a:spcPts val="0"/>
              </a:spcBef>
              <a:buClr>
                <a:srgbClr val="C00000"/>
              </a:buClr>
              <a:buSzPct val="145000"/>
              <a:buFont typeface="Arial" panose="020B0604020202020204" pitchFamily="34" charset="0"/>
              <a:buChar char="•"/>
            </a:pPr>
            <a:r>
              <a:rPr lang="en-US" sz="2000" dirty="0">
                <a:solidFill>
                  <a:srgbClr val="000000"/>
                </a:solidFill>
              </a:rPr>
              <a:t>Every relationship is an edge from one node to another. Whether you post a photo, join a group, like a page, etc., a new edge is created for that relationship.</a:t>
            </a:r>
          </a:p>
          <a:p>
            <a:pPr marL="0" indent="0" algn="just">
              <a:spcBef>
                <a:spcPts val="0"/>
              </a:spcBef>
              <a:buClr>
                <a:srgbClr val="C00000"/>
              </a:buClr>
              <a:buNone/>
            </a:pPr>
            <a:endParaRPr lang="en-US" sz="2000" b="0" i="0" dirty="0">
              <a:effectLst/>
            </a:endParaRPr>
          </a:p>
          <a:p>
            <a:pPr algn="just"/>
            <a:endParaRPr lang="en-PK" sz="2000" dirty="0"/>
          </a:p>
        </p:txBody>
      </p:sp>
    </p:spTree>
    <p:extLst>
      <p:ext uri="{BB962C8B-B14F-4D97-AF65-F5344CB8AC3E}">
        <p14:creationId xmlns:p14="http://schemas.microsoft.com/office/powerpoint/2010/main" val="26420633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TYPES OF GRAPH – DATA STRUCTURE</a:t>
            </a:r>
            <a:endParaRPr lang="en-PK" dirty="0">
              <a:solidFill>
                <a:srgbClr val="00B0F0"/>
              </a:solidFill>
            </a:endParaRPr>
          </a:p>
        </p:txBody>
      </p:sp>
      <p:sp>
        <p:nvSpPr>
          <p:cNvPr id="7" name="Content Placeholder 6">
            <a:extLst>
              <a:ext uri="{FF2B5EF4-FFF2-40B4-BE49-F238E27FC236}">
                <a16:creationId xmlns:a16="http://schemas.microsoft.com/office/drawing/2014/main" id="{02FA41A7-EED5-434F-9091-3865612850F8}"/>
              </a:ext>
            </a:extLst>
          </p:cNvPr>
          <p:cNvSpPr>
            <a:spLocks noGrp="1"/>
          </p:cNvSpPr>
          <p:nvPr>
            <p:ph idx="1"/>
          </p:nvPr>
        </p:nvSpPr>
        <p:spPr>
          <a:xfrm>
            <a:off x="1024128" y="2286000"/>
            <a:ext cx="5722723" cy="4023360"/>
          </a:xfrm>
        </p:spPr>
        <p:txBody>
          <a:bodyPr>
            <a:normAutofit fontScale="77500" lnSpcReduction="20000"/>
          </a:bodyPr>
          <a:lstStyle/>
          <a:p>
            <a:pPr marL="0" indent="0">
              <a:buNone/>
            </a:pPr>
            <a:r>
              <a:rPr lang="en-US" sz="5000" cap="all" spc="100" dirty="0">
                <a:solidFill>
                  <a:srgbClr val="C00000"/>
                </a:solidFill>
                <a:latin typeface="+mj-lt"/>
                <a:ea typeface="+mj-ea"/>
                <a:cs typeface="+mj-cs"/>
              </a:rPr>
              <a:t>Digraph</a:t>
            </a:r>
            <a:r>
              <a:rPr lang="en-US" sz="2800" b="1" dirty="0">
                <a:solidFill>
                  <a:srgbClr val="25265E"/>
                </a:solidFill>
                <a:latin typeface="euclid_circular_a"/>
              </a:rPr>
              <a:t> </a:t>
            </a:r>
            <a:r>
              <a:rPr lang="en-US" sz="5000" cap="all" spc="100" dirty="0" err="1">
                <a:solidFill>
                  <a:srgbClr val="C00000"/>
                </a:solidFill>
                <a:latin typeface="+mj-lt"/>
                <a:ea typeface="+mj-ea"/>
                <a:cs typeface="+mj-cs"/>
              </a:rPr>
              <a:t>GrapH</a:t>
            </a:r>
            <a:endParaRPr lang="en-US" sz="5000" cap="all" spc="100" dirty="0">
              <a:solidFill>
                <a:srgbClr val="C00000"/>
              </a:solidFill>
              <a:latin typeface="+mj-lt"/>
              <a:ea typeface="+mj-ea"/>
              <a:cs typeface="+mj-cs"/>
            </a:endParaRPr>
          </a:p>
          <a:p>
            <a:pPr marL="0" indent="0" algn="just">
              <a:buNone/>
            </a:pPr>
            <a:r>
              <a:rPr lang="en-US" sz="2600" dirty="0"/>
              <a:t>A  graph G = (V, E) with a mapping f such that every edge maps onto some ordered pair of vertices (Vi, Vj) is called Digraph. </a:t>
            </a:r>
          </a:p>
          <a:p>
            <a:pPr marL="0" indent="0" algn="just">
              <a:buNone/>
            </a:pPr>
            <a:r>
              <a:rPr lang="en-US" sz="2600" dirty="0"/>
              <a:t>It is also called Directed Graph. Ordered pair (Vi, Vj) means an edge between Vi and Vj with an arrow directed from Vi to Vj.</a:t>
            </a:r>
            <a:br>
              <a:rPr lang="en-US" sz="2600" dirty="0"/>
            </a:br>
            <a:r>
              <a:rPr lang="en-US" sz="2600" dirty="0"/>
              <a:t>Here in the figure:</a:t>
            </a:r>
          </a:p>
          <a:p>
            <a:pPr marL="0" indent="0" algn="ctr">
              <a:buNone/>
            </a:pPr>
            <a:r>
              <a:rPr lang="en-US" sz="2400" dirty="0"/>
              <a:t/>
            </a:r>
            <a:br>
              <a:rPr lang="en-US" sz="2400" dirty="0"/>
            </a:br>
            <a:r>
              <a:rPr lang="en-US" sz="2400" b="1" dirty="0">
                <a:solidFill>
                  <a:srgbClr val="C00000"/>
                </a:solidFill>
              </a:rPr>
              <a:t>e1 = (V1, V2)</a:t>
            </a:r>
            <a:br>
              <a:rPr lang="en-US" sz="2400" b="1" dirty="0">
                <a:solidFill>
                  <a:srgbClr val="C00000"/>
                </a:solidFill>
              </a:rPr>
            </a:br>
            <a:r>
              <a:rPr lang="en-US" sz="2400" b="1" dirty="0">
                <a:solidFill>
                  <a:srgbClr val="C00000"/>
                </a:solidFill>
              </a:rPr>
              <a:t>e2 = (V2, V3)</a:t>
            </a:r>
            <a:br>
              <a:rPr lang="en-US" sz="2400" b="1" dirty="0">
                <a:solidFill>
                  <a:srgbClr val="C00000"/>
                </a:solidFill>
              </a:rPr>
            </a:br>
            <a:r>
              <a:rPr lang="en-US" sz="2400" b="1" dirty="0">
                <a:solidFill>
                  <a:srgbClr val="C00000"/>
                </a:solidFill>
              </a:rPr>
              <a:t>e4 = (V2, V4)</a:t>
            </a:r>
          </a:p>
        </p:txBody>
      </p:sp>
      <p:grpSp>
        <p:nvGrpSpPr>
          <p:cNvPr id="6" name="Group 5">
            <a:extLst>
              <a:ext uri="{FF2B5EF4-FFF2-40B4-BE49-F238E27FC236}">
                <a16:creationId xmlns:a16="http://schemas.microsoft.com/office/drawing/2014/main" id="{2D15F750-78D9-453A-A5F0-7E6F92499371}"/>
              </a:ext>
            </a:extLst>
          </p:cNvPr>
          <p:cNvGrpSpPr/>
          <p:nvPr/>
        </p:nvGrpSpPr>
        <p:grpSpPr>
          <a:xfrm>
            <a:off x="6002592" y="3144040"/>
            <a:ext cx="6248400" cy="3128744"/>
            <a:chOff x="5943600" y="2954985"/>
            <a:chExt cx="6248400" cy="3128744"/>
          </a:xfrm>
        </p:grpSpPr>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cxnSp>
          <p:nvCxnSpPr>
            <p:cNvPr id="9" name="Straight Arrow Connector 8">
              <a:extLst>
                <a:ext uri="{FF2B5EF4-FFF2-40B4-BE49-F238E27FC236}">
                  <a16:creationId xmlns:a16="http://schemas.microsoft.com/office/drawing/2014/main" id="{A8DCEB7A-B112-4DE9-B228-71C4B37569DA}"/>
                </a:ext>
              </a:extLst>
            </p:cNvPr>
            <p:cNvCxnSpPr>
              <a:cxnSpLocks/>
            </p:cNvCxnSpPr>
            <p:nvPr/>
          </p:nvCxnSpPr>
          <p:spPr>
            <a:xfrm>
              <a:off x="7211282" y="3657204"/>
              <a:ext cx="2201562" cy="1674742"/>
            </a:xfrm>
            <a:prstGeom prst="straightConnector1">
              <a:avLst/>
            </a:prstGeom>
            <a:ln w="38100">
              <a:solidFill>
                <a:srgbClr val="59E6DE"/>
              </a:solidFill>
              <a:tailEnd type="arrow"/>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21AF8457-7732-4D7E-8BCD-6A30F8B8DFBA}"/>
                </a:ext>
              </a:extLst>
            </p:cNvPr>
            <p:cNvGrpSpPr/>
            <p:nvPr/>
          </p:nvGrpSpPr>
          <p:grpSpPr>
            <a:xfrm>
              <a:off x="6525844" y="2954985"/>
              <a:ext cx="5666156" cy="3128744"/>
              <a:chOff x="1438330" y="3537788"/>
              <a:chExt cx="5666156" cy="3128744"/>
            </a:xfrm>
          </p:grpSpPr>
          <p:grpSp>
            <p:nvGrpSpPr>
              <p:cNvPr id="11" name="Group 10">
                <a:extLst>
                  <a:ext uri="{FF2B5EF4-FFF2-40B4-BE49-F238E27FC236}">
                    <a16:creationId xmlns:a16="http://schemas.microsoft.com/office/drawing/2014/main" id="{DFFC3E41-35AE-4FED-9507-9162EE686A34}"/>
                  </a:ext>
                </a:extLst>
              </p:cNvPr>
              <p:cNvGrpSpPr/>
              <p:nvPr/>
            </p:nvGrpSpPr>
            <p:grpSpPr>
              <a:xfrm>
                <a:off x="1438330" y="3537788"/>
                <a:ext cx="5666156" cy="3128744"/>
                <a:chOff x="1438330" y="3537788"/>
                <a:chExt cx="5666156" cy="3128744"/>
              </a:xfrm>
            </p:grpSpPr>
            <p:cxnSp>
              <p:nvCxnSpPr>
                <p:cNvPr id="19" name="Straight Connector 18">
                  <a:extLst>
                    <a:ext uri="{FF2B5EF4-FFF2-40B4-BE49-F238E27FC236}">
                      <a16:creationId xmlns:a16="http://schemas.microsoft.com/office/drawing/2014/main" id="{C4A51712-1FC3-4D79-964D-BE000F6B4529}"/>
                    </a:ext>
                  </a:extLst>
                </p:cNvPr>
                <p:cNvCxnSpPr>
                  <a:cxnSpLocks/>
                </p:cNvCxnSpPr>
                <p:nvPr/>
              </p:nvCxnSpPr>
              <p:spPr>
                <a:xfrm flipV="1">
                  <a:off x="1631159" y="3976454"/>
                  <a:ext cx="2579113" cy="1"/>
                </a:xfrm>
                <a:prstGeom prst="line">
                  <a:avLst/>
                </a:prstGeom>
                <a:ln w="38100">
                  <a:solidFill>
                    <a:srgbClr val="59E6DE"/>
                  </a:solidFill>
                  <a:tailEnd type="arrow"/>
                </a:ln>
              </p:spPr>
              <p:style>
                <a:lnRef idx="2">
                  <a:schemeClr val="accent3"/>
                </a:lnRef>
                <a:fillRef idx="0">
                  <a:schemeClr val="accent3"/>
                </a:fillRef>
                <a:effectRef idx="1">
                  <a:schemeClr val="accent3"/>
                </a:effectRef>
                <a:fontRef idx="minor">
                  <a:schemeClr val="tx1"/>
                </a:fontRef>
              </p:style>
            </p:cxnSp>
            <p:cxnSp>
              <p:nvCxnSpPr>
                <p:cNvPr id="20" name="Straight Connector 19">
                  <a:extLst>
                    <a:ext uri="{FF2B5EF4-FFF2-40B4-BE49-F238E27FC236}">
                      <a16:creationId xmlns:a16="http://schemas.microsoft.com/office/drawing/2014/main" id="{6C0E776F-B659-4BB7-8A67-0D243B0A181E}"/>
                    </a:ext>
                  </a:extLst>
                </p:cNvPr>
                <p:cNvCxnSpPr>
                  <a:cxnSpLocks/>
                </p:cNvCxnSpPr>
                <p:nvPr/>
              </p:nvCxnSpPr>
              <p:spPr>
                <a:xfrm>
                  <a:off x="4645155" y="4145999"/>
                  <a:ext cx="0" cy="1625648"/>
                </a:xfrm>
                <a:prstGeom prst="line">
                  <a:avLst/>
                </a:prstGeom>
                <a:ln w="38100">
                  <a:solidFill>
                    <a:srgbClr val="59E6DE"/>
                  </a:solidFill>
                  <a:tailEnd type="arrow"/>
                </a:ln>
              </p:spPr>
              <p:style>
                <a:lnRef idx="2">
                  <a:schemeClr val="accent3"/>
                </a:lnRef>
                <a:fillRef idx="0">
                  <a:schemeClr val="accent3"/>
                </a:fillRef>
                <a:effectRef idx="1">
                  <a:schemeClr val="accent3"/>
                </a:effectRef>
                <a:fontRef idx="minor">
                  <a:schemeClr val="tx1"/>
                </a:fontRef>
              </p:style>
            </p:cxnSp>
            <p:cxnSp>
              <p:nvCxnSpPr>
                <p:cNvPr id="21" name="Straight Connector 20">
                  <a:extLst>
                    <a:ext uri="{FF2B5EF4-FFF2-40B4-BE49-F238E27FC236}">
                      <a16:creationId xmlns:a16="http://schemas.microsoft.com/office/drawing/2014/main" id="{714836FA-D36B-447D-8148-D64973BA574D}"/>
                    </a:ext>
                  </a:extLst>
                </p:cNvPr>
                <p:cNvCxnSpPr>
                  <a:cxnSpLocks/>
                </p:cNvCxnSpPr>
                <p:nvPr/>
              </p:nvCxnSpPr>
              <p:spPr>
                <a:xfrm>
                  <a:off x="1963610" y="4180442"/>
                  <a:ext cx="0" cy="1625648"/>
                </a:xfrm>
                <a:prstGeom prst="line">
                  <a:avLst/>
                </a:prstGeom>
                <a:ln w="38100">
                  <a:solidFill>
                    <a:srgbClr val="59E6DE"/>
                  </a:solidFill>
                  <a:tailEnd type="arrow"/>
                </a:ln>
              </p:spPr>
              <p:style>
                <a:lnRef idx="2">
                  <a:schemeClr val="accent3"/>
                </a:lnRef>
                <a:fillRef idx="0">
                  <a:schemeClr val="accent3"/>
                </a:fillRef>
                <a:effectRef idx="1">
                  <a:schemeClr val="accent3"/>
                </a:effectRef>
                <a:fontRef idx="minor">
                  <a:schemeClr val="tx1"/>
                </a:fontRef>
              </p:style>
            </p:cxnSp>
            <p:grpSp>
              <p:nvGrpSpPr>
                <p:cNvPr id="22" name="Group 21">
                  <a:extLst>
                    <a:ext uri="{FF2B5EF4-FFF2-40B4-BE49-F238E27FC236}">
                      <a16:creationId xmlns:a16="http://schemas.microsoft.com/office/drawing/2014/main" id="{D732E047-9609-437D-BA94-C415A0D6FB52}"/>
                    </a:ext>
                  </a:extLst>
                </p:cNvPr>
                <p:cNvGrpSpPr/>
                <p:nvPr/>
              </p:nvGrpSpPr>
              <p:grpSpPr>
                <a:xfrm>
                  <a:off x="1438330" y="3571029"/>
                  <a:ext cx="1011998" cy="968625"/>
                  <a:chOff x="1438330" y="3571029"/>
                  <a:chExt cx="1011998" cy="968625"/>
                </a:xfrm>
              </p:grpSpPr>
              <p:pic>
                <p:nvPicPr>
                  <p:cNvPr id="38" name="Picture 37">
                    <a:extLst>
                      <a:ext uri="{FF2B5EF4-FFF2-40B4-BE49-F238E27FC236}">
                        <a16:creationId xmlns:a16="http://schemas.microsoft.com/office/drawing/2014/main" id="{C3DCF46F-73BD-45B1-8370-5FC79D7ADA76}"/>
                      </a:ext>
                    </a:extLst>
                  </p:cNvPr>
                  <p:cNvPicPr>
                    <a:picLocks noChangeAspect="1"/>
                  </p:cNvPicPr>
                  <p:nvPr/>
                </p:nvPicPr>
                <p:blipFill>
                  <a:blip r:embed="rId2"/>
                  <a:stretch>
                    <a:fillRect/>
                  </a:stretch>
                </p:blipFill>
                <p:spPr>
                  <a:xfrm>
                    <a:off x="1438330" y="3571029"/>
                    <a:ext cx="1011998" cy="968625"/>
                  </a:xfrm>
                  <a:prstGeom prst="rect">
                    <a:avLst/>
                  </a:prstGeom>
                  <a:noFill/>
                </p:spPr>
              </p:pic>
              <p:sp>
                <p:nvSpPr>
                  <p:cNvPr id="39" name="TextBox 38">
                    <a:extLst>
                      <a:ext uri="{FF2B5EF4-FFF2-40B4-BE49-F238E27FC236}">
                        <a16:creationId xmlns:a16="http://schemas.microsoft.com/office/drawing/2014/main" id="{2D56D756-0FA4-4DD4-A917-3DD3D1665C2A}"/>
                      </a:ext>
                    </a:extLst>
                  </p:cNvPr>
                  <p:cNvSpPr txBox="1"/>
                  <p:nvPr/>
                </p:nvSpPr>
                <p:spPr>
                  <a:xfrm>
                    <a:off x="1727642" y="3752450"/>
                    <a:ext cx="516194"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5</a:t>
                    </a:r>
                    <a:endParaRPr lang="en-PK" sz="2800" dirty="0">
                      <a:solidFill>
                        <a:schemeClr val="bg1"/>
                      </a:solidFill>
                      <a:latin typeface="Arial Black" panose="020B0A04020102020204" pitchFamily="34" charset="0"/>
                    </a:endParaRPr>
                  </a:p>
                </p:txBody>
              </p:sp>
            </p:grpSp>
            <p:cxnSp>
              <p:nvCxnSpPr>
                <p:cNvPr id="23" name="Straight Connector 22">
                  <a:extLst>
                    <a:ext uri="{FF2B5EF4-FFF2-40B4-BE49-F238E27FC236}">
                      <a16:creationId xmlns:a16="http://schemas.microsoft.com/office/drawing/2014/main" id="{E7A30A19-E519-46CD-AD30-8DA00992400A}"/>
                    </a:ext>
                  </a:extLst>
                </p:cNvPr>
                <p:cNvCxnSpPr>
                  <a:cxnSpLocks/>
                </p:cNvCxnSpPr>
                <p:nvPr/>
              </p:nvCxnSpPr>
              <p:spPr>
                <a:xfrm flipV="1">
                  <a:off x="1704699" y="6178733"/>
                  <a:ext cx="2579113" cy="1"/>
                </a:xfrm>
                <a:prstGeom prst="line">
                  <a:avLst/>
                </a:prstGeom>
                <a:ln w="38100">
                  <a:solidFill>
                    <a:srgbClr val="59E6DE"/>
                  </a:solidFill>
                  <a:tailEnd type="arrow"/>
                </a:ln>
              </p:spPr>
              <p:style>
                <a:lnRef idx="2">
                  <a:schemeClr val="accent3"/>
                </a:lnRef>
                <a:fillRef idx="0">
                  <a:schemeClr val="accent3"/>
                </a:fillRef>
                <a:effectRef idx="1">
                  <a:schemeClr val="accent3"/>
                </a:effectRef>
                <a:fontRef idx="minor">
                  <a:schemeClr val="tx1"/>
                </a:fontRef>
              </p:style>
            </p:cxnSp>
            <p:grpSp>
              <p:nvGrpSpPr>
                <p:cNvPr id="24" name="Group 23">
                  <a:extLst>
                    <a:ext uri="{FF2B5EF4-FFF2-40B4-BE49-F238E27FC236}">
                      <a16:creationId xmlns:a16="http://schemas.microsoft.com/office/drawing/2014/main" id="{4ED476AC-EEC9-4BF4-A47B-7486DA2C85CC}"/>
                    </a:ext>
                  </a:extLst>
                </p:cNvPr>
                <p:cNvGrpSpPr/>
                <p:nvPr/>
              </p:nvGrpSpPr>
              <p:grpSpPr>
                <a:xfrm>
                  <a:off x="4097956" y="3537788"/>
                  <a:ext cx="1011998" cy="968625"/>
                  <a:chOff x="4097956" y="3537788"/>
                  <a:chExt cx="1011998" cy="968625"/>
                </a:xfrm>
              </p:grpSpPr>
              <p:pic>
                <p:nvPicPr>
                  <p:cNvPr id="36" name="Picture 35">
                    <a:extLst>
                      <a:ext uri="{FF2B5EF4-FFF2-40B4-BE49-F238E27FC236}">
                        <a16:creationId xmlns:a16="http://schemas.microsoft.com/office/drawing/2014/main" id="{30B1291F-BACB-4211-84AC-C9DA60B2D894}"/>
                      </a:ext>
                    </a:extLst>
                  </p:cNvPr>
                  <p:cNvPicPr>
                    <a:picLocks noChangeAspect="1"/>
                  </p:cNvPicPr>
                  <p:nvPr/>
                </p:nvPicPr>
                <p:blipFill>
                  <a:blip r:embed="rId2"/>
                  <a:stretch>
                    <a:fillRect/>
                  </a:stretch>
                </p:blipFill>
                <p:spPr>
                  <a:xfrm>
                    <a:off x="4097956" y="3537788"/>
                    <a:ext cx="1011998" cy="968625"/>
                  </a:xfrm>
                  <a:prstGeom prst="rect">
                    <a:avLst/>
                  </a:prstGeom>
                  <a:noFill/>
                </p:spPr>
              </p:pic>
              <p:sp>
                <p:nvSpPr>
                  <p:cNvPr id="37" name="TextBox 36">
                    <a:extLst>
                      <a:ext uri="{FF2B5EF4-FFF2-40B4-BE49-F238E27FC236}">
                        <a16:creationId xmlns:a16="http://schemas.microsoft.com/office/drawing/2014/main" id="{5D135A0E-3565-4E96-AE02-CAA1A9C9B184}"/>
                      </a:ext>
                    </a:extLst>
                  </p:cNvPr>
                  <p:cNvSpPr txBox="1"/>
                  <p:nvPr/>
                </p:nvSpPr>
                <p:spPr>
                  <a:xfrm>
                    <a:off x="4387268" y="3719209"/>
                    <a:ext cx="516194"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4</a:t>
                    </a:r>
                    <a:endParaRPr lang="en-PK" sz="2800" dirty="0">
                      <a:solidFill>
                        <a:schemeClr val="bg1"/>
                      </a:solidFill>
                      <a:latin typeface="Arial Black" panose="020B0A04020102020204" pitchFamily="34" charset="0"/>
                    </a:endParaRPr>
                  </a:p>
                </p:txBody>
              </p:sp>
            </p:grpSp>
            <p:grpSp>
              <p:nvGrpSpPr>
                <p:cNvPr id="25" name="Group 24">
                  <a:extLst>
                    <a:ext uri="{FF2B5EF4-FFF2-40B4-BE49-F238E27FC236}">
                      <a16:creationId xmlns:a16="http://schemas.microsoft.com/office/drawing/2014/main" id="{10978EE7-1DA3-43D8-A5DF-DD9A21B82D1D}"/>
                    </a:ext>
                  </a:extLst>
                </p:cNvPr>
                <p:cNvGrpSpPr/>
                <p:nvPr/>
              </p:nvGrpSpPr>
              <p:grpSpPr>
                <a:xfrm>
                  <a:off x="1438330" y="5697907"/>
                  <a:ext cx="1011998" cy="968625"/>
                  <a:chOff x="1438330" y="5697907"/>
                  <a:chExt cx="1011998" cy="968625"/>
                </a:xfrm>
              </p:grpSpPr>
              <p:pic>
                <p:nvPicPr>
                  <p:cNvPr id="34" name="Picture 33">
                    <a:extLst>
                      <a:ext uri="{FF2B5EF4-FFF2-40B4-BE49-F238E27FC236}">
                        <a16:creationId xmlns:a16="http://schemas.microsoft.com/office/drawing/2014/main" id="{06649E89-C7ED-43E7-98BA-FA780A47DD8F}"/>
                      </a:ext>
                    </a:extLst>
                  </p:cNvPr>
                  <p:cNvPicPr>
                    <a:picLocks noChangeAspect="1"/>
                  </p:cNvPicPr>
                  <p:nvPr/>
                </p:nvPicPr>
                <p:blipFill>
                  <a:blip r:embed="rId2"/>
                  <a:stretch>
                    <a:fillRect/>
                  </a:stretch>
                </p:blipFill>
                <p:spPr>
                  <a:xfrm>
                    <a:off x="1438330" y="5697907"/>
                    <a:ext cx="1011998" cy="968625"/>
                  </a:xfrm>
                  <a:prstGeom prst="rect">
                    <a:avLst/>
                  </a:prstGeom>
                  <a:noFill/>
                </p:spPr>
              </p:pic>
              <p:sp>
                <p:nvSpPr>
                  <p:cNvPr id="35" name="TextBox 34">
                    <a:extLst>
                      <a:ext uri="{FF2B5EF4-FFF2-40B4-BE49-F238E27FC236}">
                        <a16:creationId xmlns:a16="http://schemas.microsoft.com/office/drawing/2014/main" id="{28FDF6C1-43F2-4A51-AABC-5300C97790E2}"/>
                      </a:ext>
                    </a:extLst>
                  </p:cNvPr>
                  <p:cNvSpPr txBox="1"/>
                  <p:nvPr/>
                </p:nvSpPr>
                <p:spPr>
                  <a:xfrm>
                    <a:off x="1727642" y="5879328"/>
                    <a:ext cx="516194"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1</a:t>
                    </a:r>
                    <a:endParaRPr lang="en-PK" sz="2800" dirty="0">
                      <a:solidFill>
                        <a:schemeClr val="bg1"/>
                      </a:solidFill>
                      <a:latin typeface="Arial Black" panose="020B0A04020102020204" pitchFamily="34" charset="0"/>
                    </a:endParaRPr>
                  </a:p>
                </p:txBody>
              </p:sp>
            </p:grpSp>
            <p:cxnSp>
              <p:nvCxnSpPr>
                <p:cNvPr id="26" name="Straight Connector 25">
                  <a:extLst>
                    <a:ext uri="{FF2B5EF4-FFF2-40B4-BE49-F238E27FC236}">
                      <a16:creationId xmlns:a16="http://schemas.microsoft.com/office/drawing/2014/main" id="{4A443C3D-AFC3-4061-AA33-28882C4E5D67}"/>
                    </a:ext>
                  </a:extLst>
                </p:cNvPr>
                <p:cNvCxnSpPr>
                  <a:cxnSpLocks/>
                </p:cNvCxnSpPr>
                <p:nvPr/>
              </p:nvCxnSpPr>
              <p:spPr>
                <a:xfrm flipH="1" flipV="1">
                  <a:off x="4957657" y="4104098"/>
                  <a:ext cx="1388799" cy="734424"/>
                </a:xfrm>
                <a:prstGeom prst="line">
                  <a:avLst/>
                </a:prstGeom>
                <a:ln w="38100">
                  <a:solidFill>
                    <a:srgbClr val="59E6DE"/>
                  </a:solidFill>
                  <a:tailEnd type="arrow"/>
                </a:ln>
              </p:spPr>
              <p:style>
                <a:lnRef idx="2">
                  <a:schemeClr val="accent3"/>
                </a:lnRef>
                <a:fillRef idx="0">
                  <a:schemeClr val="accent3"/>
                </a:fillRef>
                <a:effectRef idx="1">
                  <a:schemeClr val="accent3"/>
                </a:effectRef>
                <a:fontRef idx="minor">
                  <a:schemeClr val="tx1"/>
                </a:fontRef>
              </p:style>
            </p:cxnSp>
            <p:cxnSp>
              <p:nvCxnSpPr>
                <p:cNvPr id="27" name="Straight Connector 26">
                  <a:extLst>
                    <a:ext uri="{FF2B5EF4-FFF2-40B4-BE49-F238E27FC236}">
                      <a16:creationId xmlns:a16="http://schemas.microsoft.com/office/drawing/2014/main" id="{098E0946-444F-464A-8C7D-EFD20E269DD2}"/>
                    </a:ext>
                  </a:extLst>
                </p:cNvPr>
                <p:cNvCxnSpPr>
                  <a:cxnSpLocks/>
                </p:cNvCxnSpPr>
                <p:nvPr/>
              </p:nvCxnSpPr>
              <p:spPr>
                <a:xfrm flipH="1">
                  <a:off x="4996536" y="5156851"/>
                  <a:ext cx="1403633" cy="956532"/>
                </a:xfrm>
                <a:prstGeom prst="line">
                  <a:avLst/>
                </a:prstGeom>
                <a:ln w="38100">
                  <a:solidFill>
                    <a:srgbClr val="59E6DE"/>
                  </a:solidFill>
                  <a:tailEnd type="arrow"/>
                </a:ln>
              </p:spPr>
              <p:style>
                <a:lnRef idx="2">
                  <a:schemeClr val="accent3"/>
                </a:lnRef>
                <a:fillRef idx="0">
                  <a:schemeClr val="accent3"/>
                </a:fillRef>
                <a:effectRef idx="1">
                  <a:schemeClr val="accent3"/>
                </a:effectRef>
                <a:fontRef idx="minor">
                  <a:schemeClr val="tx1"/>
                </a:fontRef>
              </p:style>
            </p:cxnSp>
            <p:grpSp>
              <p:nvGrpSpPr>
                <p:cNvPr id="28" name="Group 27">
                  <a:extLst>
                    <a:ext uri="{FF2B5EF4-FFF2-40B4-BE49-F238E27FC236}">
                      <a16:creationId xmlns:a16="http://schemas.microsoft.com/office/drawing/2014/main" id="{FCD294ED-0A03-42BB-A822-55269EDAC0F9}"/>
                    </a:ext>
                  </a:extLst>
                </p:cNvPr>
                <p:cNvGrpSpPr/>
                <p:nvPr/>
              </p:nvGrpSpPr>
              <p:grpSpPr>
                <a:xfrm>
                  <a:off x="4139156" y="5688188"/>
                  <a:ext cx="1011998" cy="968625"/>
                  <a:chOff x="4139156" y="5688188"/>
                  <a:chExt cx="1011998" cy="968625"/>
                </a:xfrm>
              </p:grpSpPr>
              <p:pic>
                <p:nvPicPr>
                  <p:cNvPr id="32" name="Picture 31">
                    <a:extLst>
                      <a:ext uri="{FF2B5EF4-FFF2-40B4-BE49-F238E27FC236}">
                        <a16:creationId xmlns:a16="http://schemas.microsoft.com/office/drawing/2014/main" id="{A6315F0C-084E-477F-A3E5-EA5ABAE1C988}"/>
                      </a:ext>
                    </a:extLst>
                  </p:cNvPr>
                  <p:cNvPicPr>
                    <a:picLocks noChangeAspect="1"/>
                  </p:cNvPicPr>
                  <p:nvPr/>
                </p:nvPicPr>
                <p:blipFill>
                  <a:blip r:embed="rId2"/>
                  <a:stretch>
                    <a:fillRect/>
                  </a:stretch>
                </p:blipFill>
                <p:spPr>
                  <a:xfrm>
                    <a:off x="4139156" y="5688188"/>
                    <a:ext cx="1011998" cy="968625"/>
                  </a:xfrm>
                  <a:prstGeom prst="rect">
                    <a:avLst/>
                  </a:prstGeom>
                  <a:noFill/>
                </p:spPr>
              </p:pic>
              <p:sp>
                <p:nvSpPr>
                  <p:cNvPr id="33" name="TextBox 32">
                    <a:extLst>
                      <a:ext uri="{FF2B5EF4-FFF2-40B4-BE49-F238E27FC236}">
                        <a16:creationId xmlns:a16="http://schemas.microsoft.com/office/drawing/2014/main" id="{E6F3B427-EF0F-4304-84FB-2DEA2429F770}"/>
                      </a:ext>
                    </a:extLst>
                  </p:cNvPr>
                  <p:cNvSpPr txBox="1"/>
                  <p:nvPr/>
                </p:nvSpPr>
                <p:spPr>
                  <a:xfrm>
                    <a:off x="4428468" y="5869609"/>
                    <a:ext cx="516194"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2</a:t>
                    </a:r>
                    <a:endParaRPr lang="en-PK" sz="2800" dirty="0">
                      <a:solidFill>
                        <a:schemeClr val="bg1"/>
                      </a:solidFill>
                      <a:latin typeface="Arial Black" panose="020B0A04020102020204" pitchFamily="34" charset="0"/>
                    </a:endParaRPr>
                  </a:p>
                </p:txBody>
              </p:sp>
            </p:grpSp>
            <p:grpSp>
              <p:nvGrpSpPr>
                <p:cNvPr id="29" name="Group 28">
                  <a:extLst>
                    <a:ext uri="{FF2B5EF4-FFF2-40B4-BE49-F238E27FC236}">
                      <a16:creationId xmlns:a16="http://schemas.microsoft.com/office/drawing/2014/main" id="{F5A3738B-4934-48BF-9FBA-4AF3F15235A2}"/>
                    </a:ext>
                  </a:extLst>
                </p:cNvPr>
                <p:cNvGrpSpPr/>
                <p:nvPr/>
              </p:nvGrpSpPr>
              <p:grpSpPr>
                <a:xfrm>
                  <a:off x="6092488" y="4559549"/>
                  <a:ext cx="1011998" cy="968625"/>
                  <a:chOff x="6092488" y="4559549"/>
                  <a:chExt cx="1011998" cy="968625"/>
                </a:xfrm>
              </p:grpSpPr>
              <p:pic>
                <p:nvPicPr>
                  <p:cNvPr id="30" name="Picture 29">
                    <a:extLst>
                      <a:ext uri="{FF2B5EF4-FFF2-40B4-BE49-F238E27FC236}">
                        <a16:creationId xmlns:a16="http://schemas.microsoft.com/office/drawing/2014/main" id="{08C701BD-E192-40AA-B014-0AF11B637620}"/>
                      </a:ext>
                    </a:extLst>
                  </p:cNvPr>
                  <p:cNvPicPr>
                    <a:picLocks noChangeAspect="1"/>
                  </p:cNvPicPr>
                  <p:nvPr/>
                </p:nvPicPr>
                <p:blipFill>
                  <a:blip r:embed="rId2"/>
                  <a:stretch>
                    <a:fillRect/>
                  </a:stretch>
                </p:blipFill>
                <p:spPr>
                  <a:xfrm>
                    <a:off x="6092488" y="4559549"/>
                    <a:ext cx="1011998" cy="968625"/>
                  </a:xfrm>
                  <a:prstGeom prst="rect">
                    <a:avLst/>
                  </a:prstGeom>
                  <a:noFill/>
                </p:spPr>
              </p:pic>
              <p:sp>
                <p:nvSpPr>
                  <p:cNvPr id="31" name="TextBox 30">
                    <a:extLst>
                      <a:ext uri="{FF2B5EF4-FFF2-40B4-BE49-F238E27FC236}">
                        <a16:creationId xmlns:a16="http://schemas.microsoft.com/office/drawing/2014/main" id="{DDE7B20E-D522-4FB0-B06D-7CA6295BB4B2}"/>
                      </a:ext>
                    </a:extLst>
                  </p:cNvPr>
                  <p:cNvSpPr txBox="1"/>
                  <p:nvPr/>
                </p:nvSpPr>
                <p:spPr>
                  <a:xfrm>
                    <a:off x="6385312" y="4735823"/>
                    <a:ext cx="516194"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3</a:t>
                    </a:r>
                    <a:endParaRPr lang="en-PK" sz="2800" dirty="0">
                      <a:solidFill>
                        <a:schemeClr val="bg1"/>
                      </a:solidFill>
                      <a:latin typeface="Arial Black" panose="020B0A04020102020204" pitchFamily="34" charset="0"/>
                    </a:endParaRPr>
                  </a:p>
                </p:txBody>
              </p:sp>
            </p:grpSp>
          </p:grpSp>
          <p:sp>
            <p:nvSpPr>
              <p:cNvPr id="12" name="TextBox 11">
                <a:extLst>
                  <a:ext uri="{FF2B5EF4-FFF2-40B4-BE49-F238E27FC236}">
                    <a16:creationId xmlns:a16="http://schemas.microsoft.com/office/drawing/2014/main" id="{8D46BA83-7E9F-4890-A657-CA7EB71B7D64}"/>
                  </a:ext>
                </a:extLst>
              </p:cNvPr>
              <p:cNvSpPr txBox="1"/>
              <p:nvPr/>
            </p:nvSpPr>
            <p:spPr>
              <a:xfrm>
                <a:off x="2920715" y="3645805"/>
                <a:ext cx="426720" cy="369332"/>
              </a:xfrm>
              <a:prstGeom prst="rect">
                <a:avLst/>
              </a:prstGeom>
              <a:noFill/>
            </p:spPr>
            <p:txBody>
              <a:bodyPr wrap="none" rtlCol="0">
                <a:spAutoFit/>
              </a:bodyPr>
              <a:lstStyle/>
              <a:p>
                <a:r>
                  <a:rPr lang="en-US" dirty="0"/>
                  <a:t>e5</a:t>
                </a:r>
                <a:endParaRPr lang="en-PK" dirty="0"/>
              </a:p>
            </p:txBody>
          </p:sp>
          <p:sp>
            <p:nvSpPr>
              <p:cNvPr id="13" name="TextBox 12">
                <a:extLst>
                  <a:ext uri="{FF2B5EF4-FFF2-40B4-BE49-F238E27FC236}">
                    <a16:creationId xmlns:a16="http://schemas.microsoft.com/office/drawing/2014/main" id="{E156B7B8-C251-4EAC-A0BF-9E919798027B}"/>
                  </a:ext>
                </a:extLst>
              </p:cNvPr>
              <p:cNvSpPr txBox="1"/>
              <p:nvPr/>
            </p:nvSpPr>
            <p:spPr>
              <a:xfrm>
                <a:off x="1957760" y="4787519"/>
                <a:ext cx="426720" cy="369332"/>
              </a:xfrm>
              <a:prstGeom prst="rect">
                <a:avLst/>
              </a:prstGeom>
              <a:noFill/>
            </p:spPr>
            <p:txBody>
              <a:bodyPr wrap="none" rtlCol="0">
                <a:spAutoFit/>
              </a:bodyPr>
              <a:lstStyle/>
              <a:p>
                <a:r>
                  <a:rPr lang="en-US" dirty="0"/>
                  <a:t>e6</a:t>
                </a:r>
                <a:endParaRPr lang="en-PK" dirty="0"/>
              </a:p>
            </p:txBody>
          </p:sp>
          <p:sp>
            <p:nvSpPr>
              <p:cNvPr id="14" name="TextBox 13">
                <a:extLst>
                  <a:ext uri="{FF2B5EF4-FFF2-40B4-BE49-F238E27FC236}">
                    <a16:creationId xmlns:a16="http://schemas.microsoft.com/office/drawing/2014/main" id="{CF9CF62F-C573-4FF7-AB2B-C39AF385EAE6}"/>
                  </a:ext>
                </a:extLst>
              </p:cNvPr>
              <p:cNvSpPr txBox="1"/>
              <p:nvPr/>
            </p:nvSpPr>
            <p:spPr>
              <a:xfrm>
                <a:off x="4637831" y="4770002"/>
                <a:ext cx="426720" cy="369332"/>
              </a:xfrm>
              <a:prstGeom prst="rect">
                <a:avLst/>
              </a:prstGeom>
              <a:noFill/>
            </p:spPr>
            <p:txBody>
              <a:bodyPr wrap="none" rtlCol="0">
                <a:spAutoFit/>
              </a:bodyPr>
              <a:lstStyle/>
              <a:p>
                <a:r>
                  <a:rPr lang="en-US" dirty="0"/>
                  <a:t>e4</a:t>
                </a:r>
                <a:endParaRPr lang="en-PK" dirty="0"/>
              </a:p>
            </p:txBody>
          </p:sp>
          <p:sp>
            <p:nvSpPr>
              <p:cNvPr id="15" name="TextBox 14">
                <a:extLst>
                  <a:ext uri="{FF2B5EF4-FFF2-40B4-BE49-F238E27FC236}">
                    <a16:creationId xmlns:a16="http://schemas.microsoft.com/office/drawing/2014/main" id="{E15183A1-24BB-428A-812B-C9F77A7D8236}"/>
                  </a:ext>
                </a:extLst>
              </p:cNvPr>
              <p:cNvSpPr txBox="1"/>
              <p:nvPr/>
            </p:nvSpPr>
            <p:spPr>
              <a:xfrm>
                <a:off x="5459636" y="4055341"/>
                <a:ext cx="426720" cy="369332"/>
              </a:xfrm>
              <a:prstGeom prst="rect">
                <a:avLst/>
              </a:prstGeom>
              <a:noFill/>
            </p:spPr>
            <p:txBody>
              <a:bodyPr wrap="none" rtlCol="0">
                <a:spAutoFit/>
              </a:bodyPr>
              <a:lstStyle/>
              <a:p>
                <a:r>
                  <a:rPr lang="en-US" dirty="0"/>
                  <a:t>e3</a:t>
                </a:r>
                <a:endParaRPr lang="en-PK" dirty="0"/>
              </a:p>
            </p:txBody>
          </p:sp>
          <p:sp>
            <p:nvSpPr>
              <p:cNvPr id="16" name="TextBox 15">
                <a:extLst>
                  <a:ext uri="{FF2B5EF4-FFF2-40B4-BE49-F238E27FC236}">
                    <a16:creationId xmlns:a16="http://schemas.microsoft.com/office/drawing/2014/main" id="{25514998-85D6-4DA9-97DA-414DAC2C6004}"/>
                  </a:ext>
                </a:extLst>
              </p:cNvPr>
              <p:cNvSpPr txBox="1"/>
              <p:nvPr/>
            </p:nvSpPr>
            <p:spPr>
              <a:xfrm>
                <a:off x="5670804" y="5537838"/>
                <a:ext cx="426720" cy="369332"/>
              </a:xfrm>
              <a:prstGeom prst="rect">
                <a:avLst/>
              </a:prstGeom>
              <a:noFill/>
            </p:spPr>
            <p:txBody>
              <a:bodyPr wrap="none" rtlCol="0">
                <a:spAutoFit/>
              </a:bodyPr>
              <a:lstStyle/>
              <a:p>
                <a:r>
                  <a:rPr lang="en-US" dirty="0"/>
                  <a:t>e2</a:t>
                </a:r>
                <a:endParaRPr lang="en-PK" dirty="0"/>
              </a:p>
            </p:txBody>
          </p:sp>
          <p:sp>
            <p:nvSpPr>
              <p:cNvPr id="17" name="TextBox 16">
                <a:extLst>
                  <a:ext uri="{FF2B5EF4-FFF2-40B4-BE49-F238E27FC236}">
                    <a16:creationId xmlns:a16="http://schemas.microsoft.com/office/drawing/2014/main" id="{1B6ABD2B-8FA7-41F8-AE29-15D9FC392A5C}"/>
                  </a:ext>
                </a:extLst>
              </p:cNvPr>
              <p:cNvSpPr txBox="1"/>
              <p:nvPr/>
            </p:nvSpPr>
            <p:spPr>
              <a:xfrm>
                <a:off x="2959215" y="6122598"/>
                <a:ext cx="426720" cy="369332"/>
              </a:xfrm>
              <a:prstGeom prst="rect">
                <a:avLst/>
              </a:prstGeom>
              <a:noFill/>
            </p:spPr>
            <p:txBody>
              <a:bodyPr wrap="none" rtlCol="0">
                <a:spAutoFit/>
              </a:bodyPr>
              <a:lstStyle/>
              <a:p>
                <a:r>
                  <a:rPr lang="en-US" dirty="0"/>
                  <a:t>e1</a:t>
                </a:r>
                <a:endParaRPr lang="en-PK" dirty="0"/>
              </a:p>
            </p:txBody>
          </p:sp>
          <p:sp>
            <p:nvSpPr>
              <p:cNvPr id="18" name="TextBox 17">
                <a:extLst>
                  <a:ext uri="{FF2B5EF4-FFF2-40B4-BE49-F238E27FC236}">
                    <a16:creationId xmlns:a16="http://schemas.microsoft.com/office/drawing/2014/main" id="{ACD3DA09-8BF9-4026-95B9-F85C6E9B3C14}"/>
                  </a:ext>
                </a:extLst>
              </p:cNvPr>
              <p:cNvSpPr txBox="1"/>
              <p:nvPr/>
            </p:nvSpPr>
            <p:spPr>
              <a:xfrm>
                <a:off x="3052238" y="4653856"/>
                <a:ext cx="426720" cy="369332"/>
              </a:xfrm>
              <a:prstGeom prst="rect">
                <a:avLst/>
              </a:prstGeom>
              <a:noFill/>
            </p:spPr>
            <p:txBody>
              <a:bodyPr wrap="none" rtlCol="0">
                <a:spAutoFit/>
              </a:bodyPr>
              <a:lstStyle/>
              <a:p>
                <a:r>
                  <a:rPr lang="en-US" dirty="0"/>
                  <a:t>e7</a:t>
                </a:r>
                <a:endParaRPr lang="en-PK" dirty="0"/>
              </a:p>
            </p:txBody>
          </p:sp>
        </p:grpSp>
      </p:grpSp>
    </p:spTree>
    <p:extLst>
      <p:ext uri="{BB962C8B-B14F-4D97-AF65-F5344CB8AC3E}">
        <p14:creationId xmlns:p14="http://schemas.microsoft.com/office/powerpoint/2010/main" val="613686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TYPES OF GRAPH – DATA STRUCTURE</a:t>
            </a:r>
            <a:endParaRPr lang="en-PK" dirty="0">
              <a:solidFill>
                <a:srgbClr val="00B0F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7" name="Content Placeholder 6">
            <a:extLst>
              <a:ext uri="{FF2B5EF4-FFF2-40B4-BE49-F238E27FC236}">
                <a16:creationId xmlns:a16="http://schemas.microsoft.com/office/drawing/2014/main" id="{02FA41A7-EED5-434F-9091-3865612850F8}"/>
              </a:ext>
            </a:extLst>
          </p:cNvPr>
          <p:cNvSpPr>
            <a:spLocks noGrp="1"/>
          </p:cNvSpPr>
          <p:nvPr>
            <p:ph idx="1"/>
          </p:nvPr>
        </p:nvSpPr>
        <p:spPr>
          <a:xfrm>
            <a:off x="1024128" y="2286000"/>
            <a:ext cx="4027963" cy="4023360"/>
          </a:xfrm>
        </p:spPr>
        <p:txBody>
          <a:bodyPr>
            <a:normAutofit/>
          </a:bodyPr>
          <a:lstStyle/>
          <a:p>
            <a:pPr marL="0" indent="0" algn="just">
              <a:buNone/>
            </a:pPr>
            <a:r>
              <a:rPr lang="en-US" sz="4600" cap="all" spc="100" dirty="0">
                <a:solidFill>
                  <a:srgbClr val="C00000"/>
                </a:solidFill>
                <a:latin typeface="+mj-lt"/>
                <a:ea typeface="+mj-ea"/>
                <a:cs typeface="+mj-cs"/>
              </a:rPr>
              <a:t>Subgraph</a:t>
            </a:r>
            <a:endParaRPr lang="en-US" sz="2800" b="1" cap="all" spc="100" dirty="0">
              <a:solidFill>
                <a:srgbClr val="25265E"/>
              </a:solidFill>
              <a:latin typeface="euclid_circular_a"/>
              <a:ea typeface="+mj-ea"/>
              <a:cs typeface="+mj-cs"/>
            </a:endParaRPr>
          </a:p>
          <a:p>
            <a:pPr marL="0" indent="0" algn="just">
              <a:buNone/>
            </a:pPr>
            <a:r>
              <a:rPr lang="en-US" sz="2400" dirty="0"/>
              <a:t>A graph G = (V1, E1) is called subgraph of a graph G(V, E) if V1(G) is a subset of V(G) and E1(G) is a subset of E(G) such that each edge of G1 has same end vertices as in G.</a:t>
            </a:r>
          </a:p>
        </p:txBody>
      </p:sp>
      <p:grpSp>
        <p:nvGrpSpPr>
          <p:cNvPr id="8" name="Group 7">
            <a:extLst>
              <a:ext uri="{FF2B5EF4-FFF2-40B4-BE49-F238E27FC236}">
                <a16:creationId xmlns:a16="http://schemas.microsoft.com/office/drawing/2014/main" id="{7DAEFDD4-8351-4AE6-BDBE-B80C5A82836D}"/>
              </a:ext>
            </a:extLst>
          </p:cNvPr>
          <p:cNvGrpSpPr/>
          <p:nvPr/>
        </p:nvGrpSpPr>
        <p:grpSpPr>
          <a:xfrm>
            <a:off x="5402512" y="2622754"/>
            <a:ext cx="6411260" cy="2827253"/>
            <a:chOff x="858404" y="3537149"/>
            <a:chExt cx="6411260" cy="2827253"/>
          </a:xfrm>
        </p:grpSpPr>
        <p:sp>
          <p:nvSpPr>
            <p:cNvPr id="9" name="Rectangle 8">
              <a:extLst>
                <a:ext uri="{FF2B5EF4-FFF2-40B4-BE49-F238E27FC236}">
                  <a16:creationId xmlns:a16="http://schemas.microsoft.com/office/drawing/2014/main" id="{78B8EFD1-F3E9-45F8-8978-0BB8A910E349}"/>
                </a:ext>
              </a:extLst>
            </p:cNvPr>
            <p:cNvSpPr/>
            <p:nvPr/>
          </p:nvSpPr>
          <p:spPr>
            <a:xfrm>
              <a:off x="1342103" y="3952568"/>
              <a:ext cx="3465871" cy="2009323"/>
            </a:xfrm>
            <a:prstGeom prst="rect">
              <a:avLst/>
            </a:prstGeom>
            <a:noFill/>
            <a:ln w="38100">
              <a:solidFill>
                <a:srgbClr val="8F24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0" name="Isosceles Triangle 9">
              <a:extLst>
                <a:ext uri="{FF2B5EF4-FFF2-40B4-BE49-F238E27FC236}">
                  <a16:creationId xmlns:a16="http://schemas.microsoft.com/office/drawing/2014/main" id="{A11E6357-B4B4-4B34-A254-6782CD38A066}"/>
                </a:ext>
              </a:extLst>
            </p:cNvPr>
            <p:cNvSpPr/>
            <p:nvPr/>
          </p:nvSpPr>
          <p:spPr>
            <a:xfrm rot="5400000">
              <a:off x="4807972" y="3952567"/>
              <a:ext cx="2009324" cy="2009323"/>
            </a:xfrm>
            <a:prstGeom prst="triangle">
              <a:avLst/>
            </a:prstGeom>
            <a:noFill/>
            <a:ln w="38100">
              <a:solidFill>
                <a:srgbClr val="8F24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cxnSp>
          <p:nvCxnSpPr>
            <p:cNvPr id="11" name="Straight Connector 10">
              <a:extLst>
                <a:ext uri="{FF2B5EF4-FFF2-40B4-BE49-F238E27FC236}">
                  <a16:creationId xmlns:a16="http://schemas.microsoft.com/office/drawing/2014/main" id="{AEBC440F-76E8-4261-8639-F5B8CEE666DA}"/>
                </a:ext>
              </a:extLst>
            </p:cNvPr>
            <p:cNvCxnSpPr>
              <a:endCxn id="10" idx="4"/>
            </p:cNvCxnSpPr>
            <p:nvPr/>
          </p:nvCxnSpPr>
          <p:spPr>
            <a:xfrm>
              <a:off x="1342103" y="3952566"/>
              <a:ext cx="3465870" cy="2009325"/>
            </a:xfrm>
            <a:prstGeom prst="line">
              <a:avLst/>
            </a:prstGeom>
            <a:ln w="38100">
              <a:solidFill>
                <a:srgbClr val="8F24FC"/>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963E7BA-4AF9-45CF-9DD7-F6CC4F29D5FE}"/>
                </a:ext>
              </a:extLst>
            </p:cNvPr>
            <p:cNvSpPr txBox="1"/>
            <p:nvPr/>
          </p:nvSpPr>
          <p:spPr>
            <a:xfrm>
              <a:off x="891338" y="3583235"/>
              <a:ext cx="450764" cy="369332"/>
            </a:xfrm>
            <a:prstGeom prst="rect">
              <a:avLst/>
            </a:prstGeom>
            <a:noFill/>
          </p:spPr>
          <p:txBody>
            <a:bodyPr wrap="none" rtlCol="0">
              <a:spAutoFit/>
            </a:bodyPr>
            <a:lstStyle/>
            <a:p>
              <a:r>
                <a:rPr lang="en-US" b="1" dirty="0"/>
                <a:t>V5</a:t>
              </a:r>
              <a:endParaRPr lang="en-PK" b="1" dirty="0"/>
            </a:p>
          </p:txBody>
        </p:sp>
        <p:sp>
          <p:nvSpPr>
            <p:cNvPr id="13" name="TextBox 12">
              <a:extLst>
                <a:ext uri="{FF2B5EF4-FFF2-40B4-BE49-F238E27FC236}">
                  <a16:creationId xmlns:a16="http://schemas.microsoft.com/office/drawing/2014/main" id="{B6F57211-A923-4A63-8C92-80EB278D8058}"/>
                </a:ext>
              </a:extLst>
            </p:cNvPr>
            <p:cNvSpPr txBox="1"/>
            <p:nvPr/>
          </p:nvSpPr>
          <p:spPr>
            <a:xfrm>
              <a:off x="891338" y="5961891"/>
              <a:ext cx="452368" cy="369332"/>
            </a:xfrm>
            <a:prstGeom prst="rect">
              <a:avLst/>
            </a:prstGeom>
            <a:noFill/>
          </p:spPr>
          <p:txBody>
            <a:bodyPr wrap="none" rtlCol="0">
              <a:spAutoFit/>
            </a:bodyPr>
            <a:lstStyle/>
            <a:p>
              <a:r>
                <a:rPr lang="en-US" b="1" dirty="0"/>
                <a:t>V1</a:t>
              </a:r>
              <a:endParaRPr lang="en-PK" b="1" dirty="0"/>
            </a:p>
          </p:txBody>
        </p:sp>
        <p:sp>
          <p:nvSpPr>
            <p:cNvPr id="14" name="TextBox 13">
              <a:extLst>
                <a:ext uri="{FF2B5EF4-FFF2-40B4-BE49-F238E27FC236}">
                  <a16:creationId xmlns:a16="http://schemas.microsoft.com/office/drawing/2014/main" id="{765BF93B-92DA-4B54-9F0D-ED18C88F3FB6}"/>
                </a:ext>
              </a:extLst>
            </p:cNvPr>
            <p:cNvSpPr txBox="1"/>
            <p:nvPr/>
          </p:nvSpPr>
          <p:spPr>
            <a:xfrm>
              <a:off x="4691515" y="5995070"/>
              <a:ext cx="452368" cy="369332"/>
            </a:xfrm>
            <a:prstGeom prst="rect">
              <a:avLst/>
            </a:prstGeom>
            <a:noFill/>
          </p:spPr>
          <p:txBody>
            <a:bodyPr wrap="none" rtlCol="0">
              <a:spAutoFit/>
            </a:bodyPr>
            <a:lstStyle/>
            <a:p>
              <a:r>
                <a:rPr lang="en-US" b="1" dirty="0"/>
                <a:t>V2</a:t>
              </a:r>
              <a:endParaRPr lang="en-PK" b="1" dirty="0"/>
            </a:p>
          </p:txBody>
        </p:sp>
        <p:sp>
          <p:nvSpPr>
            <p:cNvPr id="15" name="TextBox 14">
              <a:extLst>
                <a:ext uri="{FF2B5EF4-FFF2-40B4-BE49-F238E27FC236}">
                  <a16:creationId xmlns:a16="http://schemas.microsoft.com/office/drawing/2014/main" id="{96FCB8CB-AC29-4F88-A099-785876B0ED75}"/>
                </a:ext>
              </a:extLst>
            </p:cNvPr>
            <p:cNvSpPr txBox="1"/>
            <p:nvPr/>
          </p:nvSpPr>
          <p:spPr>
            <a:xfrm>
              <a:off x="4582590" y="3537149"/>
              <a:ext cx="452368" cy="369332"/>
            </a:xfrm>
            <a:prstGeom prst="rect">
              <a:avLst/>
            </a:prstGeom>
            <a:noFill/>
          </p:spPr>
          <p:txBody>
            <a:bodyPr wrap="none" rtlCol="0">
              <a:spAutoFit/>
            </a:bodyPr>
            <a:lstStyle/>
            <a:p>
              <a:r>
                <a:rPr lang="en-US" b="1" dirty="0"/>
                <a:t>V4</a:t>
              </a:r>
              <a:endParaRPr lang="en-PK" b="1" dirty="0"/>
            </a:p>
          </p:txBody>
        </p:sp>
        <p:sp>
          <p:nvSpPr>
            <p:cNvPr id="16" name="TextBox 15">
              <a:extLst>
                <a:ext uri="{FF2B5EF4-FFF2-40B4-BE49-F238E27FC236}">
                  <a16:creationId xmlns:a16="http://schemas.microsoft.com/office/drawing/2014/main" id="{4E4E2AA8-3EAE-42E4-A8DF-D310F670BA75}"/>
                </a:ext>
              </a:extLst>
            </p:cNvPr>
            <p:cNvSpPr txBox="1"/>
            <p:nvPr/>
          </p:nvSpPr>
          <p:spPr>
            <a:xfrm>
              <a:off x="6817296" y="4772562"/>
              <a:ext cx="452368" cy="369332"/>
            </a:xfrm>
            <a:prstGeom prst="rect">
              <a:avLst/>
            </a:prstGeom>
            <a:noFill/>
          </p:spPr>
          <p:txBody>
            <a:bodyPr wrap="none" rtlCol="0">
              <a:spAutoFit/>
            </a:bodyPr>
            <a:lstStyle/>
            <a:p>
              <a:r>
                <a:rPr lang="en-US" b="1" dirty="0"/>
                <a:t>V3</a:t>
              </a:r>
              <a:endParaRPr lang="en-PK" b="1" dirty="0"/>
            </a:p>
          </p:txBody>
        </p:sp>
        <p:sp>
          <p:nvSpPr>
            <p:cNvPr id="17" name="TextBox 16">
              <a:extLst>
                <a:ext uri="{FF2B5EF4-FFF2-40B4-BE49-F238E27FC236}">
                  <a16:creationId xmlns:a16="http://schemas.microsoft.com/office/drawing/2014/main" id="{4B97BDDD-CDFB-4C46-A714-2836BD6A4B2E}"/>
                </a:ext>
              </a:extLst>
            </p:cNvPr>
            <p:cNvSpPr txBox="1"/>
            <p:nvPr/>
          </p:nvSpPr>
          <p:spPr>
            <a:xfrm>
              <a:off x="858404" y="4805355"/>
              <a:ext cx="426720" cy="369332"/>
            </a:xfrm>
            <a:prstGeom prst="rect">
              <a:avLst/>
            </a:prstGeom>
            <a:noFill/>
          </p:spPr>
          <p:txBody>
            <a:bodyPr wrap="none" rtlCol="0">
              <a:spAutoFit/>
            </a:bodyPr>
            <a:lstStyle/>
            <a:p>
              <a:r>
                <a:rPr lang="en-US" dirty="0"/>
                <a:t>e6</a:t>
              </a:r>
              <a:endParaRPr lang="en-PK" dirty="0"/>
            </a:p>
          </p:txBody>
        </p:sp>
        <p:sp>
          <p:nvSpPr>
            <p:cNvPr id="18" name="TextBox 17">
              <a:extLst>
                <a:ext uri="{FF2B5EF4-FFF2-40B4-BE49-F238E27FC236}">
                  <a16:creationId xmlns:a16="http://schemas.microsoft.com/office/drawing/2014/main" id="{4943DCDC-127D-48DE-8857-31A836FBD893}"/>
                </a:ext>
              </a:extLst>
            </p:cNvPr>
            <p:cNvSpPr txBox="1"/>
            <p:nvPr/>
          </p:nvSpPr>
          <p:spPr>
            <a:xfrm>
              <a:off x="2748986" y="3537149"/>
              <a:ext cx="426720" cy="369332"/>
            </a:xfrm>
            <a:prstGeom prst="rect">
              <a:avLst/>
            </a:prstGeom>
            <a:noFill/>
          </p:spPr>
          <p:txBody>
            <a:bodyPr wrap="none" rtlCol="0">
              <a:spAutoFit/>
            </a:bodyPr>
            <a:lstStyle/>
            <a:p>
              <a:r>
                <a:rPr lang="en-US" dirty="0"/>
                <a:t>e5</a:t>
              </a:r>
              <a:endParaRPr lang="en-PK" dirty="0"/>
            </a:p>
          </p:txBody>
        </p:sp>
        <p:sp>
          <p:nvSpPr>
            <p:cNvPr id="19" name="TextBox 18">
              <a:extLst>
                <a:ext uri="{FF2B5EF4-FFF2-40B4-BE49-F238E27FC236}">
                  <a16:creationId xmlns:a16="http://schemas.microsoft.com/office/drawing/2014/main" id="{BABECBAC-834A-4167-A689-22E2939D2566}"/>
                </a:ext>
              </a:extLst>
            </p:cNvPr>
            <p:cNvSpPr txBox="1"/>
            <p:nvPr/>
          </p:nvSpPr>
          <p:spPr>
            <a:xfrm>
              <a:off x="2867726" y="4538339"/>
              <a:ext cx="426720" cy="369332"/>
            </a:xfrm>
            <a:prstGeom prst="rect">
              <a:avLst/>
            </a:prstGeom>
            <a:noFill/>
          </p:spPr>
          <p:txBody>
            <a:bodyPr wrap="none" rtlCol="0">
              <a:spAutoFit/>
            </a:bodyPr>
            <a:lstStyle/>
            <a:p>
              <a:r>
                <a:rPr lang="en-US" dirty="0"/>
                <a:t>e7</a:t>
              </a:r>
              <a:endParaRPr lang="en-PK" dirty="0"/>
            </a:p>
          </p:txBody>
        </p:sp>
        <p:sp>
          <p:nvSpPr>
            <p:cNvPr id="20" name="TextBox 19">
              <a:extLst>
                <a:ext uri="{FF2B5EF4-FFF2-40B4-BE49-F238E27FC236}">
                  <a16:creationId xmlns:a16="http://schemas.microsoft.com/office/drawing/2014/main" id="{FF89A8B4-FC8B-4A23-B31A-87754C90936A}"/>
                </a:ext>
              </a:extLst>
            </p:cNvPr>
            <p:cNvSpPr txBox="1"/>
            <p:nvPr/>
          </p:nvSpPr>
          <p:spPr>
            <a:xfrm>
              <a:off x="2779725" y="5935003"/>
              <a:ext cx="426720" cy="369332"/>
            </a:xfrm>
            <a:prstGeom prst="rect">
              <a:avLst/>
            </a:prstGeom>
            <a:noFill/>
          </p:spPr>
          <p:txBody>
            <a:bodyPr wrap="none" rtlCol="0">
              <a:spAutoFit/>
            </a:bodyPr>
            <a:lstStyle/>
            <a:p>
              <a:r>
                <a:rPr lang="en-US" dirty="0"/>
                <a:t>e1</a:t>
              </a:r>
              <a:endParaRPr lang="en-PK" dirty="0"/>
            </a:p>
          </p:txBody>
        </p:sp>
        <p:sp>
          <p:nvSpPr>
            <p:cNvPr id="21" name="TextBox 20">
              <a:extLst>
                <a:ext uri="{FF2B5EF4-FFF2-40B4-BE49-F238E27FC236}">
                  <a16:creationId xmlns:a16="http://schemas.microsoft.com/office/drawing/2014/main" id="{C3E2C75E-D1E9-4C88-AFD4-67655C737827}"/>
                </a:ext>
              </a:extLst>
            </p:cNvPr>
            <p:cNvSpPr txBox="1"/>
            <p:nvPr/>
          </p:nvSpPr>
          <p:spPr>
            <a:xfrm rot="5400000">
              <a:off x="4859126" y="4723005"/>
              <a:ext cx="426720" cy="369332"/>
            </a:xfrm>
            <a:prstGeom prst="rect">
              <a:avLst/>
            </a:prstGeom>
            <a:noFill/>
          </p:spPr>
          <p:txBody>
            <a:bodyPr wrap="none" rtlCol="0">
              <a:spAutoFit/>
            </a:bodyPr>
            <a:lstStyle/>
            <a:p>
              <a:r>
                <a:rPr lang="en-US" dirty="0"/>
                <a:t>e4</a:t>
              </a:r>
              <a:endParaRPr lang="en-PK" dirty="0"/>
            </a:p>
          </p:txBody>
        </p:sp>
        <p:sp>
          <p:nvSpPr>
            <p:cNvPr id="22" name="TextBox 21">
              <a:extLst>
                <a:ext uri="{FF2B5EF4-FFF2-40B4-BE49-F238E27FC236}">
                  <a16:creationId xmlns:a16="http://schemas.microsoft.com/office/drawing/2014/main" id="{0E9897DC-85A4-4184-AD7C-554115FD0E7E}"/>
                </a:ext>
              </a:extLst>
            </p:cNvPr>
            <p:cNvSpPr txBox="1"/>
            <p:nvPr/>
          </p:nvSpPr>
          <p:spPr>
            <a:xfrm>
              <a:off x="5432173" y="3952566"/>
              <a:ext cx="426720" cy="369332"/>
            </a:xfrm>
            <a:prstGeom prst="rect">
              <a:avLst/>
            </a:prstGeom>
            <a:noFill/>
          </p:spPr>
          <p:txBody>
            <a:bodyPr wrap="none" rtlCol="0">
              <a:spAutoFit/>
            </a:bodyPr>
            <a:lstStyle/>
            <a:p>
              <a:r>
                <a:rPr lang="en-US" dirty="0"/>
                <a:t>e3</a:t>
              </a:r>
              <a:endParaRPr lang="en-PK" dirty="0"/>
            </a:p>
          </p:txBody>
        </p:sp>
        <p:sp>
          <p:nvSpPr>
            <p:cNvPr id="23" name="TextBox 22">
              <a:extLst>
                <a:ext uri="{FF2B5EF4-FFF2-40B4-BE49-F238E27FC236}">
                  <a16:creationId xmlns:a16="http://schemas.microsoft.com/office/drawing/2014/main" id="{ED14B8BE-9C58-4AA8-A694-CC509F5B193A}"/>
                </a:ext>
              </a:extLst>
            </p:cNvPr>
            <p:cNvSpPr txBox="1"/>
            <p:nvPr/>
          </p:nvSpPr>
          <p:spPr>
            <a:xfrm>
              <a:off x="5488955" y="5565671"/>
              <a:ext cx="426720" cy="369332"/>
            </a:xfrm>
            <a:prstGeom prst="rect">
              <a:avLst/>
            </a:prstGeom>
            <a:noFill/>
          </p:spPr>
          <p:txBody>
            <a:bodyPr wrap="none" rtlCol="0">
              <a:spAutoFit/>
            </a:bodyPr>
            <a:lstStyle/>
            <a:p>
              <a:r>
                <a:rPr lang="en-US" dirty="0"/>
                <a:t>e2</a:t>
              </a:r>
              <a:endParaRPr lang="en-PK" dirty="0"/>
            </a:p>
          </p:txBody>
        </p:sp>
      </p:grpSp>
    </p:spTree>
    <p:extLst>
      <p:ext uri="{BB962C8B-B14F-4D97-AF65-F5344CB8AC3E}">
        <p14:creationId xmlns:p14="http://schemas.microsoft.com/office/powerpoint/2010/main" val="1571825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TYPES OF GRAPH – DATA STRUCTURE</a:t>
            </a:r>
            <a:endParaRPr lang="en-PK" dirty="0">
              <a:solidFill>
                <a:srgbClr val="00B0F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7" name="Content Placeholder 6">
            <a:extLst>
              <a:ext uri="{FF2B5EF4-FFF2-40B4-BE49-F238E27FC236}">
                <a16:creationId xmlns:a16="http://schemas.microsoft.com/office/drawing/2014/main" id="{02FA41A7-EED5-434F-9091-3865612850F8}"/>
              </a:ext>
            </a:extLst>
          </p:cNvPr>
          <p:cNvSpPr>
            <a:spLocks noGrp="1"/>
          </p:cNvSpPr>
          <p:nvPr>
            <p:ph idx="1"/>
          </p:nvPr>
        </p:nvSpPr>
        <p:spPr>
          <a:xfrm>
            <a:off x="840659" y="2084832"/>
            <a:ext cx="10869560" cy="4537194"/>
          </a:xfrm>
        </p:spPr>
        <p:txBody>
          <a:bodyPr>
            <a:normAutofit/>
          </a:bodyPr>
          <a:lstStyle/>
          <a:p>
            <a:r>
              <a:rPr lang="en-US" sz="4600" cap="all" spc="100" dirty="0">
                <a:solidFill>
                  <a:srgbClr val="C00000"/>
                </a:solidFill>
                <a:latin typeface="+mj-lt"/>
                <a:ea typeface="+mj-ea"/>
                <a:cs typeface="+mj-cs"/>
              </a:rPr>
              <a:t>Connected or Disconnected Graph</a:t>
            </a:r>
            <a:endParaRPr lang="en-US" sz="2800" b="1" cap="all" spc="100" dirty="0">
              <a:solidFill>
                <a:srgbClr val="25265E"/>
              </a:solidFill>
              <a:latin typeface="euclid_circular_a"/>
              <a:ea typeface="+mj-ea"/>
              <a:cs typeface="+mj-cs"/>
            </a:endParaRPr>
          </a:p>
          <a:p>
            <a:pPr algn="just"/>
            <a:r>
              <a:rPr lang="en-US" sz="2400" dirty="0"/>
              <a:t>A graph G is said to be connected if for any pair of vertices (Vi, Vj) of a graph G are reachable from one another. Or a graph is said to be connected if there exist at least one path between each and every pair of vertices in graph G, otherwise it is disconnected. A null graph with n vertices is disconnected graph consisting of n components. Each component consist of one vertex and no edge.</a:t>
            </a:r>
          </a:p>
          <a:p>
            <a:pPr algn="just"/>
            <a:endParaRPr lang="en-US" sz="2800" b="1" dirty="0">
              <a:solidFill>
                <a:srgbClr val="25265E"/>
              </a:solidFill>
              <a:latin typeface="euclid_circular_a"/>
            </a:endParaRPr>
          </a:p>
        </p:txBody>
      </p:sp>
      <p:grpSp>
        <p:nvGrpSpPr>
          <p:cNvPr id="8" name="Group 7">
            <a:extLst>
              <a:ext uri="{FF2B5EF4-FFF2-40B4-BE49-F238E27FC236}">
                <a16:creationId xmlns:a16="http://schemas.microsoft.com/office/drawing/2014/main" id="{F76EBCBB-3D7C-43AC-A90B-CF98F1542E92}"/>
              </a:ext>
            </a:extLst>
          </p:cNvPr>
          <p:cNvGrpSpPr/>
          <p:nvPr/>
        </p:nvGrpSpPr>
        <p:grpSpPr>
          <a:xfrm>
            <a:off x="2947556" y="4553836"/>
            <a:ext cx="6601687" cy="2155182"/>
            <a:chOff x="2389239" y="3770217"/>
            <a:chExt cx="6601687" cy="2155182"/>
          </a:xfrm>
        </p:grpSpPr>
        <p:grpSp>
          <p:nvGrpSpPr>
            <p:cNvPr id="9" name="Group 8">
              <a:extLst>
                <a:ext uri="{FF2B5EF4-FFF2-40B4-BE49-F238E27FC236}">
                  <a16:creationId xmlns:a16="http://schemas.microsoft.com/office/drawing/2014/main" id="{F2AF0624-F0D3-4AB0-BDED-487E41FA029E}"/>
                </a:ext>
              </a:extLst>
            </p:cNvPr>
            <p:cNvGrpSpPr/>
            <p:nvPr/>
          </p:nvGrpSpPr>
          <p:grpSpPr>
            <a:xfrm>
              <a:off x="2389239" y="4307466"/>
              <a:ext cx="2728451" cy="1390441"/>
              <a:chOff x="2389239" y="4307466"/>
              <a:chExt cx="2728451" cy="1390441"/>
            </a:xfrm>
          </p:grpSpPr>
          <p:sp>
            <p:nvSpPr>
              <p:cNvPr id="15" name="Rectangle 14">
                <a:extLst>
                  <a:ext uri="{FF2B5EF4-FFF2-40B4-BE49-F238E27FC236}">
                    <a16:creationId xmlns:a16="http://schemas.microsoft.com/office/drawing/2014/main" id="{5964AE3A-CDA0-4298-8C41-29D6DBF24D84}"/>
                  </a:ext>
                </a:extLst>
              </p:cNvPr>
              <p:cNvSpPr/>
              <p:nvPr/>
            </p:nvSpPr>
            <p:spPr>
              <a:xfrm>
                <a:off x="2403988" y="4307466"/>
                <a:ext cx="1769806" cy="1371600"/>
              </a:xfrm>
              <a:prstGeom prst="rect">
                <a:avLst/>
              </a:prstGeom>
              <a:noFill/>
              <a:ln w="38100">
                <a:solidFill>
                  <a:srgbClr val="8F24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cxnSp>
            <p:nvCxnSpPr>
              <p:cNvPr id="16" name="Straight Connector 15">
                <a:extLst>
                  <a:ext uri="{FF2B5EF4-FFF2-40B4-BE49-F238E27FC236}">
                    <a16:creationId xmlns:a16="http://schemas.microsoft.com/office/drawing/2014/main" id="{33E21308-2F9E-432E-A5C7-A28C501B63F9}"/>
                  </a:ext>
                </a:extLst>
              </p:cNvPr>
              <p:cNvCxnSpPr/>
              <p:nvPr/>
            </p:nvCxnSpPr>
            <p:spPr>
              <a:xfrm flipV="1">
                <a:off x="2389239" y="4321277"/>
                <a:ext cx="1784555" cy="1376630"/>
              </a:xfrm>
              <a:prstGeom prst="line">
                <a:avLst/>
              </a:prstGeom>
              <a:ln w="38100">
                <a:solidFill>
                  <a:srgbClr val="8F24FC"/>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C12C117-AEFD-46A8-93D8-59467592DD38}"/>
                  </a:ext>
                </a:extLst>
              </p:cNvPr>
              <p:cNvCxnSpPr>
                <a:cxnSpLocks/>
              </p:cNvCxnSpPr>
              <p:nvPr/>
            </p:nvCxnSpPr>
            <p:spPr>
              <a:xfrm flipV="1">
                <a:off x="4173794" y="4748981"/>
                <a:ext cx="943896" cy="939334"/>
              </a:xfrm>
              <a:prstGeom prst="line">
                <a:avLst/>
              </a:prstGeom>
              <a:ln w="38100">
                <a:solidFill>
                  <a:srgbClr val="8F24FC"/>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E73C9916-7597-4538-B9B6-DF8FB5B5B5CE}"/>
                </a:ext>
              </a:extLst>
            </p:cNvPr>
            <p:cNvGrpSpPr/>
            <p:nvPr/>
          </p:nvGrpSpPr>
          <p:grpSpPr>
            <a:xfrm>
              <a:off x="6209070" y="3770217"/>
              <a:ext cx="2781856" cy="2155182"/>
              <a:chOff x="6209070" y="3770217"/>
              <a:chExt cx="2781856" cy="2155182"/>
            </a:xfrm>
          </p:grpSpPr>
          <p:sp>
            <p:nvSpPr>
              <p:cNvPr id="11" name="Right Triangle 10">
                <a:extLst>
                  <a:ext uri="{FF2B5EF4-FFF2-40B4-BE49-F238E27FC236}">
                    <a16:creationId xmlns:a16="http://schemas.microsoft.com/office/drawing/2014/main" id="{8AB28ABA-2A44-4AAF-AE5D-3D88341222EE}"/>
                  </a:ext>
                </a:extLst>
              </p:cNvPr>
              <p:cNvSpPr/>
              <p:nvPr/>
            </p:nvSpPr>
            <p:spPr>
              <a:xfrm>
                <a:off x="6209070" y="4070555"/>
                <a:ext cx="898927" cy="1608511"/>
              </a:xfrm>
              <a:prstGeom prst="rtTriangle">
                <a:avLst/>
              </a:prstGeom>
              <a:noFill/>
              <a:ln w="38100">
                <a:solidFill>
                  <a:srgbClr val="8F24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grpSp>
            <p:nvGrpSpPr>
              <p:cNvPr id="12" name="Group 11">
                <a:extLst>
                  <a:ext uri="{FF2B5EF4-FFF2-40B4-BE49-F238E27FC236}">
                    <a16:creationId xmlns:a16="http://schemas.microsoft.com/office/drawing/2014/main" id="{EAEB709F-C171-47CD-86BA-43A466F069E5}"/>
                  </a:ext>
                </a:extLst>
              </p:cNvPr>
              <p:cNvGrpSpPr/>
              <p:nvPr/>
            </p:nvGrpSpPr>
            <p:grpSpPr>
              <a:xfrm>
                <a:off x="6838281" y="3770217"/>
                <a:ext cx="2152645" cy="2155182"/>
                <a:chOff x="6838281" y="3770217"/>
                <a:chExt cx="2152645" cy="2155182"/>
              </a:xfrm>
            </p:grpSpPr>
            <p:sp>
              <p:nvSpPr>
                <p:cNvPr id="13" name="Arc 12">
                  <a:extLst>
                    <a:ext uri="{FF2B5EF4-FFF2-40B4-BE49-F238E27FC236}">
                      <a16:creationId xmlns:a16="http://schemas.microsoft.com/office/drawing/2014/main" id="{61BB511A-35C0-4643-A69F-94C59A05F435}"/>
                    </a:ext>
                  </a:extLst>
                </p:cNvPr>
                <p:cNvSpPr/>
                <p:nvPr/>
              </p:nvSpPr>
              <p:spPr>
                <a:xfrm rot="2700000">
                  <a:off x="6837013" y="3771485"/>
                  <a:ext cx="2155182" cy="2152645"/>
                </a:xfrm>
                <a:prstGeom prst="arc">
                  <a:avLst/>
                </a:prstGeom>
                <a:ln w="38100">
                  <a:solidFill>
                    <a:srgbClr val="8F24F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K"/>
                </a:p>
              </p:txBody>
            </p:sp>
            <p:sp>
              <p:nvSpPr>
                <p:cNvPr id="14" name="Right Triangle 13">
                  <a:extLst>
                    <a:ext uri="{FF2B5EF4-FFF2-40B4-BE49-F238E27FC236}">
                      <a16:creationId xmlns:a16="http://schemas.microsoft.com/office/drawing/2014/main" id="{DD56F0E4-872D-4A87-9CD1-0EF9A4AAA2D9}"/>
                    </a:ext>
                  </a:extLst>
                </p:cNvPr>
                <p:cNvSpPr/>
                <p:nvPr/>
              </p:nvSpPr>
              <p:spPr>
                <a:xfrm flipH="1">
                  <a:off x="7774171" y="4070554"/>
                  <a:ext cx="898927" cy="1608511"/>
                </a:xfrm>
                <a:prstGeom prst="rtTriangle">
                  <a:avLst/>
                </a:prstGeom>
                <a:noFill/>
                <a:ln w="38100">
                  <a:solidFill>
                    <a:srgbClr val="8F24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grpSp>
        </p:grpSp>
      </p:grpSp>
    </p:spTree>
    <p:extLst>
      <p:ext uri="{BB962C8B-B14F-4D97-AF65-F5344CB8AC3E}">
        <p14:creationId xmlns:p14="http://schemas.microsoft.com/office/powerpoint/2010/main" val="4047907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GRAPH REPRESENTATION – DATA STRUCTURE</a:t>
            </a:r>
            <a:endParaRPr lang="en-PK" dirty="0">
              <a:solidFill>
                <a:srgbClr val="00B0F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7" name="Content Placeholder 6">
            <a:extLst>
              <a:ext uri="{FF2B5EF4-FFF2-40B4-BE49-F238E27FC236}">
                <a16:creationId xmlns:a16="http://schemas.microsoft.com/office/drawing/2014/main" id="{02FA41A7-EED5-434F-9091-3865612850F8}"/>
              </a:ext>
            </a:extLst>
          </p:cNvPr>
          <p:cNvSpPr>
            <a:spLocks noGrp="1"/>
          </p:cNvSpPr>
          <p:nvPr>
            <p:ph idx="1"/>
          </p:nvPr>
        </p:nvSpPr>
        <p:spPr/>
        <p:txBody>
          <a:bodyPr>
            <a:normAutofit/>
          </a:bodyPr>
          <a:lstStyle/>
          <a:p>
            <a:r>
              <a:rPr lang="en-US" sz="2400" dirty="0"/>
              <a:t>Graphs are commonly represented in two ways</a:t>
            </a:r>
            <a:endParaRPr lang="en-US" sz="2800" b="1" dirty="0">
              <a:solidFill>
                <a:srgbClr val="25265E"/>
              </a:solidFill>
              <a:latin typeface="euclid_circular_a"/>
            </a:endParaRPr>
          </a:p>
          <a:p>
            <a:pPr marL="514350" indent="-514350">
              <a:buClr>
                <a:srgbClr val="C00000"/>
              </a:buClr>
              <a:buSzPct val="103000"/>
              <a:buFont typeface="+mj-lt"/>
              <a:buAutoNum type="arabicPeriod"/>
            </a:pPr>
            <a:r>
              <a:rPr lang="en-US" sz="2800" b="1" dirty="0">
                <a:solidFill>
                  <a:srgbClr val="00B0F0"/>
                </a:solidFill>
                <a:latin typeface="euclid_circular_a"/>
              </a:rPr>
              <a:t>Adjacency Matrix</a:t>
            </a:r>
          </a:p>
          <a:p>
            <a:r>
              <a:rPr lang="en-US" sz="2400" dirty="0"/>
              <a:t>An adjacency matrix is a 2D array of V x V vertices. Each row and column represent a vertex.</a:t>
            </a:r>
          </a:p>
          <a:p>
            <a:r>
              <a:rPr lang="en-US" sz="2400" dirty="0"/>
              <a:t>If the value of any element a[i][j] is 1, it represents that there is an edge connecting vertex i and vertex j.</a:t>
            </a:r>
          </a:p>
        </p:txBody>
      </p:sp>
    </p:spTree>
    <p:extLst>
      <p:ext uri="{BB962C8B-B14F-4D97-AF65-F5344CB8AC3E}">
        <p14:creationId xmlns:p14="http://schemas.microsoft.com/office/powerpoint/2010/main" val="3624621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GRAPH REPRESENTATION – DATA STRUCTURE</a:t>
            </a:r>
            <a:endParaRPr lang="en-PK" dirty="0">
              <a:solidFill>
                <a:srgbClr val="00B0F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7" name="Content Placeholder 6">
            <a:extLst>
              <a:ext uri="{FF2B5EF4-FFF2-40B4-BE49-F238E27FC236}">
                <a16:creationId xmlns:a16="http://schemas.microsoft.com/office/drawing/2014/main" id="{02FA41A7-EED5-434F-9091-3865612850F8}"/>
              </a:ext>
            </a:extLst>
          </p:cNvPr>
          <p:cNvSpPr>
            <a:spLocks noGrp="1"/>
          </p:cNvSpPr>
          <p:nvPr>
            <p:ph idx="1"/>
          </p:nvPr>
        </p:nvSpPr>
        <p:spPr>
          <a:xfrm>
            <a:off x="896310" y="1932039"/>
            <a:ext cx="5352090" cy="4719484"/>
          </a:xfrm>
        </p:spPr>
        <p:txBody>
          <a:bodyPr>
            <a:noAutofit/>
          </a:bodyPr>
          <a:lstStyle/>
          <a:p>
            <a:pPr algn="l"/>
            <a:r>
              <a:rPr lang="en-US" sz="2400" dirty="0"/>
              <a:t>The adjacency matrix for the graph we created above is : </a:t>
            </a:r>
          </a:p>
          <a:p>
            <a:pPr marL="265113" indent="-265113" algn="just">
              <a:buClr>
                <a:srgbClr val="C00000"/>
              </a:buClr>
              <a:buSzPct val="145000"/>
              <a:buFont typeface="Arial" panose="020B0604020202020204" pitchFamily="34" charset="0"/>
              <a:buChar char="•"/>
            </a:pPr>
            <a:r>
              <a:rPr lang="en-US" sz="2400" dirty="0"/>
              <a:t>Since it is an undirected graph, for edge (0,2), we also need to mark edge (2,0); making the adjacency matrix symmetric about the diagonal.</a:t>
            </a:r>
          </a:p>
          <a:p>
            <a:pPr marL="265113" indent="-265113" algn="just">
              <a:buClr>
                <a:srgbClr val="C00000"/>
              </a:buClr>
              <a:buSzPct val="145000"/>
              <a:buFont typeface="Arial" panose="020B0604020202020204" pitchFamily="34" charset="0"/>
              <a:buChar char="•"/>
            </a:pPr>
            <a:r>
              <a:rPr lang="en-US" sz="2400" dirty="0"/>
              <a:t>Edge lookup(checking if an edge exists between vertex A and vertex B) is extremely fast in adjacency matrix representation but we have to reserve space for every possible link between all vertices(V x V), so it requires more space.</a:t>
            </a:r>
          </a:p>
        </p:txBody>
      </p:sp>
      <p:pic>
        <p:nvPicPr>
          <p:cNvPr id="5" name="Picture 4">
            <a:extLst>
              <a:ext uri="{FF2B5EF4-FFF2-40B4-BE49-F238E27FC236}">
                <a16:creationId xmlns:a16="http://schemas.microsoft.com/office/drawing/2014/main" id="{97E5F6D4-166A-4E36-8591-F3F38C35E7B5}"/>
              </a:ext>
            </a:extLst>
          </p:cNvPr>
          <p:cNvPicPr>
            <a:picLocks noChangeAspect="1"/>
          </p:cNvPicPr>
          <p:nvPr/>
        </p:nvPicPr>
        <p:blipFill rotWithShape="1">
          <a:blip r:embed="rId2">
            <a:extLst>
              <a:ext uri="{28A0092B-C50C-407E-A947-70E740481C1C}">
                <a14:useLocalDpi xmlns:a14="http://schemas.microsoft.com/office/drawing/2010/main" val="0"/>
              </a:ext>
            </a:extLst>
          </a:blip>
          <a:srcRect l="43912" t="38701" r="13024" b="11464"/>
          <a:stretch/>
        </p:blipFill>
        <p:spPr>
          <a:xfrm>
            <a:off x="6648181" y="2084832"/>
            <a:ext cx="5352089" cy="3785026"/>
          </a:xfrm>
          <a:prstGeom prst="rect">
            <a:avLst/>
          </a:prstGeom>
        </p:spPr>
      </p:pic>
    </p:spTree>
    <p:extLst>
      <p:ext uri="{BB962C8B-B14F-4D97-AF65-F5344CB8AC3E}">
        <p14:creationId xmlns:p14="http://schemas.microsoft.com/office/powerpoint/2010/main" val="2815169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GRAPH REPRESENTATION – DATA STRUCTURE</a:t>
            </a:r>
            <a:endParaRPr lang="en-PK" dirty="0">
              <a:solidFill>
                <a:srgbClr val="00B0F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7" name="Content Placeholder 6">
            <a:extLst>
              <a:ext uri="{FF2B5EF4-FFF2-40B4-BE49-F238E27FC236}">
                <a16:creationId xmlns:a16="http://schemas.microsoft.com/office/drawing/2014/main" id="{02FA41A7-EED5-434F-9091-3865612850F8}"/>
              </a:ext>
            </a:extLst>
          </p:cNvPr>
          <p:cNvSpPr>
            <a:spLocks noGrp="1"/>
          </p:cNvSpPr>
          <p:nvPr>
            <p:ph idx="1"/>
          </p:nvPr>
        </p:nvSpPr>
        <p:spPr>
          <a:xfrm>
            <a:off x="896310" y="1932039"/>
            <a:ext cx="10548438" cy="4719484"/>
          </a:xfrm>
        </p:spPr>
        <p:txBody>
          <a:bodyPr>
            <a:normAutofit/>
          </a:bodyPr>
          <a:lstStyle/>
          <a:p>
            <a:pPr algn="just" fontAlgn="base"/>
            <a:r>
              <a:rPr lang="en-US" sz="4600" cap="all" spc="100" dirty="0">
                <a:solidFill>
                  <a:srgbClr val="C00000"/>
                </a:solidFill>
                <a:latin typeface="+mj-lt"/>
                <a:ea typeface="+mj-ea"/>
                <a:cs typeface="+mj-cs"/>
              </a:rPr>
              <a:t>Pros: </a:t>
            </a:r>
            <a:r>
              <a:rPr lang="en-US" sz="2400" dirty="0"/>
              <a:t>Representation is easier to implement and follow. Removing an edge takes O(1) time. Queries like whether there is an edge from vertex ‘u’ to vertex ‘v’ are efficient and can be done O(1).</a:t>
            </a:r>
          </a:p>
          <a:p>
            <a:pPr algn="just" fontAlgn="base"/>
            <a:r>
              <a:rPr lang="en-US" sz="4600" cap="all" spc="100" dirty="0">
                <a:solidFill>
                  <a:srgbClr val="C00000"/>
                </a:solidFill>
                <a:latin typeface="+mj-lt"/>
                <a:ea typeface="+mj-ea"/>
                <a:cs typeface="+mj-cs"/>
              </a:rPr>
              <a:t>Cons: </a:t>
            </a:r>
            <a:r>
              <a:rPr lang="en-US" sz="2400" dirty="0"/>
              <a:t>Consumes more space O(V^2). Even if the graph is sparse(contains less number of edges), it consumes the same space. Adding a vertex is O(V^2) time.</a:t>
            </a:r>
            <a:br>
              <a:rPr lang="en-US" sz="2400" dirty="0"/>
            </a:br>
            <a:endParaRPr lang="en-US" sz="2400" dirty="0"/>
          </a:p>
        </p:txBody>
      </p:sp>
    </p:spTree>
    <p:extLst>
      <p:ext uri="{BB962C8B-B14F-4D97-AF65-F5344CB8AC3E}">
        <p14:creationId xmlns:p14="http://schemas.microsoft.com/office/powerpoint/2010/main" val="3586353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GRAPH REPRESENTATION – DATA STRUCTURE</a:t>
            </a:r>
            <a:endParaRPr lang="en-PK" dirty="0">
              <a:solidFill>
                <a:srgbClr val="00B0F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7" name="Content Placeholder 6">
            <a:extLst>
              <a:ext uri="{FF2B5EF4-FFF2-40B4-BE49-F238E27FC236}">
                <a16:creationId xmlns:a16="http://schemas.microsoft.com/office/drawing/2014/main" id="{02FA41A7-EED5-434F-9091-3865612850F8}"/>
              </a:ext>
            </a:extLst>
          </p:cNvPr>
          <p:cNvSpPr>
            <a:spLocks noGrp="1"/>
          </p:cNvSpPr>
          <p:nvPr>
            <p:ph idx="1"/>
          </p:nvPr>
        </p:nvSpPr>
        <p:spPr>
          <a:xfrm>
            <a:off x="1024128" y="2300748"/>
            <a:ext cx="4380271" cy="4277032"/>
          </a:xfrm>
        </p:spPr>
        <p:txBody>
          <a:bodyPr>
            <a:normAutofit fontScale="92500" lnSpcReduction="10000"/>
          </a:bodyPr>
          <a:lstStyle/>
          <a:p>
            <a:pPr marL="514350" indent="-514350">
              <a:buClr>
                <a:srgbClr val="C00000"/>
              </a:buClr>
              <a:buSzPct val="103000"/>
              <a:buFont typeface="+mj-lt"/>
              <a:buAutoNum type="arabicPeriod" startAt="2"/>
            </a:pPr>
            <a:r>
              <a:rPr lang="en-US" sz="2800" b="1" dirty="0">
                <a:solidFill>
                  <a:srgbClr val="00B0F0"/>
                </a:solidFill>
                <a:latin typeface="euclid_circular_a"/>
              </a:rPr>
              <a:t>Adjacency List</a:t>
            </a:r>
          </a:p>
          <a:p>
            <a:pPr algn="just"/>
            <a:r>
              <a:rPr lang="en-US" sz="2400" dirty="0"/>
              <a:t>An adjacency list represents a graph as an array of linked lists.</a:t>
            </a:r>
          </a:p>
          <a:p>
            <a:pPr algn="just"/>
            <a:r>
              <a:rPr lang="en-US" sz="2400" dirty="0"/>
              <a:t>The index of the array represents a vertex and each element in its linked list represents the other vertices that form an edge with the vertex.</a:t>
            </a:r>
          </a:p>
          <a:p>
            <a:pPr algn="just"/>
            <a:r>
              <a:rPr lang="en-US" sz="2400" dirty="0"/>
              <a:t>The adjacency list for the graph we made in the first example is as follows:</a:t>
            </a:r>
          </a:p>
          <a:p>
            <a:pPr algn="l"/>
            <a:endParaRPr lang="en-US" sz="2800" b="1" dirty="0">
              <a:solidFill>
                <a:srgbClr val="25265E"/>
              </a:solidFill>
              <a:latin typeface="euclid_circular_a"/>
            </a:endParaRPr>
          </a:p>
        </p:txBody>
      </p:sp>
      <p:pic>
        <p:nvPicPr>
          <p:cNvPr id="5" name="Picture 4">
            <a:extLst>
              <a:ext uri="{FF2B5EF4-FFF2-40B4-BE49-F238E27FC236}">
                <a16:creationId xmlns:a16="http://schemas.microsoft.com/office/drawing/2014/main" id="{915A5498-1233-44C5-A43C-3CFBA7EAE105}"/>
              </a:ext>
            </a:extLst>
          </p:cNvPr>
          <p:cNvPicPr>
            <a:picLocks noChangeAspect="1"/>
          </p:cNvPicPr>
          <p:nvPr/>
        </p:nvPicPr>
        <p:blipFill rotWithShape="1">
          <a:blip r:embed="rId2">
            <a:extLst>
              <a:ext uri="{28A0092B-C50C-407E-A947-70E740481C1C}">
                <a14:useLocalDpi xmlns:a14="http://schemas.microsoft.com/office/drawing/2010/main" val="0"/>
              </a:ext>
            </a:extLst>
          </a:blip>
          <a:srcRect l="37137" t="32584" r="8400" b="17981"/>
          <a:stretch/>
        </p:blipFill>
        <p:spPr>
          <a:xfrm>
            <a:off x="5530643" y="2232315"/>
            <a:ext cx="6640117" cy="3386820"/>
          </a:xfrm>
          <a:prstGeom prst="rect">
            <a:avLst/>
          </a:prstGeom>
        </p:spPr>
      </p:pic>
    </p:spTree>
    <p:extLst>
      <p:ext uri="{BB962C8B-B14F-4D97-AF65-F5344CB8AC3E}">
        <p14:creationId xmlns:p14="http://schemas.microsoft.com/office/powerpoint/2010/main" val="567079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GRAPH REPRESENTATION – DATA STRUCTURE</a:t>
            </a:r>
            <a:endParaRPr lang="en-PK" dirty="0">
              <a:solidFill>
                <a:srgbClr val="00B0F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7" name="Content Placeholder 6">
            <a:extLst>
              <a:ext uri="{FF2B5EF4-FFF2-40B4-BE49-F238E27FC236}">
                <a16:creationId xmlns:a16="http://schemas.microsoft.com/office/drawing/2014/main" id="{02FA41A7-EED5-434F-9091-3865612850F8}"/>
              </a:ext>
            </a:extLst>
          </p:cNvPr>
          <p:cNvSpPr>
            <a:spLocks noGrp="1"/>
          </p:cNvSpPr>
          <p:nvPr>
            <p:ph idx="1"/>
          </p:nvPr>
        </p:nvSpPr>
        <p:spPr>
          <a:xfrm>
            <a:off x="1024128" y="2286000"/>
            <a:ext cx="10243639" cy="4023360"/>
          </a:xfrm>
        </p:spPr>
        <p:txBody>
          <a:bodyPr>
            <a:normAutofit/>
          </a:bodyPr>
          <a:lstStyle/>
          <a:p>
            <a:pPr algn="l" fontAlgn="base"/>
            <a:r>
              <a:rPr lang="en-US" sz="4600" cap="all" spc="100" dirty="0">
                <a:solidFill>
                  <a:srgbClr val="C00000"/>
                </a:solidFill>
                <a:latin typeface="+mj-lt"/>
                <a:ea typeface="+mj-ea"/>
                <a:cs typeface="+mj-cs"/>
              </a:rPr>
              <a:t>Pros:</a:t>
            </a:r>
            <a:r>
              <a:rPr lang="en-US" sz="1600" b="0" i="0" dirty="0">
                <a:effectLst/>
                <a:latin typeface="Roboto"/>
              </a:rPr>
              <a:t> </a:t>
            </a:r>
            <a:r>
              <a:rPr lang="en-US" sz="2400" dirty="0"/>
              <a:t>Saves space O(|V|+|E|) . In the worst case, there can be C(V, 2) number of edges in a graph thus consuming O(V^2) space. Adding a vertex is easier.</a:t>
            </a:r>
          </a:p>
          <a:p>
            <a:pPr algn="l" fontAlgn="base"/>
            <a:r>
              <a:rPr lang="en-US" sz="4600" cap="all" spc="100" dirty="0">
                <a:solidFill>
                  <a:srgbClr val="C00000"/>
                </a:solidFill>
                <a:latin typeface="+mj-lt"/>
                <a:ea typeface="+mj-ea"/>
                <a:cs typeface="+mj-cs"/>
              </a:rPr>
              <a:t>Cons:</a:t>
            </a:r>
            <a:r>
              <a:rPr lang="en-US" sz="1600" b="0" i="0" dirty="0">
                <a:effectLst/>
                <a:latin typeface="Roboto"/>
              </a:rPr>
              <a:t> </a:t>
            </a:r>
            <a:r>
              <a:rPr lang="en-US" sz="2400" dirty="0"/>
              <a:t>Queries like whether there is an edge from vertex u to vertex v are not efficient and can be done O(V).</a:t>
            </a:r>
          </a:p>
        </p:txBody>
      </p:sp>
    </p:spTree>
    <p:extLst>
      <p:ext uri="{BB962C8B-B14F-4D97-AF65-F5344CB8AC3E}">
        <p14:creationId xmlns:p14="http://schemas.microsoft.com/office/powerpoint/2010/main" val="919122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GRAPH REPRESENTATION – DATA STRUCTURE</a:t>
            </a:r>
            <a:endParaRPr lang="en-PK" dirty="0">
              <a:solidFill>
                <a:srgbClr val="00B0F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7" name="Content Placeholder 6">
            <a:extLst>
              <a:ext uri="{FF2B5EF4-FFF2-40B4-BE49-F238E27FC236}">
                <a16:creationId xmlns:a16="http://schemas.microsoft.com/office/drawing/2014/main" id="{02FA41A7-EED5-434F-9091-3865612850F8}"/>
              </a:ext>
            </a:extLst>
          </p:cNvPr>
          <p:cNvSpPr>
            <a:spLocks noGrp="1"/>
          </p:cNvSpPr>
          <p:nvPr>
            <p:ph idx="1"/>
          </p:nvPr>
        </p:nvSpPr>
        <p:spPr>
          <a:xfrm>
            <a:off x="1024129" y="2285999"/>
            <a:ext cx="10361626" cy="4468761"/>
          </a:xfrm>
        </p:spPr>
        <p:txBody>
          <a:bodyPr>
            <a:normAutofit lnSpcReduction="10000"/>
          </a:bodyPr>
          <a:lstStyle/>
          <a:p>
            <a:pPr algn="just"/>
            <a:r>
              <a:rPr lang="en-US" sz="2600" dirty="0"/>
              <a:t>An adjacency list is efficient in terms of storage because we only need to store the values for the edges. For a graph with millions of vertices, this can mean a lot of saved space.</a:t>
            </a:r>
          </a:p>
          <a:p>
            <a:r>
              <a:rPr lang="en-US" sz="4600" cap="all" spc="100" dirty="0">
                <a:solidFill>
                  <a:srgbClr val="C00000"/>
                </a:solidFill>
                <a:latin typeface="+mj-lt"/>
                <a:ea typeface="+mj-ea"/>
                <a:cs typeface="+mj-cs"/>
              </a:rPr>
              <a:t>Graph Operations</a:t>
            </a:r>
          </a:p>
          <a:p>
            <a:pPr marL="0" indent="0" algn="l">
              <a:buNone/>
            </a:pPr>
            <a:r>
              <a:rPr lang="en-US" sz="2600" dirty="0"/>
              <a:t>The most common graph operations are:</a:t>
            </a:r>
          </a:p>
          <a:p>
            <a:pPr marL="457200" indent="-457200" algn="l">
              <a:buClr>
                <a:srgbClr val="C00000"/>
              </a:buClr>
              <a:buSzPct val="99000"/>
              <a:buFont typeface="+mj-lt"/>
              <a:buAutoNum type="arabicPeriod"/>
            </a:pPr>
            <a:r>
              <a:rPr lang="en-US" sz="2600" dirty="0"/>
              <a:t>Check if the element is present in the graph</a:t>
            </a:r>
          </a:p>
          <a:p>
            <a:pPr marL="457200" indent="-457200" algn="l">
              <a:buClr>
                <a:srgbClr val="C00000"/>
              </a:buClr>
              <a:buSzPct val="99000"/>
              <a:buFont typeface="+mj-lt"/>
              <a:buAutoNum type="arabicPeriod"/>
            </a:pPr>
            <a:r>
              <a:rPr lang="en-US" sz="2600" dirty="0"/>
              <a:t>Graph Traversal (BFS, DFS)</a:t>
            </a:r>
          </a:p>
          <a:p>
            <a:pPr marL="457200" indent="-457200" algn="l">
              <a:buClr>
                <a:srgbClr val="C00000"/>
              </a:buClr>
              <a:buSzPct val="99000"/>
              <a:buFont typeface="+mj-lt"/>
              <a:buAutoNum type="arabicPeriod"/>
            </a:pPr>
            <a:r>
              <a:rPr lang="en-US" sz="2600" dirty="0"/>
              <a:t>Add elements(vertex, edges) to graph</a:t>
            </a:r>
          </a:p>
          <a:p>
            <a:pPr marL="457200" indent="-457200" algn="l">
              <a:buClr>
                <a:srgbClr val="C00000"/>
              </a:buClr>
              <a:buSzPct val="99000"/>
              <a:buFont typeface="+mj-lt"/>
              <a:buAutoNum type="arabicPeriod"/>
            </a:pPr>
            <a:r>
              <a:rPr lang="en-US" sz="2600" dirty="0"/>
              <a:t>Finding the path from one vertex to another</a:t>
            </a:r>
          </a:p>
          <a:p>
            <a:endParaRPr lang="en-US" sz="2000" b="1" i="0" dirty="0">
              <a:solidFill>
                <a:srgbClr val="25265E"/>
              </a:solidFill>
              <a:effectLst/>
              <a:latin typeface="euclid_circular_a"/>
            </a:endParaRPr>
          </a:p>
        </p:txBody>
      </p:sp>
    </p:spTree>
    <p:extLst>
      <p:ext uri="{BB962C8B-B14F-4D97-AF65-F5344CB8AC3E}">
        <p14:creationId xmlns:p14="http://schemas.microsoft.com/office/powerpoint/2010/main" val="1223647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GRAPH – DATA STRUCTURE</a:t>
            </a:r>
            <a:endParaRPr lang="en-PK" dirty="0">
              <a:solidFill>
                <a:srgbClr val="00B0F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7" name="Content Placeholder 6">
            <a:extLst>
              <a:ext uri="{FF2B5EF4-FFF2-40B4-BE49-F238E27FC236}">
                <a16:creationId xmlns:a16="http://schemas.microsoft.com/office/drawing/2014/main" id="{02FA41A7-EED5-434F-9091-3865612850F8}"/>
              </a:ext>
            </a:extLst>
          </p:cNvPr>
          <p:cNvSpPr>
            <a:spLocks noGrp="1"/>
          </p:cNvSpPr>
          <p:nvPr>
            <p:ph idx="1"/>
          </p:nvPr>
        </p:nvSpPr>
        <p:spPr>
          <a:xfrm>
            <a:off x="1024128" y="1784555"/>
            <a:ext cx="9720073" cy="4524805"/>
          </a:xfrm>
        </p:spPr>
        <p:txBody>
          <a:bodyPr>
            <a:normAutofit fontScale="92500" lnSpcReduction="10000"/>
          </a:bodyPr>
          <a:lstStyle/>
          <a:p>
            <a:pPr marL="0" indent="0">
              <a:buNone/>
            </a:pPr>
            <a:r>
              <a:rPr lang="en-US" sz="4300" cap="all" spc="100" dirty="0">
                <a:solidFill>
                  <a:srgbClr val="C00000"/>
                </a:solidFill>
                <a:latin typeface="+mj-lt"/>
                <a:ea typeface="+mj-ea"/>
                <a:cs typeface="+mj-cs"/>
              </a:rPr>
              <a:t>Application of Graphs</a:t>
            </a:r>
          </a:p>
          <a:p>
            <a:pPr marL="0" indent="0" algn="just" fontAlgn="base">
              <a:buNone/>
            </a:pPr>
            <a:r>
              <a:rPr lang="en-US" sz="2600" b="1" dirty="0">
                <a:solidFill>
                  <a:srgbClr val="00B0F0"/>
                </a:solidFill>
              </a:rPr>
              <a:t>Computer Science: </a:t>
            </a:r>
            <a:r>
              <a:rPr lang="en-US" sz="2600" dirty="0"/>
              <a:t>In computer science, graph is used to represent networks of communication, data organization, computational devices etc.</a:t>
            </a:r>
          </a:p>
          <a:p>
            <a:pPr marL="0" indent="0" algn="just" fontAlgn="base">
              <a:buNone/>
            </a:pPr>
            <a:r>
              <a:rPr lang="en-US" sz="2600" b="1" dirty="0">
                <a:solidFill>
                  <a:srgbClr val="00B0F0"/>
                </a:solidFill>
              </a:rPr>
              <a:t>Physics and Chemistry: </a:t>
            </a:r>
            <a:r>
              <a:rPr lang="en-US" sz="2600" dirty="0"/>
              <a:t>Graph theory is also used to study molecules in chemistry and physics.</a:t>
            </a:r>
          </a:p>
          <a:p>
            <a:pPr marL="0" indent="0" algn="just" fontAlgn="base">
              <a:buNone/>
            </a:pPr>
            <a:r>
              <a:rPr lang="en-US" sz="2600" b="1" dirty="0">
                <a:solidFill>
                  <a:srgbClr val="00B0F0"/>
                </a:solidFill>
              </a:rPr>
              <a:t>Social Science: </a:t>
            </a:r>
            <a:r>
              <a:rPr lang="en-US" sz="2600" dirty="0"/>
              <a:t>Graph theory is also widely used in sociology.</a:t>
            </a:r>
          </a:p>
          <a:p>
            <a:pPr marL="0" indent="0" algn="just" fontAlgn="base">
              <a:buNone/>
            </a:pPr>
            <a:r>
              <a:rPr lang="en-US" sz="2600" b="1" dirty="0">
                <a:solidFill>
                  <a:srgbClr val="00B0F0"/>
                </a:solidFill>
              </a:rPr>
              <a:t>Mathematics:</a:t>
            </a:r>
            <a:r>
              <a:rPr lang="en-US" sz="2600" dirty="0">
                <a:solidFill>
                  <a:srgbClr val="00B0F0"/>
                </a:solidFill>
              </a:rPr>
              <a:t> </a:t>
            </a:r>
            <a:r>
              <a:rPr lang="en-US" sz="2600" dirty="0"/>
              <a:t>In this, graphs are useful in geometry and certain parts of topology such as knot theory.</a:t>
            </a:r>
          </a:p>
          <a:p>
            <a:pPr marL="0" indent="0" algn="just" fontAlgn="base">
              <a:buNone/>
            </a:pPr>
            <a:r>
              <a:rPr lang="en-US" sz="2600" b="1" dirty="0">
                <a:solidFill>
                  <a:srgbClr val="00B0F0"/>
                </a:solidFill>
              </a:rPr>
              <a:t>Biology: </a:t>
            </a:r>
            <a:r>
              <a:rPr lang="en-US" sz="2600" dirty="0"/>
              <a:t>Graph theory is useful in biology and conservation efforts.</a:t>
            </a:r>
          </a:p>
          <a:p>
            <a:endParaRPr lang="en-US" sz="2800" b="1" dirty="0">
              <a:solidFill>
                <a:srgbClr val="25265E"/>
              </a:solidFill>
              <a:latin typeface="euclid_circular_a"/>
            </a:endParaRPr>
          </a:p>
        </p:txBody>
      </p:sp>
    </p:spTree>
    <p:extLst>
      <p:ext uri="{BB962C8B-B14F-4D97-AF65-F5344CB8AC3E}">
        <p14:creationId xmlns:p14="http://schemas.microsoft.com/office/powerpoint/2010/main" val="4105720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GRAPH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24128" y="1681318"/>
            <a:ext cx="9720073" cy="4999703"/>
          </a:xfrm>
        </p:spPr>
        <p:txBody>
          <a:bodyPr>
            <a:normAutofit fontScale="25000" lnSpcReduction="20000"/>
          </a:bodyPr>
          <a:lstStyle/>
          <a:p>
            <a:pPr marL="354965" marR="5080" indent="-342900">
              <a:lnSpc>
                <a:spcPct val="100000"/>
              </a:lnSpc>
              <a:spcBef>
                <a:spcPts val="100"/>
              </a:spcBef>
              <a:buClr>
                <a:srgbClr val="C00000"/>
              </a:buClr>
              <a:buSzPct val="145000"/>
              <a:buFont typeface="Arial" panose="020B0604020202020204" pitchFamily="34" charset="0"/>
              <a:buChar char="•"/>
              <a:tabLst>
                <a:tab pos="287020" algn="l"/>
              </a:tabLst>
            </a:pPr>
            <a:endParaRPr lang="en-US" dirty="0"/>
          </a:p>
          <a:p>
            <a:pPr marL="354965" marR="5080" indent="-342900">
              <a:lnSpc>
                <a:spcPct val="120000"/>
              </a:lnSpc>
              <a:spcBef>
                <a:spcPts val="100"/>
              </a:spcBef>
              <a:buClr>
                <a:srgbClr val="C00000"/>
              </a:buClr>
              <a:buSzPct val="145000"/>
              <a:buFont typeface="Arial" panose="020B0604020202020204" pitchFamily="34" charset="0"/>
              <a:buChar char="•"/>
              <a:tabLst>
                <a:tab pos="287020" algn="l"/>
              </a:tabLst>
            </a:pPr>
            <a:r>
              <a:rPr lang="en-US" sz="8000" dirty="0">
                <a:solidFill>
                  <a:srgbClr val="000000"/>
                </a:solidFill>
              </a:rPr>
              <a:t>A Graph is a non-linear data structure consisting of nodes and edges. The nodes are sometimes also referred to as vertices and the edges are lines or arcs that connect any two nodes in the graph.</a:t>
            </a:r>
          </a:p>
          <a:p>
            <a:pPr marL="12065" marR="5080" indent="0">
              <a:lnSpc>
                <a:spcPct val="120000"/>
              </a:lnSpc>
              <a:spcBef>
                <a:spcPts val="100"/>
              </a:spcBef>
              <a:buClr>
                <a:srgbClr val="C00000"/>
              </a:buClr>
              <a:buSzPct val="145000"/>
              <a:buNone/>
              <a:tabLst>
                <a:tab pos="287020" algn="l"/>
              </a:tabLst>
            </a:pPr>
            <a:endParaRPr lang="en-US" sz="8000" dirty="0">
              <a:solidFill>
                <a:srgbClr val="000000"/>
              </a:solidFill>
            </a:endParaRPr>
          </a:p>
          <a:p>
            <a:pPr marL="354965" marR="5080" indent="-342900">
              <a:lnSpc>
                <a:spcPct val="120000"/>
              </a:lnSpc>
              <a:spcBef>
                <a:spcPts val="100"/>
              </a:spcBef>
              <a:buClr>
                <a:srgbClr val="C00000"/>
              </a:buClr>
              <a:buSzPct val="145000"/>
              <a:buFont typeface="Arial" panose="020B0604020202020204" pitchFamily="34" charset="0"/>
              <a:buChar char="•"/>
              <a:tabLst>
                <a:tab pos="287020" algn="l"/>
              </a:tabLst>
            </a:pPr>
            <a:r>
              <a:rPr lang="en-US" sz="8000" dirty="0">
                <a:solidFill>
                  <a:srgbClr val="000000"/>
                </a:solidFill>
              </a:rPr>
              <a:t>A data structure that consists of a set of nodes (vertices) and a  set of edges that relate the nodes to each other</a:t>
            </a:r>
          </a:p>
          <a:p>
            <a:pPr marL="355600" indent="-342900">
              <a:lnSpc>
                <a:spcPct val="120000"/>
              </a:lnSpc>
              <a:spcBef>
                <a:spcPts val="1945"/>
              </a:spcBef>
              <a:buClr>
                <a:srgbClr val="C00000"/>
              </a:buClr>
              <a:buSzPct val="145000"/>
              <a:buFont typeface="Arial" panose="020B0604020202020204" pitchFamily="34" charset="0"/>
              <a:buChar char="•"/>
              <a:tabLst>
                <a:tab pos="287020" algn="l"/>
              </a:tabLst>
            </a:pPr>
            <a:r>
              <a:rPr lang="en-US" sz="8000" dirty="0">
                <a:solidFill>
                  <a:srgbClr val="000000"/>
                </a:solidFill>
              </a:rPr>
              <a:t>The set of edges describes relationships among the vertices .</a:t>
            </a:r>
          </a:p>
          <a:p>
            <a:pPr marL="12700" indent="0">
              <a:lnSpc>
                <a:spcPct val="120000"/>
              </a:lnSpc>
              <a:spcBef>
                <a:spcPts val="1930"/>
              </a:spcBef>
              <a:buClr>
                <a:srgbClr val="C00000"/>
              </a:buClr>
              <a:buSzPct val="145000"/>
              <a:buNone/>
              <a:tabLst>
                <a:tab pos="287020" algn="l"/>
              </a:tabLst>
            </a:pPr>
            <a:r>
              <a:rPr lang="en-US" sz="8000" dirty="0">
                <a:solidFill>
                  <a:srgbClr val="000000"/>
                </a:solidFill>
              </a:rPr>
              <a:t>A graph G is defined as follows:</a:t>
            </a:r>
          </a:p>
          <a:p>
            <a:pPr marL="0" marR="1247775" indent="0" algn="ctr">
              <a:lnSpc>
                <a:spcPct val="120000"/>
              </a:lnSpc>
              <a:spcBef>
                <a:spcPts val="1945"/>
              </a:spcBef>
              <a:buClr>
                <a:srgbClr val="C00000"/>
              </a:buClr>
              <a:buSzPct val="145000"/>
              <a:buNone/>
              <a:tabLst>
                <a:tab pos="287020" algn="l"/>
              </a:tabLst>
            </a:pPr>
            <a:r>
              <a:rPr lang="en-US" sz="8000" spc="280" dirty="0">
                <a:solidFill>
                  <a:srgbClr val="000000"/>
                </a:solidFill>
              </a:rPr>
              <a:t>G=(V,E)</a:t>
            </a:r>
          </a:p>
          <a:p>
            <a:pPr marL="492760" indent="0">
              <a:lnSpc>
                <a:spcPct val="120000"/>
              </a:lnSpc>
              <a:spcBef>
                <a:spcPts val="1945"/>
              </a:spcBef>
              <a:buClr>
                <a:srgbClr val="C00000"/>
              </a:buClr>
              <a:buSzPct val="145000"/>
              <a:buNone/>
              <a:tabLst>
                <a:tab pos="287020" algn="l"/>
              </a:tabLst>
            </a:pPr>
            <a:r>
              <a:rPr lang="en-US" sz="8000" b="1" dirty="0">
                <a:solidFill>
                  <a:srgbClr val="C00000"/>
                </a:solidFill>
              </a:rPr>
              <a:t>V(G): </a:t>
            </a:r>
            <a:r>
              <a:rPr lang="en-US" sz="8000" dirty="0">
                <a:solidFill>
                  <a:srgbClr val="000000"/>
                </a:solidFill>
              </a:rPr>
              <a:t>A collection of vertices </a:t>
            </a:r>
            <a:r>
              <a:rPr lang="en-US" sz="8000" b="1" dirty="0">
                <a:solidFill>
                  <a:srgbClr val="C00000"/>
                </a:solidFill>
              </a:rPr>
              <a:t>V</a:t>
            </a:r>
          </a:p>
          <a:p>
            <a:pPr marL="0" marR="1247775" indent="0" algn="ctr">
              <a:lnSpc>
                <a:spcPct val="120000"/>
              </a:lnSpc>
              <a:spcBef>
                <a:spcPts val="1945"/>
              </a:spcBef>
              <a:buClr>
                <a:srgbClr val="C00000"/>
              </a:buClr>
              <a:buSzPct val="145000"/>
              <a:buNone/>
              <a:tabLst>
                <a:tab pos="287020" algn="l"/>
              </a:tabLst>
            </a:pPr>
            <a:r>
              <a:rPr lang="en-US" sz="8000" b="1" dirty="0">
                <a:solidFill>
                  <a:srgbClr val="C00000"/>
                </a:solidFill>
              </a:rPr>
              <a:t>       E(G): </a:t>
            </a:r>
            <a:r>
              <a:rPr lang="en-US" sz="8000" dirty="0">
                <a:solidFill>
                  <a:srgbClr val="000000"/>
                </a:solidFill>
              </a:rPr>
              <a:t>A collection of edges </a:t>
            </a:r>
            <a:r>
              <a:rPr lang="en-US" sz="8000" b="1" dirty="0">
                <a:solidFill>
                  <a:srgbClr val="C00000"/>
                </a:solidFill>
              </a:rPr>
              <a:t>E</a:t>
            </a:r>
            <a:r>
              <a:rPr lang="en-US" sz="8000" dirty="0">
                <a:solidFill>
                  <a:srgbClr val="000000"/>
                </a:solidFill>
              </a:rPr>
              <a:t>, represented as ordered pairs of vertices </a:t>
            </a:r>
            <a:r>
              <a:rPr lang="en-US" sz="8000" b="1" spc="280" dirty="0">
                <a:solidFill>
                  <a:srgbClr val="C00000"/>
                </a:solidFill>
              </a:rPr>
              <a:t>(</a:t>
            </a:r>
            <a:r>
              <a:rPr lang="en-US" sz="8000" b="1" spc="280" dirty="0" err="1">
                <a:solidFill>
                  <a:srgbClr val="C00000"/>
                </a:solidFill>
              </a:rPr>
              <a:t>u,v</a:t>
            </a:r>
            <a:r>
              <a:rPr lang="en-US" sz="8000" b="1" spc="280" dirty="0">
                <a:solidFill>
                  <a:srgbClr val="C00000"/>
                </a:solidFill>
              </a:rPr>
              <a:t>)</a:t>
            </a:r>
          </a:p>
          <a:p>
            <a:pPr marL="12700" indent="0">
              <a:lnSpc>
                <a:spcPct val="120000"/>
              </a:lnSpc>
              <a:spcBef>
                <a:spcPts val="1930"/>
              </a:spcBef>
              <a:buClr>
                <a:srgbClr val="C00000"/>
              </a:buClr>
              <a:buSzPct val="145000"/>
              <a:buNone/>
              <a:tabLst>
                <a:tab pos="287020" algn="l"/>
              </a:tabLst>
            </a:pPr>
            <a:endParaRPr lang="en-US" sz="5000" dirty="0">
              <a:solidFill>
                <a:srgbClr val="00000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17508441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GRAPH – DATA STRUCTURE</a:t>
            </a:r>
            <a:endParaRPr lang="en-PK" dirty="0">
              <a:solidFill>
                <a:srgbClr val="00B0F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7" name="Content Placeholder 6">
            <a:extLst>
              <a:ext uri="{FF2B5EF4-FFF2-40B4-BE49-F238E27FC236}">
                <a16:creationId xmlns:a16="http://schemas.microsoft.com/office/drawing/2014/main" id="{02FA41A7-EED5-434F-9091-3865612850F8}"/>
              </a:ext>
            </a:extLst>
          </p:cNvPr>
          <p:cNvSpPr>
            <a:spLocks noGrp="1"/>
          </p:cNvSpPr>
          <p:nvPr>
            <p:ph idx="1"/>
          </p:nvPr>
        </p:nvSpPr>
        <p:spPr>
          <a:xfrm>
            <a:off x="1024128" y="2109024"/>
            <a:ext cx="9720073" cy="4023360"/>
          </a:xfrm>
        </p:spPr>
        <p:txBody>
          <a:bodyPr>
            <a:normAutofit/>
          </a:bodyPr>
          <a:lstStyle/>
          <a:p>
            <a:r>
              <a:rPr lang="en-US" sz="5000" cap="all" spc="100" dirty="0">
                <a:solidFill>
                  <a:srgbClr val="00B0F0"/>
                </a:solidFill>
                <a:latin typeface="+mj-lt"/>
                <a:ea typeface="+mj-ea"/>
                <a:cs typeface="+mj-cs"/>
              </a:rPr>
              <a:t>EXAMPLE</a:t>
            </a:r>
            <a:endParaRPr lang="en-US" sz="3600" dirty="0"/>
          </a:p>
          <a:p>
            <a:r>
              <a:rPr lang="en-US" sz="2800" b="0" i="0" dirty="0">
                <a:effectLst/>
                <a:latin typeface="euclid_circular_a"/>
              </a:rPr>
              <a:t>In the graph,</a:t>
            </a:r>
            <a:endParaRPr lang="en-US" sz="3600" b="0" i="0" dirty="0">
              <a:effectLst/>
              <a:latin typeface="euclid_circular_a"/>
            </a:endParaRPr>
          </a:p>
          <a:p>
            <a:pPr marL="633413" indent="-90488"/>
            <a:r>
              <a:rPr lang="en-US" sz="3600" dirty="0">
                <a:solidFill>
                  <a:srgbClr val="C00000"/>
                </a:solidFill>
              </a:rPr>
              <a:t>V = {0, 1, 2, 3}</a:t>
            </a:r>
          </a:p>
          <a:p>
            <a:pPr marL="633413" indent="-90488"/>
            <a:r>
              <a:rPr lang="en-US" sz="3600" dirty="0">
                <a:solidFill>
                  <a:srgbClr val="C00000"/>
                </a:solidFill>
              </a:rPr>
              <a:t>E = {(0,1), (0,2), (0,3), (1,2)}</a:t>
            </a:r>
          </a:p>
          <a:p>
            <a:pPr marL="633413" indent="-90488"/>
            <a:r>
              <a:rPr lang="en-US" sz="3600" dirty="0">
                <a:solidFill>
                  <a:srgbClr val="C00000"/>
                </a:solidFill>
              </a:rPr>
              <a:t>G = {V, E}</a:t>
            </a:r>
            <a:endParaRPr lang="en-PK" sz="3600" dirty="0">
              <a:solidFill>
                <a:srgbClr val="C00000"/>
              </a:solidFill>
            </a:endParaRPr>
          </a:p>
        </p:txBody>
      </p:sp>
      <p:pic>
        <p:nvPicPr>
          <p:cNvPr id="12" name="Picture 11">
            <a:extLst>
              <a:ext uri="{FF2B5EF4-FFF2-40B4-BE49-F238E27FC236}">
                <a16:creationId xmlns:a16="http://schemas.microsoft.com/office/drawing/2014/main" id="{EBAFB74F-ABA8-42D3-860B-FBBC447E8F8B}"/>
              </a:ext>
            </a:extLst>
          </p:cNvPr>
          <p:cNvPicPr>
            <a:picLocks noChangeAspect="1"/>
          </p:cNvPicPr>
          <p:nvPr/>
        </p:nvPicPr>
        <p:blipFill rotWithShape="1">
          <a:blip r:embed="rId2">
            <a:extLst>
              <a:ext uri="{28A0092B-C50C-407E-A947-70E740481C1C}">
                <a14:useLocalDpi xmlns:a14="http://schemas.microsoft.com/office/drawing/2010/main" val="0"/>
              </a:ext>
            </a:extLst>
          </a:blip>
          <a:srcRect l="53831" t="52322" r="27177" b="15733"/>
          <a:stretch/>
        </p:blipFill>
        <p:spPr>
          <a:xfrm>
            <a:off x="7019005" y="2131535"/>
            <a:ext cx="4691214" cy="4247991"/>
          </a:xfrm>
          <a:prstGeom prst="rect">
            <a:avLst/>
          </a:prstGeom>
        </p:spPr>
      </p:pic>
    </p:spTree>
    <p:extLst>
      <p:ext uri="{BB962C8B-B14F-4D97-AF65-F5344CB8AC3E}">
        <p14:creationId xmlns:p14="http://schemas.microsoft.com/office/powerpoint/2010/main" val="4276534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21EC0-D876-498E-8DB8-5415E5B59CC9}"/>
              </a:ext>
            </a:extLst>
          </p:cNvPr>
          <p:cNvSpPr>
            <a:spLocks noGrp="1"/>
          </p:cNvSpPr>
          <p:nvPr>
            <p:ph type="title"/>
          </p:nvPr>
        </p:nvSpPr>
        <p:spPr/>
        <p:txBody>
          <a:bodyPr/>
          <a:lstStyle/>
          <a:p>
            <a:endParaRPr lang="en-PK" dirty="0"/>
          </a:p>
        </p:txBody>
      </p:sp>
      <p:pic>
        <p:nvPicPr>
          <p:cNvPr id="104" name="Picture 103">
            <a:extLst>
              <a:ext uri="{FF2B5EF4-FFF2-40B4-BE49-F238E27FC236}">
                <a16:creationId xmlns:a16="http://schemas.microsoft.com/office/drawing/2014/main" id="{322B462E-AA54-48E7-A060-0249FC7C9718}"/>
              </a:ext>
            </a:extLst>
          </p:cNvPr>
          <p:cNvPicPr>
            <a:picLocks noChangeAspect="1"/>
          </p:cNvPicPr>
          <p:nvPr/>
        </p:nvPicPr>
        <p:blipFill>
          <a:blip r:embed="rId2"/>
          <a:stretch>
            <a:fillRect/>
          </a:stretch>
        </p:blipFill>
        <p:spPr>
          <a:xfrm>
            <a:off x="10238201" y="4993266"/>
            <a:ext cx="1011998" cy="968625"/>
          </a:xfrm>
          <a:prstGeom prst="rect">
            <a:avLst/>
          </a:prstGeom>
          <a:noFill/>
        </p:spPr>
      </p:pic>
      <p:sp>
        <p:nvSpPr>
          <p:cNvPr id="105" name="TextBox 104">
            <a:extLst>
              <a:ext uri="{FF2B5EF4-FFF2-40B4-BE49-F238E27FC236}">
                <a16:creationId xmlns:a16="http://schemas.microsoft.com/office/drawing/2014/main" id="{1E6A4628-059D-4427-9325-68547B00837A}"/>
              </a:ext>
            </a:extLst>
          </p:cNvPr>
          <p:cNvSpPr txBox="1"/>
          <p:nvPr/>
        </p:nvSpPr>
        <p:spPr>
          <a:xfrm>
            <a:off x="10527513" y="5174687"/>
            <a:ext cx="516194"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1</a:t>
            </a:r>
            <a:endParaRPr lang="en-PK" sz="28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3211094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GRAPH TERMINOLOGY – DATA STRUCTURE</a:t>
            </a:r>
            <a:endParaRPr lang="en-PK" dirty="0">
              <a:solidFill>
                <a:srgbClr val="00B0F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7" name="Content Placeholder 6">
            <a:extLst>
              <a:ext uri="{FF2B5EF4-FFF2-40B4-BE49-F238E27FC236}">
                <a16:creationId xmlns:a16="http://schemas.microsoft.com/office/drawing/2014/main" id="{02FA41A7-EED5-434F-9091-3865612850F8}"/>
              </a:ext>
            </a:extLst>
          </p:cNvPr>
          <p:cNvSpPr>
            <a:spLocks noGrp="1"/>
          </p:cNvSpPr>
          <p:nvPr>
            <p:ph idx="1"/>
          </p:nvPr>
        </p:nvSpPr>
        <p:spPr>
          <a:xfrm>
            <a:off x="1083563" y="1865966"/>
            <a:ext cx="9720073" cy="4406818"/>
          </a:xfrm>
        </p:spPr>
        <p:txBody>
          <a:bodyPr>
            <a:normAutofit lnSpcReduction="10000"/>
          </a:bodyPr>
          <a:lstStyle/>
          <a:p>
            <a:pPr marL="0" indent="0" algn="just">
              <a:buNone/>
            </a:pPr>
            <a:r>
              <a:rPr lang="en-US" sz="2400" b="1" dirty="0">
                <a:solidFill>
                  <a:srgbClr val="C00000"/>
                </a:solidFill>
              </a:rPr>
              <a:t>Vertex: </a:t>
            </a:r>
            <a:r>
              <a:rPr lang="en-US" sz="2400" dirty="0">
                <a:solidFill>
                  <a:srgbClr val="000000"/>
                </a:solidFill>
              </a:rPr>
              <a:t>Each node of the graph is called a vertex. In the above graph, A, B, C, and D are the vertices of the graph.</a:t>
            </a:r>
          </a:p>
          <a:p>
            <a:pPr marL="0" indent="0" algn="just">
              <a:buNone/>
            </a:pPr>
            <a:r>
              <a:rPr lang="en-US" sz="2400" b="1" dirty="0">
                <a:solidFill>
                  <a:srgbClr val="C00000"/>
                </a:solidFill>
              </a:rPr>
              <a:t>Edge: </a:t>
            </a:r>
            <a:r>
              <a:rPr lang="en-US" sz="2400" dirty="0">
                <a:solidFill>
                  <a:srgbClr val="000000"/>
                </a:solidFill>
              </a:rPr>
              <a:t>The link or path between two vertices is called an edge. It connects two or more vertices. The different edges in the above graph are AB, BC, AD, and DC.</a:t>
            </a:r>
          </a:p>
          <a:p>
            <a:pPr marL="0" indent="0" algn="just">
              <a:buNone/>
            </a:pPr>
            <a:r>
              <a:rPr lang="en-US" sz="2400" b="1" dirty="0">
                <a:solidFill>
                  <a:srgbClr val="C00000"/>
                </a:solidFill>
              </a:rPr>
              <a:t>Adjacent node: </a:t>
            </a:r>
            <a:r>
              <a:rPr lang="en-US" sz="2400" dirty="0">
                <a:solidFill>
                  <a:srgbClr val="000000"/>
                </a:solidFill>
              </a:rPr>
              <a:t>In a graph, if two nodes are connected by an edge then they are called adjacent nodes or neighbors. In the above graph, vertices A and B are connected by edge AB. Thus A and B are adjacent nodes.</a:t>
            </a:r>
          </a:p>
          <a:p>
            <a:pPr marL="0" indent="0" algn="just">
              <a:buNone/>
            </a:pPr>
            <a:r>
              <a:rPr lang="en-US" sz="2400" b="1" dirty="0">
                <a:solidFill>
                  <a:srgbClr val="C00000"/>
                </a:solidFill>
              </a:rPr>
              <a:t>Degree of the node: </a:t>
            </a:r>
            <a:r>
              <a:rPr lang="en-US" sz="2400" dirty="0">
                <a:solidFill>
                  <a:srgbClr val="000000"/>
                </a:solidFill>
              </a:rPr>
              <a:t>The number of edges that are connected to a particular node is called the degree of the node. In the above graph, node A has a degree 2.</a:t>
            </a:r>
          </a:p>
          <a:p>
            <a:endParaRPr lang="en-PK" sz="3600" dirty="0"/>
          </a:p>
        </p:txBody>
      </p:sp>
    </p:spTree>
    <p:extLst>
      <p:ext uri="{BB962C8B-B14F-4D97-AF65-F5344CB8AC3E}">
        <p14:creationId xmlns:p14="http://schemas.microsoft.com/office/powerpoint/2010/main" val="1332517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GRAPH TERMINOLOGY – DATA STRUCTURE</a:t>
            </a:r>
            <a:endParaRPr lang="en-PK" dirty="0">
              <a:solidFill>
                <a:srgbClr val="00B0F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7" name="Content Placeholder 6">
            <a:extLst>
              <a:ext uri="{FF2B5EF4-FFF2-40B4-BE49-F238E27FC236}">
                <a16:creationId xmlns:a16="http://schemas.microsoft.com/office/drawing/2014/main" id="{02FA41A7-EED5-434F-9091-3865612850F8}"/>
              </a:ext>
            </a:extLst>
          </p:cNvPr>
          <p:cNvSpPr>
            <a:spLocks noGrp="1"/>
          </p:cNvSpPr>
          <p:nvPr>
            <p:ph idx="1"/>
          </p:nvPr>
        </p:nvSpPr>
        <p:spPr>
          <a:xfrm>
            <a:off x="1024128" y="1814051"/>
            <a:ext cx="9720072" cy="4940709"/>
          </a:xfrm>
        </p:spPr>
        <p:txBody>
          <a:bodyPr>
            <a:normAutofit/>
          </a:bodyPr>
          <a:lstStyle/>
          <a:p>
            <a:pPr marL="0" indent="0" algn="just">
              <a:lnSpc>
                <a:spcPct val="110000"/>
              </a:lnSpc>
              <a:buNone/>
            </a:pPr>
            <a:r>
              <a:rPr lang="en-US" b="1" dirty="0">
                <a:solidFill>
                  <a:srgbClr val="C00000"/>
                </a:solidFill>
              </a:rPr>
              <a:t>Path: </a:t>
            </a:r>
            <a:r>
              <a:rPr lang="en-US" dirty="0"/>
              <a:t>The sequence of nodes that we need to follow when we have to travel from one vertex to another in a graph is called the path. In our example graph, if we need to go from node A to C, then the path would be </a:t>
            </a:r>
            <a:r>
              <a:rPr lang="en-US" b="1" dirty="0">
                <a:solidFill>
                  <a:srgbClr val="C00000"/>
                </a:solidFill>
              </a:rPr>
              <a:t>A -&gt; B -&gt; C</a:t>
            </a:r>
          </a:p>
          <a:p>
            <a:pPr marL="0" indent="0" algn="just">
              <a:lnSpc>
                <a:spcPct val="110000"/>
              </a:lnSpc>
              <a:buNone/>
            </a:pPr>
            <a:r>
              <a:rPr lang="en-US" b="1" dirty="0">
                <a:solidFill>
                  <a:srgbClr val="C00000"/>
                </a:solidFill>
              </a:rPr>
              <a:t>Closed path: </a:t>
            </a:r>
            <a:r>
              <a:rPr lang="en-US" dirty="0"/>
              <a:t>If the initial node is the same as a terminal node, then that path is termed as the closed path.</a:t>
            </a:r>
          </a:p>
          <a:p>
            <a:pPr marL="0" indent="0" algn="just">
              <a:lnSpc>
                <a:spcPct val="110000"/>
              </a:lnSpc>
              <a:buNone/>
            </a:pPr>
            <a:r>
              <a:rPr lang="en-US" b="1" dirty="0">
                <a:solidFill>
                  <a:srgbClr val="C00000"/>
                </a:solidFill>
              </a:rPr>
              <a:t>Simple path: </a:t>
            </a:r>
            <a:r>
              <a:rPr lang="en-US" dirty="0"/>
              <a:t>A closed path in which all the other nodes are distinct is called a simple path.</a:t>
            </a:r>
          </a:p>
          <a:p>
            <a:pPr marL="0" indent="0" algn="just">
              <a:lnSpc>
                <a:spcPct val="110000"/>
              </a:lnSpc>
              <a:buNone/>
            </a:pPr>
            <a:r>
              <a:rPr lang="en-US" b="1" dirty="0">
                <a:solidFill>
                  <a:srgbClr val="C00000"/>
                </a:solidFill>
              </a:rPr>
              <a:t>Cycle:</a:t>
            </a:r>
            <a:r>
              <a:rPr lang="en-US" dirty="0"/>
              <a:t> A path in which there are no repeated edges or vertices and the first and last vertices are the same is called a cycle. In the above graph, </a:t>
            </a:r>
            <a:r>
              <a:rPr lang="en-US" b="1" dirty="0">
                <a:solidFill>
                  <a:srgbClr val="C00000"/>
                </a:solidFill>
              </a:rPr>
              <a:t>A-&gt;B-&gt;C-&gt;D-&gt;A</a:t>
            </a:r>
            <a:r>
              <a:rPr lang="en-US" dirty="0"/>
              <a:t> is a cycle.</a:t>
            </a:r>
          </a:p>
          <a:p>
            <a:endParaRPr lang="en-PK" sz="2000" dirty="0"/>
          </a:p>
        </p:txBody>
      </p:sp>
    </p:spTree>
    <p:extLst>
      <p:ext uri="{BB962C8B-B14F-4D97-AF65-F5344CB8AC3E}">
        <p14:creationId xmlns:p14="http://schemas.microsoft.com/office/powerpoint/2010/main" val="1462425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GRAPH TERMINOLOGY – DATA STRUCTURE</a:t>
            </a:r>
            <a:endParaRPr lang="en-PK" dirty="0">
              <a:solidFill>
                <a:srgbClr val="00B0F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7" name="Content Placeholder 6">
            <a:extLst>
              <a:ext uri="{FF2B5EF4-FFF2-40B4-BE49-F238E27FC236}">
                <a16:creationId xmlns:a16="http://schemas.microsoft.com/office/drawing/2014/main" id="{02FA41A7-EED5-434F-9091-3865612850F8}"/>
              </a:ext>
            </a:extLst>
          </p:cNvPr>
          <p:cNvSpPr>
            <a:spLocks noGrp="1"/>
          </p:cNvSpPr>
          <p:nvPr>
            <p:ph idx="1"/>
          </p:nvPr>
        </p:nvSpPr>
        <p:spPr>
          <a:xfrm>
            <a:off x="1121664" y="1769806"/>
            <a:ext cx="9948672" cy="4970208"/>
          </a:xfrm>
        </p:spPr>
        <p:txBody>
          <a:bodyPr>
            <a:normAutofit fontScale="85000" lnSpcReduction="10000"/>
          </a:bodyPr>
          <a:lstStyle/>
          <a:p>
            <a:pPr marL="0" indent="0" algn="just">
              <a:lnSpc>
                <a:spcPct val="110000"/>
              </a:lnSpc>
              <a:buNone/>
            </a:pPr>
            <a:r>
              <a:rPr lang="en-US" sz="2400" b="1" dirty="0">
                <a:solidFill>
                  <a:srgbClr val="C00000"/>
                </a:solidFill>
              </a:rPr>
              <a:t>Connected Graph: </a:t>
            </a:r>
            <a:r>
              <a:rPr lang="en-US" sz="2400" dirty="0"/>
              <a:t>A connected graph is the one in which there is a path between each of the vertices. This means that there is not a single vertex which is isolated or without a connecting edge. The graph shown above is a connected graph.</a:t>
            </a:r>
          </a:p>
          <a:p>
            <a:pPr marL="0" indent="0" algn="just">
              <a:lnSpc>
                <a:spcPct val="110000"/>
              </a:lnSpc>
              <a:buNone/>
            </a:pPr>
            <a:r>
              <a:rPr lang="en-US" sz="2400" b="1" dirty="0">
                <a:solidFill>
                  <a:srgbClr val="C00000"/>
                </a:solidFill>
              </a:rPr>
              <a:t>Complete Graph: </a:t>
            </a:r>
            <a:r>
              <a:rPr lang="en-US" sz="2400" dirty="0"/>
              <a:t>A graph in which each node is connected to another is called the Complete graph. If N is the total number of nodes in a graph then the complete graph contains N(N-1)/2 number of edges.</a:t>
            </a:r>
          </a:p>
          <a:p>
            <a:pPr marL="0" indent="0" algn="just">
              <a:lnSpc>
                <a:spcPct val="110000"/>
              </a:lnSpc>
              <a:buNone/>
            </a:pPr>
            <a:r>
              <a:rPr lang="en-US" sz="2400" b="1" dirty="0">
                <a:solidFill>
                  <a:srgbClr val="C00000"/>
                </a:solidFill>
              </a:rPr>
              <a:t>Weighted Graph:</a:t>
            </a:r>
            <a:r>
              <a:rPr lang="en-US" sz="2400" dirty="0"/>
              <a:t> A positive value assigned to each edge indicating its length (distance between the vertices connected by an edge) is called weight. The graph containing weighted edges is called a weighted graph. The weight of an edge e is denoted by w(e) and it indicates the cost of traversing an edge.</a:t>
            </a:r>
          </a:p>
          <a:p>
            <a:pPr marL="0" indent="0" algn="just">
              <a:lnSpc>
                <a:spcPct val="110000"/>
              </a:lnSpc>
              <a:buNone/>
            </a:pPr>
            <a:r>
              <a:rPr lang="en-US" sz="2400" b="1" dirty="0">
                <a:solidFill>
                  <a:srgbClr val="C00000"/>
                </a:solidFill>
              </a:rPr>
              <a:t>Diagraph:</a:t>
            </a:r>
            <a:r>
              <a:rPr lang="en-US" sz="2400" dirty="0"/>
              <a:t> A digraph is a graph in which every edge is associated with a specific direction and the traversal can be done in specified direction only.</a:t>
            </a:r>
          </a:p>
          <a:p>
            <a:endParaRPr lang="en-PK" sz="2000" dirty="0"/>
          </a:p>
        </p:txBody>
      </p:sp>
    </p:spTree>
    <p:extLst>
      <p:ext uri="{BB962C8B-B14F-4D97-AF65-F5344CB8AC3E}">
        <p14:creationId xmlns:p14="http://schemas.microsoft.com/office/powerpoint/2010/main" val="167915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GRAPH TERMINOLOGY – DATA STRUCTURE</a:t>
            </a:r>
            <a:endParaRPr lang="en-PK" dirty="0">
              <a:solidFill>
                <a:srgbClr val="00B0F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7" name="Content Placeholder 6">
            <a:extLst>
              <a:ext uri="{FF2B5EF4-FFF2-40B4-BE49-F238E27FC236}">
                <a16:creationId xmlns:a16="http://schemas.microsoft.com/office/drawing/2014/main" id="{02FA41A7-EED5-434F-9091-3865612850F8}"/>
              </a:ext>
            </a:extLst>
          </p:cNvPr>
          <p:cNvSpPr>
            <a:spLocks noGrp="1"/>
          </p:cNvSpPr>
          <p:nvPr>
            <p:ph idx="1"/>
          </p:nvPr>
        </p:nvSpPr>
        <p:spPr/>
        <p:txBody>
          <a:bodyPr>
            <a:normAutofit/>
          </a:bodyPr>
          <a:lstStyle/>
          <a:p>
            <a:r>
              <a:rPr lang="en-US" sz="4000" cap="all" dirty="0">
                <a:solidFill>
                  <a:srgbClr val="C00000"/>
                </a:solidFill>
                <a:latin typeface="+mj-lt"/>
                <a:ea typeface="+mj-ea"/>
                <a:cs typeface="+mj-cs"/>
              </a:rPr>
              <a:t>THINGS TO REMEMBER</a:t>
            </a:r>
          </a:p>
          <a:p>
            <a:pPr marL="0" indent="0">
              <a:buNone/>
            </a:pPr>
            <a:r>
              <a:rPr lang="en-US" dirty="0"/>
              <a:t> Order of the graph = The number of vertices in the graph.</a:t>
            </a:r>
          </a:p>
          <a:p>
            <a:r>
              <a:rPr lang="en-US" dirty="0"/>
              <a:t>Size of the graph = The number of edges in the graph.</a:t>
            </a:r>
          </a:p>
          <a:p>
            <a:r>
              <a:rPr lang="en-US" dirty="0"/>
              <a:t>Degree of a vertex of a graph = Number of edges incident to the vertex.</a:t>
            </a:r>
            <a:endParaRPr lang="en-PK" dirty="0"/>
          </a:p>
        </p:txBody>
      </p:sp>
    </p:spTree>
    <p:extLst>
      <p:ext uri="{BB962C8B-B14F-4D97-AF65-F5344CB8AC3E}">
        <p14:creationId xmlns:p14="http://schemas.microsoft.com/office/powerpoint/2010/main" val="13481355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1163</TotalTime>
  <Words>1277</Words>
  <Application>Microsoft Office PowerPoint</Application>
  <PresentationFormat>Widescreen</PresentationFormat>
  <Paragraphs>187</Paragraphs>
  <Slides>29</Slides>
  <Notes>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Arial Black</vt:lpstr>
      <vt:lpstr>Calibri</vt:lpstr>
      <vt:lpstr>euclid_circular_a</vt:lpstr>
      <vt:lpstr>Roboto</vt:lpstr>
      <vt:lpstr>Tw Cen MT</vt:lpstr>
      <vt:lpstr>Tw Cen MT Condensed</vt:lpstr>
      <vt:lpstr>Wingdings 3</vt:lpstr>
      <vt:lpstr>Integral</vt:lpstr>
      <vt:lpstr>Data Structures and algorithms  GRAPH DATA STRUCTURE</vt:lpstr>
      <vt:lpstr>GRAPH – DATA STRUCTURE</vt:lpstr>
      <vt:lpstr>GRAPH – DATA STRUCTURE</vt:lpstr>
      <vt:lpstr>GRAPH – DATA STRUCTURE</vt:lpstr>
      <vt:lpstr>PowerPoint Presentation</vt:lpstr>
      <vt:lpstr>GRAPH TERMINOLOGY – DATA STRUCTURE</vt:lpstr>
      <vt:lpstr>GRAPH TERMINOLOGY – DATA STRUCTURE</vt:lpstr>
      <vt:lpstr>GRAPH TERMINOLOGY – DATA STRUCTURE</vt:lpstr>
      <vt:lpstr>GRAPH TERMINOLOGY – DATA STRUCTURE</vt:lpstr>
      <vt:lpstr>TYPES OF GRAPH – DATA STRUCTURE</vt:lpstr>
      <vt:lpstr>TYPES OF GRAPH – DATA STRUCTURE</vt:lpstr>
      <vt:lpstr>TYPES OF GRAPH – DATA STRUCTURE</vt:lpstr>
      <vt:lpstr>TYPES OF GRAPH – DATA STRUCTURE</vt:lpstr>
      <vt:lpstr>TYPES OF GRAPH – DATA STRUCTURE</vt:lpstr>
      <vt:lpstr>TYPES OF GRAPH – DATA STRUCTURE</vt:lpstr>
      <vt:lpstr>TYPES OF GRAPH – DATA STRUCTURE</vt:lpstr>
      <vt:lpstr>TYPES OF GRAPH – DATA STRUCTURE</vt:lpstr>
      <vt:lpstr>TYPES OF GRAPH – DATA STRUCTURE</vt:lpstr>
      <vt:lpstr>TYPES OF GRAPH – DATA STRUCTURE</vt:lpstr>
      <vt:lpstr>TYPES OF GRAPH – DATA STRUCTURE</vt:lpstr>
      <vt:lpstr>TYPES OF GRAPH – DATA STRUCTURE</vt:lpstr>
      <vt:lpstr>TYPES OF GRAPH – DATA STRUCTURE</vt:lpstr>
      <vt:lpstr>GRAPH REPRESENTATION – DATA STRUCTURE</vt:lpstr>
      <vt:lpstr>GRAPH REPRESENTATION – DATA STRUCTURE</vt:lpstr>
      <vt:lpstr>GRAPH REPRESENTATION – DATA STRUCTURE</vt:lpstr>
      <vt:lpstr>GRAPH REPRESENTATION – DATA STRUCTURE</vt:lpstr>
      <vt:lpstr>GRAPH REPRESENTATION – DATA STRUCTURE</vt:lpstr>
      <vt:lpstr>GRAPH REPRESENTATION – DATA STRUCTURE</vt:lpstr>
      <vt:lpstr>GRAPH – DATA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dc:title>
  <dc:creator>Sadia Zar</dc:creator>
  <cp:lastModifiedBy>UIIT</cp:lastModifiedBy>
  <cp:revision>253</cp:revision>
  <dcterms:created xsi:type="dcterms:W3CDTF">2020-05-03T23:37:33Z</dcterms:created>
  <dcterms:modified xsi:type="dcterms:W3CDTF">2022-12-19T10:46:03Z</dcterms:modified>
</cp:coreProperties>
</file>