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7" r:id="rId1"/>
  </p:sldMasterIdLst>
  <p:notesMasterIdLst>
    <p:notesMasterId r:id="rId18"/>
  </p:notesMasterIdLst>
  <p:sldIdLst>
    <p:sldId id="256" r:id="rId2"/>
    <p:sldId id="257" r:id="rId3"/>
    <p:sldId id="258" r:id="rId4"/>
    <p:sldId id="259" r:id="rId5"/>
    <p:sldId id="260" r:id="rId6"/>
    <p:sldId id="261" r:id="rId7"/>
    <p:sldId id="262" r:id="rId8"/>
    <p:sldId id="263" r:id="rId9"/>
    <p:sldId id="265" r:id="rId10"/>
    <p:sldId id="266" r:id="rId11"/>
    <p:sldId id="270" r:id="rId12"/>
    <p:sldId id="271" r:id="rId13"/>
    <p:sldId id="272" r:id="rId14"/>
    <p:sldId id="267" r:id="rId15"/>
    <p:sldId id="268" r:id="rId16"/>
    <p:sldId id="269"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0F0"/>
    <a:srgbClr val="8F24FC"/>
    <a:srgbClr val="52536D"/>
    <a:srgbClr val="59E6DE"/>
    <a:srgbClr val="851BF6"/>
    <a:srgbClr val="0000FF"/>
    <a:srgbClr val="88ADE3"/>
    <a:srgbClr val="F8CECC"/>
    <a:srgbClr val="FFCD28"/>
    <a:srgbClr val="BCBCB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815" autoAdjust="0"/>
    <p:restoredTop sz="94660"/>
  </p:normalViewPr>
  <p:slideViewPr>
    <p:cSldViewPr snapToGrid="0">
      <p:cViewPr varScale="1">
        <p:scale>
          <a:sx n="69" d="100"/>
          <a:sy n="69" d="100"/>
        </p:scale>
        <p:origin x="786" y="72"/>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PK"/>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6179995-24F5-4E30-AA3C-C6A49AA09FD3}" type="datetimeFigureOut">
              <a:rPr lang="en-PK" smtClean="0"/>
              <a:t>01/03/2023</a:t>
            </a:fld>
            <a:endParaRPr lang="en-PK"/>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PK"/>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PK"/>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D36634-1409-4A8E-A296-BA8F1C547D97}" type="slidenum">
              <a:rPr lang="en-PK" smtClean="0"/>
              <a:t>‹#›</a:t>
            </a:fld>
            <a:endParaRPr lang="en-PK"/>
          </a:p>
        </p:txBody>
      </p:sp>
    </p:spTree>
    <p:extLst>
      <p:ext uri="{BB962C8B-B14F-4D97-AF65-F5344CB8AC3E}">
        <p14:creationId xmlns:p14="http://schemas.microsoft.com/office/powerpoint/2010/main" val="9228264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3575713"/>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502565" y="427202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498722" y="4272028"/>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AECB3A91-E8FF-491D-9094-E8DA7D09D927}" type="datetimeFigureOut">
              <a:rPr lang="en-PK" smtClean="0"/>
              <a:t>01/03/2023</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FE84F414-AC98-41D6-86A2-7C0351A90181}" type="slidenum">
              <a:rPr lang="en-PK" smtClean="0"/>
              <a:t>‹#›</a:t>
            </a:fld>
            <a:endParaRPr lang="en-PK"/>
          </a:p>
        </p:txBody>
      </p:sp>
      <p:cxnSp>
        <p:nvCxnSpPr>
          <p:cNvPr id="8" name="Straight Connector 7"/>
          <p:cNvCxnSpPr/>
          <p:nvPr/>
        </p:nvCxnSpPr>
        <p:spPr>
          <a:xfrm flipV="1">
            <a:off x="8577915" y="4513477"/>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3240136"/>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ECB3A91-E8FF-491D-9094-E8DA7D09D927}" type="datetimeFigureOut">
              <a:rPr lang="en-PK" smtClean="0"/>
              <a:t>01/03/2023</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FE84F414-AC98-41D6-86A2-7C0351A90181}" type="slidenum">
              <a:rPr lang="en-PK" smtClean="0"/>
              <a:t>‹#›</a:t>
            </a:fld>
            <a:endParaRPr lang="en-PK"/>
          </a:p>
        </p:txBody>
      </p:sp>
    </p:spTree>
    <p:extLst>
      <p:ext uri="{BB962C8B-B14F-4D97-AF65-F5344CB8AC3E}">
        <p14:creationId xmlns:p14="http://schemas.microsoft.com/office/powerpoint/2010/main" val="36247613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ECB3A91-E8FF-491D-9094-E8DA7D09D927}" type="datetimeFigureOut">
              <a:rPr lang="en-PK" smtClean="0"/>
              <a:t>01/03/2023</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FE84F414-AC98-41D6-86A2-7C0351A90181}" type="slidenum">
              <a:rPr lang="en-PK" smtClean="0"/>
              <a:t>‹#›</a:t>
            </a:fld>
            <a:endParaRPr lang="en-PK"/>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32081035"/>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ECB3A91-E8FF-491D-9094-E8DA7D09D927}" type="datetimeFigureOut">
              <a:rPr lang="en-PK" smtClean="0"/>
              <a:t>01/03/2023</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FE84F414-AC98-41D6-86A2-7C0351A90181}" type="slidenum">
              <a:rPr lang="en-PK" smtClean="0"/>
              <a:t>‹#›</a:t>
            </a:fld>
            <a:endParaRPr lang="en-PK"/>
          </a:p>
        </p:txBody>
      </p:sp>
    </p:spTree>
    <p:extLst>
      <p:ext uri="{BB962C8B-B14F-4D97-AF65-F5344CB8AC3E}">
        <p14:creationId xmlns:p14="http://schemas.microsoft.com/office/powerpoint/2010/main" val="3091539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ECB3A91-E8FF-491D-9094-E8DA7D09D927}" type="datetimeFigureOut">
              <a:rPr lang="en-PK" smtClean="0"/>
              <a:t>01/03/2023</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FE84F414-AC98-41D6-86A2-7C0351A90181}" type="slidenum">
              <a:rPr lang="en-PK" smtClean="0"/>
              <a:t>‹#›</a:t>
            </a:fld>
            <a:endParaRPr lang="en-PK"/>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55123102"/>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ECB3A91-E8FF-491D-9094-E8DA7D09D927}" type="datetimeFigureOut">
              <a:rPr lang="en-PK" smtClean="0"/>
              <a:t>01/03/2023</a:t>
            </a:fld>
            <a:endParaRPr lang="en-PK"/>
          </a:p>
        </p:txBody>
      </p:sp>
      <p:sp>
        <p:nvSpPr>
          <p:cNvPr id="6" name="Footer Placeholder 5"/>
          <p:cNvSpPr>
            <a:spLocks noGrp="1"/>
          </p:cNvSpPr>
          <p:nvPr>
            <p:ph type="ftr" sz="quarter" idx="11"/>
          </p:nvPr>
        </p:nvSpPr>
        <p:spPr/>
        <p:txBody>
          <a:bodyPr/>
          <a:lstStyle/>
          <a:p>
            <a:endParaRPr lang="en-PK"/>
          </a:p>
        </p:txBody>
      </p:sp>
      <p:sp>
        <p:nvSpPr>
          <p:cNvPr id="7" name="Slide Number Placeholder 6"/>
          <p:cNvSpPr>
            <a:spLocks noGrp="1"/>
          </p:cNvSpPr>
          <p:nvPr>
            <p:ph type="sldNum" sz="quarter" idx="12"/>
          </p:nvPr>
        </p:nvSpPr>
        <p:spPr/>
        <p:txBody>
          <a:bodyPr/>
          <a:lstStyle/>
          <a:p>
            <a:fld id="{FE84F414-AC98-41D6-86A2-7C0351A90181}" type="slidenum">
              <a:rPr lang="en-PK" smtClean="0"/>
              <a:t>‹#›</a:t>
            </a:fld>
            <a:endParaRPr lang="en-PK"/>
          </a:p>
        </p:txBody>
      </p:sp>
    </p:spTree>
    <p:extLst>
      <p:ext uri="{BB962C8B-B14F-4D97-AF65-F5344CB8AC3E}">
        <p14:creationId xmlns:p14="http://schemas.microsoft.com/office/powerpoint/2010/main" val="29471266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ECB3A91-E8FF-491D-9094-E8DA7D09D927}" type="datetimeFigureOut">
              <a:rPr lang="en-PK" smtClean="0"/>
              <a:t>01/03/2023</a:t>
            </a:fld>
            <a:endParaRPr lang="en-PK"/>
          </a:p>
        </p:txBody>
      </p:sp>
      <p:sp>
        <p:nvSpPr>
          <p:cNvPr id="8" name="Footer Placeholder 7"/>
          <p:cNvSpPr>
            <a:spLocks noGrp="1"/>
          </p:cNvSpPr>
          <p:nvPr>
            <p:ph type="ftr" sz="quarter" idx="11"/>
          </p:nvPr>
        </p:nvSpPr>
        <p:spPr/>
        <p:txBody>
          <a:bodyPr/>
          <a:lstStyle/>
          <a:p>
            <a:endParaRPr lang="en-PK"/>
          </a:p>
        </p:txBody>
      </p:sp>
      <p:sp>
        <p:nvSpPr>
          <p:cNvPr id="9" name="Slide Number Placeholder 8"/>
          <p:cNvSpPr>
            <a:spLocks noGrp="1"/>
          </p:cNvSpPr>
          <p:nvPr>
            <p:ph type="sldNum" sz="quarter" idx="12"/>
          </p:nvPr>
        </p:nvSpPr>
        <p:spPr/>
        <p:txBody>
          <a:bodyPr/>
          <a:lstStyle/>
          <a:p>
            <a:fld id="{FE84F414-AC98-41D6-86A2-7C0351A90181}" type="slidenum">
              <a:rPr lang="en-PK" smtClean="0"/>
              <a:t>‹#›</a:t>
            </a:fld>
            <a:endParaRPr lang="en-PK"/>
          </a:p>
        </p:txBody>
      </p:sp>
    </p:spTree>
    <p:extLst>
      <p:ext uri="{BB962C8B-B14F-4D97-AF65-F5344CB8AC3E}">
        <p14:creationId xmlns:p14="http://schemas.microsoft.com/office/powerpoint/2010/main" val="32062136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7E7AB9F-5517-44C7-A472-1740CA080117}"/>
              </a:ext>
            </a:extLst>
          </p:cNvPr>
          <p:cNvSpPr>
            <a:spLocks noGrp="1"/>
          </p:cNvSpPr>
          <p:nvPr>
            <p:ph type="title"/>
          </p:nvPr>
        </p:nvSpPr>
        <p:spPr/>
        <p:txBody>
          <a:bodyPr/>
          <a:lstStyle/>
          <a:p>
            <a:r>
              <a:rPr lang="en-US"/>
              <a:t>Click to edit Master title style</a:t>
            </a:r>
            <a:endParaRPr lang="en-PK"/>
          </a:p>
        </p:txBody>
      </p:sp>
      <p:sp>
        <p:nvSpPr>
          <p:cNvPr id="7" name="Date Placeholder 6">
            <a:extLst>
              <a:ext uri="{FF2B5EF4-FFF2-40B4-BE49-F238E27FC236}">
                <a16:creationId xmlns:a16="http://schemas.microsoft.com/office/drawing/2014/main" id="{CB056F78-E935-449E-B282-090E38D6BE40}"/>
              </a:ext>
            </a:extLst>
          </p:cNvPr>
          <p:cNvSpPr>
            <a:spLocks noGrp="1"/>
          </p:cNvSpPr>
          <p:nvPr>
            <p:ph type="dt" sz="half" idx="10"/>
          </p:nvPr>
        </p:nvSpPr>
        <p:spPr/>
        <p:txBody>
          <a:bodyPr/>
          <a:lstStyle/>
          <a:p>
            <a:fld id="{AECB3A91-E8FF-491D-9094-E8DA7D09D927}" type="datetimeFigureOut">
              <a:rPr lang="en-PK" smtClean="0"/>
              <a:t>01/03/2023</a:t>
            </a:fld>
            <a:endParaRPr lang="en-PK"/>
          </a:p>
        </p:txBody>
      </p:sp>
      <p:sp>
        <p:nvSpPr>
          <p:cNvPr id="8" name="Footer Placeholder 7">
            <a:extLst>
              <a:ext uri="{FF2B5EF4-FFF2-40B4-BE49-F238E27FC236}">
                <a16:creationId xmlns:a16="http://schemas.microsoft.com/office/drawing/2014/main" id="{DA68F733-B1F9-4C64-B984-985A442A566B}"/>
              </a:ext>
            </a:extLst>
          </p:cNvPr>
          <p:cNvSpPr>
            <a:spLocks noGrp="1"/>
          </p:cNvSpPr>
          <p:nvPr>
            <p:ph type="ftr" sz="quarter" idx="11"/>
          </p:nvPr>
        </p:nvSpPr>
        <p:spPr/>
        <p:txBody>
          <a:bodyPr/>
          <a:lstStyle/>
          <a:p>
            <a:endParaRPr lang="en-PK"/>
          </a:p>
        </p:txBody>
      </p:sp>
      <p:sp>
        <p:nvSpPr>
          <p:cNvPr id="9" name="Slide Number Placeholder 8">
            <a:extLst>
              <a:ext uri="{FF2B5EF4-FFF2-40B4-BE49-F238E27FC236}">
                <a16:creationId xmlns:a16="http://schemas.microsoft.com/office/drawing/2014/main" id="{3C1D63A6-917F-4F61-9979-E4ECA4EC7577}"/>
              </a:ext>
            </a:extLst>
          </p:cNvPr>
          <p:cNvSpPr>
            <a:spLocks noGrp="1"/>
          </p:cNvSpPr>
          <p:nvPr>
            <p:ph type="sldNum" sz="quarter" idx="12"/>
          </p:nvPr>
        </p:nvSpPr>
        <p:spPr/>
        <p:txBody>
          <a:bodyPr/>
          <a:lstStyle/>
          <a:p>
            <a:fld id="{FE84F414-AC98-41D6-86A2-7C0351A90181}" type="slidenum">
              <a:rPr lang="en-PK" smtClean="0"/>
              <a:t>‹#›</a:t>
            </a:fld>
            <a:endParaRPr lang="en-PK"/>
          </a:p>
        </p:txBody>
      </p:sp>
    </p:spTree>
    <p:extLst>
      <p:ext uri="{BB962C8B-B14F-4D97-AF65-F5344CB8AC3E}">
        <p14:creationId xmlns:p14="http://schemas.microsoft.com/office/powerpoint/2010/main" val="12436296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CB3A91-E8FF-491D-9094-E8DA7D09D927}" type="datetimeFigureOut">
              <a:rPr lang="en-PK" smtClean="0"/>
              <a:t>01/03/2023</a:t>
            </a:fld>
            <a:endParaRPr lang="en-PK"/>
          </a:p>
        </p:txBody>
      </p:sp>
      <p:sp>
        <p:nvSpPr>
          <p:cNvPr id="3" name="Footer Placeholder 2"/>
          <p:cNvSpPr>
            <a:spLocks noGrp="1"/>
          </p:cNvSpPr>
          <p:nvPr>
            <p:ph type="ftr" sz="quarter" idx="11"/>
          </p:nvPr>
        </p:nvSpPr>
        <p:spPr/>
        <p:txBody>
          <a:bodyPr/>
          <a:lstStyle/>
          <a:p>
            <a:endParaRPr lang="en-PK"/>
          </a:p>
        </p:txBody>
      </p:sp>
      <p:sp>
        <p:nvSpPr>
          <p:cNvPr id="4" name="Slide Number Placeholder 3"/>
          <p:cNvSpPr>
            <a:spLocks noGrp="1"/>
          </p:cNvSpPr>
          <p:nvPr>
            <p:ph type="sldNum" sz="quarter" idx="12"/>
          </p:nvPr>
        </p:nvSpPr>
        <p:spPr/>
        <p:txBody>
          <a:bodyPr/>
          <a:lstStyle/>
          <a:p>
            <a:fld id="{FE84F414-AC98-41D6-86A2-7C0351A90181}" type="slidenum">
              <a:rPr lang="en-PK" smtClean="0"/>
              <a:t>‹#›</a:t>
            </a:fld>
            <a:endParaRPr lang="en-PK"/>
          </a:p>
        </p:txBody>
      </p:sp>
    </p:spTree>
    <p:extLst>
      <p:ext uri="{BB962C8B-B14F-4D97-AF65-F5344CB8AC3E}">
        <p14:creationId xmlns:p14="http://schemas.microsoft.com/office/powerpoint/2010/main" val="25426977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ECB3A91-E8FF-491D-9094-E8DA7D09D927}" type="datetimeFigureOut">
              <a:rPr lang="en-PK" smtClean="0"/>
              <a:t>01/03/2023</a:t>
            </a:fld>
            <a:endParaRPr lang="en-PK"/>
          </a:p>
        </p:txBody>
      </p:sp>
      <p:sp>
        <p:nvSpPr>
          <p:cNvPr id="6" name="Footer Placeholder 5"/>
          <p:cNvSpPr>
            <a:spLocks noGrp="1"/>
          </p:cNvSpPr>
          <p:nvPr>
            <p:ph type="ftr" sz="quarter" idx="11"/>
          </p:nvPr>
        </p:nvSpPr>
        <p:spPr/>
        <p:txBody>
          <a:bodyPr/>
          <a:lstStyle/>
          <a:p>
            <a:endParaRPr lang="en-PK"/>
          </a:p>
        </p:txBody>
      </p:sp>
      <p:sp>
        <p:nvSpPr>
          <p:cNvPr id="7" name="Slide Number Placeholder 6"/>
          <p:cNvSpPr>
            <a:spLocks noGrp="1"/>
          </p:cNvSpPr>
          <p:nvPr>
            <p:ph type="sldNum" sz="quarter" idx="12"/>
          </p:nvPr>
        </p:nvSpPr>
        <p:spPr/>
        <p:txBody>
          <a:bodyPr/>
          <a:lstStyle/>
          <a:p>
            <a:fld id="{FE84F414-AC98-41D6-86A2-7C0351A90181}" type="slidenum">
              <a:rPr lang="en-PK" smtClean="0"/>
              <a:t>‹#›</a:t>
            </a:fld>
            <a:endParaRPr lang="en-PK"/>
          </a:p>
        </p:txBody>
      </p:sp>
    </p:spTree>
    <p:extLst>
      <p:ext uri="{BB962C8B-B14F-4D97-AF65-F5344CB8AC3E}">
        <p14:creationId xmlns:p14="http://schemas.microsoft.com/office/powerpoint/2010/main" val="24127897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ECB3A91-E8FF-491D-9094-E8DA7D09D927}" type="datetimeFigureOut">
              <a:rPr lang="en-PK" smtClean="0"/>
              <a:t>01/03/2023</a:t>
            </a:fld>
            <a:endParaRPr lang="en-PK"/>
          </a:p>
        </p:txBody>
      </p:sp>
      <p:sp>
        <p:nvSpPr>
          <p:cNvPr id="6" name="Footer Placeholder 5"/>
          <p:cNvSpPr>
            <a:spLocks noGrp="1"/>
          </p:cNvSpPr>
          <p:nvPr>
            <p:ph type="ftr" sz="quarter" idx="11"/>
          </p:nvPr>
        </p:nvSpPr>
        <p:spPr/>
        <p:txBody>
          <a:bodyPr/>
          <a:lstStyle/>
          <a:p>
            <a:endParaRPr lang="en-PK"/>
          </a:p>
        </p:txBody>
      </p:sp>
      <p:sp>
        <p:nvSpPr>
          <p:cNvPr id="7" name="Slide Number Placeholder 6"/>
          <p:cNvSpPr>
            <a:spLocks noGrp="1"/>
          </p:cNvSpPr>
          <p:nvPr>
            <p:ph type="sldNum" sz="quarter" idx="12"/>
          </p:nvPr>
        </p:nvSpPr>
        <p:spPr/>
        <p:txBody>
          <a:bodyPr/>
          <a:lstStyle/>
          <a:p>
            <a:fld id="{FE84F414-AC98-41D6-86A2-7C0351A90181}" type="slidenum">
              <a:rPr lang="en-PK" smtClean="0"/>
              <a:t>‹#›</a:t>
            </a:fld>
            <a:endParaRPr lang="en-PK"/>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77985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AECB3A91-E8FF-491D-9094-E8DA7D09D927}" type="datetimeFigureOut">
              <a:rPr lang="en-PK" smtClean="0"/>
              <a:t>01/03/2023</a:t>
            </a:fld>
            <a:endParaRPr lang="en-PK"/>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PK"/>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FE84F414-AC98-41D6-86A2-7C0351A90181}" type="slidenum">
              <a:rPr lang="en-PK" smtClean="0"/>
              <a:t>‹#›</a:t>
            </a:fld>
            <a:endParaRPr lang="en-PK"/>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E631C3FE-2E22-48FD-B1D6-A94CEF132B7F}"/>
              </a:ext>
            </a:extLst>
          </p:cNvPr>
          <p:cNvPicPr>
            <a:picLocks noChangeAspect="1"/>
          </p:cNvPicPr>
          <p:nvPr userDrawn="1"/>
        </p:nvPicPr>
        <p:blipFill>
          <a:blip r:embed="rId13" cstate="hqprint">
            <a:extLst>
              <a:ext uri="{28A0092B-C50C-407E-A947-70E740481C1C}">
                <a14:useLocalDpi xmlns:a14="http://schemas.microsoft.com/office/drawing/2010/main" val="0"/>
              </a:ext>
            </a:extLst>
          </a:blip>
          <a:stretch>
            <a:fillRect/>
          </a:stretch>
        </p:blipFill>
        <p:spPr>
          <a:xfrm>
            <a:off x="10440537" y="18325"/>
            <a:ext cx="1751463" cy="1751463"/>
          </a:xfrm>
          <a:prstGeom prst="rect">
            <a:avLst/>
          </a:prstGeom>
        </p:spPr>
      </p:pic>
    </p:spTree>
    <p:extLst>
      <p:ext uri="{BB962C8B-B14F-4D97-AF65-F5344CB8AC3E}">
        <p14:creationId xmlns:p14="http://schemas.microsoft.com/office/powerpoint/2010/main" val="2837146313"/>
      </p:ext>
    </p:extLst>
  </p:cSld>
  <p:clrMap bg1="lt1" tx1="dk1" bg2="lt2" tx2="dk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07E90-FAFD-4EE0-A274-280E567FE023}"/>
              </a:ext>
            </a:extLst>
          </p:cNvPr>
          <p:cNvSpPr>
            <a:spLocks noGrp="1"/>
          </p:cNvSpPr>
          <p:nvPr>
            <p:ph type="ctrTitle"/>
          </p:nvPr>
        </p:nvSpPr>
        <p:spPr>
          <a:xfrm>
            <a:off x="492879" y="3716594"/>
            <a:ext cx="7780965" cy="2477730"/>
          </a:xfrm>
        </p:spPr>
        <p:txBody>
          <a:bodyPr>
            <a:normAutofit fontScale="90000"/>
          </a:bodyPr>
          <a:lstStyle/>
          <a:p>
            <a:pPr algn="ctr"/>
            <a:r>
              <a:rPr lang="en-US" sz="8000" dirty="0"/>
              <a:t>Data Structures and algorithms </a:t>
            </a:r>
            <a:br>
              <a:rPr lang="en-US" sz="8000" dirty="0"/>
            </a:br>
            <a:r>
              <a:rPr lang="en-US" sz="8000" dirty="0">
                <a:solidFill>
                  <a:srgbClr val="FF0000"/>
                </a:solidFill>
              </a:rPr>
              <a:t>SPARSE MATRIX</a:t>
            </a:r>
            <a:endParaRPr lang="en-PK" sz="8000" dirty="0">
              <a:solidFill>
                <a:srgbClr val="FF0000"/>
              </a:solidFill>
            </a:endParaRPr>
          </a:p>
        </p:txBody>
      </p:sp>
      <p:sp>
        <p:nvSpPr>
          <p:cNvPr id="4" name="Subtitle 3"/>
          <p:cNvSpPr>
            <a:spLocks noGrp="1"/>
          </p:cNvSpPr>
          <p:nvPr>
            <p:ph type="subTitle" idx="1"/>
          </p:nvPr>
        </p:nvSpPr>
        <p:spPr/>
        <p:txBody>
          <a:bodyPr/>
          <a:lstStyle/>
          <a:p>
            <a:endParaRPr lang="en-US"/>
          </a:p>
        </p:txBody>
      </p:sp>
    </p:spTree>
    <p:extLst>
      <p:ext uri="{BB962C8B-B14F-4D97-AF65-F5344CB8AC3E}">
        <p14:creationId xmlns:p14="http://schemas.microsoft.com/office/powerpoint/2010/main" val="26295830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5C393-0312-40CF-9842-CC89387EBE81}"/>
              </a:ext>
            </a:extLst>
          </p:cNvPr>
          <p:cNvSpPr>
            <a:spLocks noGrp="1"/>
          </p:cNvSpPr>
          <p:nvPr>
            <p:ph type="title"/>
          </p:nvPr>
        </p:nvSpPr>
        <p:spPr>
          <a:xfrm>
            <a:off x="1083564" y="319745"/>
            <a:ext cx="9720072" cy="1499616"/>
          </a:xfrm>
        </p:spPr>
        <p:txBody>
          <a:bodyPr/>
          <a:lstStyle/>
          <a:p>
            <a:r>
              <a:rPr lang="en-US" dirty="0">
                <a:solidFill>
                  <a:srgbClr val="00B0F0"/>
                </a:solidFill>
              </a:rPr>
              <a:t>SPARSE MATRIX – DATA STRUCTURE</a:t>
            </a:r>
            <a:endParaRPr lang="en-PK" dirty="0">
              <a:solidFill>
                <a:srgbClr val="00B0F0"/>
              </a:solidFill>
            </a:endParaRPr>
          </a:p>
        </p:txBody>
      </p:sp>
      <p:sp>
        <p:nvSpPr>
          <p:cNvPr id="4" name="AutoShape 2">
            <a:extLst>
              <a:ext uri="{FF2B5EF4-FFF2-40B4-BE49-F238E27FC236}">
                <a16:creationId xmlns:a16="http://schemas.microsoft.com/office/drawing/2014/main" id="{56DF6E78-3154-4DD3-8E04-0FA99322D7F8}"/>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PK"/>
          </a:p>
        </p:txBody>
      </p:sp>
      <p:pic>
        <p:nvPicPr>
          <p:cNvPr id="3076" name="Picture 4" descr="Sparse-Matrix-Linked-List 2">
            <a:extLst>
              <a:ext uri="{FF2B5EF4-FFF2-40B4-BE49-F238E27FC236}">
                <a16:creationId xmlns:a16="http://schemas.microsoft.com/office/drawing/2014/main" id="{6D9F2930-51C8-4894-9FFF-C99BCC6B5C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3019" y="2287228"/>
            <a:ext cx="10890762" cy="36563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37551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5C393-0312-40CF-9842-CC89387EBE81}"/>
              </a:ext>
            </a:extLst>
          </p:cNvPr>
          <p:cNvSpPr>
            <a:spLocks noGrp="1"/>
          </p:cNvSpPr>
          <p:nvPr>
            <p:ph type="title"/>
          </p:nvPr>
        </p:nvSpPr>
        <p:spPr/>
        <p:txBody>
          <a:bodyPr/>
          <a:lstStyle/>
          <a:p>
            <a:r>
              <a:rPr lang="en-US" dirty="0">
                <a:solidFill>
                  <a:srgbClr val="00B0F0"/>
                </a:solidFill>
              </a:rPr>
              <a:t>SPARSE MATRIX – DATA STRUCTURE</a:t>
            </a:r>
            <a:endParaRPr lang="en-PK" dirty="0">
              <a:solidFill>
                <a:srgbClr val="00B0F0"/>
              </a:solidFill>
            </a:endParaRPr>
          </a:p>
        </p:txBody>
      </p:sp>
      <p:sp>
        <p:nvSpPr>
          <p:cNvPr id="3" name="Content Placeholder 2">
            <a:extLst>
              <a:ext uri="{FF2B5EF4-FFF2-40B4-BE49-F238E27FC236}">
                <a16:creationId xmlns:a16="http://schemas.microsoft.com/office/drawing/2014/main" id="{D8308342-B4FF-4FBB-932C-B116A3EFFB0F}"/>
              </a:ext>
            </a:extLst>
          </p:cNvPr>
          <p:cNvSpPr>
            <a:spLocks noGrp="1"/>
          </p:cNvSpPr>
          <p:nvPr>
            <p:ph idx="1"/>
          </p:nvPr>
        </p:nvSpPr>
        <p:spPr>
          <a:xfrm>
            <a:off x="1024128" y="1666567"/>
            <a:ext cx="9720073" cy="4911213"/>
          </a:xfrm>
        </p:spPr>
        <p:txBody>
          <a:bodyPr>
            <a:noAutofit/>
          </a:bodyPr>
          <a:lstStyle/>
          <a:p>
            <a:pPr>
              <a:spcBef>
                <a:spcPts val="0"/>
              </a:spcBef>
              <a:spcAft>
                <a:spcPts val="0"/>
              </a:spcAft>
            </a:pPr>
            <a:r>
              <a:rPr lang="en-US" sz="1800" dirty="0">
                <a:solidFill>
                  <a:srgbClr val="008000"/>
                </a:solidFill>
                <a:latin typeface="Consolas" panose="020B0609020204030204" pitchFamily="49" charset="0"/>
              </a:rPr>
              <a:t>// Node to represent sparse matrix </a:t>
            </a:r>
            <a:endParaRPr lang="en-US" sz="1800" dirty="0">
              <a:solidFill>
                <a:srgbClr val="000000"/>
              </a:solidFill>
              <a:latin typeface="Consolas" panose="020B0609020204030204" pitchFamily="49" charset="0"/>
            </a:endParaRPr>
          </a:p>
          <a:p>
            <a:pPr>
              <a:spcBef>
                <a:spcPts val="0"/>
              </a:spcBef>
              <a:spcAft>
                <a:spcPts val="0"/>
              </a:spcAft>
            </a:pPr>
            <a:r>
              <a:rPr lang="en-US" sz="1800" dirty="0">
                <a:solidFill>
                  <a:srgbClr val="0000FF"/>
                </a:solidFill>
                <a:latin typeface="Consolas" panose="020B0609020204030204" pitchFamily="49" charset="0"/>
              </a:rPr>
              <a:t>struct</a:t>
            </a:r>
            <a:r>
              <a:rPr lang="en-US" sz="1800" dirty="0">
                <a:solidFill>
                  <a:srgbClr val="000000"/>
                </a:solidFill>
                <a:latin typeface="Consolas" panose="020B0609020204030204" pitchFamily="49" charset="0"/>
              </a:rPr>
              <a:t> </a:t>
            </a:r>
            <a:r>
              <a:rPr lang="en-US" sz="1800" dirty="0">
                <a:solidFill>
                  <a:srgbClr val="2B91AF"/>
                </a:solidFill>
                <a:latin typeface="Consolas" panose="020B0609020204030204" pitchFamily="49" charset="0"/>
              </a:rPr>
              <a:t>Node</a:t>
            </a:r>
            <a:endParaRPr lang="en-US" sz="1800" dirty="0">
              <a:solidFill>
                <a:srgbClr val="000000"/>
              </a:solidFill>
              <a:latin typeface="Consolas" panose="020B0609020204030204" pitchFamily="49" charset="0"/>
            </a:endParaRPr>
          </a:p>
          <a:p>
            <a:pPr>
              <a:spcBef>
                <a:spcPts val="0"/>
              </a:spcBef>
              <a:spcAft>
                <a:spcPts val="0"/>
              </a:spcAft>
            </a:pPr>
            <a:r>
              <a:rPr lang="en-PK" sz="1800" dirty="0">
                <a:solidFill>
                  <a:srgbClr val="000000"/>
                </a:solidFill>
                <a:latin typeface="Consolas" panose="020B0609020204030204" pitchFamily="49" charset="0"/>
              </a:rPr>
              <a:t>{</a:t>
            </a:r>
          </a:p>
          <a:p>
            <a:pPr>
              <a:spcBef>
                <a:spcPts val="0"/>
              </a:spcBef>
              <a:spcAft>
                <a:spcPts val="0"/>
              </a:spcAft>
            </a:pPr>
            <a:r>
              <a:rPr lang="en-US" sz="1800" dirty="0">
                <a:solidFill>
                  <a:srgbClr val="0000FF"/>
                </a:solidFill>
                <a:latin typeface="Consolas" panose="020B0609020204030204" pitchFamily="49" charset="0"/>
              </a:rPr>
              <a:t>int</a:t>
            </a:r>
            <a:r>
              <a:rPr lang="en-US" sz="1800" dirty="0">
                <a:solidFill>
                  <a:srgbClr val="000000"/>
                </a:solidFill>
                <a:latin typeface="Consolas" panose="020B0609020204030204" pitchFamily="49" charset="0"/>
              </a:rPr>
              <a:t> value;</a:t>
            </a:r>
          </a:p>
          <a:p>
            <a:pPr>
              <a:spcBef>
                <a:spcPts val="0"/>
              </a:spcBef>
              <a:spcAft>
                <a:spcPts val="0"/>
              </a:spcAft>
            </a:pPr>
            <a:r>
              <a:rPr lang="en-US" sz="1800" dirty="0">
                <a:solidFill>
                  <a:srgbClr val="0000FF"/>
                </a:solidFill>
                <a:latin typeface="Consolas" panose="020B0609020204030204" pitchFamily="49" charset="0"/>
              </a:rPr>
              <a:t>int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row_position</a:t>
            </a:r>
            <a:r>
              <a:rPr lang="en-US" sz="1800" dirty="0">
                <a:solidFill>
                  <a:srgbClr val="000000"/>
                </a:solidFill>
                <a:latin typeface="Consolas" panose="020B0609020204030204" pitchFamily="49" charset="0"/>
              </a:rPr>
              <a:t>;</a:t>
            </a:r>
          </a:p>
          <a:p>
            <a:pPr>
              <a:spcBef>
                <a:spcPts val="0"/>
              </a:spcBef>
              <a:spcAft>
                <a:spcPts val="0"/>
              </a:spcAft>
            </a:pPr>
            <a:r>
              <a:rPr lang="en-US" sz="1800" dirty="0">
                <a:solidFill>
                  <a:srgbClr val="0000FF"/>
                </a:solidFill>
                <a:latin typeface="Consolas" panose="020B0609020204030204" pitchFamily="49" charset="0"/>
              </a:rPr>
              <a:t>int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column_postion</a:t>
            </a:r>
            <a:r>
              <a:rPr lang="en-US" sz="1800" dirty="0">
                <a:solidFill>
                  <a:srgbClr val="000000"/>
                </a:solidFill>
                <a:latin typeface="Consolas" panose="020B0609020204030204" pitchFamily="49" charset="0"/>
              </a:rPr>
              <a:t>;</a:t>
            </a:r>
          </a:p>
          <a:p>
            <a:pPr>
              <a:spcBef>
                <a:spcPts val="0"/>
              </a:spcBef>
              <a:spcAft>
                <a:spcPts val="0"/>
              </a:spcAft>
            </a:pPr>
            <a:r>
              <a:rPr lang="en-US" sz="1800" dirty="0">
                <a:solidFill>
                  <a:srgbClr val="0000FF"/>
                </a:solidFill>
                <a:latin typeface="Consolas" panose="020B0609020204030204" pitchFamily="49" charset="0"/>
              </a:rPr>
              <a:t>struct</a:t>
            </a:r>
            <a:r>
              <a:rPr lang="en-US" sz="1800" dirty="0">
                <a:solidFill>
                  <a:srgbClr val="000000"/>
                </a:solidFill>
                <a:latin typeface="Consolas" panose="020B0609020204030204" pitchFamily="49" charset="0"/>
              </a:rPr>
              <a:t> </a:t>
            </a:r>
            <a:r>
              <a:rPr lang="en-US" sz="1800" dirty="0">
                <a:solidFill>
                  <a:srgbClr val="2B91AF"/>
                </a:solidFill>
                <a:latin typeface="Consolas" panose="020B0609020204030204" pitchFamily="49" charset="0"/>
              </a:rPr>
              <a:t>Node</a:t>
            </a:r>
            <a:r>
              <a:rPr lang="en-US" sz="1800" dirty="0">
                <a:solidFill>
                  <a:srgbClr val="000000"/>
                </a:solidFill>
                <a:latin typeface="Consolas" panose="020B0609020204030204" pitchFamily="49" charset="0"/>
              </a:rPr>
              <a:t>* next;</a:t>
            </a:r>
          </a:p>
          <a:p>
            <a:pPr>
              <a:spcBef>
                <a:spcPts val="0"/>
              </a:spcBef>
              <a:spcAft>
                <a:spcPts val="0"/>
              </a:spcAft>
            </a:pPr>
            <a:r>
              <a:rPr lang="en-PK" sz="1800" dirty="0">
                <a:solidFill>
                  <a:srgbClr val="000000"/>
                </a:solidFill>
                <a:latin typeface="Consolas" panose="020B0609020204030204" pitchFamily="49" charset="0"/>
              </a:rPr>
              <a:t>};</a:t>
            </a:r>
          </a:p>
          <a:p>
            <a:pPr>
              <a:spcBef>
                <a:spcPts val="0"/>
              </a:spcBef>
              <a:spcAft>
                <a:spcPts val="0"/>
              </a:spcAft>
            </a:pPr>
            <a:endParaRPr lang="en-PK" sz="1800" dirty="0">
              <a:solidFill>
                <a:srgbClr val="000000"/>
              </a:solidFill>
              <a:latin typeface="Consolas" panose="020B0609020204030204" pitchFamily="49" charset="0"/>
            </a:endParaRPr>
          </a:p>
          <a:p>
            <a:pPr>
              <a:spcBef>
                <a:spcPts val="0"/>
              </a:spcBef>
              <a:spcAft>
                <a:spcPts val="0"/>
              </a:spcAft>
            </a:pPr>
            <a:r>
              <a:rPr lang="en-US" sz="1800" dirty="0">
                <a:solidFill>
                  <a:srgbClr val="008000"/>
                </a:solidFill>
                <a:latin typeface="Consolas" panose="020B0609020204030204" pitchFamily="49" charset="0"/>
              </a:rPr>
              <a:t>// Function to create new node </a:t>
            </a:r>
            <a:endParaRPr lang="en-US" sz="1800" dirty="0">
              <a:solidFill>
                <a:srgbClr val="000000"/>
              </a:solidFill>
              <a:latin typeface="Consolas" panose="020B0609020204030204" pitchFamily="49" charset="0"/>
            </a:endParaRPr>
          </a:p>
          <a:p>
            <a:pPr>
              <a:spcBef>
                <a:spcPts val="0"/>
              </a:spcBef>
              <a:spcAft>
                <a:spcPts val="0"/>
              </a:spcAft>
            </a:pPr>
            <a:r>
              <a:rPr lang="en-US" sz="1800" dirty="0">
                <a:solidFill>
                  <a:srgbClr val="0000FF"/>
                </a:solidFill>
                <a:latin typeface="Consolas" panose="020B0609020204030204" pitchFamily="49" charset="0"/>
              </a:rPr>
              <a:t>void</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create_new_node</a:t>
            </a:r>
            <a:r>
              <a:rPr lang="en-US" sz="1800" dirty="0">
                <a:solidFill>
                  <a:srgbClr val="000000"/>
                </a:solidFill>
                <a:latin typeface="Consolas" panose="020B0609020204030204" pitchFamily="49" charset="0"/>
              </a:rPr>
              <a:t>(</a:t>
            </a:r>
            <a:r>
              <a:rPr lang="en-US" sz="1800" dirty="0">
                <a:solidFill>
                  <a:srgbClr val="0000FF"/>
                </a:solidFill>
                <a:latin typeface="Consolas" panose="020B0609020204030204" pitchFamily="49" charset="0"/>
              </a:rPr>
              <a:t>struct</a:t>
            </a:r>
            <a:r>
              <a:rPr lang="en-US" sz="1800" dirty="0">
                <a:solidFill>
                  <a:srgbClr val="000000"/>
                </a:solidFill>
                <a:latin typeface="Consolas" panose="020B0609020204030204" pitchFamily="49" charset="0"/>
              </a:rPr>
              <a:t> </a:t>
            </a:r>
            <a:r>
              <a:rPr lang="en-US" sz="1800" dirty="0">
                <a:solidFill>
                  <a:srgbClr val="2B91AF"/>
                </a:solidFill>
                <a:latin typeface="Consolas" panose="020B0609020204030204" pitchFamily="49" charset="0"/>
              </a:rPr>
              <a:t>Node</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start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int</a:t>
            </a:r>
            <a:r>
              <a:rPr lang="en-US" sz="1800" dirty="0">
                <a:solidFill>
                  <a:srgbClr val="000000"/>
                </a:solidFill>
                <a:latin typeface="Consolas" panose="020B0609020204030204" pitchFamily="49" charset="0"/>
              </a:rPr>
              <a:t> </a:t>
            </a:r>
            <a:r>
              <a:rPr lang="en-US" sz="1800" dirty="0" err="1">
                <a:solidFill>
                  <a:srgbClr val="808080"/>
                </a:solidFill>
                <a:latin typeface="Consolas" panose="020B0609020204030204" pitchFamily="49" charset="0"/>
              </a:rPr>
              <a:t>non_zero_element</a:t>
            </a:r>
            <a:r>
              <a:rPr lang="en-US" sz="1800" dirty="0">
                <a:solidFill>
                  <a:srgbClr val="000000"/>
                </a:solidFill>
                <a:latin typeface="Consolas" panose="020B0609020204030204" pitchFamily="49" charset="0"/>
              </a:rPr>
              <a:t>,</a:t>
            </a:r>
          </a:p>
          <a:p>
            <a:pPr>
              <a:spcBef>
                <a:spcPts val="0"/>
              </a:spcBef>
              <a:spcAft>
                <a:spcPts val="0"/>
              </a:spcAft>
            </a:pPr>
            <a:r>
              <a:rPr lang="en-US" sz="1800" dirty="0">
                <a:solidFill>
                  <a:srgbClr val="0000FF"/>
                </a:solidFill>
                <a:latin typeface="Consolas" panose="020B0609020204030204" pitchFamily="49" charset="0"/>
              </a:rPr>
              <a:t>int</a:t>
            </a:r>
            <a:r>
              <a:rPr lang="en-US" sz="1800" dirty="0">
                <a:solidFill>
                  <a:srgbClr val="000000"/>
                </a:solidFill>
                <a:latin typeface="Consolas" panose="020B0609020204030204" pitchFamily="49" charset="0"/>
              </a:rPr>
              <a:t> </a:t>
            </a:r>
            <a:r>
              <a:rPr lang="en-US" sz="1800" dirty="0" err="1">
                <a:solidFill>
                  <a:srgbClr val="808080"/>
                </a:solidFill>
                <a:latin typeface="Consolas" panose="020B0609020204030204" pitchFamily="49" charset="0"/>
              </a:rPr>
              <a:t>row_index</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int</a:t>
            </a:r>
            <a:r>
              <a:rPr lang="en-US" sz="1800" dirty="0">
                <a:solidFill>
                  <a:srgbClr val="000000"/>
                </a:solidFill>
                <a:latin typeface="Consolas" panose="020B0609020204030204" pitchFamily="49" charset="0"/>
              </a:rPr>
              <a:t> </a:t>
            </a:r>
            <a:r>
              <a:rPr lang="en-US" sz="1800" dirty="0" err="1">
                <a:solidFill>
                  <a:srgbClr val="808080"/>
                </a:solidFill>
                <a:latin typeface="Consolas" panose="020B0609020204030204" pitchFamily="49" charset="0"/>
              </a:rPr>
              <a:t>column_index</a:t>
            </a:r>
            <a:r>
              <a:rPr lang="en-US" sz="1800" dirty="0">
                <a:solidFill>
                  <a:srgbClr val="000000"/>
                </a:solidFill>
                <a:latin typeface="Consolas" panose="020B0609020204030204" pitchFamily="49" charset="0"/>
              </a:rPr>
              <a:t>)</a:t>
            </a:r>
          </a:p>
          <a:p>
            <a:pPr>
              <a:spcBef>
                <a:spcPts val="0"/>
              </a:spcBef>
              <a:spcAft>
                <a:spcPts val="0"/>
              </a:spcAft>
            </a:pPr>
            <a:r>
              <a:rPr lang="en-PK" sz="1800" dirty="0">
                <a:solidFill>
                  <a:srgbClr val="000000"/>
                </a:solidFill>
                <a:latin typeface="Consolas" panose="020B0609020204030204" pitchFamily="49" charset="0"/>
              </a:rPr>
              <a:t>{</a:t>
            </a:r>
          </a:p>
          <a:p>
            <a:pPr>
              <a:spcBef>
                <a:spcPts val="0"/>
              </a:spcBef>
              <a:spcAft>
                <a:spcPts val="0"/>
              </a:spcAft>
            </a:pPr>
            <a:r>
              <a:rPr lang="en-US" sz="1800" dirty="0">
                <a:solidFill>
                  <a:srgbClr val="0000FF"/>
                </a:solidFill>
                <a:latin typeface="Consolas" panose="020B0609020204030204" pitchFamily="49" charset="0"/>
              </a:rPr>
              <a:t>struct</a:t>
            </a:r>
            <a:r>
              <a:rPr lang="en-US" sz="1800" dirty="0">
                <a:solidFill>
                  <a:srgbClr val="000000"/>
                </a:solidFill>
                <a:latin typeface="Consolas" panose="020B0609020204030204" pitchFamily="49" charset="0"/>
              </a:rPr>
              <a:t> </a:t>
            </a:r>
            <a:r>
              <a:rPr lang="en-US" sz="1800" dirty="0">
                <a:solidFill>
                  <a:srgbClr val="2B91AF"/>
                </a:solidFill>
                <a:latin typeface="Consolas" panose="020B0609020204030204" pitchFamily="49" charset="0"/>
              </a:rPr>
              <a:t>Node</a:t>
            </a:r>
            <a:r>
              <a:rPr lang="en-US" sz="1800" dirty="0">
                <a:solidFill>
                  <a:srgbClr val="000000"/>
                </a:solidFill>
                <a:latin typeface="Consolas" panose="020B0609020204030204" pitchFamily="49" charset="0"/>
              </a:rPr>
              <a:t>* temp, * r;</a:t>
            </a:r>
          </a:p>
          <a:p>
            <a:pPr>
              <a:spcBef>
                <a:spcPts val="0"/>
              </a:spcBef>
              <a:spcAft>
                <a:spcPts val="0"/>
              </a:spcAft>
            </a:pPr>
            <a:r>
              <a:rPr lang="en-US" sz="1800" dirty="0">
                <a:solidFill>
                  <a:srgbClr val="000000"/>
                </a:solidFill>
                <a:latin typeface="Consolas" panose="020B0609020204030204" pitchFamily="49" charset="0"/>
              </a:rPr>
              <a:t>temp = *</a:t>
            </a:r>
            <a:r>
              <a:rPr lang="en-US" sz="1800" dirty="0">
                <a:solidFill>
                  <a:srgbClr val="808080"/>
                </a:solidFill>
                <a:latin typeface="Consolas" panose="020B0609020204030204" pitchFamily="49" charset="0"/>
              </a:rPr>
              <a:t>start</a:t>
            </a:r>
            <a:r>
              <a:rPr lang="en-US" sz="1800" dirty="0">
                <a:solidFill>
                  <a:srgbClr val="000000"/>
                </a:solidFill>
                <a:latin typeface="Consolas" panose="020B0609020204030204" pitchFamily="49" charset="0"/>
              </a:rPr>
              <a:t>;</a:t>
            </a:r>
          </a:p>
          <a:p>
            <a:pPr>
              <a:spcBef>
                <a:spcPts val="0"/>
              </a:spcBef>
              <a:spcAft>
                <a:spcPts val="0"/>
              </a:spcAft>
            </a:pPr>
            <a:endParaRPr lang="en-PK" sz="1800" dirty="0"/>
          </a:p>
        </p:txBody>
      </p:sp>
      <p:sp>
        <p:nvSpPr>
          <p:cNvPr id="4" name="AutoShape 2">
            <a:extLst>
              <a:ext uri="{FF2B5EF4-FFF2-40B4-BE49-F238E27FC236}">
                <a16:creationId xmlns:a16="http://schemas.microsoft.com/office/drawing/2014/main" id="{56DF6E78-3154-4DD3-8E04-0FA99322D7F8}"/>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PK"/>
          </a:p>
        </p:txBody>
      </p:sp>
    </p:spTree>
    <p:extLst>
      <p:ext uri="{BB962C8B-B14F-4D97-AF65-F5344CB8AC3E}">
        <p14:creationId xmlns:p14="http://schemas.microsoft.com/office/powerpoint/2010/main" val="24018063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5C393-0312-40CF-9842-CC89387EBE81}"/>
              </a:ext>
            </a:extLst>
          </p:cNvPr>
          <p:cNvSpPr>
            <a:spLocks noGrp="1"/>
          </p:cNvSpPr>
          <p:nvPr>
            <p:ph type="title"/>
          </p:nvPr>
        </p:nvSpPr>
        <p:spPr/>
        <p:txBody>
          <a:bodyPr/>
          <a:lstStyle/>
          <a:p>
            <a:r>
              <a:rPr lang="en-US" dirty="0">
                <a:solidFill>
                  <a:srgbClr val="00B0F0"/>
                </a:solidFill>
              </a:rPr>
              <a:t>SPARSE MATRIX – DATA STRUCTURE</a:t>
            </a:r>
            <a:endParaRPr lang="en-PK" dirty="0">
              <a:solidFill>
                <a:srgbClr val="00B0F0"/>
              </a:solidFill>
            </a:endParaRPr>
          </a:p>
        </p:txBody>
      </p:sp>
      <p:sp>
        <p:nvSpPr>
          <p:cNvPr id="3" name="Content Placeholder 2">
            <a:extLst>
              <a:ext uri="{FF2B5EF4-FFF2-40B4-BE49-F238E27FC236}">
                <a16:creationId xmlns:a16="http://schemas.microsoft.com/office/drawing/2014/main" id="{D8308342-B4FF-4FBB-932C-B116A3EFFB0F}"/>
              </a:ext>
            </a:extLst>
          </p:cNvPr>
          <p:cNvSpPr>
            <a:spLocks noGrp="1"/>
          </p:cNvSpPr>
          <p:nvPr>
            <p:ph sz="half" idx="1"/>
          </p:nvPr>
        </p:nvSpPr>
        <p:spPr>
          <a:xfrm>
            <a:off x="1024128" y="1828799"/>
            <a:ext cx="5391420" cy="4704735"/>
          </a:xfrm>
        </p:spPr>
        <p:txBody>
          <a:bodyPr>
            <a:noAutofit/>
          </a:bodyPr>
          <a:lstStyle/>
          <a:p>
            <a:pPr>
              <a:spcBef>
                <a:spcPts val="0"/>
              </a:spcBef>
              <a:spcAft>
                <a:spcPts val="0"/>
              </a:spcAft>
            </a:pPr>
            <a:r>
              <a:rPr lang="en-US" sz="1400" dirty="0">
                <a:solidFill>
                  <a:srgbClr val="0000FF"/>
                </a:solidFill>
                <a:latin typeface="Consolas" panose="020B0609020204030204" pitchFamily="49" charset="0"/>
              </a:rPr>
              <a:t>if</a:t>
            </a:r>
            <a:r>
              <a:rPr lang="en-US" sz="1400" dirty="0">
                <a:solidFill>
                  <a:srgbClr val="000000"/>
                </a:solidFill>
                <a:latin typeface="Consolas" panose="020B0609020204030204" pitchFamily="49" charset="0"/>
              </a:rPr>
              <a:t> (temp == </a:t>
            </a:r>
            <a:r>
              <a:rPr lang="en-US" sz="1400" dirty="0">
                <a:solidFill>
                  <a:srgbClr val="6F008A"/>
                </a:solidFill>
                <a:latin typeface="Consolas" panose="020B0609020204030204" pitchFamily="49" charset="0"/>
              </a:rPr>
              <a:t>NULL</a:t>
            </a:r>
            <a:r>
              <a:rPr lang="en-US" sz="1400" dirty="0">
                <a:solidFill>
                  <a:srgbClr val="000000"/>
                </a:solidFill>
                <a:latin typeface="Consolas" panose="020B0609020204030204" pitchFamily="49" charset="0"/>
              </a:rPr>
              <a:t>)</a:t>
            </a:r>
          </a:p>
          <a:p>
            <a:pPr>
              <a:spcBef>
                <a:spcPts val="0"/>
              </a:spcBef>
              <a:spcAft>
                <a:spcPts val="0"/>
              </a:spcAft>
            </a:pPr>
            <a:r>
              <a:rPr lang="en-PK" sz="1400" dirty="0">
                <a:solidFill>
                  <a:srgbClr val="000000"/>
                </a:solidFill>
                <a:latin typeface="Consolas" panose="020B0609020204030204" pitchFamily="49" charset="0"/>
              </a:rPr>
              <a:t>{</a:t>
            </a:r>
          </a:p>
          <a:p>
            <a:pPr>
              <a:spcBef>
                <a:spcPts val="0"/>
              </a:spcBef>
              <a:spcAft>
                <a:spcPts val="0"/>
              </a:spcAft>
            </a:pPr>
            <a:r>
              <a:rPr lang="en-US" sz="1400" dirty="0">
                <a:solidFill>
                  <a:srgbClr val="008000"/>
                </a:solidFill>
                <a:latin typeface="Consolas" panose="020B0609020204030204" pitchFamily="49" charset="0"/>
              </a:rPr>
              <a:t>// Create new node dynamically </a:t>
            </a:r>
            <a:endParaRPr lang="en-US" sz="1400" dirty="0">
              <a:solidFill>
                <a:srgbClr val="000000"/>
              </a:solidFill>
              <a:latin typeface="Consolas" panose="020B0609020204030204" pitchFamily="49" charset="0"/>
            </a:endParaRPr>
          </a:p>
          <a:p>
            <a:pPr>
              <a:spcBef>
                <a:spcPts val="0"/>
              </a:spcBef>
              <a:spcAft>
                <a:spcPts val="0"/>
              </a:spcAft>
            </a:pPr>
            <a:r>
              <a:rPr lang="en-US" sz="1400" dirty="0">
                <a:solidFill>
                  <a:srgbClr val="000000"/>
                </a:solidFill>
                <a:latin typeface="Consolas" panose="020B0609020204030204" pitchFamily="49" charset="0"/>
              </a:rPr>
              <a:t>temp = (</a:t>
            </a:r>
            <a:r>
              <a:rPr lang="en-US" sz="1400" dirty="0">
                <a:solidFill>
                  <a:srgbClr val="0000FF"/>
                </a:solidFill>
                <a:latin typeface="Consolas" panose="020B0609020204030204" pitchFamily="49" charset="0"/>
              </a:rPr>
              <a:t>struct</a:t>
            </a:r>
            <a:r>
              <a:rPr lang="en-US" sz="1400" dirty="0">
                <a:solidFill>
                  <a:srgbClr val="000000"/>
                </a:solidFill>
                <a:latin typeface="Consolas" panose="020B0609020204030204" pitchFamily="49" charset="0"/>
              </a:rPr>
              <a:t> </a:t>
            </a:r>
            <a:r>
              <a:rPr lang="en-US" sz="1400" dirty="0">
                <a:solidFill>
                  <a:srgbClr val="2B91AF"/>
                </a:solidFill>
                <a:latin typeface="Consolas" panose="020B0609020204030204" pitchFamily="49" charset="0"/>
              </a:rPr>
              <a:t>Node</a:t>
            </a:r>
            <a:r>
              <a:rPr lang="en-US" sz="1400" dirty="0">
                <a:solidFill>
                  <a:srgbClr val="000000"/>
                </a:solidFill>
                <a:latin typeface="Consolas" panose="020B0609020204030204" pitchFamily="49" charset="0"/>
              </a:rPr>
              <a:t>*) malloc(</a:t>
            </a:r>
            <a:r>
              <a:rPr lang="en-US" sz="1400" dirty="0" err="1">
                <a:solidFill>
                  <a:srgbClr val="0000FF"/>
                </a:solidFill>
                <a:latin typeface="Consolas" panose="020B0609020204030204" pitchFamily="49" charset="0"/>
              </a:rPr>
              <a:t>sizeof</a:t>
            </a:r>
            <a:r>
              <a:rPr lang="en-US" sz="1400" dirty="0">
                <a:solidFill>
                  <a:srgbClr val="000000"/>
                </a:solidFill>
                <a:latin typeface="Consolas" panose="020B0609020204030204" pitchFamily="49" charset="0"/>
              </a:rPr>
              <a:t>(</a:t>
            </a:r>
            <a:r>
              <a:rPr lang="en-US" sz="1400" dirty="0">
                <a:solidFill>
                  <a:srgbClr val="0000FF"/>
                </a:solidFill>
                <a:latin typeface="Consolas" panose="020B0609020204030204" pitchFamily="49" charset="0"/>
              </a:rPr>
              <a:t>struct</a:t>
            </a:r>
            <a:r>
              <a:rPr lang="en-US" sz="1400" dirty="0">
                <a:solidFill>
                  <a:srgbClr val="000000"/>
                </a:solidFill>
                <a:latin typeface="Consolas" panose="020B0609020204030204" pitchFamily="49" charset="0"/>
              </a:rPr>
              <a:t> </a:t>
            </a:r>
            <a:r>
              <a:rPr lang="en-US" sz="1400" dirty="0">
                <a:solidFill>
                  <a:srgbClr val="2B91AF"/>
                </a:solidFill>
                <a:latin typeface="Consolas" panose="020B0609020204030204" pitchFamily="49" charset="0"/>
              </a:rPr>
              <a:t>Node</a:t>
            </a:r>
            <a:r>
              <a:rPr lang="en-US" sz="1400" dirty="0">
                <a:solidFill>
                  <a:srgbClr val="000000"/>
                </a:solidFill>
                <a:latin typeface="Consolas" panose="020B0609020204030204" pitchFamily="49" charset="0"/>
              </a:rPr>
              <a:t>));</a:t>
            </a:r>
          </a:p>
          <a:p>
            <a:pPr>
              <a:spcBef>
                <a:spcPts val="0"/>
              </a:spcBef>
              <a:spcAft>
                <a:spcPts val="0"/>
              </a:spcAft>
            </a:pPr>
            <a:r>
              <a:rPr lang="en-US" sz="1400" dirty="0">
                <a:solidFill>
                  <a:srgbClr val="000000"/>
                </a:solidFill>
                <a:latin typeface="Consolas" panose="020B0609020204030204" pitchFamily="49" charset="0"/>
              </a:rPr>
              <a:t>temp-&gt;value = </a:t>
            </a:r>
            <a:r>
              <a:rPr lang="en-US" sz="1400" dirty="0" err="1">
                <a:solidFill>
                  <a:srgbClr val="808080"/>
                </a:solidFill>
                <a:latin typeface="Consolas" panose="020B0609020204030204" pitchFamily="49" charset="0"/>
              </a:rPr>
              <a:t>non_zero_element</a:t>
            </a:r>
            <a:r>
              <a:rPr lang="en-US" sz="1400" dirty="0">
                <a:solidFill>
                  <a:srgbClr val="000000"/>
                </a:solidFill>
                <a:latin typeface="Consolas" panose="020B0609020204030204" pitchFamily="49" charset="0"/>
              </a:rPr>
              <a:t>;</a:t>
            </a:r>
          </a:p>
          <a:p>
            <a:pPr>
              <a:spcBef>
                <a:spcPts val="0"/>
              </a:spcBef>
              <a:spcAft>
                <a:spcPts val="0"/>
              </a:spcAft>
            </a:pPr>
            <a:r>
              <a:rPr lang="en-US" sz="1400" dirty="0">
                <a:solidFill>
                  <a:srgbClr val="000000"/>
                </a:solidFill>
                <a:latin typeface="Consolas" panose="020B0609020204030204" pitchFamily="49" charset="0"/>
              </a:rPr>
              <a:t>temp-&gt;</a:t>
            </a:r>
            <a:r>
              <a:rPr lang="en-US" sz="1400" dirty="0" err="1">
                <a:solidFill>
                  <a:srgbClr val="000000"/>
                </a:solidFill>
                <a:latin typeface="Consolas" panose="020B0609020204030204" pitchFamily="49" charset="0"/>
              </a:rPr>
              <a:t>row_position</a:t>
            </a:r>
            <a:r>
              <a:rPr lang="en-US" sz="1400" dirty="0">
                <a:solidFill>
                  <a:srgbClr val="000000"/>
                </a:solidFill>
                <a:latin typeface="Consolas" panose="020B0609020204030204" pitchFamily="49" charset="0"/>
              </a:rPr>
              <a:t> = </a:t>
            </a:r>
            <a:r>
              <a:rPr lang="en-US" sz="1400" dirty="0" err="1">
                <a:solidFill>
                  <a:srgbClr val="808080"/>
                </a:solidFill>
                <a:latin typeface="Consolas" panose="020B0609020204030204" pitchFamily="49" charset="0"/>
              </a:rPr>
              <a:t>row_index</a:t>
            </a:r>
            <a:r>
              <a:rPr lang="en-US" sz="1400" dirty="0">
                <a:solidFill>
                  <a:srgbClr val="000000"/>
                </a:solidFill>
                <a:latin typeface="Consolas" panose="020B0609020204030204" pitchFamily="49" charset="0"/>
              </a:rPr>
              <a:t>;</a:t>
            </a:r>
          </a:p>
          <a:p>
            <a:pPr>
              <a:spcBef>
                <a:spcPts val="0"/>
              </a:spcBef>
              <a:spcAft>
                <a:spcPts val="0"/>
              </a:spcAft>
            </a:pPr>
            <a:r>
              <a:rPr lang="en-US" sz="1400" dirty="0">
                <a:solidFill>
                  <a:srgbClr val="000000"/>
                </a:solidFill>
                <a:latin typeface="Consolas" panose="020B0609020204030204" pitchFamily="49" charset="0"/>
              </a:rPr>
              <a:t>temp-&gt;</a:t>
            </a:r>
            <a:r>
              <a:rPr lang="en-US" sz="1400" dirty="0" err="1">
                <a:solidFill>
                  <a:srgbClr val="000000"/>
                </a:solidFill>
                <a:latin typeface="Consolas" panose="020B0609020204030204" pitchFamily="49" charset="0"/>
              </a:rPr>
              <a:t>column_postion</a:t>
            </a:r>
            <a:r>
              <a:rPr lang="en-US" sz="1400" dirty="0">
                <a:solidFill>
                  <a:srgbClr val="000000"/>
                </a:solidFill>
                <a:latin typeface="Consolas" panose="020B0609020204030204" pitchFamily="49" charset="0"/>
              </a:rPr>
              <a:t> = </a:t>
            </a:r>
            <a:r>
              <a:rPr lang="en-US" sz="1400" dirty="0" err="1">
                <a:solidFill>
                  <a:srgbClr val="808080"/>
                </a:solidFill>
                <a:latin typeface="Consolas" panose="020B0609020204030204" pitchFamily="49" charset="0"/>
              </a:rPr>
              <a:t>column_index</a:t>
            </a:r>
            <a:r>
              <a:rPr lang="en-US" sz="1400" dirty="0">
                <a:solidFill>
                  <a:srgbClr val="000000"/>
                </a:solidFill>
                <a:latin typeface="Consolas" panose="020B0609020204030204" pitchFamily="49" charset="0"/>
              </a:rPr>
              <a:t>;</a:t>
            </a:r>
          </a:p>
          <a:p>
            <a:pPr>
              <a:spcBef>
                <a:spcPts val="0"/>
              </a:spcBef>
              <a:spcAft>
                <a:spcPts val="0"/>
              </a:spcAft>
            </a:pPr>
            <a:r>
              <a:rPr lang="en-US" sz="1400" dirty="0">
                <a:solidFill>
                  <a:srgbClr val="000000"/>
                </a:solidFill>
                <a:latin typeface="Consolas" panose="020B0609020204030204" pitchFamily="49" charset="0"/>
              </a:rPr>
              <a:t>temp-&gt;next = </a:t>
            </a:r>
            <a:r>
              <a:rPr lang="en-US" sz="1400" dirty="0">
                <a:solidFill>
                  <a:srgbClr val="6F008A"/>
                </a:solidFill>
                <a:latin typeface="Consolas" panose="020B0609020204030204" pitchFamily="49" charset="0"/>
              </a:rPr>
              <a:t>NULL</a:t>
            </a:r>
            <a:r>
              <a:rPr lang="en-US" sz="1400" dirty="0">
                <a:solidFill>
                  <a:srgbClr val="000000"/>
                </a:solidFill>
                <a:latin typeface="Consolas" panose="020B0609020204030204" pitchFamily="49" charset="0"/>
              </a:rPr>
              <a:t>;</a:t>
            </a:r>
          </a:p>
          <a:p>
            <a:pPr>
              <a:spcBef>
                <a:spcPts val="0"/>
              </a:spcBef>
              <a:spcAft>
                <a:spcPts val="0"/>
              </a:spcAft>
            </a:pPr>
            <a:r>
              <a:rPr lang="en-US" sz="1400" dirty="0">
                <a:solidFill>
                  <a:srgbClr val="000000"/>
                </a:solidFill>
                <a:latin typeface="Consolas" panose="020B0609020204030204" pitchFamily="49" charset="0"/>
              </a:rPr>
              <a:t>*</a:t>
            </a:r>
            <a:r>
              <a:rPr lang="en-US" sz="1400" dirty="0">
                <a:solidFill>
                  <a:srgbClr val="808080"/>
                </a:solidFill>
                <a:latin typeface="Consolas" panose="020B0609020204030204" pitchFamily="49" charset="0"/>
              </a:rPr>
              <a:t>start</a:t>
            </a:r>
            <a:r>
              <a:rPr lang="en-US" sz="1400" dirty="0">
                <a:solidFill>
                  <a:srgbClr val="000000"/>
                </a:solidFill>
                <a:latin typeface="Consolas" panose="020B0609020204030204" pitchFamily="49" charset="0"/>
              </a:rPr>
              <a:t> = temp;</a:t>
            </a:r>
          </a:p>
          <a:p>
            <a:pPr>
              <a:spcBef>
                <a:spcPts val="0"/>
              </a:spcBef>
              <a:spcAft>
                <a:spcPts val="0"/>
              </a:spcAft>
            </a:pPr>
            <a:endParaRPr lang="en-PK" sz="1400" dirty="0">
              <a:solidFill>
                <a:srgbClr val="000000"/>
              </a:solidFill>
              <a:latin typeface="Consolas" panose="020B0609020204030204" pitchFamily="49" charset="0"/>
            </a:endParaRPr>
          </a:p>
          <a:p>
            <a:pPr>
              <a:spcBef>
                <a:spcPts val="0"/>
              </a:spcBef>
              <a:spcAft>
                <a:spcPts val="0"/>
              </a:spcAft>
            </a:pPr>
            <a:r>
              <a:rPr lang="en-PK" sz="1400" dirty="0">
                <a:solidFill>
                  <a:srgbClr val="000000"/>
                </a:solidFill>
                <a:latin typeface="Consolas" panose="020B0609020204030204" pitchFamily="49" charset="0"/>
              </a:rPr>
              <a:t>}</a:t>
            </a:r>
          </a:p>
          <a:p>
            <a:pPr>
              <a:spcBef>
                <a:spcPts val="0"/>
              </a:spcBef>
              <a:spcAft>
                <a:spcPts val="0"/>
              </a:spcAft>
            </a:pPr>
            <a:r>
              <a:rPr lang="en-US" sz="1400" dirty="0">
                <a:solidFill>
                  <a:srgbClr val="0000FF"/>
                </a:solidFill>
                <a:latin typeface="Consolas" panose="020B0609020204030204" pitchFamily="49" charset="0"/>
              </a:rPr>
              <a:t>else</a:t>
            </a:r>
            <a:endParaRPr lang="en-US" sz="1400" dirty="0">
              <a:solidFill>
                <a:srgbClr val="000000"/>
              </a:solidFill>
              <a:latin typeface="Consolas" panose="020B0609020204030204" pitchFamily="49" charset="0"/>
            </a:endParaRPr>
          </a:p>
          <a:p>
            <a:pPr>
              <a:spcBef>
                <a:spcPts val="0"/>
              </a:spcBef>
              <a:spcAft>
                <a:spcPts val="0"/>
              </a:spcAft>
            </a:pPr>
            <a:r>
              <a:rPr lang="en-PK" sz="1400" dirty="0">
                <a:solidFill>
                  <a:srgbClr val="000000"/>
                </a:solidFill>
                <a:latin typeface="Consolas" panose="020B0609020204030204" pitchFamily="49" charset="0"/>
              </a:rPr>
              <a:t>{</a:t>
            </a:r>
          </a:p>
          <a:p>
            <a:pPr>
              <a:spcBef>
                <a:spcPts val="0"/>
              </a:spcBef>
              <a:spcAft>
                <a:spcPts val="0"/>
              </a:spcAft>
            </a:pPr>
            <a:r>
              <a:rPr lang="en-US" sz="1400" dirty="0">
                <a:solidFill>
                  <a:srgbClr val="0000FF"/>
                </a:solidFill>
                <a:latin typeface="Consolas" panose="020B0609020204030204" pitchFamily="49" charset="0"/>
              </a:rPr>
              <a:t>while</a:t>
            </a:r>
            <a:r>
              <a:rPr lang="en-US" sz="1400" dirty="0">
                <a:solidFill>
                  <a:srgbClr val="000000"/>
                </a:solidFill>
                <a:latin typeface="Consolas" panose="020B0609020204030204" pitchFamily="49" charset="0"/>
              </a:rPr>
              <a:t> (temp-&gt;next != </a:t>
            </a:r>
            <a:r>
              <a:rPr lang="en-US" sz="1400" dirty="0">
                <a:solidFill>
                  <a:srgbClr val="6F008A"/>
                </a:solidFill>
                <a:latin typeface="Consolas" panose="020B0609020204030204" pitchFamily="49" charset="0"/>
              </a:rPr>
              <a:t>NULL</a:t>
            </a:r>
            <a:r>
              <a:rPr lang="en-US" sz="1400" dirty="0">
                <a:solidFill>
                  <a:srgbClr val="000000"/>
                </a:solidFill>
                <a:latin typeface="Consolas" panose="020B0609020204030204" pitchFamily="49" charset="0"/>
              </a:rPr>
              <a:t>)</a:t>
            </a:r>
          </a:p>
          <a:p>
            <a:pPr>
              <a:spcBef>
                <a:spcPts val="0"/>
              </a:spcBef>
              <a:spcAft>
                <a:spcPts val="0"/>
              </a:spcAft>
            </a:pPr>
            <a:r>
              <a:rPr lang="en-US" sz="1400" dirty="0">
                <a:solidFill>
                  <a:srgbClr val="000000"/>
                </a:solidFill>
                <a:latin typeface="Consolas" panose="020B0609020204030204" pitchFamily="49" charset="0"/>
              </a:rPr>
              <a:t>temp = temp-&gt;next;</a:t>
            </a:r>
          </a:p>
          <a:p>
            <a:pPr>
              <a:spcBef>
                <a:spcPts val="0"/>
              </a:spcBef>
              <a:spcAft>
                <a:spcPts val="0"/>
              </a:spcAft>
            </a:pPr>
            <a:endParaRPr lang="en-PK" sz="1400" dirty="0">
              <a:solidFill>
                <a:srgbClr val="000000"/>
              </a:solidFill>
              <a:latin typeface="Consolas" panose="020B0609020204030204" pitchFamily="49" charset="0"/>
            </a:endParaRPr>
          </a:p>
          <a:p>
            <a:pPr>
              <a:spcBef>
                <a:spcPts val="0"/>
              </a:spcBef>
              <a:spcAft>
                <a:spcPts val="0"/>
              </a:spcAft>
            </a:pPr>
            <a:r>
              <a:rPr lang="en-US" sz="1400" dirty="0">
                <a:solidFill>
                  <a:srgbClr val="008000"/>
                </a:solidFill>
                <a:latin typeface="Consolas" panose="020B0609020204030204" pitchFamily="49" charset="0"/>
              </a:rPr>
              <a:t>// Create new node dynamically </a:t>
            </a:r>
            <a:endParaRPr lang="en-US" sz="1400" dirty="0">
              <a:solidFill>
                <a:srgbClr val="000000"/>
              </a:solidFill>
              <a:latin typeface="Consolas" panose="020B0609020204030204" pitchFamily="49" charset="0"/>
            </a:endParaRPr>
          </a:p>
          <a:p>
            <a:pPr>
              <a:spcBef>
                <a:spcPts val="0"/>
              </a:spcBef>
              <a:spcAft>
                <a:spcPts val="0"/>
              </a:spcAft>
            </a:pPr>
            <a:r>
              <a:rPr lang="en-US" sz="1400" dirty="0">
                <a:solidFill>
                  <a:srgbClr val="000000"/>
                </a:solidFill>
                <a:latin typeface="Consolas" panose="020B0609020204030204" pitchFamily="49" charset="0"/>
              </a:rPr>
              <a:t>r = (</a:t>
            </a:r>
            <a:r>
              <a:rPr lang="en-US" sz="1400" dirty="0">
                <a:solidFill>
                  <a:srgbClr val="0000FF"/>
                </a:solidFill>
                <a:latin typeface="Consolas" panose="020B0609020204030204" pitchFamily="49" charset="0"/>
              </a:rPr>
              <a:t>struct</a:t>
            </a:r>
            <a:r>
              <a:rPr lang="en-US" sz="1400" dirty="0">
                <a:solidFill>
                  <a:srgbClr val="000000"/>
                </a:solidFill>
                <a:latin typeface="Consolas" panose="020B0609020204030204" pitchFamily="49" charset="0"/>
              </a:rPr>
              <a:t> </a:t>
            </a:r>
            <a:r>
              <a:rPr lang="en-US" sz="1400" dirty="0">
                <a:solidFill>
                  <a:srgbClr val="2B91AF"/>
                </a:solidFill>
                <a:latin typeface="Consolas" panose="020B0609020204030204" pitchFamily="49" charset="0"/>
              </a:rPr>
              <a:t>Node</a:t>
            </a:r>
            <a:r>
              <a:rPr lang="en-US" sz="1400" dirty="0">
                <a:solidFill>
                  <a:srgbClr val="000000"/>
                </a:solidFill>
                <a:latin typeface="Consolas" panose="020B0609020204030204" pitchFamily="49" charset="0"/>
              </a:rPr>
              <a:t>*) malloc(</a:t>
            </a:r>
            <a:r>
              <a:rPr lang="en-US" sz="1400" dirty="0" err="1">
                <a:solidFill>
                  <a:srgbClr val="0000FF"/>
                </a:solidFill>
                <a:latin typeface="Consolas" panose="020B0609020204030204" pitchFamily="49" charset="0"/>
              </a:rPr>
              <a:t>sizeof</a:t>
            </a:r>
            <a:r>
              <a:rPr lang="en-US" sz="1400" dirty="0">
                <a:solidFill>
                  <a:srgbClr val="000000"/>
                </a:solidFill>
                <a:latin typeface="Consolas" panose="020B0609020204030204" pitchFamily="49" charset="0"/>
              </a:rPr>
              <a:t>(</a:t>
            </a:r>
            <a:r>
              <a:rPr lang="en-US" sz="1400" dirty="0">
                <a:solidFill>
                  <a:srgbClr val="0000FF"/>
                </a:solidFill>
                <a:latin typeface="Consolas" panose="020B0609020204030204" pitchFamily="49" charset="0"/>
              </a:rPr>
              <a:t>struct</a:t>
            </a:r>
            <a:r>
              <a:rPr lang="en-US" sz="1400" dirty="0">
                <a:solidFill>
                  <a:srgbClr val="000000"/>
                </a:solidFill>
                <a:latin typeface="Consolas" panose="020B0609020204030204" pitchFamily="49" charset="0"/>
              </a:rPr>
              <a:t> </a:t>
            </a:r>
            <a:r>
              <a:rPr lang="en-US" sz="1400" dirty="0">
                <a:solidFill>
                  <a:srgbClr val="2B91AF"/>
                </a:solidFill>
                <a:latin typeface="Consolas" panose="020B0609020204030204" pitchFamily="49" charset="0"/>
              </a:rPr>
              <a:t>Node</a:t>
            </a:r>
            <a:r>
              <a:rPr lang="en-US" sz="1400" dirty="0">
                <a:solidFill>
                  <a:srgbClr val="000000"/>
                </a:solidFill>
                <a:latin typeface="Consolas" panose="020B0609020204030204" pitchFamily="49" charset="0"/>
              </a:rPr>
              <a:t>));</a:t>
            </a:r>
          </a:p>
          <a:p>
            <a:pPr>
              <a:spcBef>
                <a:spcPts val="0"/>
              </a:spcBef>
              <a:spcAft>
                <a:spcPts val="0"/>
              </a:spcAft>
            </a:pPr>
            <a:r>
              <a:rPr lang="pt-BR" sz="1400" dirty="0">
                <a:solidFill>
                  <a:srgbClr val="000000"/>
                </a:solidFill>
                <a:latin typeface="Consolas" panose="020B0609020204030204" pitchFamily="49" charset="0"/>
              </a:rPr>
              <a:t>r-&gt;value = </a:t>
            </a:r>
            <a:r>
              <a:rPr lang="pt-BR" sz="1400" dirty="0">
                <a:solidFill>
                  <a:srgbClr val="808080"/>
                </a:solidFill>
                <a:latin typeface="Consolas" panose="020B0609020204030204" pitchFamily="49" charset="0"/>
              </a:rPr>
              <a:t>non_zero_element</a:t>
            </a:r>
            <a:r>
              <a:rPr lang="pt-BR" sz="1400" dirty="0">
                <a:solidFill>
                  <a:srgbClr val="000000"/>
                </a:solidFill>
                <a:latin typeface="Consolas" panose="020B0609020204030204" pitchFamily="49" charset="0"/>
              </a:rPr>
              <a:t>;</a:t>
            </a:r>
          </a:p>
          <a:p>
            <a:pPr>
              <a:spcBef>
                <a:spcPts val="0"/>
              </a:spcBef>
              <a:spcAft>
                <a:spcPts val="0"/>
              </a:spcAft>
            </a:pPr>
            <a:r>
              <a:rPr lang="en-US" sz="1400" dirty="0">
                <a:solidFill>
                  <a:srgbClr val="000000"/>
                </a:solidFill>
                <a:latin typeface="Consolas" panose="020B0609020204030204" pitchFamily="49" charset="0"/>
              </a:rPr>
              <a:t>r-&gt;</a:t>
            </a:r>
            <a:r>
              <a:rPr lang="en-US" sz="1400" dirty="0" err="1">
                <a:solidFill>
                  <a:srgbClr val="000000"/>
                </a:solidFill>
                <a:latin typeface="Consolas" panose="020B0609020204030204" pitchFamily="49" charset="0"/>
              </a:rPr>
              <a:t>row_position</a:t>
            </a:r>
            <a:r>
              <a:rPr lang="en-US" sz="1400" dirty="0">
                <a:solidFill>
                  <a:srgbClr val="000000"/>
                </a:solidFill>
                <a:latin typeface="Consolas" panose="020B0609020204030204" pitchFamily="49" charset="0"/>
              </a:rPr>
              <a:t> = </a:t>
            </a:r>
            <a:r>
              <a:rPr lang="en-US" sz="1400" dirty="0" err="1">
                <a:solidFill>
                  <a:srgbClr val="808080"/>
                </a:solidFill>
                <a:latin typeface="Consolas" panose="020B0609020204030204" pitchFamily="49" charset="0"/>
              </a:rPr>
              <a:t>row_index</a:t>
            </a:r>
            <a:r>
              <a:rPr lang="en-US" sz="1400" dirty="0">
                <a:solidFill>
                  <a:srgbClr val="000000"/>
                </a:solidFill>
                <a:latin typeface="Consolas" panose="020B0609020204030204" pitchFamily="49" charset="0"/>
              </a:rPr>
              <a:t>;</a:t>
            </a:r>
          </a:p>
          <a:p>
            <a:pPr>
              <a:spcBef>
                <a:spcPts val="0"/>
              </a:spcBef>
              <a:spcAft>
                <a:spcPts val="0"/>
              </a:spcAft>
            </a:pPr>
            <a:r>
              <a:rPr lang="en-US" sz="1400" dirty="0">
                <a:solidFill>
                  <a:srgbClr val="000000"/>
                </a:solidFill>
                <a:latin typeface="Consolas" panose="020B0609020204030204" pitchFamily="49" charset="0"/>
              </a:rPr>
              <a:t>r-&gt;</a:t>
            </a:r>
            <a:r>
              <a:rPr lang="en-US" sz="1400" dirty="0" err="1">
                <a:solidFill>
                  <a:srgbClr val="000000"/>
                </a:solidFill>
                <a:latin typeface="Consolas" panose="020B0609020204030204" pitchFamily="49" charset="0"/>
              </a:rPr>
              <a:t>column_postion</a:t>
            </a:r>
            <a:r>
              <a:rPr lang="en-US" sz="1400" dirty="0">
                <a:solidFill>
                  <a:srgbClr val="000000"/>
                </a:solidFill>
                <a:latin typeface="Consolas" panose="020B0609020204030204" pitchFamily="49" charset="0"/>
              </a:rPr>
              <a:t> = </a:t>
            </a:r>
            <a:r>
              <a:rPr lang="en-US" sz="1400" dirty="0" err="1">
                <a:solidFill>
                  <a:srgbClr val="808080"/>
                </a:solidFill>
                <a:latin typeface="Consolas" panose="020B0609020204030204" pitchFamily="49" charset="0"/>
              </a:rPr>
              <a:t>column_index</a:t>
            </a:r>
            <a:r>
              <a:rPr lang="en-US" sz="1400" dirty="0">
                <a:solidFill>
                  <a:srgbClr val="000000"/>
                </a:solidFill>
                <a:latin typeface="Consolas" panose="020B0609020204030204" pitchFamily="49" charset="0"/>
              </a:rPr>
              <a:t>;</a:t>
            </a:r>
          </a:p>
          <a:p>
            <a:pPr>
              <a:spcBef>
                <a:spcPts val="0"/>
              </a:spcBef>
              <a:spcAft>
                <a:spcPts val="0"/>
              </a:spcAft>
            </a:pPr>
            <a:r>
              <a:rPr lang="en-US" sz="1400" dirty="0">
                <a:solidFill>
                  <a:srgbClr val="000000"/>
                </a:solidFill>
                <a:latin typeface="Consolas" panose="020B0609020204030204" pitchFamily="49" charset="0"/>
              </a:rPr>
              <a:t>r-&gt;next = </a:t>
            </a:r>
            <a:r>
              <a:rPr lang="en-US" sz="1400" dirty="0">
                <a:solidFill>
                  <a:srgbClr val="6F008A"/>
                </a:solidFill>
                <a:latin typeface="Consolas" panose="020B0609020204030204" pitchFamily="49" charset="0"/>
              </a:rPr>
              <a:t>NULL</a:t>
            </a:r>
            <a:r>
              <a:rPr lang="en-US" sz="1400" dirty="0">
                <a:solidFill>
                  <a:srgbClr val="000000"/>
                </a:solidFill>
                <a:latin typeface="Consolas" panose="020B0609020204030204" pitchFamily="49" charset="0"/>
              </a:rPr>
              <a:t>;</a:t>
            </a:r>
          </a:p>
          <a:p>
            <a:pPr>
              <a:spcBef>
                <a:spcPts val="0"/>
              </a:spcBef>
              <a:spcAft>
                <a:spcPts val="0"/>
              </a:spcAft>
            </a:pPr>
            <a:r>
              <a:rPr lang="en-US" sz="1400" dirty="0">
                <a:solidFill>
                  <a:srgbClr val="000000"/>
                </a:solidFill>
                <a:latin typeface="Consolas" panose="020B0609020204030204" pitchFamily="49" charset="0"/>
              </a:rPr>
              <a:t>temp-&gt;next = r;</a:t>
            </a:r>
          </a:p>
          <a:p>
            <a:pPr>
              <a:spcBef>
                <a:spcPts val="0"/>
              </a:spcBef>
              <a:spcAft>
                <a:spcPts val="0"/>
              </a:spcAft>
            </a:pPr>
            <a:endParaRPr lang="en-PK" sz="1400" dirty="0">
              <a:solidFill>
                <a:srgbClr val="000000"/>
              </a:solidFill>
              <a:latin typeface="Consolas" panose="020B0609020204030204" pitchFamily="49" charset="0"/>
            </a:endParaRPr>
          </a:p>
          <a:p>
            <a:pPr>
              <a:spcBef>
                <a:spcPts val="0"/>
              </a:spcBef>
              <a:spcAft>
                <a:spcPts val="0"/>
              </a:spcAft>
            </a:pPr>
            <a:r>
              <a:rPr lang="en-PK" sz="1400" dirty="0">
                <a:solidFill>
                  <a:srgbClr val="000000"/>
                </a:solidFill>
                <a:latin typeface="Consolas" panose="020B0609020204030204" pitchFamily="49" charset="0"/>
              </a:rPr>
              <a:t>}}</a:t>
            </a:r>
          </a:p>
          <a:p>
            <a:pPr>
              <a:spcBef>
                <a:spcPts val="0"/>
              </a:spcBef>
              <a:spcAft>
                <a:spcPts val="0"/>
              </a:spcAft>
            </a:pPr>
            <a:endParaRPr lang="en-PK" sz="1800" dirty="0">
              <a:solidFill>
                <a:srgbClr val="000000"/>
              </a:solidFill>
              <a:latin typeface="Consolas" panose="020B0609020204030204" pitchFamily="49" charset="0"/>
            </a:endParaRPr>
          </a:p>
        </p:txBody>
      </p:sp>
      <p:sp>
        <p:nvSpPr>
          <p:cNvPr id="5" name="Content Placeholder 4">
            <a:extLst>
              <a:ext uri="{FF2B5EF4-FFF2-40B4-BE49-F238E27FC236}">
                <a16:creationId xmlns:a16="http://schemas.microsoft.com/office/drawing/2014/main" id="{82D29C2C-0397-4F1A-BDB2-198C054BC812}"/>
              </a:ext>
            </a:extLst>
          </p:cNvPr>
          <p:cNvSpPr>
            <a:spLocks noGrp="1"/>
          </p:cNvSpPr>
          <p:nvPr>
            <p:ph sz="half" idx="2"/>
          </p:nvPr>
        </p:nvSpPr>
        <p:spPr>
          <a:xfrm>
            <a:off x="6248400" y="1828799"/>
            <a:ext cx="5609303" cy="4576720"/>
          </a:xfrm>
        </p:spPr>
        <p:txBody>
          <a:bodyPr>
            <a:noAutofit/>
          </a:bodyPr>
          <a:lstStyle/>
          <a:p>
            <a:pPr>
              <a:spcBef>
                <a:spcPts val="0"/>
              </a:spcBef>
              <a:spcAft>
                <a:spcPts val="0"/>
              </a:spcAft>
            </a:pPr>
            <a:r>
              <a:rPr lang="en-US" sz="1400" dirty="0">
                <a:solidFill>
                  <a:srgbClr val="008000"/>
                </a:solidFill>
                <a:latin typeface="Consolas" panose="020B0609020204030204" pitchFamily="49" charset="0"/>
              </a:rPr>
              <a:t>// This function prints contents of linked list </a:t>
            </a:r>
            <a:endParaRPr lang="en-US" sz="1400" dirty="0">
              <a:solidFill>
                <a:srgbClr val="000000"/>
              </a:solidFill>
              <a:latin typeface="Consolas" panose="020B0609020204030204" pitchFamily="49" charset="0"/>
            </a:endParaRPr>
          </a:p>
          <a:p>
            <a:pPr>
              <a:spcBef>
                <a:spcPts val="0"/>
              </a:spcBef>
              <a:spcAft>
                <a:spcPts val="0"/>
              </a:spcAft>
            </a:pPr>
            <a:r>
              <a:rPr lang="en-US" sz="1400" dirty="0">
                <a:solidFill>
                  <a:srgbClr val="008000"/>
                </a:solidFill>
                <a:latin typeface="Consolas" panose="020B0609020204030204" pitchFamily="49" charset="0"/>
              </a:rPr>
              <a:t>// starting from start </a:t>
            </a:r>
            <a:endParaRPr lang="en-US" sz="1400" dirty="0">
              <a:solidFill>
                <a:srgbClr val="000000"/>
              </a:solidFill>
              <a:latin typeface="Consolas" panose="020B0609020204030204" pitchFamily="49" charset="0"/>
            </a:endParaRPr>
          </a:p>
          <a:p>
            <a:pPr>
              <a:spcBef>
                <a:spcPts val="0"/>
              </a:spcBef>
              <a:spcAft>
                <a:spcPts val="0"/>
              </a:spcAft>
            </a:pPr>
            <a:r>
              <a:rPr lang="en-US" sz="1400" dirty="0">
                <a:solidFill>
                  <a:srgbClr val="0000FF"/>
                </a:solidFill>
                <a:latin typeface="Consolas" panose="020B0609020204030204" pitchFamily="49" charset="0"/>
              </a:rPr>
              <a:t>void</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PrintList</a:t>
            </a:r>
            <a:r>
              <a:rPr lang="en-US" sz="1400" dirty="0">
                <a:solidFill>
                  <a:srgbClr val="000000"/>
                </a:solidFill>
                <a:latin typeface="Consolas" panose="020B0609020204030204" pitchFamily="49" charset="0"/>
              </a:rPr>
              <a:t>(</a:t>
            </a:r>
            <a:r>
              <a:rPr lang="en-US" sz="1400" dirty="0">
                <a:solidFill>
                  <a:srgbClr val="0000FF"/>
                </a:solidFill>
                <a:latin typeface="Consolas" panose="020B0609020204030204" pitchFamily="49" charset="0"/>
              </a:rPr>
              <a:t>struct</a:t>
            </a:r>
            <a:r>
              <a:rPr lang="en-US" sz="1400" dirty="0">
                <a:solidFill>
                  <a:srgbClr val="000000"/>
                </a:solidFill>
                <a:latin typeface="Consolas" panose="020B0609020204030204" pitchFamily="49" charset="0"/>
              </a:rPr>
              <a:t> </a:t>
            </a:r>
            <a:r>
              <a:rPr lang="en-US" sz="1400" dirty="0">
                <a:solidFill>
                  <a:srgbClr val="2B91AF"/>
                </a:solidFill>
                <a:latin typeface="Consolas" panose="020B0609020204030204" pitchFamily="49" charset="0"/>
              </a:rPr>
              <a:t>Node</a:t>
            </a:r>
            <a:r>
              <a:rPr lang="en-US" sz="1400" dirty="0">
                <a:solidFill>
                  <a:srgbClr val="000000"/>
                </a:solidFill>
                <a:latin typeface="Consolas" panose="020B0609020204030204" pitchFamily="49" charset="0"/>
              </a:rPr>
              <a:t>* </a:t>
            </a:r>
            <a:r>
              <a:rPr lang="en-US" sz="1400" dirty="0">
                <a:solidFill>
                  <a:srgbClr val="808080"/>
                </a:solidFill>
                <a:latin typeface="Consolas" panose="020B0609020204030204" pitchFamily="49" charset="0"/>
              </a:rPr>
              <a:t>start</a:t>
            </a:r>
            <a:r>
              <a:rPr lang="en-US" sz="1400" dirty="0">
                <a:solidFill>
                  <a:srgbClr val="000000"/>
                </a:solidFill>
                <a:latin typeface="Consolas" panose="020B0609020204030204" pitchFamily="49" charset="0"/>
              </a:rPr>
              <a:t>)</a:t>
            </a:r>
          </a:p>
          <a:p>
            <a:pPr>
              <a:spcBef>
                <a:spcPts val="0"/>
              </a:spcBef>
              <a:spcAft>
                <a:spcPts val="0"/>
              </a:spcAft>
            </a:pPr>
            <a:r>
              <a:rPr lang="en-PK" sz="1400" dirty="0">
                <a:solidFill>
                  <a:srgbClr val="000000"/>
                </a:solidFill>
                <a:latin typeface="Consolas" panose="020B0609020204030204" pitchFamily="49" charset="0"/>
              </a:rPr>
              <a:t>{</a:t>
            </a:r>
          </a:p>
          <a:p>
            <a:pPr>
              <a:spcBef>
                <a:spcPts val="0"/>
              </a:spcBef>
              <a:spcAft>
                <a:spcPts val="0"/>
              </a:spcAft>
            </a:pPr>
            <a:r>
              <a:rPr lang="nl-NL" sz="1400" dirty="0">
                <a:solidFill>
                  <a:srgbClr val="0000FF"/>
                </a:solidFill>
                <a:latin typeface="Consolas" panose="020B0609020204030204" pitchFamily="49" charset="0"/>
              </a:rPr>
              <a:t>struct</a:t>
            </a:r>
            <a:r>
              <a:rPr lang="nl-NL" sz="1400" dirty="0">
                <a:solidFill>
                  <a:srgbClr val="000000"/>
                </a:solidFill>
                <a:latin typeface="Consolas" panose="020B0609020204030204" pitchFamily="49" charset="0"/>
              </a:rPr>
              <a:t> </a:t>
            </a:r>
            <a:r>
              <a:rPr lang="nl-NL" sz="1400" dirty="0">
                <a:solidFill>
                  <a:srgbClr val="2B91AF"/>
                </a:solidFill>
                <a:latin typeface="Consolas" panose="020B0609020204030204" pitchFamily="49" charset="0"/>
              </a:rPr>
              <a:t>Node</a:t>
            </a:r>
            <a:r>
              <a:rPr lang="nl-NL" sz="1400" dirty="0">
                <a:solidFill>
                  <a:srgbClr val="000000"/>
                </a:solidFill>
                <a:latin typeface="Consolas" panose="020B0609020204030204" pitchFamily="49" charset="0"/>
              </a:rPr>
              <a:t>* temp, * r, * s;</a:t>
            </a:r>
          </a:p>
          <a:p>
            <a:pPr>
              <a:spcBef>
                <a:spcPts val="0"/>
              </a:spcBef>
              <a:spcAft>
                <a:spcPts val="0"/>
              </a:spcAft>
            </a:pPr>
            <a:r>
              <a:rPr lang="en-US" sz="1400" dirty="0">
                <a:solidFill>
                  <a:srgbClr val="000000"/>
                </a:solidFill>
                <a:latin typeface="Consolas" panose="020B0609020204030204" pitchFamily="49" charset="0"/>
              </a:rPr>
              <a:t>temp = r = s = </a:t>
            </a:r>
            <a:r>
              <a:rPr lang="en-US" sz="1400" dirty="0">
                <a:solidFill>
                  <a:srgbClr val="808080"/>
                </a:solidFill>
                <a:latin typeface="Consolas" panose="020B0609020204030204" pitchFamily="49" charset="0"/>
              </a:rPr>
              <a:t>start</a:t>
            </a:r>
            <a:r>
              <a:rPr lang="en-US" sz="1400" dirty="0">
                <a:solidFill>
                  <a:srgbClr val="000000"/>
                </a:solidFill>
                <a:latin typeface="Consolas" panose="020B0609020204030204" pitchFamily="49" charset="0"/>
              </a:rPr>
              <a:t>;</a:t>
            </a:r>
          </a:p>
          <a:p>
            <a:pPr>
              <a:spcBef>
                <a:spcPts val="0"/>
              </a:spcBef>
              <a:spcAft>
                <a:spcPts val="0"/>
              </a:spcAft>
            </a:pPr>
            <a:endParaRPr lang="en-PK" sz="1400" dirty="0">
              <a:solidFill>
                <a:srgbClr val="000000"/>
              </a:solidFill>
              <a:latin typeface="Consolas" panose="020B0609020204030204" pitchFamily="49" charset="0"/>
            </a:endParaRPr>
          </a:p>
          <a:p>
            <a:pPr>
              <a:spcBef>
                <a:spcPts val="0"/>
              </a:spcBef>
              <a:spcAft>
                <a:spcPts val="0"/>
              </a:spcAft>
            </a:pPr>
            <a:r>
              <a:rPr lang="en-US" sz="1400" dirty="0">
                <a:solidFill>
                  <a:srgbClr val="000000"/>
                </a:solidFill>
                <a:latin typeface="Consolas" panose="020B0609020204030204" pitchFamily="49" charset="0"/>
              </a:rPr>
              <a:t>cout</a:t>
            </a:r>
            <a:r>
              <a:rPr lang="en-US" sz="1400" dirty="0">
                <a:solidFill>
                  <a:srgbClr val="008080"/>
                </a:solidFill>
                <a:latin typeface="Consolas" panose="020B0609020204030204" pitchFamily="49" charset="0"/>
              </a:rPr>
              <a:t>&lt;&lt;</a:t>
            </a:r>
            <a:r>
              <a:rPr lang="en-US" sz="1400" dirty="0">
                <a:solidFill>
                  <a:srgbClr val="A31515"/>
                </a:solidFill>
                <a:latin typeface="Consolas" panose="020B0609020204030204" pitchFamily="49" charset="0"/>
              </a:rPr>
              <a:t>"</a:t>
            </a:r>
            <a:r>
              <a:rPr lang="en-US" sz="1400" dirty="0" err="1">
                <a:solidFill>
                  <a:srgbClr val="A31515"/>
                </a:solidFill>
                <a:latin typeface="Consolas" panose="020B0609020204030204" pitchFamily="49" charset="0"/>
              </a:rPr>
              <a:t>row_position</a:t>
            </a:r>
            <a:r>
              <a:rPr lang="en-US" sz="1400" dirty="0">
                <a:solidFill>
                  <a:srgbClr val="A31515"/>
                </a:solidFill>
                <a:latin typeface="Consolas" panose="020B0609020204030204" pitchFamily="49" charset="0"/>
              </a:rPr>
              <a:t>: "</a:t>
            </a:r>
            <a:r>
              <a:rPr lang="en-US" sz="1400" dirty="0">
                <a:solidFill>
                  <a:srgbClr val="000000"/>
                </a:solidFill>
                <a:latin typeface="Consolas" panose="020B0609020204030204" pitchFamily="49" charset="0"/>
              </a:rPr>
              <a:t>;</a:t>
            </a:r>
          </a:p>
          <a:p>
            <a:pPr>
              <a:spcBef>
                <a:spcPts val="0"/>
              </a:spcBef>
              <a:spcAft>
                <a:spcPts val="0"/>
              </a:spcAft>
            </a:pPr>
            <a:r>
              <a:rPr lang="en-US" sz="1400" dirty="0">
                <a:solidFill>
                  <a:srgbClr val="0000FF"/>
                </a:solidFill>
                <a:latin typeface="Consolas" panose="020B0609020204030204" pitchFamily="49" charset="0"/>
              </a:rPr>
              <a:t>while</a:t>
            </a:r>
            <a:r>
              <a:rPr lang="en-US" sz="1400" dirty="0">
                <a:solidFill>
                  <a:srgbClr val="000000"/>
                </a:solidFill>
                <a:latin typeface="Consolas" panose="020B0609020204030204" pitchFamily="49" charset="0"/>
              </a:rPr>
              <a:t> (temp != </a:t>
            </a:r>
            <a:r>
              <a:rPr lang="en-US" sz="1400" dirty="0">
                <a:solidFill>
                  <a:srgbClr val="6F008A"/>
                </a:solidFill>
                <a:latin typeface="Consolas" panose="020B0609020204030204" pitchFamily="49" charset="0"/>
              </a:rPr>
              <a:t>NULL</a:t>
            </a:r>
            <a:r>
              <a:rPr lang="en-US" sz="1400" dirty="0">
                <a:solidFill>
                  <a:srgbClr val="000000"/>
                </a:solidFill>
                <a:latin typeface="Consolas" panose="020B0609020204030204" pitchFamily="49" charset="0"/>
              </a:rPr>
              <a:t>)</a:t>
            </a:r>
          </a:p>
          <a:p>
            <a:pPr>
              <a:spcBef>
                <a:spcPts val="0"/>
              </a:spcBef>
              <a:spcAft>
                <a:spcPts val="0"/>
              </a:spcAft>
            </a:pPr>
            <a:r>
              <a:rPr lang="en-PK" sz="1400" dirty="0">
                <a:solidFill>
                  <a:srgbClr val="000000"/>
                </a:solidFill>
                <a:latin typeface="Consolas" panose="020B0609020204030204" pitchFamily="49" charset="0"/>
              </a:rPr>
              <a:t>{</a:t>
            </a:r>
          </a:p>
          <a:p>
            <a:pPr>
              <a:spcBef>
                <a:spcPts val="0"/>
              </a:spcBef>
              <a:spcAft>
                <a:spcPts val="0"/>
              </a:spcAft>
            </a:pPr>
            <a:r>
              <a:rPr lang="en-US" sz="1400" dirty="0">
                <a:solidFill>
                  <a:srgbClr val="000000"/>
                </a:solidFill>
                <a:latin typeface="Consolas" panose="020B0609020204030204" pitchFamily="49" charset="0"/>
              </a:rPr>
              <a:t>    cout </a:t>
            </a:r>
            <a:r>
              <a:rPr lang="en-US" sz="1400" dirty="0">
                <a:solidFill>
                  <a:srgbClr val="008080"/>
                </a:solidFill>
                <a:latin typeface="Consolas" panose="020B0609020204030204" pitchFamily="49" charset="0"/>
              </a:rPr>
              <a:t>&lt;&lt;</a:t>
            </a:r>
            <a:r>
              <a:rPr lang="en-US" sz="1400" dirty="0">
                <a:solidFill>
                  <a:srgbClr val="000000"/>
                </a:solidFill>
                <a:latin typeface="Consolas" panose="020B0609020204030204" pitchFamily="49" charset="0"/>
              </a:rPr>
              <a:t> temp-&gt;</a:t>
            </a:r>
            <a:r>
              <a:rPr lang="en-US" sz="1400" dirty="0" err="1">
                <a:solidFill>
                  <a:srgbClr val="000000"/>
                </a:solidFill>
                <a:latin typeface="Consolas" panose="020B0609020204030204" pitchFamily="49" charset="0"/>
              </a:rPr>
              <a:t>row_position</a:t>
            </a:r>
            <a:r>
              <a:rPr lang="en-US" sz="1400" dirty="0">
                <a:solidFill>
                  <a:srgbClr val="000000"/>
                </a:solidFill>
                <a:latin typeface="Consolas" panose="020B0609020204030204" pitchFamily="49" charset="0"/>
              </a:rPr>
              <a:t>;</a:t>
            </a:r>
          </a:p>
          <a:p>
            <a:pPr>
              <a:spcBef>
                <a:spcPts val="0"/>
              </a:spcBef>
              <a:spcAft>
                <a:spcPts val="0"/>
              </a:spcAft>
            </a:pPr>
            <a:r>
              <a:rPr lang="en-US" sz="1400" dirty="0">
                <a:solidFill>
                  <a:srgbClr val="000000"/>
                </a:solidFill>
                <a:latin typeface="Consolas" panose="020B0609020204030204" pitchFamily="49" charset="0"/>
              </a:rPr>
              <a:t>    temp = temp-&gt;next;</a:t>
            </a:r>
          </a:p>
          <a:p>
            <a:pPr>
              <a:spcBef>
                <a:spcPts val="0"/>
              </a:spcBef>
              <a:spcAft>
                <a:spcPts val="0"/>
              </a:spcAft>
            </a:pPr>
            <a:r>
              <a:rPr lang="en-PK" sz="1400" dirty="0">
                <a:solidFill>
                  <a:srgbClr val="000000"/>
                </a:solidFill>
                <a:latin typeface="Consolas" panose="020B0609020204030204" pitchFamily="49" charset="0"/>
              </a:rPr>
              <a:t>}</a:t>
            </a:r>
          </a:p>
          <a:p>
            <a:pPr>
              <a:spcBef>
                <a:spcPts val="0"/>
              </a:spcBef>
              <a:spcAft>
                <a:spcPts val="0"/>
              </a:spcAft>
            </a:pPr>
            <a:r>
              <a:rPr lang="en-US" sz="1400" dirty="0">
                <a:solidFill>
                  <a:srgbClr val="000000"/>
                </a:solidFill>
                <a:latin typeface="Consolas" panose="020B0609020204030204" pitchFamily="49" charset="0"/>
              </a:rPr>
              <a:t>cout </a:t>
            </a:r>
            <a:r>
              <a:rPr lang="en-US" sz="1400" dirty="0">
                <a:solidFill>
                  <a:srgbClr val="008080"/>
                </a:solidFill>
                <a:latin typeface="Consolas" panose="020B0609020204030204" pitchFamily="49" charset="0"/>
              </a:rPr>
              <a:t>&lt;&lt;</a:t>
            </a:r>
            <a:r>
              <a:rPr lang="en-US" sz="1400" dirty="0">
                <a:solidFill>
                  <a:srgbClr val="000000"/>
                </a:solidFill>
                <a:latin typeface="Consolas" panose="020B0609020204030204" pitchFamily="49" charset="0"/>
              </a:rPr>
              <a:t> </a:t>
            </a:r>
            <a:r>
              <a:rPr lang="en-US" sz="1400" dirty="0">
                <a:solidFill>
                  <a:srgbClr val="A31515"/>
                </a:solidFill>
                <a:latin typeface="Consolas" panose="020B0609020204030204" pitchFamily="49" charset="0"/>
              </a:rPr>
              <a:t>"</a:t>
            </a:r>
            <a:r>
              <a:rPr lang="en-US" sz="1400" dirty="0" err="1">
                <a:solidFill>
                  <a:srgbClr val="A31515"/>
                </a:solidFill>
                <a:latin typeface="Consolas" panose="020B0609020204030204" pitchFamily="49" charset="0"/>
              </a:rPr>
              <a:t>column_postion</a:t>
            </a:r>
            <a:r>
              <a:rPr lang="en-US" sz="1400" dirty="0">
                <a:solidFill>
                  <a:srgbClr val="A31515"/>
                </a:solidFill>
                <a:latin typeface="Consolas" panose="020B0609020204030204" pitchFamily="49" charset="0"/>
              </a:rPr>
              <a:t>: "</a:t>
            </a:r>
            <a:r>
              <a:rPr lang="en-US" sz="1400" dirty="0">
                <a:solidFill>
                  <a:srgbClr val="000000"/>
                </a:solidFill>
                <a:latin typeface="Consolas" panose="020B0609020204030204" pitchFamily="49" charset="0"/>
              </a:rPr>
              <a:t>;</a:t>
            </a:r>
          </a:p>
          <a:p>
            <a:pPr>
              <a:spcBef>
                <a:spcPts val="0"/>
              </a:spcBef>
              <a:spcAft>
                <a:spcPts val="0"/>
              </a:spcAft>
            </a:pPr>
            <a:r>
              <a:rPr lang="en-US" sz="1400" dirty="0">
                <a:solidFill>
                  <a:srgbClr val="0000FF"/>
                </a:solidFill>
                <a:latin typeface="Consolas" panose="020B0609020204030204" pitchFamily="49" charset="0"/>
              </a:rPr>
              <a:t>while</a:t>
            </a:r>
            <a:r>
              <a:rPr lang="en-US" sz="1400" dirty="0">
                <a:solidFill>
                  <a:srgbClr val="000000"/>
                </a:solidFill>
                <a:latin typeface="Consolas" panose="020B0609020204030204" pitchFamily="49" charset="0"/>
              </a:rPr>
              <a:t> (r != </a:t>
            </a:r>
            <a:r>
              <a:rPr lang="en-US" sz="1400" dirty="0">
                <a:solidFill>
                  <a:srgbClr val="6F008A"/>
                </a:solidFill>
                <a:latin typeface="Consolas" panose="020B0609020204030204" pitchFamily="49" charset="0"/>
              </a:rPr>
              <a:t>NULL</a:t>
            </a:r>
            <a:r>
              <a:rPr lang="en-US" sz="1400" dirty="0">
                <a:solidFill>
                  <a:srgbClr val="000000"/>
                </a:solidFill>
                <a:latin typeface="Consolas" panose="020B0609020204030204" pitchFamily="49" charset="0"/>
              </a:rPr>
              <a:t>)</a:t>
            </a:r>
          </a:p>
          <a:p>
            <a:pPr>
              <a:spcBef>
                <a:spcPts val="0"/>
              </a:spcBef>
              <a:spcAft>
                <a:spcPts val="0"/>
              </a:spcAft>
            </a:pPr>
            <a:r>
              <a:rPr lang="en-PK" sz="1400" dirty="0">
                <a:solidFill>
                  <a:srgbClr val="000000"/>
                </a:solidFill>
                <a:latin typeface="Consolas" panose="020B0609020204030204" pitchFamily="49" charset="0"/>
              </a:rPr>
              <a:t>{</a:t>
            </a:r>
          </a:p>
          <a:p>
            <a:pPr>
              <a:spcBef>
                <a:spcPts val="0"/>
              </a:spcBef>
              <a:spcAft>
                <a:spcPts val="0"/>
              </a:spcAft>
            </a:pPr>
            <a:r>
              <a:rPr lang="en-US" sz="1400" dirty="0">
                <a:solidFill>
                  <a:srgbClr val="000000"/>
                </a:solidFill>
                <a:latin typeface="Consolas" panose="020B0609020204030204" pitchFamily="49" charset="0"/>
              </a:rPr>
              <a:t>    cout </a:t>
            </a:r>
            <a:r>
              <a:rPr lang="en-US" sz="1400" dirty="0">
                <a:solidFill>
                  <a:srgbClr val="008080"/>
                </a:solidFill>
                <a:latin typeface="Consolas" panose="020B0609020204030204" pitchFamily="49" charset="0"/>
              </a:rPr>
              <a:t>&lt;&lt;</a:t>
            </a:r>
            <a:r>
              <a:rPr lang="en-US" sz="1400" dirty="0">
                <a:solidFill>
                  <a:srgbClr val="000000"/>
                </a:solidFill>
                <a:latin typeface="Consolas" panose="020B0609020204030204" pitchFamily="49" charset="0"/>
              </a:rPr>
              <a:t> r-&gt;</a:t>
            </a:r>
            <a:r>
              <a:rPr lang="en-US" sz="1400" dirty="0" err="1">
                <a:solidFill>
                  <a:srgbClr val="000000"/>
                </a:solidFill>
                <a:latin typeface="Consolas" panose="020B0609020204030204" pitchFamily="49" charset="0"/>
              </a:rPr>
              <a:t>column_postion</a:t>
            </a:r>
            <a:r>
              <a:rPr lang="en-US" sz="1400" dirty="0">
                <a:solidFill>
                  <a:srgbClr val="000000"/>
                </a:solidFill>
                <a:latin typeface="Consolas" panose="020B0609020204030204" pitchFamily="49" charset="0"/>
              </a:rPr>
              <a:t>;</a:t>
            </a:r>
          </a:p>
          <a:p>
            <a:pPr>
              <a:spcBef>
                <a:spcPts val="0"/>
              </a:spcBef>
              <a:spcAft>
                <a:spcPts val="0"/>
              </a:spcAft>
            </a:pPr>
            <a:r>
              <a:rPr lang="en-US" sz="1400" dirty="0">
                <a:solidFill>
                  <a:srgbClr val="000000"/>
                </a:solidFill>
                <a:latin typeface="Consolas" panose="020B0609020204030204" pitchFamily="49" charset="0"/>
              </a:rPr>
              <a:t>r = r-&gt;next;</a:t>
            </a:r>
          </a:p>
          <a:p>
            <a:pPr>
              <a:spcBef>
                <a:spcPts val="0"/>
              </a:spcBef>
              <a:spcAft>
                <a:spcPts val="0"/>
              </a:spcAft>
            </a:pPr>
            <a:r>
              <a:rPr lang="en-PK" sz="1400" dirty="0">
                <a:solidFill>
                  <a:srgbClr val="000000"/>
                </a:solidFill>
                <a:latin typeface="Consolas" panose="020B0609020204030204" pitchFamily="49" charset="0"/>
              </a:rPr>
              <a:t>}</a:t>
            </a:r>
          </a:p>
          <a:p>
            <a:pPr>
              <a:spcBef>
                <a:spcPts val="0"/>
              </a:spcBef>
              <a:spcAft>
                <a:spcPts val="0"/>
              </a:spcAft>
            </a:pPr>
            <a:endParaRPr lang="en-PK" sz="1400" dirty="0">
              <a:solidFill>
                <a:srgbClr val="000000"/>
              </a:solidFill>
              <a:latin typeface="Consolas" panose="020B0609020204030204" pitchFamily="49" charset="0"/>
            </a:endParaRPr>
          </a:p>
          <a:p>
            <a:pPr>
              <a:spcBef>
                <a:spcPts val="0"/>
              </a:spcBef>
              <a:spcAft>
                <a:spcPts val="0"/>
              </a:spcAft>
            </a:pPr>
            <a:r>
              <a:rPr lang="en-US" sz="1400" dirty="0">
                <a:solidFill>
                  <a:srgbClr val="000000"/>
                </a:solidFill>
                <a:latin typeface="Consolas" panose="020B0609020204030204" pitchFamily="49" charset="0"/>
              </a:rPr>
              <a:t>cout </a:t>
            </a:r>
            <a:r>
              <a:rPr lang="en-US" sz="1400" dirty="0">
                <a:solidFill>
                  <a:srgbClr val="008080"/>
                </a:solidFill>
                <a:latin typeface="Consolas" panose="020B0609020204030204" pitchFamily="49" charset="0"/>
              </a:rPr>
              <a:t>&lt;&lt;</a:t>
            </a:r>
            <a:r>
              <a:rPr lang="en-US" sz="1400" dirty="0">
                <a:solidFill>
                  <a:srgbClr val="000000"/>
                </a:solidFill>
                <a:latin typeface="Consolas" panose="020B0609020204030204" pitchFamily="49" charset="0"/>
              </a:rPr>
              <a:t> </a:t>
            </a:r>
            <a:r>
              <a:rPr lang="en-US" sz="1400" dirty="0">
                <a:solidFill>
                  <a:srgbClr val="A31515"/>
                </a:solidFill>
                <a:latin typeface="Consolas" panose="020B0609020204030204" pitchFamily="49" charset="0"/>
              </a:rPr>
              <a:t>"Value: "</a:t>
            </a:r>
            <a:r>
              <a:rPr lang="en-US" sz="1400" dirty="0">
                <a:solidFill>
                  <a:srgbClr val="000000"/>
                </a:solidFill>
                <a:latin typeface="Consolas" panose="020B0609020204030204" pitchFamily="49" charset="0"/>
              </a:rPr>
              <a:t>;</a:t>
            </a:r>
          </a:p>
          <a:p>
            <a:pPr>
              <a:spcBef>
                <a:spcPts val="0"/>
              </a:spcBef>
              <a:spcAft>
                <a:spcPts val="0"/>
              </a:spcAft>
            </a:pPr>
            <a:r>
              <a:rPr lang="en-US" sz="1400" dirty="0">
                <a:solidFill>
                  <a:srgbClr val="0000FF"/>
                </a:solidFill>
                <a:latin typeface="Consolas" panose="020B0609020204030204" pitchFamily="49" charset="0"/>
              </a:rPr>
              <a:t>while</a:t>
            </a:r>
            <a:r>
              <a:rPr lang="en-US" sz="1400" dirty="0">
                <a:solidFill>
                  <a:srgbClr val="000000"/>
                </a:solidFill>
                <a:latin typeface="Consolas" panose="020B0609020204030204" pitchFamily="49" charset="0"/>
              </a:rPr>
              <a:t> (s != </a:t>
            </a:r>
            <a:r>
              <a:rPr lang="en-US" sz="1400" dirty="0">
                <a:solidFill>
                  <a:srgbClr val="6F008A"/>
                </a:solidFill>
                <a:latin typeface="Consolas" panose="020B0609020204030204" pitchFamily="49" charset="0"/>
              </a:rPr>
              <a:t>NULL</a:t>
            </a:r>
            <a:r>
              <a:rPr lang="en-US" sz="1400" dirty="0">
                <a:solidFill>
                  <a:srgbClr val="000000"/>
                </a:solidFill>
                <a:latin typeface="Consolas" panose="020B0609020204030204" pitchFamily="49" charset="0"/>
              </a:rPr>
              <a:t>)</a:t>
            </a:r>
          </a:p>
          <a:p>
            <a:pPr>
              <a:spcBef>
                <a:spcPts val="0"/>
              </a:spcBef>
              <a:spcAft>
                <a:spcPts val="0"/>
              </a:spcAft>
            </a:pPr>
            <a:r>
              <a:rPr lang="en-PK" sz="1400" dirty="0">
                <a:solidFill>
                  <a:srgbClr val="000000"/>
                </a:solidFill>
                <a:latin typeface="Consolas" panose="020B0609020204030204" pitchFamily="49" charset="0"/>
              </a:rPr>
              <a:t>{</a:t>
            </a:r>
          </a:p>
          <a:p>
            <a:pPr>
              <a:spcBef>
                <a:spcPts val="0"/>
              </a:spcBef>
              <a:spcAft>
                <a:spcPts val="0"/>
              </a:spcAft>
            </a:pPr>
            <a:r>
              <a:rPr lang="en-US" sz="1400" dirty="0">
                <a:solidFill>
                  <a:srgbClr val="000000"/>
                </a:solidFill>
                <a:latin typeface="Consolas" panose="020B0609020204030204" pitchFamily="49" charset="0"/>
              </a:rPr>
              <a:t>cout </a:t>
            </a:r>
            <a:r>
              <a:rPr lang="en-US" sz="1400" dirty="0">
                <a:solidFill>
                  <a:srgbClr val="008080"/>
                </a:solidFill>
                <a:latin typeface="Consolas" panose="020B0609020204030204" pitchFamily="49" charset="0"/>
              </a:rPr>
              <a:t>&lt;&lt;</a:t>
            </a:r>
            <a:r>
              <a:rPr lang="en-US" sz="1400" dirty="0">
                <a:solidFill>
                  <a:srgbClr val="000000"/>
                </a:solidFill>
                <a:latin typeface="Consolas" panose="020B0609020204030204" pitchFamily="49" charset="0"/>
              </a:rPr>
              <a:t> s-&gt;value;</a:t>
            </a:r>
          </a:p>
          <a:p>
            <a:pPr>
              <a:spcBef>
                <a:spcPts val="0"/>
              </a:spcBef>
              <a:spcAft>
                <a:spcPts val="0"/>
              </a:spcAft>
            </a:pPr>
            <a:r>
              <a:rPr lang="en-US" sz="1400" dirty="0">
                <a:solidFill>
                  <a:srgbClr val="000000"/>
                </a:solidFill>
                <a:latin typeface="Consolas" panose="020B0609020204030204" pitchFamily="49" charset="0"/>
              </a:rPr>
              <a:t>s = s-&gt;next;</a:t>
            </a:r>
          </a:p>
          <a:p>
            <a:pPr>
              <a:spcBef>
                <a:spcPts val="0"/>
              </a:spcBef>
              <a:spcAft>
                <a:spcPts val="0"/>
              </a:spcAft>
            </a:pPr>
            <a:r>
              <a:rPr lang="en-PK" sz="1400" dirty="0">
                <a:solidFill>
                  <a:srgbClr val="000000"/>
                </a:solidFill>
                <a:latin typeface="Consolas" panose="020B0609020204030204" pitchFamily="49" charset="0"/>
              </a:rPr>
              <a:t>}</a:t>
            </a:r>
          </a:p>
          <a:p>
            <a:pPr>
              <a:spcBef>
                <a:spcPts val="0"/>
              </a:spcBef>
              <a:spcAft>
                <a:spcPts val="0"/>
              </a:spcAft>
            </a:pPr>
            <a:endParaRPr lang="en-PK" sz="1400" dirty="0">
              <a:solidFill>
                <a:srgbClr val="000000"/>
              </a:solidFill>
              <a:latin typeface="Consolas" panose="020B0609020204030204" pitchFamily="49" charset="0"/>
            </a:endParaRPr>
          </a:p>
          <a:p>
            <a:pPr>
              <a:spcBef>
                <a:spcPts val="0"/>
              </a:spcBef>
              <a:spcAft>
                <a:spcPts val="0"/>
              </a:spcAft>
            </a:pPr>
            <a:r>
              <a:rPr lang="en-PK" sz="1400" dirty="0">
                <a:solidFill>
                  <a:srgbClr val="000000"/>
                </a:solidFill>
                <a:latin typeface="Consolas" panose="020B0609020204030204" pitchFamily="49" charset="0"/>
              </a:rPr>
              <a:t>}</a:t>
            </a:r>
          </a:p>
          <a:p>
            <a:endParaRPr lang="en-PK" sz="1400" dirty="0"/>
          </a:p>
        </p:txBody>
      </p:sp>
      <p:sp>
        <p:nvSpPr>
          <p:cNvPr id="4" name="AutoShape 2">
            <a:extLst>
              <a:ext uri="{FF2B5EF4-FFF2-40B4-BE49-F238E27FC236}">
                <a16:creationId xmlns:a16="http://schemas.microsoft.com/office/drawing/2014/main" id="{56DF6E78-3154-4DD3-8E04-0FA99322D7F8}"/>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PK"/>
          </a:p>
        </p:txBody>
      </p:sp>
    </p:spTree>
    <p:extLst>
      <p:ext uri="{BB962C8B-B14F-4D97-AF65-F5344CB8AC3E}">
        <p14:creationId xmlns:p14="http://schemas.microsoft.com/office/powerpoint/2010/main" val="10010854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5C393-0312-40CF-9842-CC89387EBE81}"/>
              </a:ext>
            </a:extLst>
          </p:cNvPr>
          <p:cNvSpPr>
            <a:spLocks noGrp="1"/>
          </p:cNvSpPr>
          <p:nvPr>
            <p:ph type="title"/>
          </p:nvPr>
        </p:nvSpPr>
        <p:spPr/>
        <p:txBody>
          <a:bodyPr/>
          <a:lstStyle/>
          <a:p>
            <a:r>
              <a:rPr lang="en-US" dirty="0">
                <a:solidFill>
                  <a:srgbClr val="00B0F0"/>
                </a:solidFill>
              </a:rPr>
              <a:t>SPARSE MATRIX – DATA STRUCTURE</a:t>
            </a:r>
            <a:endParaRPr lang="en-PK" dirty="0">
              <a:solidFill>
                <a:srgbClr val="00B0F0"/>
              </a:solidFill>
            </a:endParaRPr>
          </a:p>
        </p:txBody>
      </p:sp>
      <p:sp>
        <p:nvSpPr>
          <p:cNvPr id="3" name="Content Placeholder 2">
            <a:extLst>
              <a:ext uri="{FF2B5EF4-FFF2-40B4-BE49-F238E27FC236}">
                <a16:creationId xmlns:a16="http://schemas.microsoft.com/office/drawing/2014/main" id="{D8308342-B4FF-4FBB-932C-B116A3EFFB0F}"/>
              </a:ext>
            </a:extLst>
          </p:cNvPr>
          <p:cNvSpPr>
            <a:spLocks noGrp="1"/>
          </p:cNvSpPr>
          <p:nvPr>
            <p:ph sz="half" idx="1"/>
          </p:nvPr>
        </p:nvSpPr>
        <p:spPr>
          <a:xfrm>
            <a:off x="1256415" y="1740309"/>
            <a:ext cx="9255498" cy="4704735"/>
          </a:xfrm>
        </p:spPr>
        <p:txBody>
          <a:bodyPr>
            <a:noAutofit/>
          </a:bodyPr>
          <a:lstStyle/>
          <a:p>
            <a:pPr>
              <a:spcBef>
                <a:spcPts val="0"/>
              </a:spcBef>
              <a:spcAft>
                <a:spcPts val="0"/>
              </a:spcAft>
            </a:pPr>
            <a:r>
              <a:rPr lang="en-US" sz="2000" dirty="0">
                <a:solidFill>
                  <a:srgbClr val="0000FF"/>
                </a:solidFill>
                <a:latin typeface="Consolas" panose="020B0609020204030204" pitchFamily="49" charset="0"/>
              </a:rPr>
              <a:t>void</a:t>
            </a:r>
            <a:r>
              <a:rPr lang="en-US" sz="2000" dirty="0">
                <a:solidFill>
                  <a:srgbClr val="000000"/>
                </a:solidFill>
                <a:latin typeface="Consolas" panose="020B0609020204030204" pitchFamily="49" charset="0"/>
              </a:rPr>
              <a:t> main()</a:t>
            </a:r>
          </a:p>
          <a:p>
            <a:pPr>
              <a:spcBef>
                <a:spcPts val="0"/>
              </a:spcBef>
              <a:spcAft>
                <a:spcPts val="0"/>
              </a:spcAft>
            </a:pPr>
            <a:r>
              <a:rPr lang="en-US" sz="2000" dirty="0">
                <a:solidFill>
                  <a:srgbClr val="000000"/>
                </a:solidFill>
                <a:latin typeface="Consolas" panose="020B0609020204030204" pitchFamily="49" charset="0"/>
              </a:rPr>
              <a:t>{</a:t>
            </a:r>
            <a:r>
              <a:rPr lang="en-US" sz="2000" dirty="0">
                <a:solidFill>
                  <a:srgbClr val="008000"/>
                </a:solidFill>
                <a:latin typeface="Consolas" panose="020B0609020204030204" pitchFamily="49" charset="0"/>
              </a:rPr>
              <a:t>// Assume 4x5 sparse matrix </a:t>
            </a:r>
            <a:endParaRPr lang="en-US" sz="2000" dirty="0">
              <a:solidFill>
                <a:srgbClr val="000000"/>
              </a:solidFill>
              <a:latin typeface="Consolas" panose="020B0609020204030204" pitchFamily="49" charset="0"/>
            </a:endParaRPr>
          </a:p>
          <a:p>
            <a:pPr>
              <a:spcBef>
                <a:spcPts val="0"/>
              </a:spcBef>
              <a:spcAft>
                <a:spcPts val="0"/>
              </a:spcAft>
            </a:pPr>
            <a:r>
              <a:rPr lang="en-US" sz="2000" dirty="0">
                <a:solidFill>
                  <a:srgbClr val="0000FF"/>
                </a:solidFill>
                <a:latin typeface="Consolas" panose="020B0609020204030204" pitchFamily="49" charset="0"/>
              </a:rPr>
              <a:t>int</a:t>
            </a:r>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sparseMatric</a:t>
            </a:r>
            <a:r>
              <a:rPr lang="en-US" sz="2000" dirty="0">
                <a:solidFill>
                  <a:srgbClr val="000000"/>
                </a:solidFill>
                <a:latin typeface="Consolas" panose="020B0609020204030204" pitchFamily="49" charset="0"/>
              </a:rPr>
              <a:t>[4][5] = {</a:t>
            </a:r>
          </a:p>
          <a:p>
            <a:pPr>
              <a:spcBef>
                <a:spcPts val="0"/>
              </a:spcBef>
              <a:spcAft>
                <a:spcPts val="0"/>
              </a:spcAft>
            </a:pPr>
            <a:r>
              <a:rPr lang="en-PK" sz="2000" dirty="0">
                <a:solidFill>
                  <a:srgbClr val="000000"/>
                </a:solidFill>
                <a:latin typeface="Consolas" panose="020B0609020204030204" pitchFamily="49" charset="0"/>
              </a:rPr>
              <a:t>{0 , 0 , 3 , 0 , 4 },</a:t>
            </a:r>
          </a:p>
          <a:p>
            <a:pPr>
              <a:spcBef>
                <a:spcPts val="0"/>
              </a:spcBef>
              <a:spcAft>
                <a:spcPts val="0"/>
              </a:spcAft>
            </a:pPr>
            <a:r>
              <a:rPr lang="en-PK" sz="2000" dirty="0">
                <a:solidFill>
                  <a:srgbClr val="000000"/>
                </a:solidFill>
                <a:latin typeface="Consolas" panose="020B0609020204030204" pitchFamily="49" charset="0"/>
              </a:rPr>
              <a:t>{0 , 0 , 5 , 7 , 0 },</a:t>
            </a:r>
          </a:p>
          <a:p>
            <a:pPr>
              <a:spcBef>
                <a:spcPts val="0"/>
              </a:spcBef>
              <a:spcAft>
                <a:spcPts val="0"/>
              </a:spcAft>
            </a:pPr>
            <a:r>
              <a:rPr lang="en-PK" sz="2000" dirty="0">
                <a:solidFill>
                  <a:srgbClr val="000000"/>
                </a:solidFill>
                <a:latin typeface="Consolas" panose="020B0609020204030204" pitchFamily="49" charset="0"/>
              </a:rPr>
              <a:t>{0 , 0 , 0 , 0 , 0 },</a:t>
            </a:r>
          </a:p>
          <a:p>
            <a:pPr>
              <a:spcBef>
                <a:spcPts val="0"/>
              </a:spcBef>
              <a:spcAft>
                <a:spcPts val="0"/>
              </a:spcAft>
            </a:pPr>
            <a:r>
              <a:rPr lang="en-PK" sz="2000" dirty="0">
                <a:solidFill>
                  <a:srgbClr val="000000"/>
                </a:solidFill>
                <a:latin typeface="Consolas" panose="020B0609020204030204" pitchFamily="49" charset="0"/>
              </a:rPr>
              <a:t>{0 , 2 , 6 , 0 , 0 }</a:t>
            </a:r>
          </a:p>
          <a:p>
            <a:pPr>
              <a:spcBef>
                <a:spcPts val="0"/>
              </a:spcBef>
              <a:spcAft>
                <a:spcPts val="0"/>
              </a:spcAft>
            </a:pPr>
            <a:r>
              <a:rPr lang="en-PK" sz="2000" dirty="0">
                <a:solidFill>
                  <a:srgbClr val="000000"/>
                </a:solidFill>
                <a:latin typeface="Consolas" panose="020B0609020204030204" pitchFamily="49" charset="0"/>
              </a:rPr>
              <a:t>  };</a:t>
            </a:r>
          </a:p>
          <a:p>
            <a:pPr>
              <a:spcBef>
                <a:spcPts val="0"/>
              </a:spcBef>
              <a:spcAft>
                <a:spcPts val="0"/>
              </a:spcAft>
            </a:pPr>
            <a:r>
              <a:rPr lang="en-US" sz="2000" dirty="0">
                <a:solidFill>
                  <a:srgbClr val="008000"/>
                </a:solidFill>
                <a:latin typeface="Consolas" panose="020B0609020204030204" pitchFamily="49" charset="0"/>
              </a:rPr>
              <a:t>/* Start with the empty list */</a:t>
            </a:r>
            <a:endParaRPr lang="en-US" sz="2000" dirty="0">
              <a:solidFill>
                <a:srgbClr val="000000"/>
              </a:solidFill>
              <a:latin typeface="Consolas" panose="020B0609020204030204" pitchFamily="49" charset="0"/>
            </a:endParaRPr>
          </a:p>
          <a:p>
            <a:pPr>
              <a:spcBef>
                <a:spcPts val="0"/>
              </a:spcBef>
              <a:spcAft>
                <a:spcPts val="0"/>
              </a:spcAft>
            </a:pPr>
            <a:r>
              <a:rPr lang="en-US" sz="2000" dirty="0">
                <a:solidFill>
                  <a:srgbClr val="0000FF"/>
                </a:solidFill>
                <a:latin typeface="Consolas" panose="020B0609020204030204" pitchFamily="49" charset="0"/>
              </a:rPr>
              <a:t>struct</a:t>
            </a:r>
            <a:r>
              <a:rPr lang="en-US" sz="2000" dirty="0">
                <a:solidFill>
                  <a:srgbClr val="000000"/>
                </a:solidFill>
                <a:latin typeface="Consolas" panose="020B0609020204030204" pitchFamily="49" charset="0"/>
              </a:rPr>
              <a:t> </a:t>
            </a:r>
            <a:r>
              <a:rPr lang="en-US" sz="2000" dirty="0">
                <a:solidFill>
                  <a:srgbClr val="2B91AF"/>
                </a:solidFill>
                <a:latin typeface="Consolas" panose="020B0609020204030204" pitchFamily="49" charset="0"/>
              </a:rPr>
              <a:t>Node</a:t>
            </a:r>
            <a:r>
              <a:rPr lang="en-US" sz="2000" dirty="0">
                <a:solidFill>
                  <a:srgbClr val="000000"/>
                </a:solidFill>
                <a:latin typeface="Consolas" panose="020B0609020204030204" pitchFamily="49" charset="0"/>
              </a:rPr>
              <a:t>* start = </a:t>
            </a:r>
            <a:r>
              <a:rPr lang="en-US" sz="2000" dirty="0">
                <a:solidFill>
                  <a:srgbClr val="6F008A"/>
                </a:solidFill>
                <a:latin typeface="Consolas" panose="020B0609020204030204" pitchFamily="49" charset="0"/>
              </a:rPr>
              <a:t>NULL</a:t>
            </a:r>
            <a:r>
              <a:rPr lang="en-US" sz="2000" dirty="0">
                <a:solidFill>
                  <a:srgbClr val="000000"/>
                </a:solidFill>
                <a:latin typeface="Consolas" panose="020B0609020204030204" pitchFamily="49" charset="0"/>
              </a:rPr>
              <a:t>;</a:t>
            </a:r>
          </a:p>
          <a:p>
            <a:pPr>
              <a:spcBef>
                <a:spcPts val="0"/>
              </a:spcBef>
              <a:spcAft>
                <a:spcPts val="0"/>
              </a:spcAft>
            </a:pPr>
            <a:r>
              <a:rPr lang="nn-NO" sz="2000" dirty="0">
                <a:solidFill>
                  <a:srgbClr val="0000FF"/>
                </a:solidFill>
                <a:latin typeface="Consolas" panose="020B0609020204030204" pitchFamily="49" charset="0"/>
              </a:rPr>
              <a:t>for</a:t>
            </a:r>
            <a:r>
              <a:rPr lang="nn-NO" sz="2000" dirty="0">
                <a:solidFill>
                  <a:srgbClr val="000000"/>
                </a:solidFill>
                <a:latin typeface="Consolas" panose="020B0609020204030204" pitchFamily="49" charset="0"/>
              </a:rPr>
              <a:t> (</a:t>
            </a:r>
            <a:r>
              <a:rPr lang="nn-NO" sz="2000" dirty="0">
                <a:solidFill>
                  <a:srgbClr val="0000FF"/>
                </a:solidFill>
                <a:latin typeface="Consolas" panose="020B0609020204030204" pitchFamily="49" charset="0"/>
              </a:rPr>
              <a:t>int</a:t>
            </a:r>
            <a:r>
              <a:rPr lang="nn-NO" sz="2000" dirty="0">
                <a:solidFill>
                  <a:srgbClr val="000000"/>
                </a:solidFill>
                <a:latin typeface="Consolas" panose="020B0609020204030204" pitchFamily="49" charset="0"/>
              </a:rPr>
              <a:t> i = 0; i &lt; 4; i++)</a:t>
            </a:r>
          </a:p>
          <a:p>
            <a:pPr>
              <a:spcBef>
                <a:spcPts val="0"/>
              </a:spcBef>
              <a:spcAft>
                <a:spcPts val="0"/>
              </a:spcAft>
            </a:pPr>
            <a:r>
              <a:rPr lang="en-US" sz="2000" dirty="0">
                <a:solidFill>
                  <a:srgbClr val="0000FF"/>
                </a:solidFill>
                <a:latin typeface="Consolas" panose="020B0609020204030204" pitchFamily="49" charset="0"/>
              </a:rPr>
              <a:t>for</a:t>
            </a:r>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int</a:t>
            </a:r>
            <a:r>
              <a:rPr lang="en-US" sz="2000" dirty="0">
                <a:solidFill>
                  <a:srgbClr val="000000"/>
                </a:solidFill>
                <a:latin typeface="Consolas" panose="020B0609020204030204" pitchFamily="49" charset="0"/>
              </a:rPr>
              <a:t> j = 0; j &lt; 5; j++)</a:t>
            </a:r>
          </a:p>
          <a:p>
            <a:pPr>
              <a:spcBef>
                <a:spcPts val="0"/>
              </a:spcBef>
              <a:spcAft>
                <a:spcPts val="0"/>
              </a:spcAft>
            </a:pPr>
            <a:r>
              <a:rPr lang="en-US" sz="2000" dirty="0">
                <a:solidFill>
                  <a:srgbClr val="008000"/>
                </a:solidFill>
                <a:latin typeface="Consolas" panose="020B0609020204030204" pitchFamily="49" charset="0"/>
              </a:rPr>
              <a:t>// Pass only those values which are non - zero </a:t>
            </a:r>
            <a:endParaRPr lang="en-US" sz="2000" dirty="0">
              <a:solidFill>
                <a:srgbClr val="000000"/>
              </a:solidFill>
              <a:latin typeface="Consolas" panose="020B0609020204030204" pitchFamily="49" charset="0"/>
            </a:endParaRPr>
          </a:p>
          <a:p>
            <a:pPr>
              <a:spcBef>
                <a:spcPts val="0"/>
              </a:spcBef>
              <a:spcAft>
                <a:spcPts val="0"/>
              </a:spcAft>
            </a:pPr>
            <a:r>
              <a:rPr lang="en-US" sz="2000" dirty="0">
                <a:solidFill>
                  <a:srgbClr val="0000FF"/>
                </a:solidFill>
                <a:latin typeface="Consolas" panose="020B0609020204030204" pitchFamily="49" charset="0"/>
              </a:rPr>
              <a:t>if</a:t>
            </a:r>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sparseMatric</a:t>
            </a:r>
            <a:r>
              <a:rPr lang="en-US" sz="2000" dirty="0">
                <a:solidFill>
                  <a:srgbClr val="000000"/>
                </a:solidFill>
                <a:latin typeface="Consolas" panose="020B0609020204030204" pitchFamily="49" charset="0"/>
              </a:rPr>
              <a:t>[i][j] != 0)</a:t>
            </a:r>
          </a:p>
          <a:p>
            <a:pPr>
              <a:spcBef>
                <a:spcPts val="0"/>
              </a:spcBef>
              <a:spcAft>
                <a:spcPts val="0"/>
              </a:spcAft>
            </a:pPr>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create_new_node</a:t>
            </a:r>
            <a:r>
              <a:rPr lang="en-US" sz="2000" dirty="0">
                <a:solidFill>
                  <a:srgbClr val="000000"/>
                </a:solidFill>
                <a:latin typeface="Consolas" panose="020B0609020204030204" pitchFamily="49" charset="0"/>
              </a:rPr>
              <a:t>(&amp;start, </a:t>
            </a:r>
            <a:r>
              <a:rPr lang="en-US" sz="2000" dirty="0" err="1">
                <a:solidFill>
                  <a:srgbClr val="000000"/>
                </a:solidFill>
                <a:latin typeface="Consolas" panose="020B0609020204030204" pitchFamily="49" charset="0"/>
              </a:rPr>
              <a:t>sparseMatric</a:t>
            </a:r>
            <a:r>
              <a:rPr lang="en-US" sz="2000" dirty="0">
                <a:solidFill>
                  <a:srgbClr val="000000"/>
                </a:solidFill>
                <a:latin typeface="Consolas" panose="020B0609020204030204" pitchFamily="49" charset="0"/>
              </a:rPr>
              <a:t>[i][j], i, j);</a:t>
            </a:r>
          </a:p>
          <a:p>
            <a:pPr>
              <a:spcBef>
                <a:spcPts val="0"/>
              </a:spcBef>
              <a:spcAft>
                <a:spcPts val="0"/>
              </a:spcAft>
            </a:pPr>
            <a:r>
              <a:rPr lang="en-US" sz="2000" dirty="0" err="1">
                <a:solidFill>
                  <a:srgbClr val="000000"/>
                </a:solidFill>
                <a:latin typeface="Consolas" panose="020B0609020204030204" pitchFamily="49" charset="0"/>
              </a:rPr>
              <a:t>PrintList</a:t>
            </a:r>
            <a:r>
              <a:rPr lang="en-US" sz="2000" dirty="0">
                <a:solidFill>
                  <a:srgbClr val="000000"/>
                </a:solidFill>
                <a:latin typeface="Consolas" panose="020B0609020204030204" pitchFamily="49" charset="0"/>
              </a:rPr>
              <a:t>(start);</a:t>
            </a:r>
          </a:p>
          <a:p>
            <a:pPr>
              <a:spcBef>
                <a:spcPts val="0"/>
              </a:spcBef>
              <a:spcAft>
                <a:spcPts val="0"/>
              </a:spcAft>
            </a:pPr>
            <a:r>
              <a:rPr lang="en-PK" sz="2000" dirty="0">
                <a:solidFill>
                  <a:srgbClr val="000000"/>
                </a:solidFill>
                <a:latin typeface="Consolas" panose="020B0609020204030204" pitchFamily="49" charset="0"/>
              </a:rPr>
              <a:t>}</a:t>
            </a:r>
          </a:p>
        </p:txBody>
      </p:sp>
      <p:sp>
        <p:nvSpPr>
          <p:cNvPr id="4" name="AutoShape 2">
            <a:extLst>
              <a:ext uri="{FF2B5EF4-FFF2-40B4-BE49-F238E27FC236}">
                <a16:creationId xmlns:a16="http://schemas.microsoft.com/office/drawing/2014/main" id="{56DF6E78-3154-4DD3-8E04-0FA99322D7F8}"/>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PK"/>
          </a:p>
        </p:txBody>
      </p:sp>
    </p:spTree>
    <p:extLst>
      <p:ext uri="{BB962C8B-B14F-4D97-AF65-F5344CB8AC3E}">
        <p14:creationId xmlns:p14="http://schemas.microsoft.com/office/powerpoint/2010/main" val="901608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5C393-0312-40CF-9842-CC89387EBE81}"/>
              </a:ext>
            </a:extLst>
          </p:cNvPr>
          <p:cNvSpPr>
            <a:spLocks noGrp="1"/>
          </p:cNvSpPr>
          <p:nvPr>
            <p:ph type="title"/>
          </p:nvPr>
        </p:nvSpPr>
        <p:spPr/>
        <p:txBody>
          <a:bodyPr/>
          <a:lstStyle/>
          <a:p>
            <a:r>
              <a:rPr lang="en-US" dirty="0">
                <a:solidFill>
                  <a:srgbClr val="00B0F0"/>
                </a:solidFill>
              </a:rPr>
              <a:t>SPARSE MATRIX – DATA STRUCTURE</a:t>
            </a:r>
            <a:endParaRPr lang="en-PK" dirty="0">
              <a:solidFill>
                <a:srgbClr val="00B0F0"/>
              </a:solidFill>
            </a:endParaRPr>
          </a:p>
        </p:txBody>
      </p:sp>
      <p:sp>
        <p:nvSpPr>
          <p:cNvPr id="3" name="Content Placeholder 2">
            <a:extLst>
              <a:ext uri="{FF2B5EF4-FFF2-40B4-BE49-F238E27FC236}">
                <a16:creationId xmlns:a16="http://schemas.microsoft.com/office/drawing/2014/main" id="{B9D28312-B5DC-48F2-A56C-F9D7B8E80A00}"/>
              </a:ext>
            </a:extLst>
          </p:cNvPr>
          <p:cNvSpPr>
            <a:spLocks noGrp="1"/>
          </p:cNvSpPr>
          <p:nvPr>
            <p:ph idx="1"/>
          </p:nvPr>
        </p:nvSpPr>
        <p:spPr>
          <a:xfrm>
            <a:off x="1024128" y="1932039"/>
            <a:ext cx="9720073" cy="4377321"/>
          </a:xfrm>
        </p:spPr>
        <p:txBody>
          <a:bodyPr/>
          <a:lstStyle/>
          <a:p>
            <a:pPr algn="l"/>
            <a:r>
              <a:rPr lang="en-US" sz="2800" b="1" dirty="0">
                <a:solidFill>
                  <a:srgbClr val="E00D50"/>
                </a:solidFill>
                <a:latin typeface="Open Sans"/>
              </a:rPr>
              <a:t>Why to use Sparse Matrix instead of simple matrix ?</a:t>
            </a:r>
          </a:p>
          <a:p>
            <a:pPr marL="88900" indent="0" algn="just">
              <a:buNone/>
            </a:pPr>
            <a:r>
              <a:rPr lang="en-US" sz="2800" b="1" dirty="0">
                <a:solidFill>
                  <a:srgbClr val="00B0F0"/>
                </a:solidFill>
              </a:rPr>
              <a:t>Storage: </a:t>
            </a:r>
            <a:r>
              <a:rPr lang="en-US" sz="2400" dirty="0"/>
              <a:t>There are lesser non-zero elements than zeros and thus lesser memory can be used to store only those non-zero elements.</a:t>
            </a:r>
          </a:p>
          <a:p>
            <a:pPr marL="88900" indent="0" algn="just">
              <a:buNone/>
            </a:pPr>
            <a:r>
              <a:rPr lang="en-US" sz="2800" b="1" dirty="0">
                <a:solidFill>
                  <a:srgbClr val="00B0F0"/>
                </a:solidFill>
              </a:rPr>
              <a:t>Computing time: </a:t>
            </a:r>
            <a:r>
              <a:rPr lang="en-US" sz="2400" dirty="0"/>
              <a:t>Computing time can be saved by logically designing a data structure traversing only non-zero elements.</a:t>
            </a:r>
          </a:p>
          <a:p>
            <a:endParaRPr lang="en-PK" dirty="0"/>
          </a:p>
        </p:txBody>
      </p:sp>
      <p:sp>
        <p:nvSpPr>
          <p:cNvPr id="4" name="AutoShape 2">
            <a:extLst>
              <a:ext uri="{FF2B5EF4-FFF2-40B4-BE49-F238E27FC236}">
                <a16:creationId xmlns:a16="http://schemas.microsoft.com/office/drawing/2014/main" id="{56DF6E78-3154-4DD3-8E04-0FA99322D7F8}"/>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PK"/>
          </a:p>
        </p:txBody>
      </p:sp>
    </p:spTree>
    <p:extLst>
      <p:ext uri="{BB962C8B-B14F-4D97-AF65-F5344CB8AC3E}">
        <p14:creationId xmlns:p14="http://schemas.microsoft.com/office/powerpoint/2010/main" val="37853854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5C393-0312-40CF-9842-CC89387EBE81}"/>
              </a:ext>
            </a:extLst>
          </p:cNvPr>
          <p:cNvSpPr>
            <a:spLocks noGrp="1"/>
          </p:cNvSpPr>
          <p:nvPr>
            <p:ph type="title"/>
          </p:nvPr>
        </p:nvSpPr>
        <p:spPr/>
        <p:txBody>
          <a:bodyPr/>
          <a:lstStyle/>
          <a:p>
            <a:r>
              <a:rPr lang="en-US" dirty="0">
                <a:solidFill>
                  <a:srgbClr val="00B0F0"/>
                </a:solidFill>
              </a:rPr>
              <a:t>SPARSE MATRIX – DATA STRUCTURE</a:t>
            </a:r>
            <a:endParaRPr lang="en-PK" dirty="0">
              <a:solidFill>
                <a:srgbClr val="00B0F0"/>
              </a:solidFill>
            </a:endParaRPr>
          </a:p>
        </p:txBody>
      </p:sp>
      <p:sp>
        <p:nvSpPr>
          <p:cNvPr id="3" name="Content Placeholder 2">
            <a:extLst>
              <a:ext uri="{FF2B5EF4-FFF2-40B4-BE49-F238E27FC236}">
                <a16:creationId xmlns:a16="http://schemas.microsoft.com/office/drawing/2014/main" id="{B9D28312-B5DC-48F2-A56C-F9D7B8E80A00}"/>
              </a:ext>
            </a:extLst>
          </p:cNvPr>
          <p:cNvSpPr>
            <a:spLocks noGrp="1"/>
          </p:cNvSpPr>
          <p:nvPr>
            <p:ph idx="1"/>
          </p:nvPr>
        </p:nvSpPr>
        <p:spPr>
          <a:xfrm>
            <a:off x="1083563" y="1895463"/>
            <a:ext cx="9720073" cy="4377321"/>
          </a:xfrm>
        </p:spPr>
        <p:txBody>
          <a:bodyPr>
            <a:normAutofit fontScale="92500" lnSpcReduction="10000"/>
          </a:bodyPr>
          <a:lstStyle/>
          <a:p>
            <a:pPr algn="just"/>
            <a:r>
              <a:rPr lang="en-US" sz="3000" b="1" dirty="0">
                <a:solidFill>
                  <a:srgbClr val="E00D50"/>
                </a:solidFill>
                <a:latin typeface="Open Sans"/>
              </a:rPr>
              <a:t>Operations of Sparse Matrix</a:t>
            </a:r>
          </a:p>
          <a:p>
            <a:pPr marL="354013" indent="-265113" algn="just">
              <a:lnSpc>
                <a:spcPct val="100000"/>
              </a:lnSpc>
              <a:buClr>
                <a:srgbClr val="C00000"/>
              </a:buClr>
              <a:buSzPct val="142000"/>
              <a:buFont typeface="Arial" panose="020B0604020202020204" pitchFamily="34" charset="0"/>
              <a:buChar char="•"/>
            </a:pPr>
            <a:r>
              <a:rPr lang="en-US" sz="2400" dirty="0"/>
              <a:t>Add</a:t>
            </a:r>
          </a:p>
          <a:p>
            <a:pPr marL="354013" indent="-265113" algn="just">
              <a:buClr>
                <a:srgbClr val="C00000"/>
              </a:buClr>
              <a:buSzPct val="142000"/>
              <a:buFont typeface="Arial" panose="020B0604020202020204" pitchFamily="34" charset="0"/>
              <a:buChar char="•"/>
            </a:pPr>
            <a:r>
              <a:rPr lang="en-US" sz="2400" dirty="0"/>
              <a:t>Transpose and</a:t>
            </a:r>
          </a:p>
          <a:p>
            <a:pPr marL="354013" indent="-265113" algn="just">
              <a:buClr>
                <a:srgbClr val="C00000"/>
              </a:buClr>
              <a:buSzPct val="142000"/>
              <a:buFont typeface="Arial" panose="020B0604020202020204" pitchFamily="34" charset="0"/>
              <a:buChar char="•"/>
            </a:pPr>
            <a:r>
              <a:rPr lang="en-US" sz="2400" dirty="0"/>
              <a:t>Multiply</a:t>
            </a:r>
          </a:p>
          <a:p>
            <a:pPr algn="just"/>
            <a:r>
              <a:rPr lang="en-US" sz="2400" dirty="0"/>
              <a:t>Given two sparse matrices, perform the operations such as add, multiply or transpose of the matrices in their sparse form itself.</a:t>
            </a:r>
          </a:p>
          <a:p>
            <a:pPr algn="just"/>
            <a:r>
              <a:rPr lang="en-US" sz="2400" dirty="0"/>
              <a:t>The result should consist of three sparse matrices, one obtained by adding the two input matrices, one by multiplying the two matrices and one obtained by transpose of the first matrix.</a:t>
            </a:r>
          </a:p>
          <a:p>
            <a:pPr algn="just"/>
            <a:r>
              <a:rPr lang="en-US" sz="2400" b="1" dirty="0">
                <a:solidFill>
                  <a:srgbClr val="FF0000"/>
                </a:solidFill>
              </a:rPr>
              <a:t>Example:</a:t>
            </a:r>
            <a:r>
              <a:rPr lang="en-US" sz="2400" dirty="0"/>
              <a:t> Note that other entries of matrices will be zero as matrices are sparse.</a:t>
            </a:r>
          </a:p>
          <a:p>
            <a:pPr algn="just"/>
            <a:endParaRPr lang="en-PK" dirty="0"/>
          </a:p>
        </p:txBody>
      </p:sp>
      <p:sp>
        <p:nvSpPr>
          <p:cNvPr id="4" name="AutoShape 2">
            <a:extLst>
              <a:ext uri="{FF2B5EF4-FFF2-40B4-BE49-F238E27FC236}">
                <a16:creationId xmlns:a16="http://schemas.microsoft.com/office/drawing/2014/main" id="{56DF6E78-3154-4DD3-8E04-0FA99322D7F8}"/>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PK"/>
          </a:p>
        </p:txBody>
      </p:sp>
    </p:spTree>
    <p:extLst>
      <p:ext uri="{BB962C8B-B14F-4D97-AF65-F5344CB8AC3E}">
        <p14:creationId xmlns:p14="http://schemas.microsoft.com/office/powerpoint/2010/main" val="1909422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5C393-0312-40CF-9842-CC89387EBE81}"/>
              </a:ext>
            </a:extLst>
          </p:cNvPr>
          <p:cNvSpPr>
            <a:spLocks noGrp="1"/>
          </p:cNvSpPr>
          <p:nvPr>
            <p:ph type="title"/>
          </p:nvPr>
        </p:nvSpPr>
        <p:spPr/>
        <p:txBody>
          <a:bodyPr/>
          <a:lstStyle/>
          <a:p>
            <a:r>
              <a:rPr lang="en-US" dirty="0">
                <a:solidFill>
                  <a:srgbClr val="00B0F0"/>
                </a:solidFill>
              </a:rPr>
              <a:t>SPARSE MATRIX – DATA STRUCTURE</a:t>
            </a:r>
            <a:endParaRPr lang="en-PK" dirty="0">
              <a:solidFill>
                <a:srgbClr val="00B0F0"/>
              </a:solidFill>
            </a:endParaRPr>
          </a:p>
        </p:txBody>
      </p:sp>
      <p:sp>
        <p:nvSpPr>
          <p:cNvPr id="4" name="AutoShape 2">
            <a:extLst>
              <a:ext uri="{FF2B5EF4-FFF2-40B4-BE49-F238E27FC236}">
                <a16:creationId xmlns:a16="http://schemas.microsoft.com/office/drawing/2014/main" id="{56DF6E78-3154-4DD3-8E04-0FA99322D7F8}"/>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PK"/>
          </a:p>
        </p:txBody>
      </p:sp>
      <p:pic>
        <p:nvPicPr>
          <p:cNvPr id="4098" name="Picture 2">
            <a:extLst>
              <a:ext uri="{FF2B5EF4-FFF2-40B4-BE49-F238E27FC236}">
                <a16:creationId xmlns:a16="http://schemas.microsoft.com/office/drawing/2014/main" id="{A888E7DB-A5C9-4663-9216-40618050DFAB}"/>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b="5435"/>
          <a:stretch/>
        </p:blipFill>
        <p:spPr bwMode="auto">
          <a:xfrm>
            <a:off x="2497064" y="1702207"/>
            <a:ext cx="7251619" cy="5129181"/>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90104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5C393-0312-40CF-9842-CC89387EBE81}"/>
              </a:ext>
            </a:extLst>
          </p:cNvPr>
          <p:cNvSpPr>
            <a:spLocks noGrp="1"/>
          </p:cNvSpPr>
          <p:nvPr>
            <p:ph type="title"/>
          </p:nvPr>
        </p:nvSpPr>
        <p:spPr/>
        <p:txBody>
          <a:bodyPr/>
          <a:lstStyle/>
          <a:p>
            <a:r>
              <a:rPr lang="en-US" dirty="0">
                <a:solidFill>
                  <a:srgbClr val="00B0F0"/>
                </a:solidFill>
              </a:rPr>
              <a:t>SPARSE MATRIX – DATA STRUCTURE</a:t>
            </a:r>
            <a:endParaRPr lang="en-PK" dirty="0">
              <a:solidFill>
                <a:srgbClr val="00B0F0"/>
              </a:solidFill>
            </a:endParaRPr>
          </a:p>
        </p:txBody>
      </p:sp>
      <p:sp>
        <p:nvSpPr>
          <p:cNvPr id="3" name="Content Placeholder 2">
            <a:extLst>
              <a:ext uri="{FF2B5EF4-FFF2-40B4-BE49-F238E27FC236}">
                <a16:creationId xmlns:a16="http://schemas.microsoft.com/office/drawing/2014/main" id="{3BF53D81-DF7A-4381-8376-D21B6A070EF4}"/>
              </a:ext>
            </a:extLst>
          </p:cNvPr>
          <p:cNvSpPr>
            <a:spLocks noGrp="1"/>
          </p:cNvSpPr>
          <p:nvPr>
            <p:ph idx="1"/>
          </p:nvPr>
        </p:nvSpPr>
        <p:spPr>
          <a:xfrm>
            <a:off x="1024128" y="1814051"/>
            <a:ext cx="10818827" cy="4793225"/>
          </a:xfrm>
        </p:spPr>
        <p:txBody>
          <a:bodyPr>
            <a:normAutofit/>
          </a:bodyPr>
          <a:lstStyle/>
          <a:p>
            <a:pPr marL="342900" indent="-342900" algn="just" defTabSz="457200">
              <a:lnSpc>
                <a:spcPct val="100000"/>
              </a:lnSpc>
              <a:buClr>
                <a:srgbClr val="C00000"/>
              </a:buClr>
              <a:buSzPct val="145000"/>
              <a:buFont typeface="Arial" panose="020B0604020202020204" pitchFamily="34" charset="0"/>
              <a:buChar char="•"/>
            </a:pPr>
            <a:r>
              <a:rPr lang="en-US" sz="2400" dirty="0">
                <a:solidFill>
                  <a:srgbClr val="000000"/>
                </a:solidFill>
              </a:rPr>
              <a:t>In computer programming, a matrix can be defined with a 2-dimensional array. Any array with 'm' columns and 'n' rows represent a m X n matrix. </a:t>
            </a:r>
          </a:p>
          <a:p>
            <a:pPr marL="342900" indent="-342900" algn="just" defTabSz="457200">
              <a:lnSpc>
                <a:spcPct val="100000"/>
              </a:lnSpc>
              <a:buClr>
                <a:srgbClr val="C00000"/>
              </a:buClr>
              <a:buSzPct val="145000"/>
              <a:buFont typeface="Arial" panose="020B0604020202020204" pitchFamily="34" charset="0"/>
              <a:buChar char="•"/>
            </a:pPr>
            <a:r>
              <a:rPr lang="en-US" sz="2400" dirty="0">
                <a:solidFill>
                  <a:srgbClr val="000000"/>
                </a:solidFill>
              </a:rPr>
              <a:t>There may be a situation in which a matrix contains more number of ZERO values than NON-ZERO values. Such matrix is known as sparse matrix.</a:t>
            </a:r>
          </a:p>
          <a:p>
            <a:pPr marL="342900" indent="-342900" algn="just" defTabSz="457200">
              <a:lnSpc>
                <a:spcPct val="100000"/>
              </a:lnSpc>
              <a:buClr>
                <a:srgbClr val="C00000"/>
              </a:buClr>
              <a:buSzPct val="145000"/>
              <a:buFont typeface="Arial" panose="020B0604020202020204" pitchFamily="34" charset="0"/>
              <a:buChar char="•"/>
            </a:pPr>
            <a:endParaRPr lang="en-US" sz="2400" dirty="0">
              <a:solidFill>
                <a:srgbClr val="000000"/>
              </a:solidFill>
            </a:endParaRPr>
          </a:p>
          <a:p>
            <a:pPr marL="0" indent="0" algn="ctr" defTabSz="457200">
              <a:lnSpc>
                <a:spcPct val="100000"/>
              </a:lnSpc>
              <a:buClr>
                <a:srgbClr val="C00000"/>
              </a:buClr>
              <a:buSzPct val="145000"/>
              <a:buNone/>
            </a:pPr>
            <a:r>
              <a:rPr lang="en-US" sz="2000" b="1" i="0" dirty="0">
                <a:solidFill>
                  <a:srgbClr val="FF0000"/>
                </a:solidFill>
                <a:effectLst/>
                <a:latin typeface="Open Sans"/>
              </a:rPr>
              <a:t>“Sparse matrix is a matrix which contains very few non-zero elements”</a:t>
            </a:r>
            <a:endParaRPr lang="en-US" sz="2400" dirty="0">
              <a:solidFill>
                <a:srgbClr val="FF0000"/>
              </a:solidFill>
            </a:endParaRPr>
          </a:p>
          <a:p>
            <a:pPr marL="516636" lvl="1" indent="-342900" algn="just" defTabSz="457200">
              <a:lnSpc>
                <a:spcPct val="100000"/>
              </a:lnSpc>
              <a:buClr>
                <a:srgbClr val="C00000"/>
              </a:buClr>
              <a:buSzPct val="145000"/>
              <a:buFont typeface="Arial" panose="020B0604020202020204" pitchFamily="34" charset="0"/>
              <a:buChar char="•"/>
            </a:pPr>
            <a:endParaRPr lang="en-US" sz="2400" dirty="0">
              <a:solidFill>
                <a:srgbClr val="000000"/>
              </a:solidFill>
            </a:endParaRPr>
          </a:p>
          <a:p>
            <a:pPr marL="516636" lvl="1" indent="-342900" algn="just" defTabSz="457200">
              <a:lnSpc>
                <a:spcPct val="100000"/>
              </a:lnSpc>
              <a:buClr>
                <a:srgbClr val="C00000"/>
              </a:buClr>
              <a:buSzPct val="145000"/>
              <a:buFont typeface="Arial" panose="020B0604020202020204" pitchFamily="34" charset="0"/>
              <a:buChar char="•"/>
            </a:pPr>
            <a:endParaRPr lang="en-US" sz="2400" dirty="0"/>
          </a:p>
        </p:txBody>
      </p:sp>
      <p:sp>
        <p:nvSpPr>
          <p:cNvPr id="4" name="AutoShape 2">
            <a:extLst>
              <a:ext uri="{FF2B5EF4-FFF2-40B4-BE49-F238E27FC236}">
                <a16:creationId xmlns:a16="http://schemas.microsoft.com/office/drawing/2014/main" id="{56DF6E78-3154-4DD3-8E04-0FA99322D7F8}"/>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PK"/>
          </a:p>
        </p:txBody>
      </p:sp>
    </p:spTree>
    <p:extLst>
      <p:ext uri="{BB962C8B-B14F-4D97-AF65-F5344CB8AC3E}">
        <p14:creationId xmlns:p14="http://schemas.microsoft.com/office/powerpoint/2010/main" val="26420633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5C393-0312-40CF-9842-CC89387EBE81}"/>
              </a:ext>
            </a:extLst>
          </p:cNvPr>
          <p:cNvSpPr>
            <a:spLocks noGrp="1"/>
          </p:cNvSpPr>
          <p:nvPr>
            <p:ph type="title"/>
          </p:nvPr>
        </p:nvSpPr>
        <p:spPr/>
        <p:txBody>
          <a:bodyPr/>
          <a:lstStyle/>
          <a:p>
            <a:r>
              <a:rPr lang="en-US" dirty="0">
                <a:solidFill>
                  <a:srgbClr val="00B0F0"/>
                </a:solidFill>
              </a:rPr>
              <a:t>SPARSE MATRIX – DATA STRUCTURE</a:t>
            </a:r>
            <a:endParaRPr lang="en-PK" dirty="0">
              <a:solidFill>
                <a:srgbClr val="00B0F0"/>
              </a:solidFill>
            </a:endParaRPr>
          </a:p>
        </p:txBody>
      </p:sp>
      <p:sp>
        <p:nvSpPr>
          <p:cNvPr id="3" name="Content Placeholder 2">
            <a:extLst>
              <a:ext uri="{FF2B5EF4-FFF2-40B4-BE49-F238E27FC236}">
                <a16:creationId xmlns:a16="http://schemas.microsoft.com/office/drawing/2014/main" id="{3BF53D81-DF7A-4381-8376-D21B6A070EF4}"/>
              </a:ext>
            </a:extLst>
          </p:cNvPr>
          <p:cNvSpPr>
            <a:spLocks noGrp="1"/>
          </p:cNvSpPr>
          <p:nvPr>
            <p:ph idx="1"/>
          </p:nvPr>
        </p:nvSpPr>
        <p:spPr>
          <a:xfrm>
            <a:off x="1024128" y="2084832"/>
            <a:ext cx="10818827" cy="4793225"/>
          </a:xfrm>
        </p:spPr>
        <p:txBody>
          <a:bodyPr>
            <a:normAutofit/>
          </a:bodyPr>
          <a:lstStyle/>
          <a:p>
            <a:pPr marL="516636" lvl="1" indent="-342900" algn="just" defTabSz="457200">
              <a:lnSpc>
                <a:spcPct val="100000"/>
              </a:lnSpc>
              <a:buClr>
                <a:srgbClr val="C00000"/>
              </a:buClr>
              <a:buSzPct val="145000"/>
              <a:buFont typeface="Arial" panose="020B0604020202020204" pitchFamily="34" charset="0"/>
              <a:buChar char="•"/>
            </a:pPr>
            <a:r>
              <a:rPr lang="en-US" sz="2400" dirty="0"/>
              <a:t>When a sparse matrix is represented with a 2-dimensional array, we waste a lot of space to represent that matrix. </a:t>
            </a:r>
          </a:p>
          <a:p>
            <a:pPr marL="516636" lvl="1" indent="-342900" algn="just" defTabSz="457200">
              <a:lnSpc>
                <a:spcPct val="100000"/>
              </a:lnSpc>
              <a:buClr>
                <a:srgbClr val="C00000"/>
              </a:buClr>
              <a:buSzPct val="145000"/>
              <a:buFont typeface="Arial" panose="020B0604020202020204" pitchFamily="34" charset="0"/>
              <a:buChar char="•"/>
            </a:pPr>
            <a:r>
              <a:rPr lang="en-US" sz="2400" dirty="0"/>
              <a:t>For example, consider a matrix of size 100 X 100 containing only 10 non-zero elements. In this matrix, only 10 spaces are filled with non-zero values and remaining spaces of the matrix are filled with zero. </a:t>
            </a:r>
          </a:p>
          <a:p>
            <a:pPr marL="516636" lvl="1" indent="-342900" algn="just" defTabSz="457200">
              <a:lnSpc>
                <a:spcPct val="100000"/>
              </a:lnSpc>
              <a:buClr>
                <a:srgbClr val="C00000"/>
              </a:buClr>
              <a:buSzPct val="145000"/>
              <a:buFont typeface="Arial" panose="020B0604020202020204" pitchFamily="34" charset="0"/>
              <a:buChar char="•"/>
            </a:pPr>
            <a:r>
              <a:rPr lang="en-US" sz="2400" dirty="0"/>
              <a:t>That means, totally we allocate 100 X 100 X 2 = 20000 bytes of space to store this integer matrix. </a:t>
            </a:r>
          </a:p>
          <a:p>
            <a:pPr marL="516636" lvl="1" indent="-342900" algn="just" defTabSz="457200">
              <a:lnSpc>
                <a:spcPct val="100000"/>
              </a:lnSpc>
              <a:buClr>
                <a:srgbClr val="C00000"/>
              </a:buClr>
              <a:buSzPct val="145000"/>
              <a:buFont typeface="Arial" panose="020B0604020202020204" pitchFamily="34" charset="0"/>
              <a:buChar char="•"/>
            </a:pPr>
            <a:r>
              <a:rPr lang="en-US" sz="2400" dirty="0"/>
              <a:t>And to access these 10 non-zero elements we have to make scanning for 10000 times. To make it simple we use the following sparse matrix representation.</a:t>
            </a:r>
          </a:p>
        </p:txBody>
      </p:sp>
      <p:sp>
        <p:nvSpPr>
          <p:cNvPr id="4" name="AutoShape 2">
            <a:extLst>
              <a:ext uri="{FF2B5EF4-FFF2-40B4-BE49-F238E27FC236}">
                <a16:creationId xmlns:a16="http://schemas.microsoft.com/office/drawing/2014/main" id="{56DF6E78-3154-4DD3-8E04-0FA99322D7F8}"/>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PK"/>
          </a:p>
        </p:txBody>
      </p:sp>
    </p:spTree>
    <p:extLst>
      <p:ext uri="{BB962C8B-B14F-4D97-AF65-F5344CB8AC3E}">
        <p14:creationId xmlns:p14="http://schemas.microsoft.com/office/powerpoint/2010/main" val="37083527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5C393-0312-40CF-9842-CC89387EBE81}"/>
              </a:ext>
            </a:extLst>
          </p:cNvPr>
          <p:cNvSpPr>
            <a:spLocks noGrp="1"/>
          </p:cNvSpPr>
          <p:nvPr>
            <p:ph type="title"/>
          </p:nvPr>
        </p:nvSpPr>
        <p:spPr/>
        <p:txBody>
          <a:bodyPr/>
          <a:lstStyle/>
          <a:p>
            <a:r>
              <a:rPr lang="en-US" dirty="0">
                <a:solidFill>
                  <a:srgbClr val="00B0F0"/>
                </a:solidFill>
              </a:rPr>
              <a:t>SPARSE MATRIX – DATA STRUCTURE</a:t>
            </a:r>
            <a:endParaRPr lang="en-PK" dirty="0">
              <a:solidFill>
                <a:srgbClr val="00B0F0"/>
              </a:solidFill>
            </a:endParaRPr>
          </a:p>
        </p:txBody>
      </p:sp>
      <p:sp>
        <p:nvSpPr>
          <p:cNvPr id="3" name="Content Placeholder 2">
            <a:extLst>
              <a:ext uri="{FF2B5EF4-FFF2-40B4-BE49-F238E27FC236}">
                <a16:creationId xmlns:a16="http://schemas.microsoft.com/office/drawing/2014/main" id="{3BF53D81-DF7A-4381-8376-D21B6A070EF4}"/>
              </a:ext>
            </a:extLst>
          </p:cNvPr>
          <p:cNvSpPr>
            <a:spLocks noGrp="1"/>
          </p:cNvSpPr>
          <p:nvPr>
            <p:ph idx="1"/>
          </p:nvPr>
        </p:nvSpPr>
        <p:spPr>
          <a:xfrm>
            <a:off x="1024128" y="2084832"/>
            <a:ext cx="10818827" cy="4793225"/>
          </a:xfrm>
        </p:spPr>
        <p:txBody>
          <a:bodyPr>
            <a:normAutofit/>
          </a:bodyPr>
          <a:lstStyle/>
          <a:p>
            <a:pPr algn="just"/>
            <a:r>
              <a:rPr lang="en-US" sz="2400" b="1" i="0" dirty="0">
                <a:solidFill>
                  <a:srgbClr val="E00D50"/>
                </a:solidFill>
                <a:effectLst/>
                <a:latin typeface="Open Sans"/>
              </a:rPr>
              <a:t>Sparse Matrix Representations</a:t>
            </a:r>
          </a:p>
          <a:p>
            <a:r>
              <a:rPr lang="en-US" sz="2400" dirty="0"/>
              <a:t/>
            </a:r>
            <a:br>
              <a:rPr lang="en-US" sz="2400" dirty="0"/>
            </a:br>
            <a:r>
              <a:rPr lang="en-US" sz="2400" dirty="0"/>
              <a:t>A sparse matrix can be represented by using TWO representations, those are as follows :</a:t>
            </a:r>
          </a:p>
          <a:p>
            <a:endParaRPr lang="en-US" sz="2400" dirty="0"/>
          </a:p>
          <a:p>
            <a:pPr marL="811213" indent="-457200">
              <a:buFont typeface="+mj-lt"/>
              <a:buAutoNum type="arabicPeriod"/>
            </a:pPr>
            <a:r>
              <a:rPr lang="en-US" sz="2400" dirty="0"/>
              <a:t>Triplet Representation (Array Representation)</a:t>
            </a:r>
          </a:p>
          <a:p>
            <a:pPr marL="811213" indent="-457200">
              <a:buFont typeface="+mj-lt"/>
              <a:buAutoNum type="arabicPeriod"/>
            </a:pPr>
            <a:r>
              <a:rPr lang="en-US" sz="2400" dirty="0"/>
              <a:t>Linked Representation</a:t>
            </a:r>
          </a:p>
        </p:txBody>
      </p:sp>
      <p:sp>
        <p:nvSpPr>
          <p:cNvPr id="4" name="AutoShape 2">
            <a:extLst>
              <a:ext uri="{FF2B5EF4-FFF2-40B4-BE49-F238E27FC236}">
                <a16:creationId xmlns:a16="http://schemas.microsoft.com/office/drawing/2014/main" id="{56DF6E78-3154-4DD3-8E04-0FA99322D7F8}"/>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PK"/>
          </a:p>
        </p:txBody>
      </p:sp>
    </p:spTree>
    <p:extLst>
      <p:ext uri="{BB962C8B-B14F-4D97-AF65-F5344CB8AC3E}">
        <p14:creationId xmlns:p14="http://schemas.microsoft.com/office/powerpoint/2010/main" val="5467393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5C393-0312-40CF-9842-CC89387EBE81}"/>
              </a:ext>
            </a:extLst>
          </p:cNvPr>
          <p:cNvSpPr>
            <a:spLocks noGrp="1"/>
          </p:cNvSpPr>
          <p:nvPr>
            <p:ph type="title"/>
          </p:nvPr>
        </p:nvSpPr>
        <p:spPr/>
        <p:txBody>
          <a:bodyPr/>
          <a:lstStyle/>
          <a:p>
            <a:r>
              <a:rPr lang="en-US" dirty="0">
                <a:solidFill>
                  <a:srgbClr val="00B0F0"/>
                </a:solidFill>
              </a:rPr>
              <a:t>SPARSE MATRIX – DATA STRUCTURE</a:t>
            </a:r>
            <a:endParaRPr lang="en-PK" dirty="0">
              <a:solidFill>
                <a:srgbClr val="00B0F0"/>
              </a:solidFill>
            </a:endParaRPr>
          </a:p>
        </p:txBody>
      </p:sp>
      <p:sp>
        <p:nvSpPr>
          <p:cNvPr id="3" name="Content Placeholder 2">
            <a:extLst>
              <a:ext uri="{FF2B5EF4-FFF2-40B4-BE49-F238E27FC236}">
                <a16:creationId xmlns:a16="http://schemas.microsoft.com/office/drawing/2014/main" id="{3BF53D81-DF7A-4381-8376-D21B6A070EF4}"/>
              </a:ext>
            </a:extLst>
          </p:cNvPr>
          <p:cNvSpPr>
            <a:spLocks noGrp="1"/>
          </p:cNvSpPr>
          <p:nvPr>
            <p:ph idx="1"/>
          </p:nvPr>
        </p:nvSpPr>
        <p:spPr>
          <a:xfrm>
            <a:off x="1024128" y="2084832"/>
            <a:ext cx="10818827" cy="4793225"/>
          </a:xfrm>
        </p:spPr>
        <p:txBody>
          <a:bodyPr>
            <a:normAutofit/>
          </a:bodyPr>
          <a:lstStyle/>
          <a:p>
            <a:pPr algn="just"/>
            <a:r>
              <a:rPr lang="en-US" sz="2800" b="1" i="0" dirty="0">
                <a:solidFill>
                  <a:srgbClr val="E00D50"/>
                </a:solidFill>
                <a:effectLst/>
                <a:latin typeface="Open Sans"/>
              </a:rPr>
              <a:t>Triplet Representation (Array Representation)</a:t>
            </a:r>
          </a:p>
          <a:p>
            <a:pPr algn="just"/>
            <a:r>
              <a:rPr lang="en-US" sz="2400" dirty="0"/>
              <a:t>In this representation, we consider only non-zero values along with their row and column index values. In this representation, the 0th row stores the total number of rows, total number of columns and the total number of non-zero values in the sparse matrix.</a:t>
            </a:r>
            <a:br>
              <a:rPr lang="en-US" sz="2400" dirty="0"/>
            </a:br>
            <a:r>
              <a:rPr lang="en-US" sz="2400" dirty="0"/>
              <a:t/>
            </a:r>
            <a:br>
              <a:rPr lang="en-US" sz="2400" dirty="0"/>
            </a:br>
            <a:r>
              <a:rPr lang="en-US" sz="2400" dirty="0">
                <a:solidFill>
                  <a:srgbClr val="FF0000"/>
                </a:solidFill>
              </a:rPr>
              <a:t>For example</a:t>
            </a:r>
            <a:r>
              <a:rPr lang="en-US" sz="2400" dirty="0"/>
              <a:t>, consider a matrix of size 4 X 5 containing 6 number of non-zero values. This matrix can be represented as shown in the figure.</a:t>
            </a:r>
          </a:p>
        </p:txBody>
      </p:sp>
      <p:sp>
        <p:nvSpPr>
          <p:cNvPr id="4" name="AutoShape 2">
            <a:extLst>
              <a:ext uri="{FF2B5EF4-FFF2-40B4-BE49-F238E27FC236}">
                <a16:creationId xmlns:a16="http://schemas.microsoft.com/office/drawing/2014/main" id="{56DF6E78-3154-4DD3-8E04-0FA99322D7F8}"/>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PK"/>
          </a:p>
        </p:txBody>
      </p:sp>
      <p:pic>
        <p:nvPicPr>
          <p:cNvPr id="1028" name="Picture 4" descr="Sparse Matrix Array Representation">
            <a:extLst>
              <a:ext uri="{FF2B5EF4-FFF2-40B4-BE49-F238E27FC236}">
                <a16:creationId xmlns:a16="http://schemas.microsoft.com/office/drawing/2014/main" id="{32FBAA35-E059-4709-995E-C9587F5EF6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47491" y="4901074"/>
            <a:ext cx="5372100" cy="1657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02085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5C393-0312-40CF-9842-CC89387EBE81}"/>
              </a:ext>
            </a:extLst>
          </p:cNvPr>
          <p:cNvSpPr>
            <a:spLocks noGrp="1"/>
          </p:cNvSpPr>
          <p:nvPr>
            <p:ph type="title"/>
          </p:nvPr>
        </p:nvSpPr>
        <p:spPr/>
        <p:txBody>
          <a:bodyPr/>
          <a:lstStyle/>
          <a:p>
            <a:r>
              <a:rPr lang="en-US" dirty="0">
                <a:solidFill>
                  <a:srgbClr val="00B0F0"/>
                </a:solidFill>
              </a:rPr>
              <a:t>SPARSE MATRIX – DATA STRUCTURE</a:t>
            </a:r>
            <a:endParaRPr lang="en-PK" dirty="0">
              <a:solidFill>
                <a:srgbClr val="00B0F0"/>
              </a:solidFill>
            </a:endParaRPr>
          </a:p>
        </p:txBody>
      </p:sp>
      <p:sp>
        <p:nvSpPr>
          <p:cNvPr id="3" name="Content Placeholder 2">
            <a:extLst>
              <a:ext uri="{FF2B5EF4-FFF2-40B4-BE49-F238E27FC236}">
                <a16:creationId xmlns:a16="http://schemas.microsoft.com/office/drawing/2014/main" id="{3BF53D81-DF7A-4381-8376-D21B6A070EF4}"/>
              </a:ext>
            </a:extLst>
          </p:cNvPr>
          <p:cNvSpPr>
            <a:spLocks noGrp="1"/>
          </p:cNvSpPr>
          <p:nvPr>
            <p:ph idx="1"/>
          </p:nvPr>
        </p:nvSpPr>
        <p:spPr>
          <a:xfrm>
            <a:off x="1024128" y="2084832"/>
            <a:ext cx="10818827" cy="4793225"/>
          </a:xfrm>
        </p:spPr>
        <p:txBody>
          <a:bodyPr>
            <a:normAutofit/>
          </a:bodyPr>
          <a:lstStyle/>
          <a:p>
            <a:pPr marL="354013" indent="-265113" algn="just">
              <a:buClr>
                <a:srgbClr val="C00000"/>
              </a:buClr>
              <a:buSzPct val="175000"/>
              <a:buFont typeface="Arial" panose="020B0604020202020204" pitchFamily="34" charset="0"/>
              <a:buChar char="•"/>
            </a:pPr>
            <a:r>
              <a:rPr lang="en-US" sz="2400" dirty="0"/>
              <a:t>In above example matrix, there are only 6 non-zero elements </a:t>
            </a:r>
            <a:r>
              <a:rPr lang="en-US" sz="2400" dirty="0">
                <a:solidFill>
                  <a:srgbClr val="FF0000"/>
                </a:solidFill>
              </a:rPr>
              <a:t>(those are 9, 8, 4, 2, 5 &amp; 2)</a:t>
            </a:r>
            <a:r>
              <a:rPr lang="en-US" sz="2400" dirty="0"/>
              <a:t> and matrix size is 5 X 6. </a:t>
            </a:r>
          </a:p>
          <a:p>
            <a:pPr marL="354013" indent="-265113" algn="just">
              <a:buClr>
                <a:srgbClr val="C00000"/>
              </a:buClr>
              <a:buSzPct val="175000"/>
              <a:buFont typeface="Arial" panose="020B0604020202020204" pitchFamily="34" charset="0"/>
              <a:buChar char="•"/>
            </a:pPr>
            <a:r>
              <a:rPr lang="en-US" sz="2400" dirty="0"/>
              <a:t>We represent this matrix as shown in the above image. Here the first row in the right side table is filled with values 5, 6 &amp; 6 which indicates that it is a sparse matrix with 5 rows, 6 columns &amp; 6 non-zero values. </a:t>
            </a:r>
          </a:p>
          <a:p>
            <a:pPr marL="354013" indent="-265113" algn="just">
              <a:buClr>
                <a:srgbClr val="C00000"/>
              </a:buClr>
              <a:buSzPct val="175000"/>
              <a:buFont typeface="Arial" panose="020B0604020202020204" pitchFamily="34" charset="0"/>
              <a:buChar char="•"/>
            </a:pPr>
            <a:r>
              <a:rPr lang="en-US" sz="2400" dirty="0"/>
              <a:t>The second row is filled with 0, 4, &amp; 9 which indicates the non-zero value 9 is at the 0th-row 4th column in the Sparse matrix. In the same way, the remaining non-zero values also follow a similar pattern.</a:t>
            </a:r>
          </a:p>
        </p:txBody>
      </p:sp>
      <p:sp>
        <p:nvSpPr>
          <p:cNvPr id="4" name="AutoShape 2">
            <a:extLst>
              <a:ext uri="{FF2B5EF4-FFF2-40B4-BE49-F238E27FC236}">
                <a16:creationId xmlns:a16="http://schemas.microsoft.com/office/drawing/2014/main" id="{56DF6E78-3154-4DD3-8E04-0FA99322D7F8}"/>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PK"/>
          </a:p>
        </p:txBody>
      </p:sp>
    </p:spTree>
    <p:extLst>
      <p:ext uri="{BB962C8B-B14F-4D97-AF65-F5344CB8AC3E}">
        <p14:creationId xmlns:p14="http://schemas.microsoft.com/office/powerpoint/2010/main" val="19018489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5C393-0312-40CF-9842-CC89387EBE81}"/>
              </a:ext>
            </a:extLst>
          </p:cNvPr>
          <p:cNvSpPr>
            <a:spLocks noGrp="1"/>
          </p:cNvSpPr>
          <p:nvPr>
            <p:ph type="title"/>
          </p:nvPr>
        </p:nvSpPr>
        <p:spPr/>
        <p:txBody>
          <a:bodyPr/>
          <a:lstStyle/>
          <a:p>
            <a:r>
              <a:rPr lang="en-US" dirty="0">
                <a:solidFill>
                  <a:srgbClr val="00B0F0"/>
                </a:solidFill>
              </a:rPr>
              <a:t>SPARSE MATRIX – DATA STRUCTURE</a:t>
            </a:r>
            <a:endParaRPr lang="en-PK" dirty="0">
              <a:solidFill>
                <a:srgbClr val="00B0F0"/>
              </a:solidFill>
            </a:endParaRPr>
          </a:p>
        </p:txBody>
      </p:sp>
      <p:sp>
        <p:nvSpPr>
          <p:cNvPr id="3" name="Content Placeholder 2">
            <a:extLst>
              <a:ext uri="{FF2B5EF4-FFF2-40B4-BE49-F238E27FC236}">
                <a16:creationId xmlns:a16="http://schemas.microsoft.com/office/drawing/2014/main" id="{3BF53D81-DF7A-4381-8376-D21B6A070EF4}"/>
              </a:ext>
            </a:extLst>
          </p:cNvPr>
          <p:cNvSpPr>
            <a:spLocks noGrp="1"/>
          </p:cNvSpPr>
          <p:nvPr>
            <p:ph idx="1"/>
          </p:nvPr>
        </p:nvSpPr>
        <p:spPr>
          <a:xfrm>
            <a:off x="1024128" y="2084832"/>
            <a:ext cx="10818827" cy="4793225"/>
          </a:xfrm>
        </p:spPr>
        <p:txBody>
          <a:bodyPr>
            <a:noAutofit/>
          </a:bodyPr>
          <a:lstStyle/>
          <a:p>
            <a:pPr marL="88900" indent="0" algn="just">
              <a:lnSpc>
                <a:spcPct val="100000"/>
              </a:lnSpc>
              <a:spcBef>
                <a:spcPts val="0"/>
              </a:spcBef>
              <a:spcAft>
                <a:spcPts val="0"/>
              </a:spcAft>
              <a:buClr>
                <a:srgbClr val="C00000"/>
              </a:buClr>
              <a:buSzPct val="175000"/>
              <a:buNone/>
            </a:pPr>
            <a:r>
              <a:rPr lang="en-US" sz="2400" b="1" i="0" dirty="0">
                <a:solidFill>
                  <a:srgbClr val="E00D50"/>
                </a:solidFill>
                <a:effectLst/>
                <a:latin typeface="Open Sans"/>
              </a:rPr>
              <a:t>Array Based Implementation in C++</a:t>
            </a:r>
          </a:p>
          <a:p>
            <a:pPr>
              <a:lnSpc>
                <a:spcPct val="100000"/>
              </a:lnSpc>
              <a:spcBef>
                <a:spcPts val="0"/>
              </a:spcBef>
              <a:spcAft>
                <a:spcPts val="0"/>
              </a:spcAft>
            </a:pPr>
            <a:r>
              <a:rPr lang="en-US" sz="1800" dirty="0">
                <a:solidFill>
                  <a:srgbClr val="808080"/>
                </a:solidFill>
                <a:latin typeface="Consolas" panose="020B0609020204030204" pitchFamily="49" charset="0"/>
              </a:rPr>
              <a:t>#include</a:t>
            </a:r>
            <a:r>
              <a:rPr lang="en-US" sz="1800" dirty="0">
                <a:solidFill>
                  <a:srgbClr val="A31515"/>
                </a:solidFill>
                <a:latin typeface="Consolas" panose="020B0609020204030204" pitchFamily="49" charset="0"/>
              </a:rPr>
              <a:t>&lt;iostream&gt;</a:t>
            </a:r>
            <a:endParaRPr lang="en-PK" sz="1800" dirty="0">
              <a:solidFill>
                <a:srgbClr val="000000"/>
              </a:solidFill>
              <a:latin typeface="Consolas" panose="020B0609020204030204" pitchFamily="49" charset="0"/>
            </a:endParaRPr>
          </a:p>
          <a:p>
            <a:pPr>
              <a:lnSpc>
                <a:spcPct val="100000"/>
              </a:lnSpc>
              <a:spcBef>
                <a:spcPts val="0"/>
              </a:spcBef>
              <a:spcAft>
                <a:spcPts val="0"/>
              </a:spcAft>
            </a:pPr>
            <a:r>
              <a:rPr lang="en-US" sz="1800" dirty="0">
                <a:solidFill>
                  <a:srgbClr val="0000FF"/>
                </a:solidFill>
                <a:latin typeface="Consolas" panose="020B0609020204030204" pitchFamily="49" charset="0"/>
              </a:rPr>
              <a:t>using</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namespace</a:t>
            </a:r>
            <a:r>
              <a:rPr lang="en-US" sz="1800" dirty="0">
                <a:solidFill>
                  <a:srgbClr val="000000"/>
                </a:solidFill>
                <a:latin typeface="Consolas" panose="020B0609020204030204" pitchFamily="49" charset="0"/>
              </a:rPr>
              <a:t> std;</a:t>
            </a:r>
            <a:endParaRPr lang="en-PK" sz="1800" dirty="0">
              <a:solidFill>
                <a:srgbClr val="000000"/>
              </a:solidFill>
              <a:latin typeface="Consolas" panose="020B0609020204030204" pitchFamily="49" charset="0"/>
            </a:endParaRPr>
          </a:p>
          <a:p>
            <a:pPr>
              <a:lnSpc>
                <a:spcPct val="100000"/>
              </a:lnSpc>
            </a:pPr>
            <a:r>
              <a:rPr lang="en-US" sz="1800" dirty="0">
                <a:solidFill>
                  <a:srgbClr val="0000FF"/>
                </a:solidFill>
                <a:latin typeface="Consolas" panose="020B0609020204030204" pitchFamily="49" charset="0"/>
              </a:rPr>
              <a:t>void</a:t>
            </a:r>
            <a:r>
              <a:rPr lang="en-US" sz="1800" dirty="0">
                <a:solidFill>
                  <a:srgbClr val="000000"/>
                </a:solidFill>
                <a:latin typeface="Consolas" panose="020B0609020204030204" pitchFamily="49" charset="0"/>
              </a:rPr>
              <a:t> main()</a:t>
            </a:r>
          </a:p>
          <a:p>
            <a:pPr>
              <a:lnSpc>
                <a:spcPct val="100000"/>
              </a:lnSpc>
            </a:pPr>
            <a:r>
              <a:rPr lang="en-PK" sz="1800" dirty="0">
                <a:solidFill>
                  <a:srgbClr val="000000"/>
                </a:solidFill>
                <a:latin typeface="Consolas" panose="020B0609020204030204" pitchFamily="49" charset="0"/>
              </a:rPr>
              <a:t>{</a:t>
            </a:r>
          </a:p>
          <a:p>
            <a:pPr>
              <a:lnSpc>
                <a:spcPct val="100000"/>
              </a:lnSpc>
            </a:pPr>
            <a:r>
              <a:rPr lang="en-US" sz="1800" dirty="0">
                <a:solidFill>
                  <a:srgbClr val="008000"/>
                </a:solidFill>
                <a:latin typeface="Consolas" panose="020B0609020204030204" pitchFamily="49" charset="0"/>
              </a:rPr>
              <a:t>// Assume 4x5 sparse matrix </a:t>
            </a:r>
            <a:endParaRPr lang="en-US" sz="1800" dirty="0">
              <a:solidFill>
                <a:srgbClr val="000000"/>
              </a:solidFill>
              <a:latin typeface="Consolas" panose="020B0609020204030204" pitchFamily="49" charset="0"/>
            </a:endParaRPr>
          </a:p>
          <a:p>
            <a:pPr>
              <a:lnSpc>
                <a:spcPct val="100000"/>
              </a:lnSpc>
            </a:pPr>
            <a:r>
              <a:rPr lang="en-US" sz="1800" dirty="0">
                <a:solidFill>
                  <a:srgbClr val="0000FF"/>
                </a:solidFill>
                <a:latin typeface="Consolas" panose="020B0609020204030204" pitchFamily="49" charset="0"/>
              </a:rPr>
              <a:t>int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sparseMatrix</a:t>
            </a:r>
            <a:r>
              <a:rPr lang="en-US" sz="1800" dirty="0">
                <a:solidFill>
                  <a:srgbClr val="000000"/>
                </a:solidFill>
                <a:latin typeface="Consolas" panose="020B0609020204030204" pitchFamily="49" charset="0"/>
              </a:rPr>
              <a:t>[4][5] = </a:t>
            </a:r>
            <a:r>
              <a:rPr lang="en-PK" sz="1800" dirty="0">
                <a:solidFill>
                  <a:srgbClr val="000000"/>
                </a:solidFill>
                <a:latin typeface="Consolas" panose="020B0609020204030204" pitchFamily="49" charset="0"/>
              </a:rPr>
              <a:t>{</a:t>
            </a:r>
          </a:p>
          <a:p>
            <a:pPr marL="3671888" indent="0">
              <a:lnSpc>
                <a:spcPct val="100000"/>
              </a:lnSpc>
              <a:buNone/>
            </a:pPr>
            <a:r>
              <a:rPr lang="en-PK" sz="1800" dirty="0">
                <a:solidFill>
                  <a:srgbClr val="000000"/>
                </a:solidFill>
                <a:latin typeface="Consolas" panose="020B0609020204030204" pitchFamily="49" charset="0"/>
              </a:rPr>
              <a:t>{0 , 0 , 3 , 0 , 4 },</a:t>
            </a:r>
          </a:p>
          <a:p>
            <a:pPr marL="3671888" indent="0">
              <a:lnSpc>
                <a:spcPct val="100000"/>
              </a:lnSpc>
              <a:buNone/>
            </a:pPr>
            <a:r>
              <a:rPr lang="en-PK" sz="1800" dirty="0">
                <a:solidFill>
                  <a:srgbClr val="000000"/>
                </a:solidFill>
                <a:latin typeface="Consolas" panose="020B0609020204030204" pitchFamily="49" charset="0"/>
              </a:rPr>
              <a:t>{0 , 0 , 5 , 7 , 0 },</a:t>
            </a:r>
          </a:p>
          <a:p>
            <a:pPr marL="3671888" indent="0">
              <a:lnSpc>
                <a:spcPct val="100000"/>
              </a:lnSpc>
              <a:buNone/>
            </a:pPr>
            <a:r>
              <a:rPr lang="en-PK" sz="1800" dirty="0">
                <a:solidFill>
                  <a:srgbClr val="000000"/>
                </a:solidFill>
                <a:latin typeface="Consolas" panose="020B0609020204030204" pitchFamily="49" charset="0"/>
              </a:rPr>
              <a:t>{0 , 0 , 0 , 0 , 0 },</a:t>
            </a:r>
          </a:p>
          <a:p>
            <a:pPr marL="3671888" indent="0">
              <a:lnSpc>
                <a:spcPct val="100000"/>
              </a:lnSpc>
              <a:buNone/>
            </a:pPr>
            <a:r>
              <a:rPr lang="en-PK" sz="1800" dirty="0">
                <a:solidFill>
                  <a:srgbClr val="000000"/>
                </a:solidFill>
                <a:latin typeface="Consolas" panose="020B0609020204030204" pitchFamily="49" charset="0"/>
              </a:rPr>
              <a:t>{0 , 2 , 6 , 0 , 0 }};</a:t>
            </a:r>
          </a:p>
          <a:p>
            <a:pPr>
              <a:lnSpc>
                <a:spcPct val="100000"/>
              </a:lnSpc>
            </a:pPr>
            <a:endParaRPr lang="en-PK" sz="1800" dirty="0">
              <a:solidFill>
                <a:srgbClr val="000000"/>
              </a:solidFill>
              <a:latin typeface="Consolas" panose="020B0609020204030204" pitchFamily="49" charset="0"/>
            </a:endParaRPr>
          </a:p>
          <a:p>
            <a:pPr>
              <a:lnSpc>
                <a:spcPct val="100000"/>
              </a:lnSpc>
              <a:spcBef>
                <a:spcPts val="0"/>
              </a:spcBef>
              <a:spcAft>
                <a:spcPts val="0"/>
              </a:spcAft>
            </a:pPr>
            <a:endParaRPr lang="en-PK" sz="1800" dirty="0">
              <a:solidFill>
                <a:srgbClr val="000000"/>
              </a:solidFill>
              <a:latin typeface="Consolas" panose="020B0609020204030204" pitchFamily="49" charset="0"/>
            </a:endParaRPr>
          </a:p>
          <a:p>
            <a:pPr>
              <a:lnSpc>
                <a:spcPct val="100000"/>
              </a:lnSpc>
              <a:spcBef>
                <a:spcPts val="0"/>
              </a:spcBef>
              <a:spcAft>
                <a:spcPts val="0"/>
              </a:spcAft>
            </a:pPr>
            <a:endParaRPr lang="en-US" sz="1800" dirty="0"/>
          </a:p>
        </p:txBody>
      </p:sp>
      <p:sp>
        <p:nvSpPr>
          <p:cNvPr id="4" name="AutoShape 2">
            <a:extLst>
              <a:ext uri="{FF2B5EF4-FFF2-40B4-BE49-F238E27FC236}">
                <a16:creationId xmlns:a16="http://schemas.microsoft.com/office/drawing/2014/main" id="{56DF6E78-3154-4DD3-8E04-0FA99322D7F8}"/>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PK"/>
          </a:p>
        </p:txBody>
      </p:sp>
    </p:spTree>
    <p:extLst>
      <p:ext uri="{BB962C8B-B14F-4D97-AF65-F5344CB8AC3E}">
        <p14:creationId xmlns:p14="http://schemas.microsoft.com/office/powerpoint/2010/main" val="25983430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5C393-0312-40CF-9842-CC89387EBE81}"/>
              </a:ext>
            </a:extLst>
          </p:cNvPr>
          <p:cNvSpPr>
            <a:spLocks noGrp="1"/>
          </p:cNvSpPr>
          <p:nvPr>
            <p:ph type="title"/>
          </p:nvPr>
        </p:nvSpPr>
        <p:spPr/>
        <p:txBody>
          <a:bodyPr/>
          <a:lstStyle/>
          <a:p>
            <a:r>
              <a:rPr lang="en-US" dirty="0">
                <a:solidFill>
                  <a:srgbClr val="00B0F0"/>
                </a:solidFill>
              </a:rPr>
              <a:t>SPARSE MATRIX – DATA STRUCTURE</a:t>
            </a:r>
            <a:endParaRPr lang="en-PK" dirty="0">
              <a:solidFill>
                <a:srgbClr val="00B0F0"/>
              </a:solidFill>
            </a:endParaRPr>
          </a:p>
        </p:txBody>
      </p:sp>
      <p:sp>
        <p:nvSpPr>
          <p:cNvPr id="3" name="Content Placeholder 2">
            <a:extLst>
              <a:ext uri="{FF2B5EF4-FFF2-40B4-BE49-F238E27FC236}">
                <a16:creationId xmlns:a16="http://schemas.microsoft.com/office/drawing/2014/main" id="{3BF53D81-DF7A-4381-8376-D21B6A070EF4}"/>
              </a:ext>
            </a:extLst>
          </p:cNvPr>
          <p:cNvSpPr>
            <a:spLocks noGrp="1"/>
          </p:cNvSpPr>
          <p:nvPr>
            <p:ph sz="half" idx="1"/>
          </p:nvPr>
        </p:nvSpPr>
        <p:spPr>
          <a:xfrm>
            <a:off x="1024127" y="1961534"/>
            <a:ext cx="6010853" cy="4311249"/>
          </a:xfrm>
        </p:spPr>
        <p:txBody>
          <a:bodyPr>
            <a:noAutofit/>
          </a:bodyPr>
          <a:lstStyle/>
          <a:p>
            <a:pPr marL="91440" marR="0" lvl="0" indent="-91440" algn="l" defTabSz="914400" rtl="0" eaLnBrk="1" fontAlgn="auto" latinLnBrk="0" hangingPunct="1">
              <a:lnSpc>
                <a:spcPct val="100000"/>
              </a:lnSpc>
              <a:spcBef>
                <a:spcPts val="0"/>
              </a:spcBef>
              <a:spcAft>
                <a:spcPts val="200"/>
              </a:spcAft>
              <a:buClr>
                <a:srgbClr val="1CADE4"/>
              </a:buClr>
              <a:buSzPct val="100000"/>
              <a:buFont typeface="Tw Cen MT" panose="020B0602020104020603" pitchFamily="34" charset="0"/>
              <a:buChar char=" "/>
              <a:tabLst/>
              <a:defRPr/>
            </a:pPr>
            <a:r>
              <a:rPr kumimoji="0" lang="en-US" sz="18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int</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size = 0;</a:t>
            </a:r>
          </a:p>
          <a:p>
            <a:pPr marL="91440" marR="0" lvl="0" indent="-91440" algn="l" defTabSz="914400" rtl="0" eaLnBrk="1" fontAlgn="auto" latinLnBrk="0" hangingPunct="1">
              <a:lnSpc>
                <a:spcPct val="100000"/>
              </a:lnSpc>
              <a:spcBef>
                <a:spcPts val="0"/>
              </a:spcBef>
              <a:spcAft>
                <a:spcPts val="200"/>
              </a:spcAft>
              <a:buClr>
                <a:srgbClr val="1CADE4"/>
              </a:buClr>
              <a:buSzPct val="100000"/>
              <a:buFont typeface="Tw Cen MT" panose="020B0602020104020603" pitchFamily="34" charset="0"/>
              <a:buChar char=" "/>
              <a:tabLst/>
              <a:defRPr/>
            </a:pPr>
            <a:r>
              <a:rPr kumimoji="0" lang="nn-NO" sz="18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for</a:t>
            </a:r>
            <a:r>
              <a:rPr kumimoji="0" lang="nn-NO"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nn-NO" sz="18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int</a:t>
            </a:r>
            <a:r>
              <a:rPr kumimoji="0" lang="nn-NO"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i = 0; i &lt; 4; i++)</a:t>
            </a:r>
          </a:p>
          <a:p>
            <a:pPr marL="91440" marR="0" lvl="0" indent="-91440" algn="l" defTabSz="914400" rtl="0" eaLnBrk="1" fontAlgn="auto" latinLnBrk="0" hangingPunct="1">
              <a:lnSpc>
                <a:spcPct val="100000"/>
              </a:lnSpc>
              <a:spcBef>
                <a:spcPts val="0"/>
              </a:spcBef>
              <a:spcAft>
                <a:spcPts val="200"/>
              </a:spcAft>
              <a:buClr>
                <a:srgbClr val="1CADE4"/>
              </a:buClr>
              <a:buSzPct val="100000"/>
              <a:buFont typeface="Tw Cen MT" panose="020B0602020104020603" pitchFamily="34" charset="0"/>
              <a:buChar char=" "/>
              <a:tabLst/>
              <a:defRPr/>
            </a:pPr>
            <a:r>
              <a:rPr kumimoji="0" lang="en-US" sz="18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for</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int</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j = 0; j &lt; 5; j++)</a:t>
            </a:r>
          </a:p>
          <a:p>
            <a:pPr marL="91440" marR="0" lvl="0" indent="-91440" algn="l" defTabSz="914400" rtl="0" eaLnBrk="1" fontAlgn="auto" latinLnBrk="0" hangingPunct="1">
              <a:lnSpc>
                <a:spcPct val="100000"/>
              </a:lnSpc>
              <a:spcBef>
                <a:spcPts val="0"/>
              </a:spcBef>
              <a:spcAft>
                <a:spcPts val="200"/>
              </a:spcAft>
              <a:buClr>
                <a:srgbClr val="1CADE4"/>
              </a:buClr>
              <a:buSzPct val="100000"/>
              <a:buFont typeface="Tw Cen MT" panose="020B0602020104020603" pitchFamily="34" charset="0"/>
              <a:buChar char=" "/>
              <a:tabLst/>
              <a:defRPr/>
            </a:pPr>
            <a:r>
              <a:rPr kumimoji="0" lang="en-US" sz="18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if</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sparseMatrix</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[i][j] != 0)</a:t>
            </a:r>
          </a:p>
          <a:p>
            <a:pPr marL="91440" marR="0" lvl="0" indent="-91440" algn="l" defTabSz="914400" rtl="0" eaLnBrk="1" fontAlgn="auto" latinLnBrk="0" hangingPunct="1">
              <a:lnSpc>
                <a:spcPct val="100000"/>
              </a:lnSpc>
              <a:spcBef>
                <a:spcPts val="0"/>
              </a:spcBef>
              <a:spcAft>
                <a:spcPts val="200"/>
              </a:spcAft>
              <a:buClr>
                <a:srgbClr val="1CADE4"/>
              </a:buClr>
              <a:buSzPct val="100000"/>
              <a:buFont typeface="Tw Cen MT" panose="020B0602020104020603" pitchFamily="34" charset="0"/>
              <a:buChar char=" "/>
              <a:tabLst/>
              <a:defRPr/>
            </a:pP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size++;</a:t>
            </a:r>
            <a:endParaRPr kumimoji="0" lang="en-PK"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endParaRPr>
          </a:p>
          <a:p>
            <a:pPr marL="91440" marR="0" lvl="0" indent="-91440" algn="l" defTabSz="914400" rtl="0" eaLnBrk="1" fontAlgn="auto" latinLnBrk="0" hangingPunct="1">
              <a:lnSpc>
                <a:spcPct val="100000"/>
              </a:lnSpc>
              <a:spcBef>
                <a:spcPts val="0"/>
              </a:spcBef>
              <a:spcAft>
                <a:spcPts val="200"/>
              </a:spcAft>
              <a:buClr>
                <a:srgbClr val="1CADE4"/>
              </a:buClr>
              <a:buSzPct val="100000"/>
              <a:buFont typeface="Tw Cen MT" panose="020B0602020104020603" pitchFamily="34" charset="0"/>
              <a:buChar char=" "/>
              <a:tabLst/>
              <a:defRPr/>
            </a:pPr>
            <a:r>
              <a:rPr kumimoji="0" lang="en-US" sz="1800" b="0" i="0" u="none" strike="noStrike" kern="1200" cap="none" spc="0" normalizeH="0" baseline="0" noProof="0" dirty="0">
                <a:ln>
                  <a:noFill/>
                </a:ln>
                <a:solidFill>
                  <a:srgbClr val="008000"/>
                </a:solidFill>
                <a:effectLst/>
                <a:uLnTx/>
                <a:uFillTx/>
                <a:latin typeface="Consolas" panose="020B0609020204030204" pitchFamily="49" charset="0"/>
                <a:ea typeface="+mn-ea"/>
                <a:cs typeface="+mn-cs"/>
              </a:rPr>
              <a:t>// number of columns in </a:t>
            </a:r>
            <a:r>
              <a:rPr kumimoji="0" lang="en-US" sz="1800" b="0" i="0" u="none" strike="noStrike" kern="1200" cap="none" spc="0" normalizeH="0" baseline="0" noProof="0" dirty="0" err="1">
                <a:ln>
                  <a:noFill/>
                </a:ln>
                <a:solidFill>
                  <a:srgbClr val="008000"/>
                </a:solidFill>
                <a:effectLst/>
                <a:uLnTx/>
                <a:uFillTx/>
                <a:latin typeface="Consolas" panose="020B0609020204030204" pitchFamily="49" charset="0"/>
                <a:ea typeface="+mn-ea"/>
                <a:cs typeface="+mn-cs"/>
              </a:rPr>
              <a:t>compactMatrix</a:t>
            </a:r>
            <a:r>
              <a:rPr kumimoji="0" lang="en-US" sz="1800" b="0" i="0" u="none" strike="noStrike" kern="1200" cap="none" spc="0" normalizeH="0" baseline="0" noProof="0" dirty="0">
                <a:ln>
                  <a:noFill/>
                </a:ln>
                <a:solidFill>
                  <a:srgbClr val="008000"/>
                </a:solidFill>
                <a:effectLst/>
                <a:uLnTx/>
                <a:uFillTx/>
                <a:latin typeface="Consolas" panose="020B0609020204030204" pitchFamily="49" charset="0"/>
                <a:ea typeface="+mn-ea"/>
                <a:cs typeface="+mn-cs"/>
              </a:rPr>
              <a:t> (size) must be </a:t>
            </a:r>
            <a:endPar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endParaRPr>
          </a:p>
          <a:p>
            <a:pPr marL="91440" marR="0" lvl="0" indent="-91440" algn="l" defTabSz="914400" rtl="0" eaLnBrk="1" fontAlgn="auto" latinLnBrk="0" hangingPunct="1">
              <a:lnSpc>
                <a:spcPct val="100000"/>
              </a:lnSpc>
              <a:spcBef>
                <a:spcPts val="0"/>
              </a:spcBef>
              <a:spcAft>
                <a:spcPts val="200"/>
              </a:spcAft>
              <a:buClr>
                <a:srgbClr val="1CADE4"/>
              </a:buClr>
              <a:buSzPct val="100000"/>
              <a:buFont typeface="Tw Cen MT" panose="020B0602020104020603" pitchFamily="34" charset="0"/>
              <a:buChar char=" "/>
              <a:tabLst/>
              <a:defRPr/>
            </a:pPr>
            <a:r>
              <a:rPr kumimoji="0" lang="en-US" sz="1800" b="0" i="0" u="none" strike="noStrike" kern="1200" cap="none" spc="0" normalizeH="0" baseline="0" noProof="0" dirty="0">
                <a:ln>
                  <a:noFill/>
                </a:ln>
                <a:solidFill>
                  <a:srgbClr val="008000"/>
                </a:solidFill>
                <a:effectLst/>
                <a:uLnTx/>
                <a:uFillTx/>
                <a:latin typeface="Consolas" panose="020B0609020204030204" pitchFamily="49" charset="0"/>
                <a:ea typeface="+mn-ea"/>
                <a:cs typeface="+mn-cs"/>
              </a:rPr>
              <a:t>// equal to number of non - zero elements in </a:t>
            </a:r>
            <a:endPar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endParaRPr>
          </a:p>
          <a:p>
            <a:pPr marL="91440" marR="0" lvl="0" indent="-91440" algn="l" defTabSz="914400" rtl="0" eaLnBrk="1" fontAlgn="auto" latinLnBrk="0" hangingPunct="1">
              <a:lnSpc>
                <a:spcPct val="100000"/>
              </a:lnSpc>
              <a:spcBef>
                <a:spcPts val="0"/>
              </a:spcBef>
              <a:spcAft>
                <a:spcPts val="200"/>
              </a:spcAft>
              <a:buClr>
                <a:srgbClr val="1CADE4"/>
              </a:buClr>
              <a:buSzPct val="100000"/>
              <a:buFont typeface="Tw Cen MT" panose="020B0602020104020603" pitchFamily="34" charset="0"/>
              <a:buChar char=" "/>
              <a:tabLst/>
              <a:defRPr/>
            </a:pPr>
            <a:r>
              <a:rPr kumimoji="0" lang="en-US" sz="1800" b="0" i="0" u="none" strike="noStrike" kern="1200" cap="none" spc="0" normalizeH="0" baseline="0" noProof="0" dirty="0">
                <a:ln>
                  <a:noFill/>
                </a:ln>
                <a:solidFill>
                  <a:srgbClr val="008000"/>
                </a:solidFill>
                <a:effectLst/>
                <a:uLnTx/>
                <a:uFillTx/>
                <a:latin typeface="Consolas" panose="020B0609020204030204" pitchFamily="49" charset="0"/>
                <a:ea typeface="+mn-ea"/>
                <a:cs typeface="+mn-cs"/>
              </a:rPr>
              <a:t>// </a:t>
            </a:r>
            <a:r>
              <a:rPr kumimoji="0" lang="en-US" sz="1800" b="0" i="0" u="none" strike="noStrike" kern="1200" cap="none" spc="0" normalizeH="0" baseline="0" noProof="0" dirty="0" err="1">
                <a:ln>
                  <a:noFill/>
                </a:ln>
                <a:solidFill>
                  <a:srgbClr val="008000"/>
                </a:solidFill>
                <a:effectLst/>
                <a:uLnTx/>
                <a:uFillTx/>
                <a:latin typeface="Consolas" panose="020B0609020204030204" pitchFamily="49" charset="0"/>
                <a:ea typeface="+mn-ea"/>
                <a:cs typeface="+mn-cs"/>
              </a:rPr>
              <a:t>sparseMatrix</a:t>
            </a:r>
            <a:r>
              <a:rPr kumimoji="0" lang="en-US" sz="1800" b="0" i="0" u="none" strike="noStrike" kern="1200" cap="none" spc="0" normalizeH="0" baseline="0" noProof="0" dirty="0">
                <a:ln>
                  <a:noFill/>
                </a:ln>
                <a:solidFill>
                  <a:srgbClr val="008000"/>
                </a:solidFill>
                <a:effectLst/>
                <a:uLnTx/>
                <a:uFillTx/>
                <a:latin typeface="Consolas" panose="020B0609020204030204" pitchFamily="49" charset="0"/>
                <a:ea typeface="+mn-ea"/>
                <a:cs typeface="+mn-cs"/>
              </a:rPr>
              <a:t> </a:t>
            </a:r>
            <a:endPar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endParaRPr>
          </a:p>
          <a:p>
            <a:pPr marL="91440" marR="0" lvl="0" indent="-91440" algn="l" defTabSz="914400" rtl="0" eaLnBrk="1" fontAlgn="auto" latinLnBrk="0" hangingPunct="1">
              <a:lnSpc>
                <a:spcPct val="100000"/>
              </a:lnSpc>
              <a:spcBef>
                <a:spcPts val="0"/>
              </a:spcBef>
              <a:spcAft>
                <a:spcPts val="200"/>
              </a:spcAft>
              <a:buClr>
                <a:srgbClr val="1CADE4"/>
              </a:buClr>
              <a:buSzPct val="100000"/>
              <a:buFont typeface="Tw Cen MT" panose="020B0602020104020603" pitchFamily="34" charset="0"/>
              <a:buChar char=" "/>
              <a:tabLst/>
              <a:defRPr/>
            </a:pPr>
            <a:r>
              <a:rPr kumimoji="0" lang="en-US" sz="18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int</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compactMatrix</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[3][size];</a:t>
            </a:r>
            <a:endParaRPr kumimoji="0" lang="en-PK"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endParaRPr>
          </a:p>
          <a:p>
            <a:pPr marL="91440" marR="0" lvl="0" indent="-91440" algn="l" defTabSz="914400" rtl="0" eaLnBrk="1" fontAlgn="auto" latinLnBrk="0" hangingPunct="1">
              <a:lnSpc>
                <a:spcPct val="100000"/>
              </a:lnSpc>
              <a:spcBef>
                <a:spcPts val="0"/>
              </a:spcBef>
              <a:spcAft>
                <a:spcPts val="200"/>
              </a:spcAft>
              <a:buClr>
                <a:srgbClr val="1CADE4"/>
              </a:buClr>
              <a:buSzPct val="100000"/>
              <a:buFont typeface="Tw Cen MT" panose="020B0602020104020603" pitchFamily="34" charset="0"/>
              <a:buChar char=" "/>
              <a:tabLst/>
              <a:defRPr/>
            </a:pPr>
            <a:r>
              <a:rPr kumimoji="0" lang="en-US" sz="1800" b="0" i="0" u="none" strike="noStrike" kern="1200" cap="none" spc="0" normalizeH="0" baseline="0" noProof="0" dirty="0">
                <a:ln>
                  <a:noFill/>
                </a:ln>
                <a:solidFill>
                  <a:srgbClr val="008000"/>
                </a:solidFill>
                <a:effectLst/>
                <a:uLnTx/>
                <a:uFillTx/>
                <a:latin typeface="Consolas" panose="020B0609020204030204" pitchFamily="49" charset="0"/>
                <a:ea typeface="+mn-ea"/>
                <a:cs typeface="+mn-cs"/>
              </a:rPr>
              <a:t>// Making of new matrix </a:t>
            </a:r>
            <a:endPar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endParaRPr>
          </a:p>
          <a:p>
            <a:pPr marL="91440" marR="0" lvl="0" indent="-91440" algn="l" defTabSz="914400" rtl="0" eaLnBrk="1" fontAlgn="auto" latinLnBrk="0" hangingPunct="1">
              <a:lnSpc>
                <a:spcPct val="100000"/>
              </a:lnSpc>
              <a:spcBef>
                <a:spcPts val="0"/>
              </a:spcBef>
              <a:spcAft>
                <a:spcPts val="200"/>
              </a:spcAft>
              <a:buClr>
                <a:srgbClr val="1CADE4"/>
              </a:buClr>
              <a:buSzPct val="100000"/>
              <a:buFont typeface="Tw Cen MT" panose="020B0602020104020603" pitchFamily="34" charset="0"/>
              <a:buChar char=" "/>
              <a:tabLst/>
              <a:defRPr/>
            </a:pPr>
            <a:r>
              <a:rPr kumimoji="0" lang="en-US" sz="18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int</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k = 0;</a:t>
            </a:r>
          </a:p>
          <a:p>
            <a:pPr marL="91440" marR="0" lvl="0" indent="-91440" algn="l" defTabSz="914400" rtl="0" eaLnBrk="1" fontAlgn="auto" latinLnBrk="0" hangingPunct="1">
              <a:lnSpc>
                <a:spcPct val="100000"/>
              </a:lnSpc>
              <a:spcBef>
                <a:spcPts val="0"/>
              </a:spcBef>
              <a:spcAft>
                <a:spcPts val="200"/>
              </a:spcAft>
              <a:buClr>
                <a:srgbClr val="1CADE4"/>
              </a:buClr>
              <a:buSzPct val="100000"/>
              <a:buFont typeface="Tw Cen MT" panose="020B0602020104020603" pitchFamily="34" charset="0"/>
              <a:buChar char=" "/>
              <a:tabLst/>
              <a:defRPr/>
            </a:pPr>
            <a:r>
              <a:rPr kumimoji="0" lang="nn-NO" sz="18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for</a:t>
            </a:r>
            <a:r>
              <a:rPr kumimoji="0" lang="nn-NO"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nn-NO" sz="18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int</a:t>
            </a:r>
            <a:r>
              <a:rPr kumimoji="0" lang="nn-NO"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i = 0; i &lt; 4; i++)</a:t>
            </a:r>
          </a:p>
          <a:p>
            <a:pPr marL="91440" marR="0" lvl="0" indent="-91440" algn="l" defTabSz="914400" rtl="0" eaLnBrk="1" fontAlgn="auto" latinLnBrk="0" hangingPunct="1">
              <a:lnSpc>
                <a:spcPct val="100000"/>
              </a:lnSpc>
              <a:spcBef>
                <a:spcPts val="0"/>
              </a:spcBef>
              <a:spcAft>
                <a:spcPts val="200"/>
              </a:spcAft>
              <a:buClr>
                <a:srgbClr val="1CADE4"/>
              </a:buClr>
              <a:buSzPct val="100000"/>
              <a:buFont typeface="Tw Cen MT" panose="020B0602020104020603" pitchFamily="34" charset="0"/>
              <a:buChar char=" "/>
              <a:tabLst/>
              <a:defRPr/>
            </a:pPr>
            <a:r>
              <a:rPr kumimoji="0" lang="en-US" sz="18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for</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int</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j = 0; j &lt; 5; j++)</a:t>
            </a:r>
          </a:p>
          <a:p>
            <a:pPr marL="91440" marR="0" lvl="0" indent="-91440" algn="l" defTabSz="914400" rtl="0" eaLnBrk="1" fontAlgn="auto" latinLnBrk="0" hangingPunct="1">
              <a:lnSpc>
                <a:spcPct val="100000"/>
              </a:lnSpc>
              <a:spcBef>
                <a:spcPts val="0"/>
              </a:spcBef>
              <a:spcAft>
                <a:spcPts val="200"/>
              </a:spcAft>
              <a:buClr>
                <a:srgbClr val="1CADE4"/>
              </a:buClr>
              <a:buSzPct val="100000"/>
              <a:buFont typeface="Tw Cen MT" panose="020B0602020104020603" pitchFamily="34" charset="0"/>
              <a:buChar char=" "/>
              <a:tabLst/>
              <a:defRPr/>
            </a:pPr>
            <a:endParaRPr kumimoji="0" lang="en-PK"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endParaRPr>
          </a:p>
        </p:txBody>
      </p:sp>
      <p:sp>
        <p:nvSpPr>
          <p:cNvPr id="5" name="Content Placeholder 4">
            <a:extLst>
              <a:ext uri="{FF2B5EF4-FFF2-40B4-BE49-F238E27FC236}">
                <a16:creationId xmlns:a16="http://schemas.microsoft.com/office/drawing/2014/main" id="{3E7C17C2-DE26-4385-BB2B-7019F8AEEC93}"/>
              </a:ext>
            </a:extLst>
          </p:cNvPr>
          <p:cNvSpPr>
            <a:spLocks noGrp="1"/>
          </p:cNvSpPr>
          <p:nvPr>
            <p:ph sz="half" idx="2"/>
          </p:nvPr>
        </p:nvSpPr>
        <p:spPr>
          <a:xfrm>
            <a:off x="7034980" y="1996340"/>
            <a:ext cx="4754880" cy="4224528"/>
          </a:xfrm>
        </p:spPr>
        <p:txBody>
          <a:bodyPr>
            <a:normAutofit lnSpcReduction="10000"/>
          </a:bodyPr>
          <a:lstStyle/>
          <a:p>
            <a:pPr marL="91440" marR="0" lvl="0" indent="-91440" algn="l" defTabSz="914400" rtl="0" eaLnBrk="1" fontAlgn="auto" latinLnBrk="0" hangingPunct="1">
              <a:lnSpc>
                <a:spcPct val="100000"/>
              </a:lnSpc>
              <a:spcBef>
                <a:spcPts val="0"/>
              </a:spcBef>
              <a:spcAft>
                <a:spcPts val="200"/>
              </a:spcAft>
              <a:buClr>
                <a:srgbClr val="1CADE4"/>
              </a:buClr>
              <a:buSzPct val="100000"/>
              <a:buFont typeface="Tw Cen MT" panose="020B0602020104020603" pitchFamily="34" charset="0"/>
              <a:buChar char=" "/>
              <a:tabLst/>
              <a:defRPr/>
            </a:pPr>
            <a:r>
              <a:rPr kumimoji="0" lang="en-US" sz="18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if</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sparseMatrix</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[i][j] != 0)</a:t>
            </a:r>
          </a:p>
          <a:p>
            <a:pPr marL="91440" marR="0" lvl="0" indent="-91440" algn="l" defTabSz="914400" rtl="0" eaLnBrk="1" fontAlgn="auto" latinLnBrk="0" hangingPunct="1">
              <a:lnSpc>
                <a:spcPct val="100000"/>
              </a:lnSpc>
              <a:spcBef>
                <a:spcPts val="0"/>
              </a:spcBef>
              <a:spcAft>
                <a:spcPts val="200"/>
              </a:spcAft>
              <a:buClr>
                <a:srgbClr val="1CADE4"/>
              </a:buClr>
              <a:buSzPct val="100000"/>
              <a:buFont typeface="Tw Cen MT" panose="020B0602020104020603" pitchFamily="34" charset="0"/>
              <a:buChar char=" "/>
              <a:tabLst/>
              <a:defRPr/>
            </a:pPr>
            <a:r>
              <a:rPr kumimoji="0" lang="en-PK"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p>
          <a:p>
            <a:pPr marL="356616" lvl="2" indent="0">
              <a:lnSpc>
                <a:spcPct val="100000"/>
              </a:lnSpc>
              <a:spcBef>
                <a:spcPts val="0"/>
              </a:spcBef>
              <a:spcAft>
                <a:spcPts val="200"/>
              </a:spcAft>
              <a:buClr>
                <a:srgbClr val="1CADE4"/>
              </a:buClr>
              <a:buSzPct val="100000"/>
              <a:buNone/>
              <a:defRPr/>
            </a:pPr>
            <a:r>
              <a:rPr kumimoji="0" lang="en-US" sz="18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compactMatrix</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[0][k] = i;</a:t>
            </a:r>
          </a:p>
          <a:p>
            <a:pPr marL="356616" lvl="2" indent="0">
              <a:lnSpc>
                <a:spcPct val="100000"/>
              </a:lnSpc>
              <a:spcBef>
                <a:spcPts val="0"/>
              </a:spcBef>
              <a:spcAft>
                <a:spcPts val="200"/>
              </a:spcAft>
              <a:buClr>
                <a:srgbClr val="1CADE4"/>
              </a:buClr>
              <a:buSzPct val="100000"/>
              <a:buNone/>
              <a:defRPr/>
            </a:pPr>
            <a:r>
              <a:rPr kumimoji="0" lang="en-US" sz="18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compactMatrix</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[1][k] = j;</a:t>
            </a:r>
          </a:p>
          <a:p>
            <a:pPr marL="356616" lvl="2" indent="0">
              <a:lnSpc>
                <a:spcPct val="100000"/>
              </a:lnSpc>
              <a:spcBef>
                <a:spcPts val="0"/>
              </a:spcBef>
              <a:spcAft>
                <a:spcPts val="200"/>
              </a:spcAft>
              <a:buClr>
                <a:srgbClr val="1CADE4"/>
              </a:buClr>
              <a:buSzPct val="100000"/>
              <a:buNone/>
              <a:defRPr/>
            </a:pPr>
            <a:r>
              <a:rPr kumimoji="0" lang="en-US" sz="18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compactMatrix</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[2][k] = </a:t>
            </a:r>
            <a:r>
              <a:rPr kumimoji="0" lang="en-US" sz="18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sparseMatrix</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[i][j];</a:t>
            </a:r>
          </a:p>
          <a:p>
            <a:pPr marL="356616" lvl="2" indent="0">
              <a:lnSpc>
                <a:spcPct val="100000"/>
              </a:lnSpc>
              <a:spcBef>
                <a:spcPts val="0"/>
              </a:spcBef>
              <a:spcAft>
                <a:spcPts val="200"/>
              </a:spcAft>
              <a:buClr>
                <a:srgbClr val="1CADE4"/>
              </a:buClr>
              <a:buSzPct val="100000"/>
              <a:buNone/>
              <a:defRPr/>
            </a:pP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k++;</a:t>
            </a:r>
          </a:p>
          <a:p>
            <a:pPr marL="91440" marR="0" lvl="0" indent="-91440" algn="l" defTabSz="914400" rtl="0" eaLnBrk="1" fontAlgn="auto" latinLnBrk="0" hangingPunct="1">
              <a:lnSpc>
                <a:spcPct val="100000"/>
              </a:lnSpc>
              <a:spcBef>
                <a:spcPts val="0"/>
              </a:spcBef>
              <a:spcAft>
                <a:spcPts val="200"/>
              </a:spcAft>
              <a:buClr>
                <a:srgbClr val="1CADE4"/>
              </a:buClr>
              <a:buSzPct val="100000"/>
              <a:buFont typeface="Tw Cen MT" panose="020B0602020104020603" pitchFamily="34" charset="0"/>
              <a:buChar char=" "/>
              <a:tabLst/>
              <a:defRPr/>
            </a:pPr>
            <a:r>
              <a:rPr kumimoji="0" lang="en-PK"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p>
          <a:p>
            <a:pPr marL="91440" marR="0" lvl="0" indent="-91440" algn="l" defTabSz="914400" rtl="0" eaLnBrk="1" fontAlgn="auto" latinLnBrk="0" hangingPunct="1">
              <a:lnSpc>
                <a:spcPct val="100000"/>
              </a:lnSpc>
              <a:spcBef>
                <a:spcPts val="0"/>
              </a:spcBef>
              <a:spcAft>
                <a:spcPts val="200"/>
              </a:spcAft>
              <a:buClr>
                <a:srgbClr val="1CADE4"/>
              </a:buClr>
              <a:buSzPct val="100000"/>
              <a:buFont typeface="Tw Cen MT" panose="020B0602020104020603" pitchFamily="34" charset="0"/>
              <a:buChar char=" "/>
              <a:tabLst/>
              <a:defRPr/>
            </a:pPr>
            <a:r>
              <a:rPr kumimoji="0" lang="nn-NO" sz="18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for</a:t>
            </a:r>
            <a:r>
              <a:rPr kumimoji="0" lang="nn-NO"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nn-NO" sz="18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int</a:t>
            </a:r>
            <a:r>
              <a:rPr kumimoji="0" lang="nn-NO"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i = 0; i &lt; 3; i++)</a:t>
            </a:r>
          </a:p>
          <a:p>
            <a:pPr marL="91440" marR="0" lvl="0" indent="-91440" algn="l" defTabSz="914400" rtl="0" eaLnBrk="1" fontAlgn="auto" latinLnBrk="0" hangingPunct="1">
              <a:lnSpc>
                <a:spcPct val="100000"/>
              </a:lnSpc>
              <a:spcBef>
                <a:spcPts val="0"/>
              </a:spcBef>
              <a:spcAft>
                <a:spcPts val="200"/>
              </a:spcAft>
              <a:buClr>
                <a:srgbClr val="1CADE4"/>
              </a:buClr>
              <a:buSzPct val="100000"/>
              <a:buFont typeface="Tw Cen MT" panose="020B0602020104020603" pitchFamily="34" charset="0"/>
              <a:buChar char=" "/>
              <a:tabLst/>
              <a:defRPr/>
            </a:pPr>
            <a:r>
              <a:rPr kumimoji="0" lang="en-PK"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p>
          <a:p>
            <a:pPr marL="91440" marR="0" lvl="0" indent="-91440" algn="l" defTabSz="914400" rtl="0" eaLnBrk="1" fontAlgn="auto" latinLnBrk="0" hangingPunct="1">
              <a:lnSpc>
                <a:spcPct val="100000"/>
              </a:lnSpc>
              <a:spcBef>
                <a:spcPts val="0"/>
              </a:spcBef>
              <a:spcAft>
                <a:spcPts val="200"/>
              </a:spcAft>
              <a:buClr>
                <a:srgbClr val="1CADE4"/>
              </a:buClr>
              <a:buSzPct val="100000"/>
              <a:buFont typeface="Tw Cen MT" panose="020B0602020104020603" pitchFamily="34" charset="0"/>
              <a:buChar char=" "/>
              <a:tabLst/>
              <a:defRPr/>
            </a:pPr>
            <a:r>
              <a:rPr kumimoji="0" lang="en-US" sz="18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   for</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int</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j = 0; j &lt; size; j++)</a:t>
            </a:r>
          </a:p>
          <a:p>
            <a:pPr marL="91440" marR="0" lvl="0" indent="-91440" algn="l" defTabSz="914400" rtl="0" eaLnBrk="1" fontAlgn="auto" latinLnBrk="0" hangingPunct="1">
              <a:lnSpc>
                <a:spcPct val="100000"/>
              </a:lnSpc>
              <a:spcBef>
                <a:spcPts val="0"/>
              </a:spcBef>
              <a:spcAft>
                <a:spcPts val="200"/>
              </a:spcAft>
              <a:buClr>
                <a:srgbClr val="1CADE4"/>
              </a:buClr>
              <a:buSzPct val="100000"/>
              <a:buFont typeface="Tw Cen MT" panose="020B0602020104020603" pitchFamily="34" charset="0"/>
              <a:buChar char=" "/>
              <a:tabLst/>
              <a:defRPr/>
            </a:pPr>
            <a:r>
              <a:rPr kumimoji="0" lang="pt-BR"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cout&lt;&lt;compactMatrix[i][j];</a:t>
            </a:r>
          </a:p>
          <a:p>
            <a:pPr marL="91440" marR="0" lvl="0" indent="-91440" algn="l" defTabSz="914400" rtl="0" eaLnBrk="1" fontAlgn="auto" latinLnBrk="0" hangingPunct="1">
              <a:lnSpc>
                <a:spcPct val="100000"/>
              </a:lnSpc>
              <a:spcBef>
                <a:spcPts val="0"/>
              </a:spcBef>
              <a:spcAft>
                <a:spcPts val="200"/>
              </a:spcAft>
              <a:buClr>
                <a:srgbClr val="1CADE4"/>
              </a:buClr>
              <a:buSzPct val="100000"/>
              <a:buFont typeface="Tw Cen MT" panose="020B0602020104020603" pitchFamily="34" charset="0"/>
              <a:buChar char=" "/>
              <a:tabLst/>
              <a:defRPr/>
            </a:pPr>
            <a:r>
              <a:rPr lang="pt-BR" sz="1800" dirty="0">
                <a:solidFill>
                  <a:srgbClr val="000000"/>
                </a:solidFill>
                <a:latin typeface="Consolas" panose="020B0609020204030204" pitchFamily="49" charset="0"/>
              </a:rPr>
              <a:t> </a:t>
            </a:r>
            <a:r>
              <a:rPr kumimoji="0" lang="en-PK"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p>
          <a:p>
            <a:pPr marL="91440" marR="0" lvl="0" indent="-91440" algn="l" defTabSz="914400" rtl="0" eaLnBrk="1" fontAlgn="auto" latinLnBrk="0" hangingPunct="1">
              <a:lnSpc>
                <a:spcPct val="100000"/>
              </a:lnSpc>
              <a:spcBef>
                <a:spcPts val="0"/>
              </a:spcBef>
              <a:spcAft>
                <a:spcPts val="200"/>
              </a:spcAft>
              <a:buClr>
                <a:srgbClr val="1CADE4"/>
              </a:buClr>
              <a:buSzPct val="100000"/>
              <a:buFont typeface="Tw Cen MT" panose="020B0602020104020603" pitchFamily="34" charset="0"/>
              <a:buChar char=" "/>
              <a:tabLst/>
              <a:defRPr/>
            </a:pPr>
            <a:r>
              <a:rPr kumimoji="0" lang="en-PK"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p>
          <a:p>
            <a:endParaRPr lang="en-PK" sz="1800" dirty="0"/>
          </a:p>
        </p:txBody>
      </p:sp>
      <p:sp>
        <p:nvSpPr>
          <p:cNvPr id="4" name="AutoShape 2">
            <a:extLst>
              <a:ext uri="{FF2B5EF4-FFF2-40B4-BE49-F238E27FC236}">
                <a16:creationId xmlns:a16="http://schemas.microsoft.com/office/drawing/2014/main" id="{56DF6E78-3154-4DD3-8E04-0FA99322D7F8}"/>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PK"/>
          </a:p>
        </p:txBody>
      </p:sp>
    </p:spTree>
    <p:extLst>
      <p:ext uri="{BB962C8B-B14F-4D97-AF65-F5344CB8AC3E}">
        <p14:creationId xmlns:p14="http://schemas.microsoft.com/office/powerpoint/2010/main" val="8573847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5C393-0312-40CF-9842-CC89387EBE81}"/>
              </a:ext>
            </a:extLst>
          </p:cNvPr>
          <p:cNvSpPr>
            <a:spLocks noGrp="1"/>
          </p:cNvSpPr>
          <p:nvPr>
            <p:ph type="title"/>
          </p:nvPr>
        </p:nvSpPr>
        <p:spPr/>
        <p:txBody>
          <a:bodyPr/>
          <a:lstStyle/>
          <a:p>
            <a:r>
              <a:rPr lang="en-US" dirty="0">
                <a:solidFill>
                  <a:srgbClr val="00B0F0"/>
                </a:solidFill>
              </a:rPr>
              <a:t>SPARSE MATRIX – DATA STRUCTURE</a:t>
            </a:r>
            <a:endParaRPr lang="en-PK" dirty="0">
              <a:solidFill>
                <a:srgbClr val="00B0F0"/>
              </a:solidFill>
            </a:endParaRPr>
          </a:p>
        </p:txBody>
      </p:sp>
      <p:sp>
        <p:nvSpPr>
          <p:cNvPr id="3" name="Content Placeholder 2">
            <a:extLst>
              <a:ext uri="{FF2B5EF4-FFF2-40B4-BE49-F238E27FC236}">
                <a16:creationId xmlns:a16="http://schemas.microsoft.com/office/drawing/2014/main" id="{3BF53D81-DF7A-4381-8376-D21B6A070EF4}"/>
              </a:ext>
            </a:extLst>
          </p:cNvPr>
          <p:cNvSpPr>
            <a:spLocks noGrp="1"/>
          </p:cNvSpPr>
          <p:nvPr>
            <p:ph idx="1"/>
          </p:nvPr>
        </p:nvSpPr>
        <p:spPr>
          <a:xfrm>
            <a:off x="1024128" y="2084832"/>
            <a:ext cx="10818827" cy="4793225"/>
          </a:xfrm>
        </p:spPr>
        <p:txBody>
          <a:bodyPr>
            <a:normAutofit/>
          </a:bodyPr>
          <a:lstStyle/>
          <a:p>
            <a:pPr algn="just"/>
            <a:r>
              <a:rPr lang="en-US" sz="2800" b="1" i="0" dirty="0">
                <a:solidFill>
                  <a:srgbClr val="E00D50"/>
                </a:solidFill>
                <a:effectLst/>
                <a:latin typeface="Open Sans"/>
              </a:rPr>
              <a:t>Linked Representation</a:t>
            </a:r>
          </a:p>
          <a:p>
            <a:pPr algn="just"/>
            <a:r>
              <a:rPr lang="en-US" sz="2400" dirty="0"/>
              <a:t>In linked representation, we use a linked list data structure to represent a sparse matrix. In linked list, each node has four fields. These four fields are defined as:</a:t>
            </a:r>
          </a:p>
          <a:p>
            <a:pPr algn="just"/>
            <a:endParaRPr lang="en-US" sz="2400" dirty="0"/>
          </a:p>
          <a:p>
            <a:pPr algn="just"/>
            <a:r>
              <a:rPr lang="en-US" sz="2400" dirty="0">
                <a:solidFill>
                  <a:srgbClr val="FF0000"/>
                </a:solidFill>
              </a:rPr>
              <a:t>Row</a:t>
            </a:r>
            <a:r>
              <a:rPr lang="en-US" sz="2400" dirty="0"/>
              <a:t>: Index of row, where non-zero element is located</a:t>
            </a:r>
          </a:p>
          <a:p>
            <a:pPr algn="just"/>
            <a:r>
              <a:rPr lang="en-US" sz="2400" dirty="0">
                <a:solidFill>
                  <a:srgbClr val="FF0000"/>
                </a:solidFill>
              </a:rPr>
              <a:t>Column</a:t>
            </a:r>
            <a:r>
              <a:rPr lang="en-US" sz="2400" dirty="0"/>
              <a:t>: Index of column, where non-zero element is located</a:t>
            </a:r>
          </a:p>
          <a:p>
            <a:pPr algn="just"/>
            <a:r>
              <a:rPr lang="en-US" sz="2400" dirty="0">
                <a:solidFill>
                  <a:srgbClr val="FF0000"/>
                </a:solidFill>
              </a:rPr>
              <a:t>Value</a:t>
            </a:r>
            <a:r>
              <a:rPr lang="en-US" sz="2400" dirty="0"/>
              <a:t>: Value of the non zero element located at index – (row, column)</a:t>
            </a:r>
          </a:p>
          <a:p>
            <a:pPr algn="just"/>
            <a:r>
              <a:rPr lang="en-US" sz="2400" dirty="0">
                <a:solidFill>
                  <a:srgbClr val="FF0000"/>
                </a:solidFill>
              </a:rPr>
              <a:t>Next node</a:t>
            </a:r>
            <a:r>
              <a:rPr lang="en-US" sz="2400" dirty="0"/>
              <a:t>: Address of the next node</a:t>
            </a:r>
          </a:p>
        </p:txBody>
      </p:sp>
      <p:sp>
        <p:nvSpPr>
          <p:cNvPr id="4" name="AutoShape 2">
            <a:extLst>
              <a:ext uri="{FF2B5EF4-FFF2-40B4-BE49-F238E27FC236}">
                <a16:creationId xmlns:a16="http://schemas.microsoft.com/office/drawing/2014/main" id="{56DF6E78-3154-4DD3-8E04-0FA99322D7F8}"/>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PK"/>
          </a:p>
        </p:txBody>
      </p:sp>
    </p:spTree>
    <p:extLst>
      <p:ext uri="{BB962C8B-B14F-4D97-AF65-F5344CB8AC3E}">
        <p14:creationId xmlns:p14="http://schemas.microsoft.com/office/powerpoint/2010/main" val="346538278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TM02900720[[fn=Integral]]</Template>
  <TotalTime>1578</TotalTime>
  <Words>1263</Words>
  <Application>Microsoft Office PowerPoint</Application>
  <PresentationFormat>Widescreen</PresentationFormat>
  <Paragraphs>174</Paragraphs>
  <Slides>16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Calibri</vt:lpstr>
      <vt:lpstr>Consolas</vt:lpstr>
      <vt:lpstr>Open Sans</vt:lpstr>
      <vt:lpstr>Tw Cen MT</vt:lpstr>
      <vt:lpstr>Tw Cen MT Condensed</vt:lpstr>
      <vt:lpstr>Wingdings 3</vt:lpstr>
      <vt:lpstr>Integral</vt:lpstr>
      <vt:lpstr>Data Structures and algorithms  SPARSE MATRIX</vt:lpstr>
      <vt:lpstr>SPARSE MATRIX – DATA STRUCTURE</vt:lpstr>
      <vt:lpstr>SPARSE MATRIX – DATA STRUCTURE</vt:lpstr>
      <vt:lpstr>SPARSE MATRIX – DATA STRUCTURE</vt:lpstr>
      <vt:lpstr>SPARSE MATRIX – DATA STRUCTURE</vt:lpstr>
      <vt:lpstr>SPARSE MATRIX – DATA STRUCTURE</vt:lpstr>
      <vt:lpstr>SPARSE MATRIX – DATA STRUCTURE</vt:lpstr>
      <vt:lpstr>SPARSE MATRIX – DATA STRUCTURE</vt:lpstr>
      <vt:lpstr>SPARSE MATRIX – DATA STRUCTURE</vt:lpstr>
      <vt:lpstr>SPARSE MATRIX – DATA STRUCTURE</vt:lpstr>
      <vt:lpstr>SPARSE MATRIX – DATA STRUCTURE</vt:lpstr>
      <vt:lpstr>SPARSE MATRIX – DATA STRUCTURE</vt:lpstr>
      <vt:lpstr>SPARSE MATRIX – DATA STRUCTURE</vt:lpstr>
      <vt:lpstr>SPARSE MATRIX – DATA STRUCTURE</vt:lpstr>
      <vt:lpstr>SPARSE MATRIX – DATA STRUCTURE</vt:lpstr>
      <vt:lpstr>SPARSE MATRIX – DATA STRUCTURE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Structures and algorithms</dc:title>
  <dc:creator>Sadia Zar</dc:creator>
  <cp:lastModifiedBy>UIIT</cp:lastModifiedBy>
  <cp:revision>417</cp:revision>
  <dcterms:created xsi:type="dcterms:W3CDTF">2020-05-03T23:37:33Z</dcterms:created>
  <dcterms:modified xsi:type="dcterms:W3CDTF">2023-01-03T06:12:27Z</dcterms:modified>
</cp:coreProperties>
</file>