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8F24FC"/>
    <a:srgbClr val="52536D"/>
    <a:srgbClr val="59E6DE"/>
    <a:srgbClr val="851BF6"/>
    <a:srgbClr val="0000FF"/>
    <a:srgbClr val="88ADE3"/>
    <a:srgbClr val="F8CECC"/>
    <a:srgbClr val="FFCD28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79995-24F5-4E30-AA3C-C6A49AA09FD3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36634-1409-4A8E-A296-BA8F1C547D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28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3575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565" y="427202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8722" y="427202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577915" y="451347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40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476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8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15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3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7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621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7AB9F-5517-44C7-A472-1740CA08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56F78-E935-449E-B282-090E38D6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8F733-B1F9-4C64-B984-985A442A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D63A6-917F-4F61-9979-E4ECA4E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362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26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27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CB3A91-E8FF-491D-9094-E8DA7D09D927}" type="datetimeFigureOut">
              <a:rPr lang="en-PK" smtClean="0"/>
              <a:t>01/03/2023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4F414-AC98-41D6-86A2-7C0351A90181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631C3FE-2E22-48FD-B1D6-A94CEF132B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37" y="18325"/>
            <a:ext cx="1751463" cy="17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7E90-FAFD-4EE0-A274-280E567F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879" y="3716594"/>
            <a:ext cx="7780965" cy="2477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Data Structures and algorithms </a:t>
            </a:r>
            <a:br>
              <a:rPr lang="en-US" sz="8000" dirty="0"/>
            </a:br>
            <a:r>
              <a:rPr lang="en-US" sz="8000" dirty="0">
                <a:solidFill>
                  <a:srgbClr val="FF0000"/>
                </a:solidFill>
              </a:rPr>
              <a:t>HEAP</a:t>
            </a:r>
            <a:endParaRPr lang="en-PK" sz="8000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457200" indent="-457200" algn="just" fontAlgn="base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Set current element i as largest.</a:t>
            </a:r>
          </a:p>
          <a:p>
            <a:pPr marL="457200" indent="-457200" algn="just" fontAlgn="base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The index of left child is given by 2i + 1 and the right child is given by 2i + 2.</a:t>
            </a:r>
          </a:p>
          <a:p>
            <a:pPr marL="900113" lvl="1" indent="-457200" algn="just" fontAlgn="base">
              <a:buFont typeface="+mj-lt"/>
              <a:buAutoNum type="alphaLcPeriod"/>
            </a:pPr>
            <a:r>
              <a:rPr lang="en-US" sz="2400" dirty="0">
                <a:solidFill>
                  <a:srgbClr val="000000"/>
                </a:solidFill>
              </a:rPr>
              <a:t>If </a:t>
            </a:r>
            <a:r>
              <a:rPr lang="en-US" sz="2400" dirty="0" err="1">
                <a:solidFill>
                  <a:srgbClr val="FF0000"/>
                </a:solidFill>
              </a:rPr>
              <a:t>leftChild</a:t>
            </a:r>
            <a:r>
              <a:rPr lang="en-US" sz="2400" dirty="0">
                <a:solidFill>
                  <a:srgbClr val="000000"/>
                </a:solidFill>
              </a:rPr>
              <a:t> is greater than </a:t>
            </a:r>
            <a:r>
              <a:rPr lang="en-US" sz="2400" dirty="0" err="1">
                <a:solidFill>
                  <a:srgbClr val="FF0000"/>
                </a:solidFill>
              </a:rPr>
              <a:t>currentElement</a:t>
            </a:r>
            <a:r>
              <a:rPr lang="en-US" sz="2400" dirty="0">
                <a:solidFill>
                  <a:srgbClr val="000000"/>
                </a:solidFill>
              </a:rPr>
              <a:t> (i.e. element at </a:t>
            </a:r>
            <a:r>
              <a:rPr lang="en-US" sz="2400" dirty="0" err="1">
                <a:solidFill>
                  <a:srgbClr val="000000"/>
                </a:solidFill>
              </a:rPr>
              <a:t>ith</a:t>
            </a:r>
            <a:r>
              <a:rPr lang="en-US" sz="2400" dirty="0">
                <a:solidFill>
                  <a:srgbClr val="000000"/>
                </a:solidFill>
              </a:rPr>
              <a:t> index), set </a:t>
            </a:r>
            <a:r>
              <a:rPr lang="en-US" sz="2400" dirty="0" err="1">
                <a:solidFill>
                  <a:srgbClr val="FF0000"/>
                </a:solidFill>
              </a:rPr>
              <a:t>leftChildIndex</a:t>
            </a:r>
            <a:r>
              <a:rPr lang="en-US" sz="2400" dirty="0">
                <a:solidFill>
                  <a:srgbClr val="000000"/>
                </a:solidFill>
              </a:rPr>
              <a:t> as largest.</a:t>
            </a:r>
          </a:p>
          <a:p>
            <a:pPr marL="900113" lvl="1" indent="-457200" algn="just" fontAlgn="base">
              <a:buFont typeface="+mj-lt"/>
              <a:buAutoNum type="alphaLcPeriod"/>
            </a:pPr>
            <a:r>
              <a:rPr lang="en-US" sz="2400" dirty="0">
                <a:solidFill>
                  <a:srgbClr val="000000"/>
                </a:solidFill>
              </a:rPr>
              <a:t>If </a:t>
            </a:r>
            <a:r>
              <a:rPr lang="en-US" sz="2400" dirty="0" err="1">
                <a:solidFill>
                  <a:srgbClr val="FF0000"/>
                </a:solidFill>
              </a:rPr>
              <a:t>rightChild</a:t>
            </a:r>
            <a:r>
              <a:rPr lang="en-US" sz="2400" dirty="0">
                <a:solidFill>
                  <a:srgbClr val="000000"/>
                </a:solidFill>
              </a:rPr>
              <a:t> is greater than element in largest, set </a:t>
            </a:r>
            <a:r>
              <a:rPr lang="en-US" sz="2400" dirty="0" err="1">
                <a:solidFill>
                  <a:srgbClr val="FF0000"/>
                </a:solidFill>
              </a:rPr>
              <a:t>rightChildIndex</a:t>
            </a:r>
            <a:r>
              <a:rPr lang="en-US" sz="2400" dirty="0">
                <a:solidFill>
                  <a:srgbClr val="000000"/>
                </a:solidFill>
              </a:rPr>
              <a:t> as largest.</a:t>
            </a:r>
          </a:p>
          <a:p>
            <a:pPr marL="457200" indent="-457200" algn="just" fontAlgn="base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Swap largest with </a:t>
            </a:r>
            <a:r>
              <a:rPr lang="en-US" sz="2400" dirty="0" err="1">
                <a:solidFill>
                  <a:srgbClr val="FF0000"/>
                </a:solidFill>
              </a:rPr>
              <a:t>currentElement</a:t>
            </a:r>
            <a:endParaRPr lang="en-US" sz="2400" dirty="0">
              <a:solidFill>
                <a:srgbClr val="FF0000"/>
              </a:solidFill>
            </a:endParaRPr>
          </a:p>
          <a:p>
            <a:pPr marL="457200" indent="-457200" algn="just" fontAlgn="base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Repeat steps 3-7 until the subtrees are also heapified.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728E9-7B82-4024-8795-873107E91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8" t="44204" r="27016" b="31462"/>
          <a:stretch/>
        </p:blipFill>
        <p:spPr>
          <a:xfrm>
            <a:off x="8273846" y="3982066"/>
            <a:ext cx="3080840" cy="27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Insert Element into Heap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Insert the new element at the end of the tree.</a:t>
            </a:r>
            <a:endParaRPr lang="en-US" sz="2800" b="1" dirty="0">
              <a:solidFill>
                <a:srgbClr val="E00D50"/>
              </a:solidFill>
              <a:latin typeface="Open Sa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754B4-0175-4056-9DF4-8FC24DA97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5" t="40675" r="27016" b="33934"/>
          <a:stretch/>
        </p:blipFill>
        <p:spPr>
          <a:xfrm>
            <a:off x="4618703" y="2815607"/>
            <a:ext cx="2954593" cy="25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+mj-lt"/>
              <a:buAutoNum type="arabicPeriod" startAt="2"/>
            </a:pPr>
            <a:r>
              <a:rPr lang="en-US" sz="2400" dirty="0">
                <a:solidFill>
                  <a:srgbClr val="000000"/>
                </a:solidFill>
              </a:rPr>
              <a:t>Heapify the tree.</a:t>
            </a:r>
            <a:endParaRPr lang="en-US" sz="2800" b="1" dirty="0">
              <a:solidFill>
                <a:srgbClr val="E00D50"/>
              </a:solidFill>
              <a:latin typeface="Open Sa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11BA4-63D1-4B3E-86B8-ACAC9A4E6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3" t="54985" r="27298" b="20452"/>
          <a:stretch/>
        </p:blipFill>
        <p:spPr>
          <a:xfrm>
            <a:off x="3950107" y="2533561"/>
            <a:ext cx="3333137" cy="27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0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Delete Element from Heap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Select the element to be deleted.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FB8E4-AB97-4677-A1D5-E9DC73163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0" t="48243" r="25766" b="26519"/>
          <a:stretch/>
        </p:blipFill>
        <p:spPr>
          <a:xfrm>
            <a:off x="4436806" y="3151434"/>
            <a:ext cx="3318387" cy="26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 startAt="2"/>
            </a:pPr>
            <a:r>
              <a:rPr lang="en-US" sz="2400" dirty="0">
                <a:solidFill>
                  <a:srgbClr val="000000"/>
                </a:solidFill>
              </a:rPr>
              <a:t>Swap it with the last element.</a:t>
            </a:r>
          </a:p>
          <a:p>
            <a:pPr marL="457200" indent="-457200" fontAlgn="base">
              <a:buFont typeface="+mj-lt"/>
              <a:buAutoNum type="arabicPeriod" startAt="2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2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2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2"/>
            </a:pPr>
            <a:r>
              <a:rPr lang="en-US" sz="2400" dirty="0">
                <a:solidFill>
                  <a:srgbClr val="000000"/>
                </a:solidFill>
              </a:rPr>
              <a:t>Remove the last element.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8BB98D-78EB-467A-8FA1-FB9A4C57F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4" t="32585" r="25766" b="41799"/>
          <a:stretch/>
        </p:blipFill>
        <p:spPr>
          <a:xfrm>
            <a:off x="6887497" y="1299262"/>
            <a:ext cx="2743200" cy="2161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E745D-1961-434B-A82A-A0CE262E1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2" t="40400" r="25766" b="32810"/>
          <a:stretch/>
        </p:blipFill>
        <p:spPr>
          <a:xfrm>
            <a:off x="6776069" y="3556818"/>
            <a:ext cx="3634649" cy="29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4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Heapify the tree.</a:t>
            </a: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sz="2400" dirty="0">
                <a:solidFill>
                  <a:srgbClr val="000000"/>
                </a:solidFill>
              </a:rPr>
              <a:t>For Min Heap, above algorithm is modified so that both </a:t>
            </a:r>
            <a:r>
              <a:rPr lang="en-US" sz="2400" dirty="0" err="1">
                <a:solidFill>
                  <a:srgbClr val="FF0000"/>
                </a:solidFill>
              </a:rPr>
              <a:t>childNodes</a:t>
            </a:r>
            <a:r>
              <a:rPr lang="en-US" sz="2400" dirty="0">
                <a:solidFill>
                  <a:srgbClr val="000000"/>
                </a:solidFill>
              </a:rPr>
              <a:t> are greater smaller than </a:t>
            </a:r>
            <a:r>
              <a:rPr lang="en-US" sz="2400" dirty="0" err="1">
                <a:solidFill>
                  <a:srgbClr val="FF0000"/>
                </a:solidFill>
              </a:rPr>
              <a:t>currentNode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F6333-26CD-4F1D-AD5D-FDB403E57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44270" r="27016" b="27643"/>
          <a:stretch/>
        </p:blipFill>
        <p:spPr>
          <a:xfrm>
            <a:off x="5075903" y="1610251"/>
            <a:ext cx="4326194" cy="36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6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Peek (Find max/min)</a:t>
            </a:r>
          </a:p>
          <a:p>
            <a:pPr marL="265113" indent="-176213" fontAlgn="base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Peek operation returns the maximum element from Max Heap or minimum element from Min Heap without deleting the node.</a:t>
            </a:r>
          </a:p>
          <a:p>
            <a:pPr marL="265113" indent="-176213" fontAlgn="base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For both Max heap and Min Heap</a:t>
            </a:r>
          </a:p>
          <a:p>
            <a:pPr marL="822960" lvl="5" indent="0" fontAlgn="base">
              <a:buNone/>
            </a:pPr>
            <a:r>
              <a:rPr lang="en-US" sz="3200" dirty="0">
                <a:solidFill>
                  <a:srgbClr val="FF0000"/>
                </a:solidFill>
              </a:rPr>
              <a:t>return </a:t>
            </a:r>
            <a:r>
              <a:rPr lang="en-US" sz="3200" dirty="0" err="1">
                <a:solidFill>
                  <a:srgbClr val="FF0000"/>
                </a:solidFill>
              </a:rPr>
              <a:t>rootNode</a:t>
            </a:r>
            <a:endParaRPr lang="en-US" sz="3200" dirty="0">
              <a:solidFill>
                <a:srgbClr val="FF0000"/>
              </a:solidFill>
            </a:endParaRPr>
          </a:p>
          <a:p>
            <a:pPr marL="822960" lvl="5" indent="0" fontAlgn="base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algn="l"/>
            <a:r>
              <a:rPr lang="en-US" sz="2800" b="1" dirty="0">
                <a:solidFill>
                  <a:srgbClr val="E00D50"/>
                </a:solidFill>
                <a:latin typeface="Open Sans"/>
              </a:rPr>
              <a:t>Extract-Max/Min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Extract-Max returns the node with maximum value after removing it from a Max Heap whereas Extract-Min returns the node with minimum after removing it from Min Heap.</a:t>
            </a:r>
          </a:p>
          <a:p>
            <a:pPr marL="822960" lvl="5" indent="0" fontAlgn="base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61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rgbClr val="E00D50"/>
                </a:solidFill>
                <a:latin typeface="Open Sans"/>
              </a:rPr>
              <a:t>Heap Data Structure Applications</a:t>
            </a:r>
          </a:p>
          <a:p>
            <a:pPr marL="265113" indent="-265113" algn="l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Heap is used while implementing a priority queue.</a:t>
            </a:r>
          </a:p>
          <a:p>
            <a:pPr marL="265113" indent="-265113" algn="l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Dijkstra’s Algorithm</a:t>
            </a:r>
          </a:p>
          <a:p>
            <a:pPr marL="265113" indent="-265113" algn="l"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Heap Sort</a:t>
            </a:r>
          </a:p>
          <a:p>
            <a:pPr marL="822960" lvl="5" indent="0" fontAlgn="base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810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342900" indent="-342900" algn="just" defTabSz="457200">
              <a:lnSpc>
                <a:spcPct val="100000"/>
              </a:lnSpc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Heap data structure is a complete binary tree that satisfies the heap property. It is also called as a binary heap.</a:t>
            </a:r>
          </a:p>
          <a:p>
            <a:pPr marL="354013" indent="-354013" algn="just" defTabSz="457200">
              <a:lnSpc>
                <a:spcPct val="100000"/>
              </a:lnSpc>
              <a:buClr>
                <a:srgbClr val="C0000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complete binary tree is a special binary tree in which</a:t>
            </a:r>
          </a:p>
          <a:p>
            <a:pPr marL="1014413" indent="-457200" algn="just" defTabSz="457200">
              <a:lnSpc>
                <a:spcPct val="100000"/>
              </a:lnSpc>
              <a:buClr>
                <a:srgbClr val="C00000"/>
              </a:buClr>
              <a:buSzPct val="114000"/>
              <a:buFont typeface="+mj-lt"/>
              <a:buAutoNum type="alphaLcParenR"/>
            </a:pPr>
            <a:r>
              <a:rPr lang="en-US" sz="2400" dirty="0">
                <a:solidFill>
                  <a:srgbClr val="000000"/>
                </a:solidFill>
              </a:rPr>
              <a:t>every level, except possibly the last, is filled</a:t>
            </a:r>
          </a:p>
          <a:p>
            <a:pPr marL="1014413" indent="-457200" algn="just" defTabSz="457200">
              <a:lnSpc>
                <a:spcPct val="100000"/>
              </a:lnSpc>
              <a:buClr>
                <a:srgbClr val="C00000"/>
              </a:buClr>
              <a:buSzPct val="114000"/>
              <a:buFont typeface="+mj-lt"/>
              <a:buAutoNum type="alphaLcParenR"/>
            </a:pPr>
            <a:r>
              <a:rPr lang="en-US" sz="2400" dirty="0">
                <a:solidFill>
                  <a:srgbClr val="000000"/>
                </a:solidFill>
              </a:rPr>
              <a:t>all the nodes are as far left as possible</a:t>
            </a:r>
            <a:endParaRPr lang="en-US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B4B12-69EA-4957-B648-F5BF3B715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t="17081" r="46249" b="55487"/>
          <a:stretch/>
        </p:blipFill>
        <p:spPr>
          <a:xfrm>
            <a:off x="3598606" y="4370437"/>
            <a:ext cx="4924046" cy="23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algn="l"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The heap property</a:t>
            </a:r>
          </a:p>
          <a:p>
            <a:pPr algn="just" fontAlgn="base"/>
            <a:r>
              <a:rPr lang="en-US" sz="2400" dirty="0">
                <a:solidFill>
                  <a:srgbClr val="000000"/>
                </a:solidFill>
              </a:rPr>
              <a:t>The heap property says that is the value of Parent is either greater than or equal to (in a max heap) or less than or equal to (in a min heap) the value of the Child.</a:t>
            </a:r>
          </a:p>
          <a:p>
            <a:pPr algn="just" fontAlgn="base"/>
            <a:r>
              <a:rPr lang="en-US" sz="2400" dirty="0">
                <a:solidFill>
                  <a:srgbClr val="000000"/>
                </a:solidFill>
              </a:rPr>
              <a:t>A heap is described in memory using linear arrays in a sequential manner.</a:t>
            </a:r>
          </a:p>
          <a:p>
            <a:pPr algn="l" fontAlgn="base"/>
            <a:endParaRPr lang="en-US" sz="2800" b="1" dirty="0">
              <a:solidFill>
                <a:srgbClr val="E00D50"/>
              </a:solidFill>
              <a:latin typeface="Open Sa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861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algn="l"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Max Heap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</a:rPr>
              <a:t>In a max heap, the key present at the root is the largest in the heap and all the values below this are less than this value.</a:t>
            </a:r>
            <a:endParaRPr lang="en-US" sz="2800" b="1" dirty="0">
              <a:solidFill>
                <a:srgbClr val="E00D50"/>
              </a:solidFill>
              <a:latin typeface="Open Sa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298E2-4A67-42DD-BD37-81679F783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1" t="30985" r="46250" b="28013"/>
          <a:stretch/>
        </p:blipFill>
        <p:spPr>
          <a:xfrm>
            <a:off x="3814916" y="3156154"/>
            <a:ext cx="4866968" cy="34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0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algn="l"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Min Heap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</a:rPr>
              <a:t>In a min heap, the key present at the root is the smallest in the heap and all the values below this are greater than this value.</a:t>
            </a:r>
            <a:endParaRPr lang="en-US" sz="2800" b="1" dirty="0">
              <a:solidFill>
                <a:srgbClr val="E00D50"/>
              </a:solidFill>
              <a:latin typeface="Open Sa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9CDF88-E638-4BEA-8180-D2CB8BFF8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42696" r="46250" b="15060"/>
          <a:stretch/>
        </p:blipFill>
        <p:spPr>
          <a:xfrm>
            <a:off x="3598606" y="3276600"/>
            <a:ext cx="4793226" cy="35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800" b="1" dirty="0">
                <a:solidFill>
                  <a:srgbClr val="E00D50"/>
                </a:solidFill>
                <a:latin typeface="Open Sans"/>
              </a:rPr>
              <a:t>Heap Operations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</a:rPr>
              <a:t>Some of the important operations performed on a heap are described below along with their algorithms.</a:t>
            </a:r>
          </a:p>
          <a:p>
            <a:pPr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Heapify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</a:rPr>
              <a:t>Heapify is the process of creating a heap data structure from a binary tree. It is used to create a Min-Heap or a Max-Heap.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Let the input array be</a:t>
            </a:r>
            <a:endParaRPr lang="en-US" sz="2800" b="1" dirty="0">
              <a:solidFill>
                <a:srgbClr val="E00D50"/>
              </a:solidFill>
              <a:latin typeface="Open Sa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65600-D84F-4AE2-AE89-510388A31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47678" r="21008" b="40226"/>
          <a:stretch/>
        </p:blipFill>
        <p:spPr>
          <a:xfrm>
            <a:off x="3974690" y="5170144"/>
            <a:ext cx="5701414" cy="14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800" b="1" dirty="0">
                <a:solidFill>
                  <a:srgbClr val="E00D50"/>
                </a:solidFill>
                <a:latin typeface="Open Sans"/>
              </a:rPr>
              <a:t>Heap Operations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</a:rPr>
              <a:t>Some of the important operations performed on a heap are described below along with their algorithms.</a:t>
            </a:r>
          </a:p>
          <a:p>
            <a:pPr fontAlgn="base"/>
            <a:r>
              <a:rPr lang="en-US" sz="2800" b="1" dirty="0">
                <a:solidFill>
                  <a:srgbClr val="E00D50"/>
                </a:solidFill>
                <a:latin typeface="Open Sans"/>
              </a:rPr>
              <a:t>Heapify</a:t>
            </a:r>
          </a:p>
          <a:p>
            <a:pPr algn="l" fontAlgn="base"/>
            <a:r>
              <a:rPr lang="en-US" sz="2400" dirty="0">
                <a:solidFill>
                  <a:srgbClr val="000000"/>
                </a:solidFill>
              </a:rPr>
              <a:t>Heapify is the process of creating a heap data structure from a binary tree. It is used to create a Min-Heap or a Max-Heap.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Let the input array be</a:t>
            </a:r>
            <a:endParaRPr lang="en-US" sz="2800" b="1" dirty="0">
              <a:solidFill>
                <a:srgbClr val="E00D50"/>
              </a:solidFill>
              <a:latin typeface="Open Sa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65600-D84F-4AE2-AE89-510388A31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47678" r="21008" b="40226"/>
          <a:stretch/>
        </p:blipFill>
        <p:spPr>
          <a:xfrm>
            <a:off x="3974690" y="5170144"/>
            <a:ext cx="5701414" cy="14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4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+mj-lt"/>
              <a:buAutoNum type="arabicPeriod" startAt="2"/>
            </a:pPr>
            <a:r>
              <a:rPr lang="en-US" sz="2400" dirty="0">
                <a:solidFill>
                  <a:srgbClr val="000000"/>
                </a:solidFill>
              </a:rPr>
              <a:t>Create a complete binary tree from the array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D5B02-D98C-4003-A98B-24398BC76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6" t="53483" r="27016" b="21350"/>
          <a:stretch/>
        </p:blipFill>
        <p:spPr>
          <a:xfrm>
            <a:off x="3790335" y="2455323"/>
            <a:ext cx="3834581" cy="35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393-0312-40CF-9842-CC89387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HEAP – DATA STRUCTURE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D81-DF7A-4381-8376-D21B6A0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051"/>
            <a:ext cx="10818827" cy="4793225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+mj-lt"/>
              <a:buAutoNum type="arabicPeriod" startAt="3"/>
            </a:pPr>
            <a:r>
              <a:rPr lang="en-US" sz="2400" dirty="0">
                <a:solidFill>
                  <a:srgbClr val="000000"/>
                </a:solidFill>
              </a:rPr>
              <a:t>Start from the first index of non-leaf node whose index is given by </a:t>
            </a:r>
            <a:r>
              <a:rPr lang="en-US" sz="2400" dirty="0">
                <a:solidFill>
                  <a:srgbClr val="FF0000"/>
                </a:solidFill>
              </a:rPr>
              <a:t>n/2 - 1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DF6E78-3154-4DD3-8E04-0FA9932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AutoShape 2" descr="Binary Heap">
            <a:extLst>
              <a:ext uri="{FF2B5EF4-FFF2-40B4-BE49-F238E27FC236}">
                <a16:creationId xmlns:a16="http://schemas.microsoft.com/office/drawing/2014/main" id="{E1BD964B-005A-4D39-9428-D53546633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Binary Heap">
            <a:extLst>
              <a:ext uri="{FF2B5EF4-FFF2-40B4-BE49-F238E27FC236}">
                <a16:creationId xmlns:a16="http://schemas.microsoft.com/office/drawing/2014/main" id="{1461BF64-8F5A-4343-A4E0-839836711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606" y="3581400"/>
            <a:ext cx="2954594" cy="29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FB42C-73D1-4B2E-ACB3-FEBEF250E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5" t="45393" r="27016" b="29521"/>
          <a:stretch/>
        </p:blipFill>
        <p:spPr>
          <a:xfrm>
            <a:off x="3598606" y="2583841"/>
            <a:ext cx="3893574" cy="35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3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1617</TotalTime>
  <Words>544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Tw Cen MT</vt:lpstr>
      <vt:lpstr>Tw Cen MT Condensed</vt:lpstr>
      <vt:lpstr>Wingdings 3</vt:lpstr>
      <vt:lpstr>Integral</vt:lpstr>
      <vt:lpstr>Data Structures and algorithms  HEAP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  <vt:lpstr>HEAP –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Sadia Zar</dc:creator>
  <cp:lastModifiedBy>UIIT</cp:lastModifiedBy>
  <cp:revision>429</cp:revision>
  <dcterms:created xsi:type="dcterms:W3CDTF">2020-05-03T23:37:33Z</dcterms:created>
  <dcterms:modified xsi:type="dcterms:W3CDTF">2023-01-03T06:11:40Z</dcterms:modified>
</cp:coreProperties>
</file>