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8F24FC"/>
    <a:srgbClr val="52536D"/>
    <a:srgbClr val="59E6DE"/>
    <a:srgbClr val="851BF6"/>
    <a:srgbClr val="0000FF"/>
    <a:srgbClr val="88ADE3"/>
    <a:srgbClr val="F8CECC"/>
    <a:srgbClr val="FFCD28"/>
    <a:srgbClr val="BCB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15" autoAdjust="0"/>
    <p:restoredTop sz="94660"/>
  </p:normalViewPr>
  <p:slideViewPr>
    <p:cSldViewPr snapToGrid="0">
      <p:cViewPr varScale="1">
        <p:scale>
          <a:sx n="65" d="100"/>
          <a:sy n="65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79995-24F5-4E30-AA3C-C6A49AA09FD3}" type="datetimeFigureOut">
              <a:rPr lang="en-PK" smtClean="0"/>
              <a:t>26/08/2020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36634-1409-4A8E-A296-BA8F1C547D9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2282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36634-1409-4A8E-A296-BA8F1C547D97}" type="slidenum">
              <a:rPr lang="en-PK" smtClean="0"/>
              <a:t>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76056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35757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2565" y="427202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8722" y="427202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ECB3A91-E8FF-491D-9094-E8DA7D09D927}" type="datetimeFigureOut">
              <a:rPr lang="en-PK" smtClean="0"/>
              <a:t>26/08/2020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F414-AC98-41D6-86A2-7C0351A90181}" type="slidenum">
              <a:rPr lang="en-PK" smtClean="0"/>
              <a:t>‹#›</a:t>
            </a:fld>
            <a:endParaRPr lang="en-P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577915" y="4513477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2401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3A91-E8FF-491D-9094-E8DA7D09D927}" type="datetimeFigureOut">
              <a:rPr lang="en-PK" smtClean="0"/>
              <a:t>26/08/2020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F414-AC98-41D6-86A2-7C0351A9018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2476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3A91-E8FF-491D-9094-E8DA7D09D927}" type="datetimeFigureOut">
              <a:rPr lang="en-PK" smtClean="0"/>
              <a:t>26/08/2020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F414-AC98-41D6-86A2-7C0351A90181}" type="slidenum">
              <a:rPr lang="en-PK" smtClean="0"/>
              <a:t>‹#›</a:t>
            </a:fld>
            <a:endParaRPr lang="en-PK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0810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3A91-E8FF-491D-9094-E8DA7D09D927}" type="datetimeFigureOut">
              <a:rPr lang="en-PK" smtClean="0"/>
              <a:t>26/08/2020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F414-AC98-41D6-86A2-7C0351A9018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9153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3A91-E8FF-491D-9094-E8DA7D09D927}" type="datetimeFigureOut">
              <a:rPr lang="en-PK" smtClean="0"/>
              <a:t>26/08/2020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F414-AC98-41D6-86A2-7C0351A90181}" type="slidenum">
              <a:rPr lang="en-PK" smtClean="0"/>
              <a:t>‹#›</a:t>
            </a:fld>
            <a:endParaRPr lang="en-P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1231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3A91-E8FF-491D-9094-E8DA7D09D927}" type="datetimeFigureOut">
              <a:rPr lang="en-PK" smtClean="0"/>
              <a:t>26/08/2020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F414-AC98-41D6-86A2-7C0351A9018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4712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3A91-E8FF-491D-9094-E8DA7D09D927}" type="datetimeFigureOut">
              <a:rPr lang="en-PK" smtClean="0"/>
              <a:t>26/08/2020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F414-AC98-41D6-86A2-7C0351A9018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0621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7E7AB9F-5517-44C7-A472-1740CA08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056F78-E935-449E-B282-090E38D6B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3A91-E8FF-491D-9094-E8DA7D09D927}" type="datetimeFigureOut">
              <a:rPr lang="en-PK" smtClean="0"/>
              <a:t>26/08/2020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68F733-B1F9-4C64-B984-985A442A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1D63A6-917F-4F61-9979-E4ECA4EC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F414-AC98-41D6-86A2-7C0351A9018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4362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3A91-E8FF-491D-9094-E8DA7D09D927}" type="datetimeFigureOut">
              <a:rPr lang="en-PK" smtClean="0"/>
              <a:t>26/08/2020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F414-AC98-41D6-86A2-7C0351A9018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4269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3A91-E8FF-491D-9094-E8DA7D09D927}" type="datetimeFigureOut">
              <a:rPr lang="en-PK" smtClean="0"/>
              <a:t>26/08/2020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F414-AC98-41D6-86A2-7C0351A9018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1278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3A91-E8FF-491D-9094-E8DA7D09D927}" type="datetimeFigureOut">
              <a:rPr lang="en-PK" smtClean="0"/>
              <a:t>26/08/2020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F414-AC98-41D6-86A2-7C0351A90181}" type="slidenum">
              <a:rPr lang="en-PK" smtClean="0"/>
              <a:t>‹#›</a:t>
            </a:fld>
            <a:endParaRPr lang="en-P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79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ECB3A91-E8FF-491D-9094-E8DA7D09D927}" type="datetimeFigureOut">
              <a:rPr lang="en-PK" smtClean="0"/>
              <a:t>26/08/2020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E84F414-AC98-41D6-86A2-7C0351A90181}" type="slidenum">
              <a:rPr lang="en-PK" smtClean="0"/>
              <a:t>‹#›</a:t>
            </a:fld>
            <a:endParaRPr lang="en-PK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631C3FE-2E22-48FD-B1D6-A94CEF132B7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537" y="18325"/>
            <a:ext cx="1751463" cy="175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4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cpp-programming/storage-clas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7E90-FAFD-4EE0-A274-280E567FE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879" y="3716594"/>
            <a:ext cx="7780965" cy="24777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Data Structures and algorithms </a:t>
            </a:r>
            <a:br>
              <a:rPr lang="en-US" sz="8000" dirty="0"/>
            </a:br>
            <a:r>
              <a:rPr lang="en-US" sz="8000" dirty="0">
                <a:solidFill>
                  <a:srgbClr val="FF0000"/>
                </a:solidFill>
              </a:rPr>
              <a:t>RECURSION</a:t>
            </a:r>
            <a:endParaRPr lang="en-PK" sz="8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291D0-ED8A-4E8E-9AB8-732136A56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5728" y="4198288"/>
            <a:ext cx="2363393" cy="1463040"/>
          </a:xfrm>
        </p:spPr>
        <p:txBody>
          <a:bodyPr>
            <a:normAutofit/>
          </a:bodyPr>
          <a:lstStyle/>
          <a:p>
            <a:r>
              <a:rPr lang="en-US" sz="3200" b="1" dirty="0"/>
              <a:t>SADIA ZAR</a:t>
            </a:r>
            <a:endParaRPr lang="en-PK" sz="3200" b="1" dirty="0"/>
          </a:p>
        </p:txBody>
      </p:sp>
    </p:spTree>
    <p:extLst>
      <p:ext uri="{BB962C8B-B14F-4D97-AF65-F5344CB8AC3E}">
        <p14:creationId xmlns:p14="http://schemas.microsoft.com/office/powerpoint/2010/main" val="262958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C393-0312-40CF-9842-CC89387E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RECURSION – DATA STRUCTURE</a:t>
            </a:r>
            <a:endParaRPr lang="en-PK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53D81-DF7A-4381-8376-D21B6A070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14051"/>
            <a:ext cx="10818827" cy="4793225"/>
          </a:xfrm>
        </p:spPr>
        <p:txBody>
          <a:bodyPr>
            <a:normAutofit/>
          </a:bodyPr>
          <a:lstStyle/>
          <a:p>
            <a:pPr marL="342900" indent="-342900" algn="just" defTabSz="457200">
              <a:lnSpc>
                <a:spcPct val="100000"/>
              </a:lnSpc>
              <a:buClr>
                <a:srgbClr val="C00000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A function that calls itself is known as a recursive function. And, this technique is known as recursion.</a:t>
            </a:r>
          </a:p>
          <a:p>
            <a:pPr algn="l"/>
            <a:r>
              <a:rPr lang="en-US" sz="3200" b="1" i="0" dirty="0">
                <a:solidFill>
                  <a:srgbClr val="25265E"/>
                </a:solidFill>
                <a:effectLst/>
                <a:latin typeface="euclid_circular_a"/>
              </a:rPr>
              <a:t>Working of Recursion in C++</a:t>
            </a:r>
          </a:p>
          <a:p>
            <a:pPr marL="342900" indent="-342900" algn="just" defTabSz="457200">
              <a:lnSpc>
                <a:spcPct val="100000"/>
              </a:lnSpc>
              <a:buClr>
                <a:srgbClr val="C00000"/>
              </a:buClr>
              <a:buSzPct val="1450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6DF6E78-3154-4DD3-8E04-0FA99322D7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5" name="AutoShape 2" descr="Binary Heap">
            <a:extLst>
              <a:ext uri="{FF2B5EF4-FFF2-40B4-BE49-F238E27FC236}">
                <a16:creationId xmlns:a16="http://schemas.microsoft.com/office/drawing/2014/main" id="{E1BD964B-005A-4D39-9428-D535466335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6" name="AutoShape 4" descr="Binary Heap">
            <a:extLst>
              <a:ext uri="{FF2B5EF4-FFF2-40B4-BE49-F238E27FC236}">
                <a16:creationId xmlns:a16="http://schemas.microsoft.com/office/drawing/2014/main" id="{1461BF64-8F5A-4343-A4E0-8398367112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98606" y="3581400"/>
            <a:ext cx="2954594" cy="295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E47871-9002-4369-A026-E819D46592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6" t="41573" r="52500" b="17756"/>
          <a:stretch/>
        </p:blipFill>
        <p:spPr>
          <a:xfrm>
            <a:off x="1617406" y="3401961"/>
            <a:ext cx="1981200" cy="304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6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C393-0312-40CF-9842-CC89387E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RECURSION – DATA STRUCTURE</a:t>
            </a:r>
            <a:endParaRPr lang="en-PK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53D81-DF7A-4381-8376-D21B6A070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14051"/>
            <a:ext cx="10818827" cy="4793225"/>
          </a:xfrm>
        </p:spPr>
        <p:txBody>
          <a:bodyPr>
            <a:normAutofit/>
          </a:bodyPr>
          <a:lstStyle/>
          <a:p>
            <a:pPr marL="342900" indent="-342900" algn="just" defTabSz="457200">
              <a:lnSpc>
                <a:spcPct val="100000"/>
              </a:lnSpc>
              <a:buClr>
                <a:srgbClr val="C00000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 figure below shows how recursion works by calling itself over and over again.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6DF6E78-3154-4DD3-8E04-0FA99322D7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5" name="AutoShape 2" descr="Binary Heap">
            <a:extLst>
              <a:ext uri="{FF2B5EF4-FFF2-40B4-BE49-F238E27FC236}">
                <a16:creationId xmlns:a16="http://schemas.microsoft.com/office/drawing/2014/main" id="{E1BD964B-005A-4D39-9428-D535466335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6" name="AutoShape 4" descr="Binary Heap">
            <a:extLst>
              <a:ext uri="{FF2B5EF4-FFF2-40B4-BE49-F238E27FC236}">
                <a16:creationId xmlns:a16="http://schemas.microsoft.com/office/drawing/2014/main" id="{1461BF64-8F5A-4343-A4E0-8398367112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98606" y="3581400"/>
            <a:ext cx="2954594" cy="295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E09479-485D-4C4E-9864-2F4C853102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82" t="44944" r="19919" b="6673"/>
          <a:stretch/>
        </p:blipFill>
        <p:spPr>
          <a:xfrm>
            <a:off x="3962399" y="2507715"/>
            <a:ext cx="5235678" cy="422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5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C393-0312-40CF-9842-CC89387E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RECURSION – DATA STRUCTURE</a:t>
            </a:r>
            <a:endParaRPr lang="en-PK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53D81-DF7A-4381-8376-D21B6A070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14051"/>
            <a:ext cx="10818827" cy="4793225"/>
          </a:xfrm>
        </p:spPr>
        <p:txBody>
          <a:bodyPr>
            <a:normAutofit/>
          </a:bodyPr>
          <a:lstStyle/>
          <a:p>
            <a:pPr marL="342900" indent="-342900" algn="just" defTabSz="457200">
              <a:lnSpc>
                <a:spcPct val="100000"/>
              </a:lnSpc>
              <a:buClr>
                <a:srgbClr val="C00000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 recursion continues until some condition is met.</a:t>
            </a:r>
          </a:p>
          <a:p>
            <a:pPr marL="342900" indent="-342900" algn="just" defTabSz="457200">
              <a:lnSpc>
                <a:spcPct val="100000"/>
              </a:lnSpc>
              <a:buClr>
                <a:srgbClr val="C00000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To prevent infinite recursion, if...else statement (or similar approach) can be used where one branch makes the recursive call and the other doesn't.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6DF6E78-3154-4DD3-8E04-0FA99322D7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5" name="AutoShape 2" descr="Binary Heap">
            <a:extLst>
              <a:ext uri="{FF2B5EF4-FFF2-40B4-BE49-F238E27FC236}">
                <a16:creationId xmlns:a16="http://schemas.microsoft.com/office/drawing/2014/main" id="{E1BD964B-005A-4D39-9428-D535466335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6" name="AutoShape 4" descr="Binary Heap">
            <a:extLst>
              <a:ext uri="{FF2B5EF4-FFF2-40B4-BE49-F238E27FC236}">
                <a16:creationId xmlns:a16="http://schemas.microsoft.com/office/drawing/2014/main" id="{1461BF64-8F5A-4343-A4E0-8398367112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98606" y="3581400"/>
            <a:ext cx="2954594" cy="295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6185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C393-0312-40CF-9842-CC89387E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RECURSION – DATA STRUCTURE</a:t>
            </a:r>
            <a:endParaRPr lang="en-PK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53D81-DF7A-4381-8376-D21B6A070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14051"/>
            <a:ext cx="10818827" cy="479322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25265E"/>
                </a:solidFill>
                <a:latin typeface="euclid_circular_a"/>
              </a:rPr>
              <a:t>Direct recursion vs indirect recursion</a:t>
            </a:r>
          </a:p>
          <a:p>
            <a:pPr algn="just"/>
            <a:r>
              <a:rPr lang="en-US" sz="2800" b="1" dirty="0">
                <a:solidFill>
                  <a:srgbClr val="C00000"/>
                </a:solidFill>
                <a:latin typeface="euclid_circular_a"/>
              </a:rPr>
              <a:t>Direct recursion: </a:t>
            </a:r>
            <a:r>
              <a:rPr lang="en-US" sz="2400" dirty="0">
                <a:solidFill>
                  <a:srgbClr val="000000"/>
                </a:solidFill>
              </a:rPr>
              <a:t>When function calls itself, it is called direct recursion, the example we have seen above is a direct recursion example.</a:t>
            </a:r>
          </a:p>
          <a:p>
            <a:pPr algn="just"/>
            <a:r>
              <a:rPr lang="en-US" sz="2800" b="1" dirty="0">
                <a:solidFill>
                  <a:srgbClr val="C00000"/>
                </a:solidFill>
                <a:latin typeface="euclid_circular_a"/>
              </a:rPr>
              <a:t>Indirect recursion: </a:t>
            </a:r>
            <a:r>
              <a:rPr lang="en-US" sz="2400" dirty="0">
                <a:solidFill>
                  <a:srgbClr val="000000"/>
                </a:solidFill>
              </a:rPr>
              <a:t>When function calls another function and that function calls the calling function, then this is called indirect recursion. For example: function A calls function B and Function B calls function A.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6DF6E78-3154-4DD3-8E04-0FA99322D7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5" name="AutoShape 2" descr="Binary Heap">
            <a:extLst>
              <a:ext uri="{FF2B5EF4-FFF2-40B4-BE49-F238E27FC236}">
                <a16:creationId xmlns:a16="http://schemas.microsoft.com/office/drawing/2014/main" id="{E1BD964B-005A-4D39-9428-D535466335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6" name="AutoShape 4" descr="Binary Heap">
            <a:extLst>
              <a:ext uri="{FF2B5EF4-FFF2-40B4-BE49-F238E27FC236}">
                <a16:creationId xmlns:a16="http://schemas.microsoft.com/office/drawing/2014/main" id="{1461BF64-8F5A-4343-A4E0-8398367112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98606" y="3581400"/>
            <a:ext cx="2954594" cy="295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6565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C393-0312-40CF-9842-CC89387E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RECURSION – DATA STRUCTURE</a:t>
            </a:r>
            <a:endParaRPr lang="en-PK" dirty="0">
              <a:solidFill>
                <a:srgbClr val="00B0F0"/>
              </a:solidFill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6DF6E78-3154-4DD3-8E04-0FA99322D7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5" name="AutoShape 2" descr="Binary Heap">
            <a:extLst>
              <a:ext uri="{FF2B5EF4-FFF2-40B4-BE49-F238E27FC236}">
                <a16:creationId xmlns:a16="http://schemas.microsoft.com/office/drawing/2014/main" id="{E1BD964B-005A-4D39-9428-D535466335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6" name="AutoShape 4" descr="Binary Heap">
            <a:extLst>
              <a:ext uri="{FF2B5EF4-FFF2-40B4-BE49-F238E27FC236}">
                <a16:creationId xmlns:a16="http://schemas.microsoft.com/office/drawing/2014/main" id="{1461BF64-8F5A-4343-A4E0-8398367112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98606" y="3581400"/>
            <a:ext cx="2954594" cy="295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017AD16-408A-4428-9242-EB75FFE42C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6673" y="1580791"/>
            <a:ext cx="7117172" cy="532453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kumimoji="0" lang="en-US" altLang="en-PK" sz="1400" b="0" i="0" u="none" strike="noStrike" cap="none" normalizeH="0" baseline="0" dirty="0">
              <a:ln>
                <a:noFill/>
              </a:ln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 </a:t>
            </a:r>
            <a:endParaRPr kumimoji="0" lang="en-US" altLang="en-PK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fa(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endParaRPr kumimoji="0" lang="en-US" altLang="en-PK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fb(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endParaRPr kumimoji="0" lang="en-US" altLang="en-PK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fa(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n)</a:t>
            </a:r>
            <a:endParaRPr kumimoji="0" lang="en-US" altLang="en-PK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PK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P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(n&lt;=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PK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endParaRPr kumimoji="0" lang="en-US" altLang="en-PK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PK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n*fb(n-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endParaRPr kumimoji="0" lang="en-US" altLang="en-PK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en-PK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fb(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n)</a:t>
            </a:r>
            <a:endParaRPr kumimoji="0" lang="en-US" altLang="en-PK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en-PK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P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(n&lt;=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PK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endParaRPr kumimoji="0" lang="en-US" altLang="en-PK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PK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n*fa(n-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endParaRPr kumimoji="0" lang="en-US" altLang="en-PK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en-PK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  <a:endParaRPr kumimoji="0" lang="en-US" altLang="en-PK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endParaRPr kumimoji="0" lang="en-US" altLang="en-PK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num=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</a:t>
            </a:r>
            <a:endParaRPr kumimoji="0" lang="en-US" altLang="en-PK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cout&lt;&lt;fa(num); </a:t>
            </a:r>
            <a:endParaRPr kumimoji="0" lang="en-US" altLang="en-PK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endParaRPr kumimoji="0" lang="en-US" altLang="en-PK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PK" altLang="en-PK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066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C393-0312-40CF-9842-CC89387E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RECURSION – DATA STRUCTURE</a:t>
            </a:r>
            <a:endParaRPr lang="en-PK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53D81-DF7A-4381-8376-D21B6A070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14051"/>
            <a:ext cx="10818827" cy="4793225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rgbClr val="25265E"/>
                </a:solidFill>
                <a:effectLst/>
                <a:latin typeface="euclid_circular_a"/>
              </a:rPr>
              <a:t>Example 1: Factorial of a Number Using Recursion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6DF6E78-3154-4DD3-8E04-0FA99322D7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5" name="AutoShape 2" descr="Binary Heap">
            <a:extLst>
              <a:ext uri="{FF2B5EF4-FFF2-40B4-BE49-F238E27FC236}">
                <a16:creationId xmlns:a16="http://schemas.microsoft.com/office/drawing/2014/main" id="{E1BD964B-005A-4D39-9428-D535466335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6" name="AutoShape 4" descr="Binary Heap">
            <a:extLst>
              <a:ext uri="{FF2B5EF4-FFF2-40B4-BE49-F238E27FC236}">
                <a16:creationId xmlns:a16="http://schemas.microsoft.com/office/drawing/2014/main" id="{1461BF64-8F5A-4343-A4E0-8398367112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98606" y="3581400"/>
            <a:ext cx="2954594" cy="295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31AD4B-F59F-42D6-A774-B89E3955B1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23" t="26972" r="30443" b="2663"/>
          <a:stretch/>
        </p:blipFill>
        <p:spPr>
          <a:xfrm>
            <a:off x="3392130" y="2418735"/>
            <a:ext cx="5486136" cy="443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60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56DF6E78-3154-4DD3-8E04-0FA99322D7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5" name="AutoShape 2" descr="Binary Heap">
            <a:extLst>
              <a:ext uri="{FF2B5EF4-FFF2-40B4-BE49-F238E27FC236}">
                <a16:creationId xmlns:a16="http://schemas.microsoft.com/office/drawing/2014/main" id="{E1BD964B-005A-4D39-9428-D535466335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6" name="AutoShape 4" descr="Binary Heap">
            <a:extLst>
              <a:ext uri="{FF2B5EF4-FFF2-40B4-BE49-F238E27FC236}">
                <a16:creationId xmlns:a16="http://schemas.microsoft.com/office/drawing/2014/main" id="{1461BF64-8F5A-4343-A4E0-8398367112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98606" y="3581400"/>
            <a:ext cx="2954594" cy="295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pic>
        <p:nvPicPr>
          <p:cNvPr id="1026" name="Picture 2" descr="Working of C++ Recursion Program">
            <a:extLst>
              <a:ext uri="{FF2B5EF4-FFF2-40B4-BE49-F238E27FC236}">
                <a16:creationId xmlns:a16="http://schemas.microsoft.com/office/drawing/2014/main" id="{FE374673-63D6-4665-9F1C-906764144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817" y="-9828"/>
            <a:ext cx="48799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0D1300-CEF0-4718-A123-D7EBB2093A91}"/>
              </a:ext>
            </a:extLst>
          </p:cNvPr>
          <p:cNvSpPr txBox="1"/>
          <p:nvPr/>
        </p:nvSpPr>
        <p:spPr>
          <a:xfrm>
            <a:off x="737419" y="658560"/>
            <a:ext cx="4350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>
                <a:solidFill>
                  <a:srgbClr val="25265E"/>
                </a:solidFill>
                <a:effectLst/>
                <a:latin typeface="euclid_circular_a"/>
              </a:rPr>
              <a:t>Working of Factorial Program</a:t>
            </a:r>
          </a:p>
          <a:p>
            <a:pPr algn="ctr"/>
            <a:endParaRPr lang="en-PK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0340E-4362-489F-BDBA-A2267608FE3F}"/>
              </a:ext>
            </a:extLst>
          </p:cNvPr>
          <p:cNvSpPr txBox="1"/>
          <p:nvPr/>
        </p:nvSpPr>
        <p:spPr>
          <a:xfrm>
            <a:off x="725128" y="2675599"/>
            <a:ext cx="43507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0000"/>
                </a:solidFill>
              </a:rPr>
              <a:t>As we can see, the factorial() function is calling itself. However, during each call, we have decreased the value of n by 1. When n is less than 1, the factorial() function ultimately returns the output.</a:t>
            </a:r>
            <a:endParaRPr lang="en-PK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178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C393-0312-40CF-9842-CC89387E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RECURSION – DATA STRUCTURE</a:t>
            </a:r>
            <a:endParaRPr lang="en-PK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53D81-DF7A-4381-8376-D21B6A070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14051"/>
            <a:ext cx="10818827" cy="4793225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b="1" i="0" dirty="0">
                <a:solidFill>
                  <a:srgbClr val="25265E"/>
                </a:solidFill>
                <a:effectLst/>
                <a:latin typeface="euclid_circular_a"/>
              </a:rPr>
              <a:t>Advantages of C++ Recursion</a:t>
            </a:r>
          </a:p>
          <a:p>
            <a:pPr marL="265113" indent="-265113" algn="just" defTabSz="457200">
              <a:buClr>
                <a:srgbClr val="C00000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It makes our code shorter and cleaner.</a:t>
            </a:r>
          </a:p>
          <a:p>
            <a:pPr marL="265113" indent="-265113" algn="just" defTabSz="457200">
              <a:buClr>
                <a:srgbClr val="C00000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Recursion is required in problems concerning data structures and advanced algorithms, such as Graph and Tree Traversal.</a:t>
            </a:r>
          </a:p>
          <a:p>
            <a:pPr marL="265113" indent="-265113" algn="just" defTabSz="457200">
              <a:buClr>
                <a:srgbClr val="C00000"/>
              </a:buClr>
              <a:buSzPct val="1450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algn="l"/>
            <a:r>
              <a:rPr lang="en-US" sz="2800" b="1" dirty="0">
                <a:solidFill>
                  <a:srgbClr val="25265E"/>
                </a:solidFill>
                <a:latin typeface="euclid_circular_a"/>
              </a:rPr>
              <a:t>Disadvantages of C++ Recursion</a:t>
            </a:r>
          </a:p>
          <a:p>
            <a:pPr marL="265113" indent="-265113" algn="just">
              <a:buClr>
                <a:srgbClr val="C00000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It takes a lot of stack space compared to an iterative program.</a:t>
            </a:r>
          </a:p>
          <a:p>
            <a:pPr marL="265113" indent="-265113" algn="just">
              <a:buClr>
                <a:srgbClr val="C00000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It uses more processor time.</a:t>
            </a:r>
          </a:p>
          <a:p>
            <a:pPr marL="265113" indent="-265113" algn="just">
              <a:buClr>
                <a:srgbClr val="C00000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It can be more difficult to debug compared to an equivalent iterative program.</a:t>
            </a:r>
          </a:p>
          <a:p>
            <a:br>
              <a:rPr lang="en-US" sz="2000" b="1" i="0" u="none" strike="noStrike" dirty="0">
                <a:solidFill>
                  <a:srgbClr val="0556F3"/>
                </a:solidFill>
                <a:effectLst/>
                <a:latin typeface="euclid_circular_a"/>
                <a:hlinkClick r:id="rId2" tooltip="C++ Storage Class"/>
              </a:rPr>
            </a:b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6DF6E78-3154-4DD3-8E04-0FA99322D7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5" name="AutoShape 2" descr="Binary Heap">
            <a:extLst>
              <a:ext uri="{FF2B5EF4-FFF2-40B4-BE49-F238E27FC236}">
                <a16:creationId xmlns:a16="http://schemas.microsoft.com/office/drawing/2014/main" id="{E1BD964B-005A-4D39-9428-D535466335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6" name="AutoShape 4" descr="Binary Heap">
            <a:extLst>
              <a:ext uri="{FF2B5EF4-FFF2-40B4-BE49-F238E27FC236}">
                <a16:creationId xmlns:a16="http://schemas.microsoft.com/office/drawing/2014/main" id="{1461BF64-8F5A-4343-A4E0-8398367112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98606" y="3581400"/>
            <a:ext cx="2954594" cy="295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06490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1643</TotalTime>
  <Words>415</Words>
  <Application>Microsoft Office PowerPoint</Application>
  <PresentationFormat>Widescreen</PresentationFormat>
  <Paragraphs>54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Consolas</vt:lpstr>
      <vt:lpstr>euclid_circular_a</vt:lpstr>
      <vt:lpstr>Tw Cen MT</vt:lpstr>
      <vt:lpstr>Tw Cen MT Condensed</vt:lpstr>
      <vt:lpstr>Wingdings 3</vt:lpstr>
      <vt:lpstr>Integral</vt:lpstr>
      <vt:lpstr>Data Structures and algorithms  RECURSION</vt:lpstr>
      <vt:lpstr>RECURSION – DATA STRUCTURE</vt:lpstr>
      <vt:lpstr>RECURSION – DATA STRUCTURE</vt:lpstr>
      <vt:lpstr>RECURSION – DATA STRUCTURE</vt:lpstr>
      <vt:lpstr>RECURSION – DATA STRUCTURE</vt:lpstr>
      <vt:lpstr>RECURSION – DATA STRUCTURE</vt:lpstr>
      <vt:lpstr>RECURSION – DATA STRUCTURE</vt:lpstr>
      <vt:lpstr>PowerPoint Presentation</vt:lpstr>
      <vt:lpstr>RECURSION – DATA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</dc:title>
  <dc:creator>Sadia Zar</dc:creator>
  <cp:lastModifiedBy>Dr. .</cp:lastModifiedBy>
  <cp:revision>435</cp:revision>
  <dcterms:created xsi:type="dcterms:W3CDTF">2020-05-03T23:37:33Z</dcterms:created>
  <dcterms:modified xsi:type="dcterms:W3CDTF">2020-08-26T18:11:25Z</dcterms:modified>
</cp:coreProperties>
</file>