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7"/>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F24FC"/>
    <a:srgbClr val="52536D"/>
    <a:srgbClr val="59E6DE"/>
    <a:srgbClr val="851BF6"/>
    <a:srgbClr val="0000FF"/>
    <a:srgbClr val="88ADE3"/>
    <a:srgbClr val="F8CECC"/>
    <a:srgbClr val="FFCD28"/>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5" autoAdjust="0"/>
    <p:restoredTop sz="94660"/>
  </p:normalViewPr>
  <p:slideViewPr>
    <p:cSldViewPr snapToGrid="0">
      <p:cViewPr varScale="1">
        <p:scale>
          <a:sx n="69" d="100"/>
          <a:sy n="69" d="100"/>
        </p:scale>
        <p:origin x="78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79995-24F5-4E30-AA3C-C6A49AA09FD3}" type="datetimeFigureOut">
              <a:rPr lang="en-PK" smtClean="0"/>
              <a:t>11/02/2022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36634-1409-4A8E-A296-BA8F1C547D97}" type="slidenum">
              <a:rPr lang="en-PK" smtClean="0"/>
              <a:t>‹#›</a:t>
            </a:fld>
            <a:endParaRPr lang="en-PK"/>
          </a:p>
        </p:txBody>
      </p:sp>
    </p:spTree>
    <p:extLst>
      <p:ext uri="{BB962C8B-B14F-4D97-AF65-F5344CB8AC3E}">
        <p14:creationId xmlns:p14="http://schemas.microsoft.com/office/powerpoint/2010/main" val="92282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35757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02565" y="427202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498722" y="4272028"/>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CB3A91-E8FF-491D-9094-E8DA7D09D927}" type="datetimeFigureOut">
              <a:rPr lang="en-PK" smtClean="0"/>
              <a:t>11/02/2022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577915" y="451347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2401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11/02/2022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62476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11/02/2022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08103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11/02/2022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09153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B3A91-E8FF-491D-9094-E8DA7D09D927}" type="datetimeFigureOut">
              <a:rPr lang="en-PK" smtClean="0"/>
              <a:t>11/02/2022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1231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B3A91-E8FF-491D-9094-E8DA7D09D927}" type="datetimeFigureOut">
              <a:rPr lang="en-PK" smtClean="0"/>
              <a:t>11/02/2022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94712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B3A91-E8FF-491D-9094-E8DA7D09D927}" type="datetimeFigureOut">
              <a:rPr lang="en-PK" smtClean="0"/>
              <a:t>11/02/2022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20621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E7AB9F-5517-44C7-A472-1740CA080117}"/>
              </a:ext>
            </a:extLst>
          </p:cNvPr>
          <p:cNvSpPr>
            <a:spLocks noGrp="1"/>
          </p:cNvSpPr>
          <p:nvPr>
            <p:ph type="title"/>
          </p:nvPr>
        </p:nvSpPr>
        <p:spPr/>
        <p:txBody>
          <a:bodyPr/>
          <a:lstStyle/>
          <a:p>
            <a:r>
              <a:rPr lang="en-US"/>
              <a:t>Click to edit Master title style</a:t>
            </a:r>
            <a:endParaRPr lang="en-PK"/>
          </a:p>
        </p:txBody>
      </p:sp>
      <p:sp>
        <p:nvSpPr>
          <p:cNvPr id="7" name="Date Placeholder 6">
            <a:extLst>
              <a:ext uri="{FF2B5EF4-FFF2-40B4-BE49-F238E27FC236}">
                <a16:creationId xmlns:a16="http://schemas.microsoft.com/office/drawing/2014/main" id="{CB056F78-E935-449E-B282-090E38D6BE40}"/>
              </a:ext>
            </a:extLst>
          </p:cNvPr>
          <p:cNvSpPr>
            <a:spLocks noGrp="1"/>
          </p:cNvSpPr>
          <p:nvPr>
            <p:ph type="dt" sz="half" idx="10"/>
          </p:nvPr>
        </p:nvSpPr>
        <p:spPr/>
        <p:txBody>
          <a:bodyPr/>
          <a:lstStyle/>
          <a:p>
            <a:fld id="{AECB3A91-E8FF-491D-9094-E8DA7D09D927}" type="datetimeFigureOut">
              <a:rPr lang="en-PK" smtClean="0"/>
              <a:t>11/02/2022</a:t>
            </a:fld>
            <a:endParaRPr lang="en-PK"/>
          </a:p>
        </p:txBody>
      </p:sp>
      <p:sp>
        <p:nvSpPr>
          <p:cNvPr id="8" name="Footer Placeholder 7">
            <a:extLst>
              <a:ext uri="{FF2B5EF4-FFF2-40B4-BE49-F238E27FC236}">
                <a16:creationId xmlns:a16="http://schemas.microsoft.com/office/drawing/2014/main" id="{DA68F733-B1F9-4C64-B984-985A442A566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C1D63A6-917F-4F61-9979-E4ECA4EC7577}"/>
              </a:ext>
            </a:extLst>
          </p:cNvPr>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124362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B3A91-E8FF-491D-9094-E8DA7D09D927}" type="datetimeFigureOut">
              <a:rPr lang="en-PK" smtClean="0"/>
              <a:t>11/02/2022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54269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CB3A91-E8FF-491D-9094-E8DA7D09D927}" type="datetimeFigureOut">
              <a:rPr lang="en-PK" smtClean="0"/>
              <a:t>11/02/2022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41278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CB3A91-E8FF-491D-9094-E8DA7D09D927}" type="datetimeFigureOut">
              <a:rPr lang="en-PK" smtClean="0"/>
              <a:t>11/02/2022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CB3A91-E8FF-491D-9094-E8DA7D09D927}" type="datetimeFigureOut">
              <a:rPr lang="en-PK" smtClean="0"/>
              <a:t>11/02/2022</a:t>
            </a:fld>
            <a:endParaRPr lang="en-PK"/>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K"/>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84F414-AC98-41D6-86A2-7C0351A90181}" type="slidenum">
              <a:rPr lang="en-PK" smtClean="0"/>
              <a:t>‹#›</a:t>
            </a:fld>
            <a:endParaRPr lang="en-PK"/>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631C3FE-2E22-48FD-B1D6-A94CEF132B7F}"/>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440537" y="18325"/>
            <a:ext cx="1751463" cy="1751463"/>
          </a:xfrm>
          <a:prstGeom prst="rect">
            <a:avLst/>
          </a:prstGeom>
        </p:spPr>
      </p:pic>
    </p:spTree>
    <p:extLst>
      <p:ext uri="{BB962C8B-B14F-4D97-AF65-F5344CB8AC3E}">
        <p14:creationId xmlns:p14="http://schemas.microsoft.com/office/powerpoint/2010/main" val="28371463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E90-FAFD-4EE0-A274-280E567FE023}"/>
              </a:ext>
            </a:extLst>
          </p:cNvPr>
          <p:cNvSpPr>
            <a:spLocks noGrp="1"/>
          </p:cNvSpPr>
          <p:nvPr>
            <p:ph type="ctrTitle"/>
          </p:nvPr>
        </p:nvSpPr>
        <p:spPr>
          <a:xfrm>
            <a:off x="492879" y="3716594"/>
            <a:ext cx="7780965" cy="2477730"/>
          </a:xfrm>
        </p:spPr>
        <p:txBody>
          <a:bodyPr>
            <a:normAutofit fontScale="90000"/>
          </a:bodyPr>
          <a:lstStyle/>
          <a:p>
            <a:pPr algn="ctr"/>
            <a:r>
              <a:rPr lang="en-US" sz="8000" dirty="0"/>
              <a:t>Data Structures and algorithms </a:t>
            </a:r>
            <a:br>
              <a:rPr lang="en-US" sz="8000" dirty="0"/>
            </a:br>
            <a:r>
              <a:rPr lang="en-US" sz="8000" dirty="0">
                <a:solidFill>
                  <a:srgbClr val="FF0000"/>
                </a:solidFill>
              </a:rPr>
              <a:t>SEARCHING</a:t>
            </a:r>
            <a:endParaRPr lang="en-PK" sz="8000" dirty="0">
              <a:solidFill>
                <a:srgbClr val="FF0000"/>
              </a:solidFill>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958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BINARY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176527" y="1814053"/>
            <a:ext cx="10818827" cy="4793225"/>
          </a:xfrm>
        </p:spPr>
        <p:txBody>
          <a:bodyPr>
            <a:normAutofit lnSpcReduction="10000"/>
          </a:bodyPr>
          <a:lstStyle/>
          <a:p>
            <a:pPr marL="0" indent="0" algn="l">
              <a:buNone/>
            </a:pPr>
            <a:r>
              <a:rPr lang="en-US" sz="2800" dirty="0">
                <a:solidFill>
                  <a:srgbClr val="000000"/>
                </a:solidFill>
              </a:rPr>
              <a:t>We basically ignore half of the elements just after one comparison.</a:t>
            </a:r>
          </a:p>
          <a:p>
            <a:pPr marL="0" indent="0" algn="l">
              <a:buNone/>
            </a:pPr>
            <a:endParaRPr lang="en-US" sz="2800" dirty="0">
              <a:solidFill>
                <a:srgbClr val="000000"/>
              </a:solidFill>
            </a:endParaRPr>
          </a:p>
          <a:p>
            <a:pPr marL="514350" indent="-514350" algn="l">
              <a:buFont typeface="+mj-lt"/>
              <a:buAutoNum type="arabicPeriod"/>
            </a:pPr>
            <a:r>
              <a:rPr lang="en-US" sz="2800" dirty="0">
                <a:solidFill>
                  <a:srgbClr val="000000"/>
                </a:solidFill>
              </a:rPr>
              <a:t>Compare </a:t>
            </a:r>
            <a:r>
              <a:rPr lang="en-US" sz="2800" dirty="0">
                <a:solidFill>
                  <a:srgbClr val="FF0000"/>
                </a:solidFill>
              </a:rPr>
              <a:t>x</a:t>
            </a:r>
            <a:r>
              <a:rPr lang="en-US" sz="2800" dirty="0">
                <a:solidFill>
                  <a:srgbClr val="000000"/>
                </a:solidFill>
              </a:rPr>
              <a:t> with the middle element.</a:t>
            </a:r>
          </a:p>
          <a:p>
            <a:pPr marL="514350" indent="-514350" algn="l">
              <a:buFont typeface="+mj-lt"/>
              <a:buAutoNum type="arabicPeriod"/>
            </a:pPr>
            <a:r>
              <a:rPr lang="en-US" sz="2800" dirty="0">
                <a:solidFill>
                  <a:srgbClr val="000000"/>
                </a:solidFill>
              </a:rPr>
              <a:t>If </a:t>
            </a:r>
            <a:r>
              <a:rPr lang="en-US" sz="2800" dirty="0">
                <a:solidFill>
                  <a:srgbClr val="FF0000"/>
                </a:solidFill>
              </a:rPr>
              <a:t>x</a:t>
            </a:r>
            <a:r>
              <a:rPr lang="en-US" sz="2800" dirty="0">
                <a:solidFill>
                  <a:srgbClr val="000000"/>
                </a:solidFill>
              </a:rPr>
              <a:t> matches with middle element, we return the mid index.</a:t>
            </a:r>
          </a:p>
          <a:p>
            <a:pPr marL="514350" indent="-514350" algn="l">
              <a:buFont typeface="+mj-lt"/>
              <a:buAutoNum type="arabicPeriod"/>
            </a:pPr>
            <a:r>
              <a:rPr lang="en-US" sz="2800" dirty="0">
                <a:solidFill>
                  <a:srgbClr val="000000"/>
                </a:solidFill>
              </a:rPr>
              <a:t>Else If </a:t>
            </a:r>
            <a:r>
              <a:rPr lang="en-US" sz="2800" dirty="0">
                <a:solidFill>
                  <a:srgbClr val="FF0000"/>
                </a:solidFill>
              </a:rPr>
              <a:t>x</a:t>
            </a:r>
            <a:r>
              <a:rPr lang="en-US" sz="2800" dirty="0">
                <a:solidFill>
                  <a:srgbClr val="000000"/>
                </a:solidFill>
              </a:rPr>
              <a:t> is greater than the mid element, then </a:t>
            </a:r>
            <a:r>
              <a:rPr lang="en-US" sz="2800" dirty="0">
                <a:solidFill>
                  <a:srgbClr val="FF0000"/>
                </a:solidFill>
              </a:rPr>
              <a:t>x</a:t>
            </a:r>
            <a:r>
              <a:rPr lang="en-US" sz="2800" dirty="0">
                <a:solidFill>
                  <a:srgbClr val="000000"/>
                </a:solidFill>
              </a:rPr>
              <a:t> can only lie in right half subarray after the mid element. So we recur for right half.</a:t>
            </a:r>
          </a:p>
          <a:p>
            <a:pPr marL="514350" indent="-514350" algn="l">
              <a:buFont typeface="+mj-lt"/>
              <a:buAutoNum type="arabicPeriod"/>
            </a:pPr>
            <a:r>
              <a:rPr lang="en-US" sz="2800" dirty="0">
                <a:solidFill>
                  <a:srgbClr val="000000"/>
                </a:solidFill>
              </a:rPr>
              <a:t>Else (</a:t>
            </a:r>
            <a:r>
              <a:rPr lang="en-US" sz="2800" dirty="0">
                <a:solidFill>
                  <a:srgbClr val="FF0000"/>
                </a:solidFill>
              </a:rPr>
              <a:t>x</a:t>
            </a:r>
            <a:r>
              <a:rPr lang="en-US" sz="2800" dirty="0">
                <a:solidFill>
                  <a:srgbClr val="000000"/>
                </a:solidFill>
              </a:rPr>
              <a:t> is smaller) recur for the left half.</a:t>
            </a:r>
            <a:endParaRPr lang="en-US" sz="24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460954"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Tree>
    <p:extLst>
      <p:ext uri="{BB962C8B-B14F-4D97-AF65-F5344CB8AC3E}">
        <p14:creationId xmlns:p14="http://schemas.microsoft.com/office/powerpoint/2010/main" val="22009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BINARY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991386" y="2301659"/>
            <a:ext cx="10818827" cy="4793225"/>
          </a:xfrm>
        </p:spPr>
        <p:txBody>
          <a:bodyPr>
            <a:normAutofit fontScale="92500" lnSpcReduction="20000"/>
          </a:bodyPr>
          <a:lstStyle/>
          <a:p>
            <a:pPr>
              <a:spcBef>
                <a:spcPts val="0"/>
              </a:spcBef>
              <a:spcAft>
                <a:spcPts val="0"/>
              </a:spcAft>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binarySearch</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808080"/>
                </a:solidFill>
                <a:latin typeface="Consolas" panose="020B0609020204030204" pitchFamily="49" charset="0"/>
              </a:rPr>
              <a:t>arr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a:t>
            </a:r>
          </a:p>
          <a:p>
            <a:pPr>
              <a:spcBef>
                <a:spcPts val="0"/>
              </a:spcBef>
              <a:spcAft>
                <a:spcPts val="0"/>
              </a:spcAft>
            </a:pPr>
            <a:r>
              <a:rPr lang="en-PK" sz="1600" dirty="0">
                <a:solidFill>
                  <a:srgbClr val="000000"/>
                </a:solidFill>
                <a:latin typeface="Consolas" panose="020B0609020204030204" pitchFamily="49" charset="0"/>
              </a:rPr>
              <a:t>{</a:t>
            </a:r>
          </a:p>
          <a:p>
            <a:pPr>
              <a:spcBef>
                <a:spcPts val="0"/>
              </a:spcBef>
              <a:spcAft>
                <a:spcPts val="0"/>
              </a:spcAft>
            </a:pPr>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&gt;=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a:t>
            </a:r>
          </a:p>
          <a:p>
            <a:pPr>
              <a:spcBef>
                <a:spcPts val="0"/>
              </a:spcBef>
              <a:spcAft>
                <a:spcPts val="0"/>
              </a:spcAft>
            </a:pPr>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mid =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 2;</a:t>
            </a:r>
          </a:p>
          <a:p>
            <a:pPr>
              <a:spcBef>
                <a:spcPts val="0"/>
              </a:spcBef>
              <a:spcAft>
                <a:spcPts val="0"/>
              </a:spcAft>
            </a:pPr>
            <a:r>
              <a:rPr lang="en-US" sz="1600" dirty="0">
                <a:solidFill>
                  <a:srgbClr val="008000"/>
                </a:solidFill>
                <a:latin typeface="Consolas" panose="020B0609020204030204" pitchFamily="49" charset="0"/>
              </a:rPr>
              <a:t>                     // If the element is present at the middle is itself </a:t>
            </a:r>
            <a:endParaRPr lang="en-US" sz="1600" dirty="0">
              <a:solidFill>
                <a:srgbClr val="000000"/>
              </a:solidFill>
              <a:latin typeface="Consolas" panose="020B0609020204030204" pitchFamily="49" charset="0"/>
            </a:endParaRPr>
          </a:p>
          <a:p>
            <a:pPr>
              <a:spcBef>
                <a:spcPts val="0"/>
              </a:spcBef>
              <a:spcAft>
                <a:spcPts val="0"/>
              </a:spcAft>
            </a:pPr>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a:t>
            </a:r>
            <a:r>
              <a:rPr lang="en-US" sz="1600" dirty="0" err="1">
                <a:solidFill>
                  <a:srgbClr val="808080"/>
                </a:solidFill>
                <a:latin typeface="Consolas" panose="020B0609020204030204" pitchFamily="49" charset="0"/>
              </a:rPr>
              <a:t>arr</a:t>
            </a:r>
            <a:r>
              <a:rPr lang="en-US" sz="1600" dirty="0">
                <a:solidFill>
                  <a:srgbClr val="000000"/>
                </a:solidFill>
                <a:latin typeface="Consolas" panose="020B0609020204030204" pitchFamily="49" charset="0"/>
              </a:rPr>
              <a:t>[mid] ==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a:t>
            </a:r>
          </a:p>
          <a:p>
            <a:pPr>
              <a:spcBef>
                <a:spcPts val="0"/>
              </a:spcBef>
              <a:spcAft>
                <a:spcPts val="0"/>
              </a:spcAft>
            </a:pPr>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mid;</a:t>
            </a:r>
          </a:p>
          <a:p>
            <a:pPr>
              <a:spcBef>
                <a:spcPts val="0"/>
              </a:spcBef>
              <a:spcAft>
                <a:spcPts val="0"/>
              </a:spcAft>
            </a:pPr>
            <a:r>
              <a:rPr lang="en-US" sz="1600" dirty="0">
                <a:solidFill>
                  <a:srgbClr val="008000"/>
                </a:solidFill>
                <a:latin typeface="Consolas" panose="020B0609020204030204" pitchFamily="49" charset="0"/>
              </a:rPr>
              <a:t>                    // If element is smaller than mid, then it can only be present in left subarray </a:t>
            </a:r>
            <a:endParaRPr lang="en-US" sz="1600" dirty="0">
              <a:solidFill>
                <a:srgbClr val="000000"/>
              </a:solidFill>
              <a:latin typeface="Consolas" panose="020B0609020204030204" pitchFamily="49" charset="0"/>
            </a:endParaRPr>
          </a:p>
          <a:p>
            <a:pPr>
              <a:spcBef>
                <a:spcPts val="0"/>
              </a:spcBef>
              <a:spcAft>
                <a:spcPts val="0"/>
              </a:spcAft>
            </a:pPr>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a:t>
            </a:r>
            <a:r>
              <a:rPr lang="en-US" sz="1600" dirty="0" err="1">
                <a:solidFill>
                  <a:srgbClr val="808080"/>
                </a:solidFill>
                <a:latin typeface="Consolas" panose="020B0609020204030204" pitchFamily="49" charset="0"/>
              </a:rPr>
              <a:t>arr</a:t>
            </a:r>
            <a:r>
              <a:rPr lang="en-US" sz="1600" dirty="0">
                <a:solidFill>
                  <a:srgbClr val="000000"/>
                </a:solidFill>
                <a:latin typeface="Consolas" panose="020B0609020204030204" pitchFamily="49" charset="0"/>
              </a:rPr>
              <a:t>[mid] &gt;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a:t>
            </a:r>
          </a:p>
          <a:p>
            <a:pPr>
              <a:spcBef>
                <a:spcPts val="0"/>
              </a:spcBef>
              <a:spcAft>
                <a:spcPts val="0"/>
              </a:spcAft>
            </a:pPr>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binarySearch</a:t>
            </a:r>
            <a:r>
              <a:rPr lang="en-US" sz="1600" dirty="0">
                <a:solidFill>
                  <a:srgbClr val="000000"/>
                </a:solidFill>
                <a:latin typeface="Consolas" panose="020B0609020204030204" pitchFamily="49" charset="0"/>
              </a:rPr>
              <a:t>(</a:t>
            </a:r>
            <a:r>
              <a:rPr lang="en-US" sz="1600" dirty="0" err="1">
                <a:solidFill>
                  <a:srgbClr val="808080"/>
                </a:solidFill>
                <a:latin typeface="Consolas" panose="020B0609020204030204" pitchFamily="49" charset="0"/>
              </a:rPr>
              <a:t>arr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mid - 1,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a:t>
            </a:r>
          </a:p>
          <a:p>
            <a:pPr>
              <a:spcBef>
                <a:spcPts val="0"/>
              </a:spcBef>
              <a:spcAft>
                <a:spcPts val="0"/>
              </a:spcAft>
            </a:pPr>
            <a:r>
              <a:rPr lang="en-US" sz="1600" dirty="0">
                <a:solidFill>
                  <a:srgbClr val="008000"/>
                </a:solidFill>
                <a:latin typeface="Consolas" panose="020B0609020204030204" pitchFamily="49" charset="0"/>
              </a:rPr>
              <a:t>                    // Else the element can only be present in right subarray </a:t>
            </a:r>
            <a:endParaRPr lang="en-US" sz="1600" dirty="0">
              <a:solidFill>
                <a:srgbClr val="000000"/>
              </a:solidFill>
              <a:latin typeface="Consolas" panose="020B0609020204030204" pitchFamily="49" charset="0"/>
            </a:endParaRPr>
          </a:p>
          <a:p>
            <a:pPr>
              <a:spcBef>
                <a:spcPts val="0"/>
              </a:spcBef>
              <a:spcAft>
                <a:spcPts val="0"/>
              </a:spcAft>
            </a:pPr>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binarySearch</a:t>
            </a:r>
            <a:r>
              <a:rPr lang="en-US" sz="1600" dirty="0">
                <a:solidFill>
                  <a:srgbClr val="000000"/>
                </a:solidFill>
                <a:latin typeface="Consolas" panose="020B0609020204030204" pitchFamily="49" charset="0"/>
              </a:rPr>
              <a:t>(</a:t>
            </a:r>
            <a:r>
              <a:rPr lang="en-US" sz="1600" dirty="0" err="1">
                <a:solidFill>
                  <a:srgbClr val="808080"/>
                </a:solidFill>
                <a:latin typeface="Consolas" panose="020B0609020204030204" pitchFamily="49" charset="0"/>
              </a:rPr>
              <a:t>arr</a:t>
            </a:r>
            <a:r>
              <a:rPr lang="en-US" sz="1600" dirty="0">
                <a:solidFill>
                  <a:srgbClr val="000000"/>
                </a:solidFill>
                <a:latin typeface="Consolas" panose="020B0609020204030204" pitchFamily="49" charset="0"/>
              </a:rPr>
              <a:t>, mid + 1, </a:t>
            </a: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a:t>
            </a:r>
          </a:p>
          <a:p>
            <a:pPr>
              <a:spcBef>
                <a:spcPts val="0"/>
              </a:spcBef>
              <a:spcAft>
                <a:spcPts val="0"/>
              </a:spcAft>
            </a:pPr>
            <a:r>
              <a:rPr lang="en-US" sz="1600" dirty="0">
                <a:solidFill>
                  <a:srgbClr val="008000"/>
                </a:solidFill>
                <a:latin typeface="Consolas" panose="020B0609020204030204" pitchFamily="49" charset="0"/>
              </a:rPr>
              <a:t>   // We reach here when element is not present in array </a:t>
            </a:r>
            <a:endParaRPr lang="en-US" sz="1600" dirty="0">
              <a:solidFill>
                <a:srgbClr val="000000"/>
              </a:solidFill>
              <a:latin typeface="Consolas" panose="020B0609020204030204" pitchFamily="49" charset="0"/>
            </a:endParaRPr>
          </a:p>
          <a:p>
            <a:pPr>
              <a:spcBef>
                <a:spcPts val="0"/>
              </a:spcBef>
              <a:spcAft>
                <a:spcPts val="0"/>
              </a:spcAft>
            </a:pPr>
            <a:r>
              <a:rPr lang="en-US" sz="1600" dirty="0">
                <a:solidFill>
                  <a:srgbClr val="000000"/>
                </a:solidFill>
                <a:latin typeface="Consolas" panose="020B0609020204030204" pitchFamily="49" charset="0"/>
              </a:rPr>
              <a:t>                   </a:t>
            </a:r>
          </a:p>
          <a:p>
            <a:pPr>
              <a:spcBef>
                <a:spcPts val="0"/>
              </a:spcBef>
              <a:spcAft>
                <a:spcPts val="0"/>
              </a:spcAft>
            </a:pPr>
            <a:r>
              <a:rPr lang="en-US" sz="1600" dirty="0">
                <a:solidFill>
                  <a:srgbClr val="000000"/>
                </a:solidFill>
                <a:latin typeface="Consolas" panose="020B0609020204030204" pitchFamily="49" charset="0"/>
              </a:rPr>
              <a:t>                  </a:t>
            </a:r>
            <a:r>
              <a:rPr lang="en-PK" sz="1600" dirty="0">
                <a:solidFill>
                  <a:srgbClr val="000000"/>
                </a:solidFill>
                <a:latin typeface="Consolas" panose="020B0609020204030204" pitchFamily="49" charset="0"/>
              </a:rPr>
              <a:t>}</a:t>
            </a:r>
          </a:p>
          <a:p>
            <a:pPr>
              <a:spcBef>
                <a:spcPts val="0"/>
              </a:spcBef>
              <a:spcAft>
                <a:spcPts val="0"/>
              </a:spcAft>
            </a:pP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-1;</a:t>
            </a:r>
          </a:p>
          <a:p>
            <a:pPr>
              <a:spcBef>
                <a:spcPts val="0"/>
              </a:spcBef>
              <a:spcAft>
                <a:spcPts val="0"/>
              </a:spcAft>
            </a:pPr>
            <a:r>
              <a:rPr lang="en-PK" sz="1600" dirty="0">
                <a:solidFill>
                  <a:srgbClr val="000000"/>
                </a:solidFill>
                <a:latin typeface="Consolas" panose="020B0609020204030204" pitchFamily="49" charset="0"/>
              </a:rPr>
              <a:t>}</a:t>
            </a:r>
          </a:p>
          <a:p>
            <a:pPr>
              <a:spcBef>
                <a:spcPts val="0"/>
              </a:spcBef>
              <a:spcAft>
                <a:spcPts val="0"/>
              </a:spcAft>
            </a:pP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a:t>
            </a:r>
          </a:p>
          <a:p>
            <a:pPr>
              <a:spcBef>
                <a:spcPts val="0"/>
              </a:spcBef>
              <a:spcAft>
                <a:spcPts val="0"/>
              </a:spcAft>
            </a:pPr>
            <a:r>
              <a:rPr lang="en-PK" sz="1600" dirty="0">
                <a:solidFill>
                  <a:srgbClr val="000000"/>
                </a:solidFill>
                <a:latin typeface="Consolas" panose="020B0609020204030204" pitchFamily="49" charset="0"/>
              </a:rPr>
              <a:t>{</a:t>
            </a:r>
          </a:p>
          <a:p>
            <a:pPr marL="354013" indent="-354013">
              <a:spcBef>
                <a:spcPts val="0"/>
              </a:spcBef>
              <a:spcAft>
                <a:spcPts val="0"/>
              </a:spcAft>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t>
            </a:r>
            <a:r>
              <a:rPr lang="en-US" sz="1600" dirty="0">
                <a:solidFill>
                  <a:srgbClr val="000000"/>
                </a:solidFill>
                <a:latin typeface="Consolas" panose="020B0609020204030204" pitchFamily="49" charset="0"/>
              </a:rPr>
              <a:t>[] = { 2, 3, 4, 10, 40 };</a:t>
            </a:r>
          </a:p>
          <a:p>
            <a:pPr marL="354013" indent="-354013">
              <a:spcBef>
                <a:spcPts val="0"/>
              </a:spcBef>
              <a:spcAft>
                <a:spcPts val="0"/>
              </a:spcAft>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10;</a:t>
            </a:r>
          </a:p>
          <a:p>
            <a:pPr marL="354013" indent="-354013">
              <a:spcBef>
                <a:spcPts val="0"/>
              </a:spcBef>
              <a:spcAft>
                <a:spcPts val="0"/>
              </a:spcAft>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 = </a:t>
            </a:r>
            <a:r>
              <a:rPr lang="en-US" sz="1600" dirty="0" err="1">
                <a:solidFill>
                  <a:srgbClr val="0000FF"/>
                </a:solidFill>
                <a:latin typeface="Consolas" panose="020B0609020204030204" pitchFamily="49" charset="0"/>
              </a:rPr>
              <a:t>sizeof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arr</a:t>
            </a:r>
            <a:r>
              <a:rPr lang="en-US" sz="1600" dirty="0">
                <a:solidFill>
                  <a:srgbClr val="000000"/>
                </a:solidFill>
                <a:latin typeface="Consolas" panose="020B0609020204030204" pitchFamily="49" charset="0"/>
              </a:rPr>
              <a:t>) / </a:t>
            </a:r>
            <a:r>
              <a:rPr lang="en-US" sz="1600" dirty="0" err="1">
                <a:solidFill>
                  <a:srgbClr val="0000FF"/>
                </a:solidFill>
                <a:latin typeface="Consolas" panose="020B0609020204030204" pitchFamily="49" charset="0"/>
              </a:rPr>
              <a:t>sizeof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arr</a:t>
            </a:r>
            <a:r>
              <a:rPr lang="en-US" sz="1600" dirty="0">
                <a:solidFill>
                  <a:srgbClr val="000000"/>
                </a:solidFill>
                <a:latin typeface="Consolas" panose="020B0609020204030204" pitchFamily="49" charset="0"/>
              </a:rPr>
              <a:t>[0]);</a:t>
            </a:r>
          </a:p>
          <a:p>
            <a:pPr marL="354013" indent="-354013">
              <a:spcBef>
                <a:spcPts val="0"/>
              </a:spcBef>
              <a:spcAft>
                <a:spcPts val="0"/>
              </a:spcAft>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result = </a:t>
            </a:r>
            <a:r>
              <a:rPr lang="en-US" sz="1600" dirty="0" err="1">
                <a:solidFill>
                  <a:srgbClr val="000000"/>
                </a:solidFill>
                <a:latin typeface="Consolas" panose="020B0609020204030204" pitchFamily="49" charset="0"/>
              </a:rPr>
              <a:t>binarySearch</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arr</a:t>
            </a:r>
            <a:r>
              <a:rPr lang="en-US" sz="1600" dirty="0">
                <a:solidFill>
                  <a:srgbClr val="000000"/>
                </a:solidFill>
                <a:latin typeface="Consolas" panose="020B0609020204030204" pitchFamily="49" charset="0"/>
              </a:rPr>
              <a:t>, 0, n - 1, x);</a:t>
            </a:r>
          </a:p>
          <a:p>
            <a:pPr marL="354013" indent="-354013">
              <a:spcBef>
                <a:spcPts val="0"/>
              </a:spcBef>
              <a:spcAft>
                <a:spcPts val="0"/>
              </a:spcAft>
            </a:pPr>
            <a:r>
              <a:rPr lang="en-US" sz="1600" dirty="0">
                <a:solidFill>
                  <a:srgbClr val="000000"/>
                </a:solidFill>
                <a:latin typeface="Consolas" panose="020B0609020204030204" pitchFamily="49" charset="0"/>
              </a:rPr>
              <a:t>(result == -1) ? cout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"Element is not present in array"</a:t>
            </a:r>
            <a:r>
              <a:rPr lang="en-US" sz="1600" dirty="0">
                <a:solidFill>
                  <a:srgbClr val="000000"/>
                </a:solidFill>
                <a:latin typeface="Consolas" panose="020B0609020204030204" pitchFamily="49" charset="0"/>
              </a:rPr>
              <a:t> : cout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"Element is present at index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a:t>
            </a:r>
          </a:p>
          <a:p>
            <a:pPr>
              <a:spcBef>
                <a:spcPts val="0"/>
              </a:spcBef>
              <a:spcAft>
                <a:spcPts val="0"/>
              </a:spcAft>
            </a:pPr>
            <a:endParaRPr lang="en-PK" sz="1600" dirty="0">
              <a:solidFill>
                <a:srgbClr val="000000"/>
              </a:solidFill>
              <a:latin typeface="Consolas" panose="020B0609020204030204" pitchFamily="49" charset="0"/>
            </a:endParaRPr>
          </a:p>
          <a:p>
            <a:pPr>
              <a:spcBef>
                <a:spcPts val="0"/>
              </a:spcBef>
              <a:spcAft>
                <a:spcPts val="0"/>
              </a:spcAft>
            </a:pPr>
            <a:r>
              <a:rPr lang="en-PK" sz="1600" dirty="0">
                <a:solidFill>
                  <a:srgbClr val="000000"/>
                </a:solidFill>
                <a:latin typeface="Consolas" panose="020B0609020204030204" pitchFamily="49" charset="0"/>
              </a:rPr>
              <a:t>}</a:t>
            </a:r>
          </a:p>
          <a:p>
            <a:pPr>
              <a:spcBef>
                <a:spcPts val="0"/>
              </a:spcBef>
              <a:spcAft>
                <a:spcPts val="0"/>
              </a:spcAft>
            </a:pPr>
            <a:endParaRPr lang="en-PK" sz="1600" dirty="0">
              <a:solidFill>
                <a:srgbClr val="000000"/>
              </a:solidFill>
              <a:latin typeface="Consolas" panose="020B0609020204030204" pitchFamily="49" charset="0"/>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460954"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8" name="TextBox 7">
            <a:extLst>
              <a:ext uri="{FF2B5EF4-FFF2-40B4-BE49-F238E27FC236}">
                <a16:creationId xmlns:a16="http://schemas.microsoft.com/office/drawing/2014/main" id="{1E733B15-A9A5-42BF-824B-B5A5C71B2B5E}"/>
              </a:ext>
            </a:extLst>
          </p:cNvPr>
          <p:cNvSpPr txBox="1"/>
          <p:nvPr/>
        </p:nvSpPr>
        <p:spPr>
          <a:xfrm>
            <a:off x="1024128" y="1574954"/>
            <a:ext cx="7108723" cy="584775"/>
          </a:xfrm>
          <a:prstGeom prst="rect">
            <a:avLst/>
          </a:prstGeom>
          <a:noFill/>
        </p:spPr>
        <p:txBody>
          <a:bodyPr wrap="square" rtlCol="0">
            <a:spAutoFit/>
          </a:bodyPr>
          <a:lstStyle/>
          <a:p>
            <a:r>
              <a:rPr lang="en-US" sz="3200" b="1" dirty="0">
                <a:solidFill>
                  <a:srgbClr val="002060"/>
                </a:solidFill>
                <a:latin typeface="euclid_circular_a"/>
              </a:rPr>
              <a:t>Recursive Implementation in C++</a:t>
            </a:r>
            <a:endParaRPr lang="en-PK" sz="3200" b="1" dirty="0">
              <a:solidFill>
                <a:srgbClr val="002060"/>
              </a:solidFill>
              <a:latin typeface="euclid_circular_a"/>
            </a:endParaRPr>
          </a:p>
        </p:txBody>
      </p:sp>
    </p:spTree>
    <p:extLst>
      <p:ext uri="{BB962C8B-B14F-4D97-AF65-F5344CB8AC3E}">
        <p14:creationId xmlns:p14="http://schemas.microsoft.com/office/powerpoint/2010/main" val="331320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BINARY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sz="half" idx="1"/>
          </p:nvPr>
        </p:nvSpPr>
        <p:spPr>
          <a:xfrm>
            <a:off x="1024126" y="2286000"/>
            <a:ext cx="5224273" cy="4023360"/>
          </a:xfrm>
        </p:spPr>
        <p:txBody>
          <a:bodyPr>
            <a:noAutofit/>
          </a:bodyPr>
          <a:lstStyle/>
          <a:p>
            <a:pPr>
              <a:spcBef>
                <a:spcPts val="0"/>
              </a:spcBef>
              <a:spcAft>
                <a:spcPts val="0"/>
              </a:spcAft>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binarySearch</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808080"/>
                </a:solidFill>
                <a:latin typeface="Consolas" panose="020B0609020204030204" pitchFamily="49" charset="0"/>
              </a:rPr>
              <a:t>arr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a:t>
            </a:r>
          </a:p>
          <a:p>
            <a:pPr>
              <a:spcBef>
                <a:spcPts val="0"/>
              </a:spcBef>
              <a:spcAft>
                <a:spcPts val="0"/>
              </a:spcAft>
            </a:pPr>
            <a:r>
              <a:rPr lang="en-PK" sz="1600" dirty="0">
                <a:solidFill>
                  <a:srgbClr val="000000"/>
                </a:solidFill>
                <a:latin typeface="Consolas" panose="020B0609020204030204" pitchFamily="49" charset="0"/>
              </a:rPr>
              <a:t>{</a:t>
            </a:r>
          </a:p>
          <a:p>
            <a:pPr>
              <a:spcBef>
                <a:spcPts val="0"/>
              </a:spcBef>
              <a:spcAft>
                <a:spcPts val="0"/>
              </a:spcAft>
            </a:pP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&lt;= </a:t>
            </a: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a:t>
            </a:r>
          </a:p>
          <a:p>
            <a:pPr>
              <a:spcBef>
                <a:spcPts val="0"/>
              </a:spcBef>
              <a:spcAft>
                <a:spcPts val="0"/>
              </a:spcAft>
            </a:pPr>
            <a:r>
              <a:rPr lang="pt-BR" sz="1600" dirty="0">
                <a:solidFill>
                  <a:srgbClr val="0000FF"/>
                </a:solidFill>
                <a:latin typeface="Consolas" panose="020B0609020204030204" pitchFamily="49" charset="0"/>
              </a:rPr>
              <a:t>int</a:t>
            </a:r>
            <a:r>
              <a:rPr lang="pt-BR" sz="1600" dirty="0">
                <a:solidFill>
                  <a:srgbClr val="000000"/>
                </a:solidFill>
                <a:latin typeface="Consolas" panose="020B0609020204030204" pitchFamily="49" charset="0"/>
              </a:rPr>
              <a:t> m = </a:t>
            </a:r>
            <a:r>
              <a:rPr lang="pt-BR" sz="1600" dirty="0">
                <a:solidFill>
                  <a:srgbClr val="808080"/>
                </a:solidFill>
                <a:latin typeface="Consolas" panose="020B0609020204030204" pitchFamily="49" charset="0"/>
              </a:rPr>
              <a:t>l</a:t>
            </a:r>
            <a:r>
              <a:rPr lang="pt-BR" sz="1600" dirty="0">
                <a:solidFill>
                  <a:srgbClr val="000000"/>
                </a:solidFill>
                <a:latin typeface="Consolas" panose="020B0609020204030204" pitchFamily="49" charset="0"/>
              </a:rPr>
              <a:t> + (</a:t>
            </a:r>
            <a:r>
              <a:rPr lang="pt-BR" sz="1600" dirty="0">
                <a:solidFill>
                  <a:srgbClr val="808080"/>
                </a:solidFill>
                <a:latin typeface="Consolas" panose="020B0609020204030204" pitchFamily="49" charset="0"/>
              </a:rPr>
              <a:t>r</a:t>
            </a:r>
            <a:r>
              <a:rPr lang="pt-BR" sz="1600" dirty="0">
                <a:solidFill>
                  <a:srgbClr val="000000"/>
                </a:solidFill>
                <a:latin typeface="Consolas" panose="020B0609020204030204" pitchFamily="49" charset="0"/>
              </a:rPr>
              <a:t> - </a:t>
            </a:r>
            <a:r>
              <a:rPr lang="pt-BR" sz="1600" dirty="0">
                <a:solidFill>
                  <a:srgbClr val="808080"/>
                </a:solidFill>
                <a:latin typeface="Consolas" panose="020B0609020204030204" pitchFamily="49" charset="0"/>
              </a:rPr>
              <a:t>l</a:t>
            </a:r>
            <a:r>
              <a:rPr lang="pt-BR" sz="1600" dirty="0">
                <a:solidFill>
                  <a:srgbClr val="000000"/>
                </a:solidFill>
                <a:latin typeface="Consolas" panose="020B0609020204030204" pitchFamily="49" charset="0"/>
              </a:rPr>
              <a:t>) / 2;</a:t>
            </a:r>
          </a:p>
          <a:p>
            <a:pPr>
              <a:spcBef>
                <a:spcPts val="0"/>
              </a:spcBef>
              <a:spcAft>
                <a:spcPts val="0"/>
              </a:spcAft>
            </a:pPr>
            <a:endParaRPr lang="en-PK" sz="1600" dirty="0">
              <a:solidFill>
                <a:srgbClr val="000000"/>
              </a:solidFill>
              <a:latin typeface="Consolas" panose="020B0609020204030204" pitchFamily="49" charset="0"/>
            </a:endParaRPr>
          </a:p>
          <a:p>
            <a:pPr>
              <a:spcBef>
                <a:spcPts val="0"/>
              </a:spcBef>
              <a:spcAft>
                <a:spcPts val="0"/>
              </a:spcAft>
            </a:pPr>
            <a:r>
              <a:rPr lang="en-US" sz="1600" dirty="0">
                <a:solidFill>
                  <a:srgbClr val="008000"/>
                </a:solidFill>
                <a:latin typeface="Consolas" panose="020B0609020204030204" pitchFamily="49" charset="0"/>
              </a:rPr>
              <a:t>// Check if x is present at mid </a:t>
            </a:r>
            <a:endParaRPr lang="en-US" sz="1600" dirty="0">
              <a:solidFill>
                <a:srgbClr val="000000"/>
              </a:solidFill>
              <a:latin typeface="Consolas" panose="020B0609020204030204" pitchFamily="49" charset="0"/>
            </a:endParaRPr>
          </a:p>
          <a:p>
            <a:pPr>
              <a:spcBef>
                <a:spcPts val="0"/>
              </a:spcBef>
              <a:spcAft>
                <a:spcPts val="0"/>
              </a:spcAft>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808080"/>
                </a:solidFill>
                <a:latin typeface="Consolas" panose="020B0609020204030204" pitchFamily="49" charset="0"/>
              </a:rPr>
              <a:t>arr</a:t>
            </a:r>
            <a:r>
              <a:rPr lang="en-US" sz="1600" dirty="0">
                <a:solidFill>
                  <a:srgbClr val="000000"/>
                </a:solidFill>
                <a:latin typeface="Consolas" panose="020B0609020204030204" pitchFamily="49" charset="0"/>
              </a:rPr>
              <a:t>[m] ==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a:t>
            </a:r>
          </a:p>
          <a:p>
            <a:pPr>
              <a:spcBef>
                <a:spcPts val="0"/>
              </a:spcBef>
              <a:spcAft>
                <a:spcPts val="0"/>
              </a:spcAft>
            </a:pP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m;</a:t>
            </a:r>
          </a:p>
          <a:p>
            <a:pPr>
              <a:spcBef>
                <a:spcPts val="0"/>
              </a:spcBef>
              <a:spcAft>
                <a:spcPts val="0"/>
              </a:spcAft>
            </a:pPr>
            <a:r>
              <a:rPr lang="en-US" sz="1600" dirty="0">
                <a:solidFill>
                  <a:srgbClr val="008000"/>
                </a:solidFill>
                <a:latin typeface="Consolas" panose="020B0609020204030204" pitchFamily="49" charset="0"/>
              </a:rPr>
              <a:t>// If x greater, ignore left half </a:t>
            </a:r>
            <a:endParaRPr lang="en-US" sz="1600" dirty="0">
              <a:solidFill>
                <a:srgbClr val="000000"/>
              </a:solidFill>
              <a:latin typeface="Consolas" panose="020B0609020204030204" pitchFamily="49" charset="0"/>
            </a:endParaRPr>
          </a:p>
          <a:p>
            <a:pPr>
              <a:spcBef>
                <a:spcPts val="0"/>
              </a:spcBef>
              <a:spcAft>
                <a:spcPts val="0"/>
              </a:spcAft>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808080"/>
                </a:solidFill>
                <a:latin typeface="Consolas" panose="020B0609020204030204" pitchFamily="49" charset="0"/>
              </a:rPr>
              <a:t>arr</a:t>
            </a:r>
            <a:r>
              <a:rPr lang="en-US" sz="1600" dirty="0">
                <a:solidFill>
                  <a:srgbClr val="000000"/>
                </a:solidFill>
                <a:latin typeface="Consolas" panose="020B0609020204030204" pitchFamily="49" charset="0"/>
              </a:rPr>
              <a:t>[m] &lt; </a:t>
            </a:r>
            <a:r>
              <a:rPr lang="en-US" sz="1600" dirty="0">
                <a:solidFill>
                  <a:srgbClr val="808080"/>
                </a:solidFill>
                <a:latin typeface="Consolas" panose="020B0609020204030204" pitchFamily="49" charset="0"/>
              </a:rPr>
              <a:t>x</a:t>
            </a:r>
            <a:r>
              <a:rPr lang="en-US" sz="1600" dirty="0">
                <a:solidFill>
                  <a:srgbClr val="000000"/>
                </a:solidFill>
                <a:latin typeface="Consolas" panose="020B0609020204030204" pitchFamily="49" charset="0"/>
              </a:rPr>
              <a:t>)</a:t>
            </a:r>
          </a:p>
          <a:p>
            <a:pPr>
              <a:spcBef>
                <a:spcPts val="0"/>
              </a:spcBef>
              <a:spcAft>
                <a:spcPts val="0"/>
              </a:spcAft>
            </a:pP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 m + 1;</a:t>
            </a:r>
          </a:p>
          <a:p>
            <a:pPr>
              <a:spcBef>
                <a:spcPts val="0"/>
              </a:spcBef>
              <a:spcAft>
                <a:spcPts val="0"/>
              </a:spcAft>
            </a:pPr>
            <a:r>
              <a:rPr lang="en-US" sz="1600" dirty="0">
                <a:solidFill>
                  <a:srgbClr val="008000"/>
                </a:solidFill>
                <a:latin typeface="Consolas" panose="020B0609020204030204" pitchFamily="49" charset="0"/>
              </a:rPr>
              <a:t>// If x is smaller, ignore right half </a:t>
            </a:r>
            <a:endParaRPr lang="en-US" sz="1600" dirty="0">
              <a:solidFill>
                <a:srgbClr val="000000"/>
              </a:solidFill>
              <a:latin typeface="Consolas" panose="020B0609020204030204" pitchFamily="49" charset="0"/>
            </a:endParaRPr>
          </a:p>
          <a:p>
            <a:pPr>
              <a:spcBef>
                <a:spcPts val="0"/>
              </a:spcBef>
              <a:spcAft>
                <a:spcPts val="0"/>
              </a:spcAft>
            </a:pPr>
            <a:r>
              <a:rPr lang="en-US" sz="1600" dirty="0">
                <a:solidFill>
                  <a:srgbClr val="0000FF"/>
                </a:solidFill>
                <a:latin typeface="Consolas" panose="020B0609020204030204" pitchFamily="49" charset="0"/>
              </a:rPr>
              <a:t>else</a:t>
            </a:r>
            <a:endParaRPr lang="en-US" sz="1600" dirty="0">
              <a:solidFill>
                <a:srgbClr val="000000"/>
              </a:solidFill>
              <a:latin typeface="Consolas" panose="020B0609020204030204" pitchFamily="49" charset="0"/>
            </a:endParaRPr>
          </a:p>
          <a:p>
            <a:pPr>
              <a:spcBef>
                <a:spcPts val="0"/>
              </a:spcBef>
              <a:spcAft>
                <a:spcPts val="0"/>
              </a:spcAft>
            </a:pP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 m - 1;</a:t>
            </a:r>
          </a:p>
          <a:p>
            <a:pPr>
              <a:spcBef>
                <a:spcPts val="0"/>
              </a:spcBef>
              <a:spcAft>
                <a:spcPts val="0"/>
              </a:spcAft>
            </a:pPr>
            <a:r>
              <a:rPr lang="en-PK" sz="1600" dirty="0">
                <a:solidFill>
                  <a:srgbClr val="000000"/>
                </a:solidFill>
                <a:latin typeface="Consolas" panose="020B0609020204030204" pitchFamily="49" charset="0"/>
              </a:rPr>
              <a:t>}</a:t>
            </a:r>
          </a:p>
          <a:p>
            <a:pPr>
              <a:spcBef>
                <a:spcPts val="0"/>
              </a:spcBef>
              <a:spcAft>
                <a:spcPts val="0"/>
              </a:spcAft>
            </a:pPr>
            <a:r>
              <a:rPr lang="en-US" sz="1600" dirty="0">
                <a:solidFill>
                  <a:srgbClr val="008000"/>
                </a:solidFill>
                <a:latin typeface="Consolas" panose="020B0609020204030204" pitchFamily="49" charset="0"/>
              </a:rPr>
              <a:t>// if we reach here, then element was not present </a:t>
            </a:r>
            <a:endParaRPr lang="en-US" sz="1600" dirty="0">
              <a:solidFill>
                <a:srgbClr val="000000"/>
              </a:solidFill>
              <a:latin typeface="Consolas" panose="020B0609020204030204" pitchFamily="49" charset="0"/>
            </a:endParaRPr>
          </a:p>
          <a:p>
            <a:pPr>
              <a:spcBef>
                <a:spcPts val="0"/>
              </a:spcBef>
              <a:spcAft>
                <a:spcPts val="0"/>
              </a:spcAft>
            </a:pP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-1;</a:t>
            </a:r>
          </a:p>
          <a:p>
            <a:pPr>
              <a:spcBef>
                <a:spcPts val="0"/>
              </a:spcBef>
              <a:spcAft>
                <a:spcPts val="0"/>
              </a:spcAft>
            </a:pPr>
            <a:r>
              <a:rPr lang="en-PK" sz="1600" dirty="0">
                <a:solidFill>
                  <a:srgbClr val="000000"/>
                </a:solidFill>
                <a:latin typeface="Consolas" panose="020B0609020204030204" pitchFamily="49" charset="0"/>
              </a:rPr>
              <a:t>}</a:t>
            </a:r>
          </a:p>
          <a:p>
            <a:pPr>
              <a:spcBef>
                <a:spcPts val="0"/>
              </a:spcBef>
              <a:spcAft>
                <a:spcPts val="0"/>
              </a:spcAft>
            </a:pPr>
            <a:endParaRPr lang="en-PK" sz="1600" dirty="0">
              <a:solidFill>
                <a:srgbClr val="000000"/>
              </a:solidFill>
              <a:latin typeface="Consolas" panose="020B0609020204030204" pitchFamily="49" charset="0"/>
            </a:endParaRPr>
          </a:p>
        </p:txBody>
      </p:sp>
      <p:sp>
        <p:nvSpPr>
          <p:cNvPr id="10" name="Content Placeholder 9">
            <a:extLst>
              <a:ext uri="{FF2B5EF4-FFF2-40B4-BE49-F238E27FC236}">
                <a16:creationId xmlns:a16="http://schemas.microsoft.com/office/drawing/2014/main" id="{94DDE268-A814-4E17-B374-6EDC82B3B35A}"/>
              </a:ext>
            </a:extLst>
          </p:cNvPr>
          <p:cNvSpPr>
            <a:spLocks noGrp="1"/>
          </p:cNvSpPr>
          <p:nvPr>
            <p:ph sz="half" idx="2"/>
          </p:nvPr>
        </p:nvSpPr>
        <p:spPr>
          <a:xfrm>
            <a:off x="6553200" y="2286000"/>
            <a:ext cx="5407742" cy="4023360"/>
          </a:xfrm>
        </p:spPr>
        <p:txBody>
          <a:bodyPr/>
          <a:lstStyle/>
          <a:p>
            <a:pPr marL="91440" marR="0" lvl="0" indent="-91440" algn="l"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Char char=" "/>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Char char=" "/>
              <a:tabLst/>
              <a:defRPr/>
            </a:pPr>
            <a:r>
              <a:rPr kumimoji="0" lang="en-PK"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Char char=" "/>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arr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 2, 3, 4, 10, 40 };</a:t>
            </a:r>
          </a:p>
          <a:p>
            <a:pPr marL="91440" marR="0" lvl="0" indent="-91440" algn="l"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Char char=" "/>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x = 10;</a:t>
            </a:r>
          </a:p>
          <a:p>
            <a:pPr marL="91440" marR="0" lvl="0" indent="-91440" algn="l"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Char char=" "/>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 = </a:t>
            </a:r>
            <a:r>
              <a:rPr kumimoji="0" lang="en-US" sz="16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sizeof</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arr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sizeof</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arr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[0]);</a:t>
            </a:r>
          </a:p>
          <a:p>
            <a:pPr marL="91440" marR="0" lvl="0" indent="-91440" algn="l"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Char char=" "/>
              <a:tabLst/>
              <a:defRPr/>
            </a:pP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result =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binarySearch</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arr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 n - 1, x);</a:t>
            </a:r>
          </a:p>
          <a:p>
            <a:pPr marL="91440" marR="0" lvl="0" indent="-91440" algn="l"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Char char=" "/>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(result == -1) ? cout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mn-cs"/>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"Element is not present in array"</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Char char=" "/>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cout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mn-cs"/>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"Element is present at index "</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mn-cs"/>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result;</a:t>
            </a:r>
          </a:p>
          <a:p>
            <a:pPr marL="91440" marR="0" lvl="0" indent="-91440" algn="l"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Char char=" "/>
              <a:tabLst/>
              <a:defRPr/>
            </a:pPr>
            <a:r>
              <a:rPr kumimoji="0" lang="en-PK"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endParaRPr lang="en-PK"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460954"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11" name="TextBox 10">
            <a:extLst>
              <a:ext uri="{FF2B5EF4-FFF2-40B4-BE49-F238E27FC236}">
                <a16:creationId xmlns:a16="http://schemas.microsoft.com/office/drawing/2014/main" id="{5ED63A86-BB39-44DB-A870-009FE243FAD0}"/>
              </a:ext>
            </a:extLst>
          </p:cNvPr>
          <p:cNvSpPr txBox="1"/>
          <p:nvPr/>
        </p:nvSpPr>
        <p:spPr>
          <a:xfrm>
            <a:off x="1024126" y="1651154"/>
            <a:ext cx="7108723" cy="584775"/>
          </a:xfrm>
          <a:prstGeom prst="rect">
            <a:avLst/>
          </a:prstGeom>
          <a:noFill/>
        </p:spPr>
        <p:txBody>
          <a:bodyPr wrap="square" rtlCol="0">
            <a:spAutoFit/>
          </a:bodyPr>
          <a:lstStyle/>
          <a:p>
            <a:r>
              <a:rPr lang="en-US" sz="3200" b="1" dirty="0">
                <a:solidFill>
                  <a:srgbClr val="002060"/>
                </a:solidFill>
                <a:latin typeface="euclid_circular_a"/>
              </a:rPr>
              <a:t>Iterative Implementation in C++</a:t>
            </a:r>
            <a:endParaRPr lang="en-PK" sz="3200" b="1" dirty="0">
              <a:solidFill>
                <a:srgbClr val="002060"/>
              </a:solidFill>
              <a:latin typeface="euclid_circular_a"/>
            </a:endParaRPr>
          </a:p>
        </p:txBody>
      </p:sp>
    </p:spTree>
    <p:extLst>
      <p:ext uri="{BB962C8B-B14F-4D97-AF65-F5344CB8AC3E}">
        <p14:creationId xmlns:p14="http://schemas.microsoft.com/office/powerpoint/2010/main" val="354927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BINARY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799303"/>
            <a:ext cx="9720073" cy="4510057"/>
          </a:xfrm>
        </p:spPr>
        <p:txBody>
          <a:bodyPr>
            <a:noAutofit/>
          </a:bodyPr>
          <a:lstStyle/>
          <a:p>
            <a:pPr algn="just" fontAlgn="base"/>
            <a:r>
              <a:rPr lang="en-US" sz="3200" b="1" dirty="0">
                <a:solidFill>
                  <a:srgbClr val="002060"/>
                </a:solidFill>
                <a:latin typeface="euclid_circular_a"/>
              </a:rPr>
              <a:t>Linear Search vs Binary Search</a:t>
            </a:r>
          </a:p>
          <a:p>
            <a:pPr algn="just" fontAlgn="base"/>
            <a:r>
              <a:rPr lang="en-US" sz="2400" b="0" i="0" dirty="0">
                <a:effectLst/>
                <a:latin typeface="Roboto"/>
              </a:rPr>
              <a:t>A linear search scans one item at a time, without jumping to any item .</a:t>
            </a:r>
          </a:p>
          <a:p>
            <a:pPr marL="900113" indent="-457200" algn="just" fontAlgn="base">
              <a:buFont typeface="+mj-lt"/>
              <a:buAutoNum type="arabicPeriod"/>
            </a:pPr>
            <a:r>
              <a:rPr lang="en-US" sz="2400" b="0" i="0" dirty="0">
                <a:effectLst/>
                <a:latin typeface="Roboto"/>
              </a:rPr>
              <a:t>The worst case complexity is  O(n), sometimes known an O(n) search</a:t>
            </a:r>
          </a:p>
          <a:p>
            <a:pPr marL="900113" indent="-457200" algn="just" fontAlgn="base">
              <a:buFont typeface="+mj-lt"/>
              <a:buAutoNum type="arabicPeriod"/>
            </a:pPr>
            <a:r>
              <a:rPr lang="en-US" sz="2400" b="0" i="0" dirty="0">
                <a:effectLst/>
                <a:latin typeface="Roboto"/>
              </a:rPr>
              <a:t>Time taken to search elements keep increasing as the number of elements are increased.</a:t>
            </a:r>
          </a:p>
          <a:p>
            <a:pPr algn="just" fontAlgn="base"/>
            <a:r>
              <a:rPr lang="en-US" sz="2400" b="0" i="0" dirty="0">
                <a:effectLst/>
                <a:latin typeface="Roboto"/>
              </a:rPr>
              <a:t>A binary search however, cut down your search to half as soon as you find middle of a sorted list.</a:t>
            </a:r>
          </a:p>
          <a:p>
            <a:pPr marL="900113" indent="-457200" algn="just" fontAlgn="base">
              <a:buFont typeface="+mj-lt"/>
              <a:buAutoNum type="arabicPeriod"/>
            </a:pPr>
            <a:r>
              <a:rPr lang="en-US" sz="2400" b="0" i="0" dirty="0">
                <a:effectLst/>
                <a:latin typeface="Roboto"/>
              </a:rPr>
              <a:t>The middle element is looked to check if it is greater than or less than the value to be searched.</a:t>
            </a:r>
          </a:p>
          <a:p>
            <a:pPr marL="900113" indent="-457200" algn="just" fontAlgn="base">
              <a:buFont typeface="+mj-lt"/>
              <a:buAutoNum type="arabicPeriod"/>
            </a:pPr>
            <a:r>
              <a:rPr lang="en-US" sz="2400" b="0" i="0" dirty="0">
                <a:effectLst/>
                <a:latin typeface="Roboto"/>
              </a:rPr>
              <a:t>Accordingly, search is done to either half of the given list</a:t>
            </a:r>
          </a:p>
          <a:p>
            <a:pPr algn="just" fontAlgn="base"/>
            <a:endParaRPr lang="en-US" sz="3200" b="1" dirty="0">
              <a:solidFill>
                <a:srgbClr val="002060"/>
              </a:solidFill>
              <a:latin typeface="euclid_circular_a"/>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460954"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68049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BINARY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702910"/>
            <a:ext cx="9720073" cy="4510057"/>
          </a:xfrm>
        </p:spPr>
        <p:txBody>
          <a:bodyPr>
            <a:noAutofit/>
          </a:bodyPr>
          <a:lstStyle/>
          <a:p>
            <a:pPr algn="just" fontAlgn="base"/>
            <a:r>
              <a:rPr lang="en-US" sz="3200" b="1" dirty="0">
                <a:solidFill>
                  <a:srgbClr val="002060"/>
                </a:solidFill>
                <a:latin typeface="euclid_circular_a"/>
              </a:rPr>
              <a:t>Important Differences</a:t>
            </a:r>
          </a:p>
          <a:p>
            <a:pPr marL="374650" indent="-285750" algn="l" fontAlgn="base">
              <a:buClr>
                <a:srgbClr val="C00000"/>
              </a:buClr>
              <a:buSzPct val="145000"/>
              <a:buFont typeface="Arial" panose="020B0604020202020204" pitchFamily="34" charset="0"/>
              <a:buChar char="•"/>
            </a:pPr>
            <a:r>
              <a:rPr lang="en-US" sz="1800" b="0" i="0" dirty="0">
                <a:effectLst/>
                <a:latin typeface="Roboto"/>
              </a:rPr>
              <a:t>Input data needs to be sorted in Binary Search and not in Linear Search</a:t>
            </a:r>
          </a:p>
          <a:p>
            <a:pPr marL="374650" indent="-285750" algn="l" fontAlgn="base">
              <a:buClr>
                <a:srgbClr val="C00000"/>
              </a:buClr>
              <a:buSzPct val="145000"/>
              <a:buFont typeface="Arial" panose="020B0604020202020204" pitchFamily="34" charset="0"/>
              <a:buChar char="•"/>
            </a:pPr>
            <a:r>
              <a:rPr lang="en-US" sz="1800" b="0" i="0" dirty="0">
                <a:effectLst/>
                <a:latin typeface="Roboto"/>
              </a:rPr>
              <a:t>Linear search does the sequential access whereas Binary search access data randomly.</a:t>
            </a:r>
          </a:p>
          <a:p>
            <a:pPr marL="374650" indent="-285750" algn="l" fontAlgn="base">
              <a:buClr>
                <a:srgbClr val="C00000"/>
              </a:buClr>
              <a:buSzPct val="145000"/>
              <a:buFont typeface="Arial" panose="020B0604020202020204" pitchFamily="34" charset="0"/>
              <a:buChar char="•"/>
            </a:pPr>
            <a:r>
              <a:rPr lang="en-US" sz="1800" b="0" i="0" dirty="0">
                <a:effectLst/>
                <a:latin typeface="Roboto"/>
              </a:rPr>
              <a:t>Time complexity of linear search -O(n) , Binary search has time complexity O(log n).</a:t>
            </a:r>
          </a:p>
          <a:p>
            <a:pPr marL="374650" indent="-285750" algn="l" fontAlgn="base">
              <a:buClr>
                <a:srgbClr val="C00000"/>
              </a:buClr>
              <a:buSzPct val="145000"/>
              <a:buFont typeface="Arial" panose="020B0604020202020204" pitchFamily="34" charset="0"/>
              <a:buChar char="•"/>
            </a:pPr>
            <a:r>
              <a:rPr lang="en-US" sz="1800" b="0" i="0" dirty="0">
                <a:effectLst/>
                <a:latin typeface="Roboto"/>
              </a:rPr>
              <a:t> Linear search performs equality comparisons and Binary search performs ordering comparisons</a:t>
            </a:r>
          </a:p>
          <a:p>
            <a:pPr marL="374650" indent="-285750" algn="l" fontAlgn="base">
              <a:buClr>
                <a:srgbClr val="C00000"/>
              </a:buClr>
              <a:buSzPct val="145000"/>
              <a:buFont typeface="Arial" panose="020B0604020202020204" pitchFamily="34" charset="0"/>
              <a:buChar char="•"/>
            </a:pPr>
            <a:r>
              <a:rPr lang="en-US" sz="1800" b="0" i="0" dirty="0">
                <a:effectLst/>
                <a:latin typeface="Roboto"/>
              </a:rPr>
              <a:t>Let us look at an example to compare the two:</a:t>
            </a:r>
          </a:p>
          <a:p>
            <a:pPr marL="128016" lvl="1" indent="0" algn="ctr" fontAlgn="base">
              <a:buNone/>
            </a:pPr>
            <a:r>
              <a:rPr lang="en-US" sz="2000" b="1" i="0" dirty="0">
                <a:solidFill>
                  <a:srgbClr val="FF0000"/>
                </a:solidFill>
                <a:effectLst/>
                <a:latin typeface="Roboto"/>
              </a:rPr>
              <a:t>Linear Search to find the element “J” in a given sorted list from A-X</a:t>
            </a:r>
            <a:endParaRPr lang="en-US" sz="2000" b="0" i="0" dirty="0">
              <a:solidFill>
                <a:srgbClr val="FF0000"/>
              </a:solidFill>
              <a:effectLst/>
              <a:latin typeface="Roboto"/>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460954"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4098" name="Picture 2" descr="linear-search">
            <a:extLst>
              <a:ext uri="{FF2B5EF4-FFF2-40B4-BE49-F238E27FC236}">
                <a16:creationId xmlns:a16="http://schemas.microsoft.com/office/drawing/2014/main" id="{490FB700-804D-4B24-9FF8-2E167C19C5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34" b="11328"/>
          <a:stretch/>
        </p:blipFill>
        <p:spPr bwMode="auto">
          <a:xfrm>
            <a:off x="457200" y="4986823"/>
            <a:ext cx="11277600" cy="1762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75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BINARY SEARCH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460954"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5122" name="Picture 2" descr="binary-search">
            <a:extLst>
              <a:ext uri="{FF2B5EF4-FFF2-40B4-BE49-F238E27FC236}">
                <a16:creationId xmlns:a16="http://schemas.microsoft.com/office/drawing/2014/main" id="{D9F91FFE-3516-4C01-8A35-2BAAB541E2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3469" y="2102038"/>
            <a:ext cx="9720262" cy="285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96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Searching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814051"/>
            <a:ext cx="10818827" cy="4793225"/>
          </a:xfrm>
        </p:spPr>
        <p:txBody>
          <a:bodyPr>
            <a:normAutofit/>
          </a:bodyPr>
          <a:lstStyle/>
          <a:p>
            <a:pPr>
              <a:lnSpc>
                <a:spcPct val="100000"/>
              </a:lnSpc>
            </a:pPr>
            <a:r>
              <a:rPr lang="en-US" sz="3200" b="1" dirty="0">
                <a:solidFill>
                  <a:srgbClr val="25265E"/>
                </a:solidFill>
                <a:latin typeface="euclid_circular_a"/>
              </a:rPr>
              <a:t>What is Searching?</a:t>
            </a:r>
          </a:p>
          <a:p>
            <a:pPr marL="354013" indent="-265113" algn="just">
              <a:buClr>
                <a:srgbClr val="C00000"/>
              </a:buClr>
              <a:buSzPct val="145000"/>
              <a:buFont typeface="Arial" panose="020B0604020202020204" pitchFamily="34" charset="0"/>
              <a:buChar char="•"/>
            </a:pPr>
            <a:r>
              <a:rPr lang="en-US" sz="2400" dirty="0">
                <a:solidFill>
                  <a:srgbClr val="000000"/>
                </a:solidFill>
              </a:rPr>
              <a:t>Searching is the process of finding a given value position in a list of values.</a:t>
            </a:r>
          </a:p>
          <a:p>
            <a:pPr marL="354013" indent="-265113" algn="just">
              <a:buClr>
                <a:srgbClr val="C00000"/>
              </a:buClr>
              <a:buSzPct val="145000"/>
              <a:buFont typeface="Arial" panose="020B0604020202020204" pitchFamily="34" charset="0"/>
              <a:buChar char="•"/>
            </a:pPr>
            <a:r>
              <a:rPr lang="en-US" sz="2400" dirty="0">
                <a:solidFill>
                  <a:srgbClr val="000000"/>
                </a:solidFill>
              </a:rPr>
              <a:t>It decides whether a search key is present in the data or not.</a:t>
            </a:r>
          </a:p>
          <a:p>
            <a:pPr marL="354013" indent="-265113" algn="just">
              <a:buClr>
                <a:srgbClr val="C00000"/>
              </a:buClr>
              <a:buSzPct val="145000"/>
              <a:buFont typeface="Arial" panose="020B0604020202020204" pitchFamily="34" charset="0"/>
              <a:buChar char="•"/>
            </a:pPr>
            <a:r>
              <a:rPr lang="en-US" sz="2400" dirty="0">
                <a:solidFill>
                  <a:srgbClr val="000000"/>
                </a:solidFill>
              </a:rPr>
              <a:t>It is the algorithmic process of finding a particular item in a collection of items.</a:t>
            </a:r>
          </a:p>
          <a:p>
            <a:pPr marL="354013" indent="-265113" algn="just">
              <a:buClr>
                <a:srgbClr val="C00000"/>
              </a:buClr>
              <a:buSzPct val="145000"/>
              <a:buFont typeface="Arial" panose="020B0604020202020204" pitchFamily="34" charset="0"/>
              <a:buChar char="•"/>
            </a:pPr>
            <a:r>
              <a:rPr lang="en-US" sz="2400" dirty="0">
                <a:solidFill>
                  <a:srgbClr val="000000"/>
                </a:solidFill>
              </a:rPr>
              <a:t>It can be done on internal data structure or on external data structure.</a:t>
            </a:r>
          </a:p>
          <a:p>
            <a:pPr algn="l"/>
            <a:endParaRPr lang="en-US" sz="3200" b="1" i="0" dirty="0">
              <a:solidFill>
                <a:srgbClr val="25265E"/>
              </a:solidFill>
              <a:effectLst/>
              <a:latin typeface="euclid_circular_a"/>
            </a:endParaRPr>
          </a:p>
          <a:p>
            <a:pPr marL="342900" indent="-342900" algn="just" defTabSz="457200">
              <a:lnSpc>
                <a:spcPct val="100000"/>
              </a:lnSpc>
              <a:buClr>
                <a:srgbClr val="C00000"/>
              </a:buClr>
              <a:buSzPct val="145000"/>
              <a:buFont typeface="Arial" panose="020B0604020202020204" pitchFamily="34" charset="0"/>
              <a:buChar char="•"/>
            </a:pPr>
            <a:endParaRPr lang="en-US" sz="24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598606"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Tree>
    <p:extLst>
      <p:ext uri="{BB962C8B-B14F-4D97-AF65-F5344CB8AC3E}">
        <p14:creationId xmlns:p14="http://schemas.microsoft.com/office/powerpoint/2010/main" val="264206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Searching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814051"/>
            <a:ext cx="10818827" cy="4793225"/>
          </a:xfrm>
        </p:spPr>
        <p:txBody>
          <a:bodyPr>
            <a:normAutofit/>
          </a:bodyPr>
          <a:lstStyle/>
          <a:p>
            <a:pPr algn="l"/>
            <a:r>
              <a:rPr lang="en-US" sz="3200" b="1" dirty="0">
                <a:solidFill>
                  <a:srgbClr val="25265E"/>
                </a:solidFill>
                <a:latin typeface="euclid_circular_a"/>
              </a:rPr>
              <a:t>Searching Techniques</a:t>
            </a:r>
          </a:p>
          <a:p>
            <a:pPr marL="0" indent="0">
              <a:buClr>
                <a:srgbClr val="C00000"/>
              </a:buClr>
              <a:buNone/>
            </a:pPr>
            <a:r>
              <a:rPr lang="en-US" sz="2000" b="1" i="0" dirty="0">
                <a:solidFill>
                  <a:srgbClr val="000000"/>
                </a:solidFill>
                <a:effectLst/>
                <a:latin typeface="Verdana" panose="020B0604030504040204" pitchFamily="34" charset="0"/>
              </a:rPr>
              <a:t>To search an element in a given array, it can be done in following ways:</a:t>
            </a:r>
            <a:r>
              <a:rPr lang="en-US" sz="2000" dirty="0"/>
              <a:t/>
            </a:r>
            <a:br>
              <a:rPr lang="en-US" sz="2000" dirty="0"/>
            </a:br>
            <a:r>
              <a:rPr lang="en-US" sz="2800" dirty="0">
                <a:solidFill>
                  <a:srgbClr val="000000"/>
                </a:solidFill>
              </a:rPr>
              <a:t/>
            </a:r>
            <a:br>
              <a:rPr lang="en-US" sz="2800" dirty="0">
                <a:solidFill>
                  <a:srgbClr val="000000"/>
                </a:solidFill>
              </a:rPr>
            </a:br>
            <a:r>
              <a:rPr lang="en-US" sz="2800" dirty="0">
                <a:solidFill>
                  <a:srgbClr val="C00000"/>
                </a:solidFill>
              </a:rPr>
              <a:t>1. </a:t>
            </a:r>
            <a:r>
              <a:rPr lang="en-US" sz="2800" dirty="0">
                <a:solidFill>
                  <a:srgbClr val="000000"/>
                </a:solidFill>
              </a:rPr>
              <a:t>Sequential Search</a:t>
            </a:r>
            <a:br>
              <a:rPr lang="en-US" sz="2800" dirty="0">
                <a:solidFill>
                  <a:srgbClr val="000000"/>
                </a:solidFill>
              </a:rPr>
            </a:br>
            <a:r>
              <a:rPr lang="en-US" sz="2800" dirty="0">
                <a:solidFill>
                  <a:srgbClr val="C00000"/>
                </a:solidFill>
              </a:rPr>
              <a:t>2. </a:t>
            </a:r>
            <a:r>
              <a:rPr lang="en-US" sz="2800" dirty="0">
                <a:solidFill>
                  <a:srgbClr val="000000"/>
                </a:solidFill>
              </a:rPr>
              <a:t>Binary Search</a:t>
            </a:r>
          </a:p>
          <a:p>
            <a:pPr algn="l"/>
            <a:endParaRPr lang="en-US" sz="3200" b="1" i="0" dirty="0">
              <a:solidFill>
                <a:srgbClr val="25265E"/>
              </a:solidFill>
              <a:effectLst/>
              <a:latin typeface="euclid_circular_a"/>
            </a:endParaRPr>
          </a:p>
          <a:p>
            <a:pPr marL="342900" indent="-342900" algn="just" defTabSz="457200">
              <a:lnSpc>
                <a:spcPct val="100000"/>
              </a:lnSpc>
              <a:buClr>
                <a:srgbClr val="C00000"/>
              </a:buClr>
              <a:buSzPct val="145000"/>
              <a:buFont typeface="Arial" panose="020B0604020202020204" pitchFamily="34" charset="0"/>
              <a:buChar char="•"/>
            </a:pPr>
            <a:endParaRPr lang="en-US" sz="24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598606"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Tree>
    <p:extLst>
      <p:ext uri="{BB962C8B-B14F-4D97-AF65-F5344CB8AC3E}">
        <p14:creationId xmlns:p14="http://schemas.microsoft.com/office/powerpoint/2010/main" val="137886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SEQUENTIAL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814051"/>
            <a:ext cx="10818827" cy="4793225"/>
          </a:xfrm>
        </p:spPr>
        <p:txBody>
          <a:bodyPr>
            <a:normAutofit/>
          </a:bodyPr>
          <a:lstStyle/>
          <a:p>
            <a:pPr algn="l"/>
            <a:r>
              <a:rPr lang="en-US" sz="3200" b="1" dirty="0">
                <a:solidFill>
                  <a:srgbClr val="25265E"/>
                </a:solidFill>
                <a:latin typeface="euclid_circular_a"/>
              </a:rPr>
              <a:t>Sequential Search</a:t>
            </a:r>
          </a:p>
          <a:p>
            <a:pPr marL="354013" indent="-265113" algn="just">
              <a:buClr>
                <a:srgbClr val="C00000"/>
              </a:buClr>
              <a:buSzPct val="145000"/>
              <a:buFont typeface="Arial" panose="020B0604020202020204" pitchFamily="34" charset="0"/>
              <a:buChar char="•"/>
              <a:tabLst>
                <a:tab pos="354013" algn="l"/>
              </a:tabLst>
            </a:pPr>
            <a:r>
              <a:rPr lang="en-US" sz="2800" dirty="0">
                <a:solidFill>
                  <a:srgbClr val="000000"/>
                </a:solidFill>
              </a:rPr>
              <a:t>Sequential search is also called as Linear Search.</a:t>
            </a:r>
          </a:p>
          <a:p>
            <a:pPr marL="354013" indent="-265113" algn="just">
              <a:buClr>
                <a:srgbClr val="C00000"/>
              </a:buClr>
              <a:buSzPct val="145000"/>
              <a:buFont typeface="Arial" panose="020B0604020202020204" pitchFamily="34" charset="0"/>
              <a:buChar char="•"/>
              <a:tabLst>
                <a:tab pos="354013" algn="l"/>
              </a:tabLst>
            </a:pPr>
            <a:r>
              <a:rPr lang="en-US" sz="2800" dirty="0">
                <a:solidFill>
                  <a:srgbClr val="000000"/>
                </a:solidFill>
              </a:rPr>
              <a:t>Sequential search starts at the beginning of the list and checks every element of the list.</a:t>
            </a:r>
          </a:p>
          <a:p>
            <a:pPr marL="354013" indent="-265113" algn="just">
              <a:buClr>
                <a:srgbClr val="C00000"/>
              </a:buClr>
              <a:buSzPct val="145000"/>
              <a:buFont typeface="Arial" panose="020B0604020202020204" pitchFamily="34" charset="0"/>
              <a:buChar char="•"/>
              <a:tabLst>
                <a:tab pos="354013" algn="l"/>
              </a:tabLst>
            </a:pPr>
            <a:r>
              <a:rPr lang="en-US" sz="2800" dirty="0">
                <a:solidFill>
                  <a:srgbClr val="000000"/>
                </a:solidFill>
              </a:rPr>
              <a:t>It is a basic and simple search algorithm.</a:t>
            </a:r>
          </a:p>
          <a:p>
            <a:pPr marL="354013" indent="-265113" algn="just">
              <a:buClr>
                <a:srgbClr val="C00000"/>
              </a:buClr>
              <a:buSzPct val="145000"/>
              <a:buFont typeface="Arial" panose="020B0604020202020204" pitchFamily="34" charset="0"/>
              <a:buChar char="•"/>
              <a:tabLst>
                <a:tab pos="354013" algn="l"/>
              </a:tabLst>
            </a:pPr>
            <a:r>
              <a:rPr lang="en-US" sz="2800" dirty="0">
                <a:solidFill>
                  <a:srgbClr val="000000"/>
                </a:solidFill>
              </a:rPr>
              <a:t>Sequential search compares the element with all the other elements given in the list. If the element is matched, it returns the value index, else it returns -1.</a:t>
            </a:r>
          </a:p>
          <a:p>
            <a:pPr algn="l"/>
            <a:endParaRPr lang="en-US" sz="3200" b="1" i="0" dirty="0">
              <a:solidFill>
                <a:srgbClr val="25265E"/>
              </a:solidFill>
              <a:effectLst/>
              <a:latin typeface="euclid_circular_a"/>
            </a:endParaRPr>
          </a:p>
          <a:p>
            <a:pPr marL="342900" indent="-342900" algn="just" defTabSz="457200">
              <a:lnSpc>
                <a:spcPct val="100000"/>
              </a:lnSpc>
              <a:buClr>
                <a:srgbClr val="C00000"/>
              </a:buClr>
              <a:buSzPct val="145000"/>
              <a:buFont typeface="Arial" panose="020B0604020202020204" pitchFamily="34" charset="0"/>
              <a:buChar char="•"/>
            </a:pPr>
            <a:endParaRPr lang="en-US" sz="24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598606"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Tree>
    <p:extLst>
      <p:ext uri="{BB962C8B-B14F-4D97-AF65-F5344CB8AC3E}">
        <p14:creationId xmlns:p14="http://schemas.microsoft.com/office/powerpoint/2010/main" val="159272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SEQUENTIAL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286000"/>
            <a:ext cx="10568104" cy="4023360"/>
          </a:xfrm>
        </p:spPr>
        <p:txBody>
          <a:bodyPr>
            <a:normAutofit fontScale="92500" lnSpcReduction="10000"/>
          </a:bodyPr>
          <a:lstStyle/>
          <a:p>
            <a:pPr algn="just"/>
            <a:endParaRPr lang="en-US" sz="2800" dirty="0">
              <a:solidFill>
                <a:srgbClr val="000000"/>
              </a:solidFill>
            </a:endParaRPr>
          </a:p>
          <a:p>
            <a:pPr algn="just"/>
            <a:endParaRPr lang="en-US" sz="2800" dirty="0">
              <a:solidFill>
                <a:srgbClr val="000000"/>
              </a:solidFill>
            </a:endParaRPr>
          </a:p>
          <a:p>
            <a:pPr algn="just"/>
            <a:endParaRPr lang="en-US" sz="2800" dirty="0">
              <a:solidFill>
                <a:srgbClr val="000000"/>
              </a:solidFill>
            </a:endParaRPr>
          </a:p>
          <a:p>
            <a:pPr algn="just"/>
            <a:endParaRPr lang="en-US" sz="2800" dirty="0">
              <a:solidFill>
                <a:srgbClr val="000000"/>
              </a:solidFill>
            </a:endParaRPr>
          </a:p>
          <a:p>
            <a:pPr algn="just"/>
            <a:r>
              <a:rPr lang="en-US" sz="2800" dirty="0">
                <a:solidFill>
                  <a:srgbClr val="000000"/>
                </a:solidFill>
              </a:rPr>
              <a:t>The above figure shows how sequential search works. It searches an element or value from an array till the desired element or value is not found. If we search the element 25, it will go step by step in a sequence order. It searches in a sequence order. Sequential search is applied on the unsorted or unordered list when there are fewer elements in a list.</a:t>
            </a:r>
          </a:p>
          <a:p>
            <a:pPr marL="342900" indent="-342900" algn="just" defTabSz="457200">
              <a:lnSpc>
                <a:spcPct val="100000"/>
              </a:lnSpc>
              <a:buClr>
                <a:srgbClr val="C00000"/>
              </a:buClr>
              <a:buSzPct val="145000"/>
              <a:buFont typeface="Arial" panose="020B0604020202020204" pitchFamily="34" charset="0"/>
              <a:buChar char="•"/>
            </a:pPr>
            <a:endParaRPr lang="en-US" sz="24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598606"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pic>
        <p:nvPicPr>
          <p:cNvPr id="1026" name="Picture 2" descr="sequential search">
            <a:extLst>
              <a:ext uri="{FF2B5EF4-FFF2-40B4-BE49-F238E27FC236}">
                <a16:creationId xmlns:a16="http://schemas.microsoft.com/office/drawing/2014/main" id="{1D06E7D2-7363-4C2D-91A4-976DAB5E4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375" y="2237232"/>
            <a:ext cx="4439726" cy="177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07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SEQUENTIAL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681317"/>
            <a:ext cx="10568104" cy="4970206"/>
          </a:xfrm>
        </p:spPr>
        <p:txBody>
          <a:bodyPr>
            <a:normAutofit fontScale="25000" lnSpcReduction="20000"/>
          </a:bodyPr>
          <a:lstStyle/>
          <a:p>
            <a:pPr marL="0" indent="0">
              <a:lnSpc>
                <a:spcPct val="120000"/>
              </a:lnSpc>
              <a:spcBef>
                <a:spcPts val="0"/>
              </a:spcBef>
              <a:spcAft>
                <a:spcPts val="0"/>
              </a:spcAft>
              <a:buNone/>
            </a:pPr>
            <a:r>
              <a:rPr lang="en-US" sz="6400" dirty="0">
                <a:solidFill>
                  <a:srgbClr val="0000FF"/>
                </a:solidFill>
                <a:latin typeface="Consolas" panose="020B0609020204030204" pitchFamily="49" charset="0"/>
              </a:rPr>
              <a:t>int</a:t>
            </a:r>
            <a:r>
              <a:rPr lang="en-US" sz="6400" dirty="0">
                <a:solidFill>
                  <a:srgbClr val="000000"/>
                </a:solidFill>
                <a:latin typeface="Consolas" panose="020B0609020204030204" pitchFamily="49" charset="0"/>
              </a:rPr>
              <a:t> search(</a:t>
            </a:r>
            <a:r>
              <a:rPr lang="en-US" sz="6400" dirty="0">
                <a:solidFill>
                  <a:srgbClr val="0000FF"/>
                </a:solidFill>
                <a:latin typeface="Consolas" panose="020B0609020204030204" pitchFamily="49" charset="0"/>
              </a:rPr>
              <a:t>int</a:t>
            </a:r>
            <a:r>
              <a:rPr lang="en-US" sz="6400" dirty="0">
                <a:solidFill>
                  <a:srgbClr val="000000"/>
                </a:solidFill>
                <a:latin typeface="Consolas" panose="020B0609020204030204" pitchFamily="49" charset="0"/>
              </a:rPr>
              <a:t> </a:t>
            </a:r>
            <a:r>
              <a:rPr lang="en-US" sz="6400" dirty="0" err="1">
                <a:solidFill>
                  <a:srgbClr val="808080"/>
                </a:solidFill>
                <a:latin typeface="Consolas" panose="020B0609020204030204" pitchFamily="49" charset="0"/>
              </a:rPr>
              <a:t>arr</a:t>
            </a:r>
            <a:r>
              <a:rPr lang="en-US" sz="6400" dirty="0">
                <a:solidFill>
                  <a:srgbClr val="000000"/>
                </a:solidFill>
                <a:latin typeface="Consolas" panose="020B0609020204030204" pitchFamily="49" charset="0"/>
              </a:rPr>
              <a:t>[], </a:t>
            </a:r>
            <a:r>
              <a:rPr lang="en-US" sz="6400" dirty="0">
                <a:solidFill>
                  <a:srgbClr val="0000FF"/>
                </a:solidFill>
                <a:latin typeface="Consolas" panose="020B0609020204030204" pitchFamily="49" charset="0"/>
              </a:rPr>
              <a:t>int</a:t>
            </a:r>
            <a:r>
              <a:rPr lang="en-US" sz="6400" dirty="0">
                <a:solidFill>
                  <a:srgbClr val="000000"/>
                </a:solidFill>
                <a:latin typeface="Consolas" panose="020B0609020204030204" pitchFamily="49" charset="0"/>
              </a:rPr>
              <a:t> </a:t>
            </a:r>
            <a:r>
              <a:rPr lang="en-US" sz="6400" dirty="0">
                <a:solidFill>
                  <a:srgbClr val="808080"/>
                </a:solidFill>
                <a:latin typeface="Consolas" panose="020B0609020204030204" pitchFamily="49" charset="0"/>
              </a:rPr>
              <a:t>n</a:t>
            </a:r>
            <a:r>
              <a:rPr lang="en-US" sz="6400" dirty="0">
                <a:solidFill>
                  <a:srgbClr val="000000"/>
                </a:solidFill>
                <a:latin typeface="Consolas" panose="020B0609020204030204" pitchFamily="49" charset="0"/>
              </a:rPr>
              <a:t>, </a:t>
            </a:r>
            <a:r>
              <a:rPr lang="en-US" sz="6400" dirty="0">
                <a:solidFill>
                  <a:srgbClr val="0000FF"/>
                </a:solidFill>
                <a:latin typeface="Consolas" panose="020B0609020204030204" pitchFamily="49" charset="0"/>
              </a:rPr>
              <a:t>int</a:t>
            </a:r>
            <a:r>
              <a:rPr lang="en-US" sz="6400" dirty="0">
                <a:solidFill>
                  <a:srgbClr val="000000"/>
                </a:solidFill>
                <a:latin typeface="Consolas" panose="020B0609020204030204" pitchFamily="49" charset="0"/>
              </a:rPr>
              <a:t> </a:t>
            </a:r>
            <a:r>
              <a:rPr lang="en-US" sz="6400" dirty="0">
                <a:solidFill>
                  <a:srgbClr val="808080"/>
                </a:solidFill>
                <a:latin typeface="Consolas" panose="020B0609020204030204" pitchFamily="49" charset="0"/>
              </a:rPr>
              <a:t>x</a:t>
            </a:r>
            <a:r>
              <a:rPr lang="en-US" sz="6400" dirty="0">
                <a:solidFill>
                  <a:srgbClr val="000000"/>
                </a:solidFill>
                <a:latin typeface="Consolas" panose="020B0609020204030204" pitchFamily="49" charset="0"/>
              </a:rPr>
              <a:t>)</a:t>
            </a:r>
          </a:p>
          <a:p>
            <a:pPr>
              <a:lnSpc>
                <a:spcPct val="120000"/>
              </a:lnSpc>
              <a:spcBef>
                <a:spcPts val="0"/>
              </a:spcBef>
              <a:spcAft>
                <a:spcPts val="0"/>
              </a:spcAft>
            </a:pPr>
            <a:r>
              <a:rPr lang="en-PK" sz="6400" dirty="0">
                <a:solidFill>
                  <a:srgbClr val="000000"/>
                </a:solidFill>
                <a:latin typeface="Consolas" panose="020B0609020204030204" pitchFamily="49" charset="0"/>
              </a:rPr>
              <a:t>{</a:t>
            </a:r>
          </a:p>
          <a:p>
            <a:pPr marL="530225" indent="-90488">
              <a:lnSpc>
                <a:spcPct val="120000"/>
              </a:lnSpc>
              <a:spcBef>
                <a:spcPts val="0"/>
              </a:spcBef>
              <a:spcAft>
                <a:spcPts val="0"/>
              </a:spcAft>
            </a:pPr>
            <a:r>
              <a:rPr lang="en-US" sz="6400" dirty="0">
                <a:solidFill>
                  <a:srgbClr val="0000FF"/>
                </a:solidFill>
                <a:latin typeface="Consolas" panose="020B0609020204030204" pitchFamily="49" charset="0"/>
              </a:rPr>
              <a:t>int</a:t>
            </a:r>
            <a:r>
              <a:rPr lang="en-US" sz="6400" dirty="0">
                <a:solidFill>
                  <a:srgbClr val="000000"/>
                </a:solidFill>
                <a:latin typeface="Consolas" panose="020B0609020204030204" pitchFamily="49" charset="0"/>
              </a:rPr>
              <a:t> i;</a:t>
            </a:r>
          </a:p>
          <a:p>
            <a:pPr marL="530225" indent="-90488">
              <a:lnSpc>
                <a:spcPct val="120000"/>
              </a:lnSpc>
              <a:spcBef>
                <a:spcPts val="0"/>
              </a:spcBef>
              <a:spcAft>
                <a:spcPts val="0"/>
              </a:spcAft>
            </a:pPr>
            <a:r>
              <a:rPr lang="nn-NO" sz="6400" dirty="0">
                <a:solidFill>
                  <a:srgbClr val="0000FF"/>
                </a:solidFill>
                <a:latin typeface="Consolas" panose="020B0609020204030204" pitchFamily="49" charset="0"/>
              </a:rPr>
              <a:t>for</a:t>
            </a:r>
            <a:r>
              <a:rPr lang="nn-NO" sz="6400" dirty="0">
                <a:solidFill>
                  <a:srgbClr val="000000"/>
                </a:solidFill>
                <a:latin typeface="Consolas" panose="020B0609020204030204" pitchFamily="49" charset="0"/>
              </a:rPr>
              <a:t> (i = 0; i &lt; </a:t>
            </a:r>
            <a:r>
              <a:rPr lang="nn-NO" sz="6400" dirty="0">
                <a:solidFill>
                  <a:srgbClr val="808080"/>
                </a:solidFill>
                <a:latin typeface="Consolas" panose="020B0609020204030204" pitchFamily="49" charset="0"/>
              </a:rPr>
              <a:t>n</a:t>
            </a:r>
            <a:r>
              <a:rPr lang="nn-NO" sz="6400" dirty="0">
                <a:solidFill>
                  <a:srgbClr val="000000"/>
                </a:solidFill>
                <a:latin typeface="Consolas" panose="020B0609020204030204" pitchFamily="49" charset="0"/>
              </a:rPr>
              <a:t>; i++)</a:t>
            </a:r>
          </a:p>
          <a:p>
            <a:pPr marL="987425" indent="-547688">
              <a:lnSpc>
                <a:spcPct val="120000"/>
              </a:lnSpc>
              <a:spcBef>
                <a:spcPts val="0"/>
              </a:spcBef>
              <a:spcAft>
                <a:spcPts val="0"/>
              </a:spcAft>
            </a:pPr>
            <a:r>
              <a:rPr lang="en-US" sz="6400" dirty="0">
                <a:solidFill>
                  <a:srgbClr val="0000FF"/>
                </a:solidFill>
                <a:latin typeface="Consolas" panose="020B0609020204030204" pitchFamily="49" charset="0"/>
              </a:rPr>
              <a:t>if</a:t>
            </a:r>
            <a:r>
              <a:rPr lang="en-US" sz="6400" dirty="0">
                <a:solidFill>
                  <a:srgbClr val="000000"/>
                </a:solidFill>
                <a:latin typeface="Consolas" panose="020B0609020204030204" pitchFamily="49" charset="0"/>
              </a:rPr>
              <a:t> (</a:t>
            </a:r>
            <a:r>
              <a:rPr lang="en-US" sz="6400" dirty="0" err="1">
                <a:solidFill>
                  <a:srgbClr val="808080"/>
                </a:solidFill>
                <a:latin typeface="Consolas" panose="020B0609020204030204" pitchFamily="49" charset="0"/>
              </a:rPr>
              <a:t>arr</a:t>
            </a:r>
            <a:r>
              <a:rPr lang="en-US" sz="6400" dirty="0">
                <a:solidFill>
                  <a:srgbClr val="000000"/>
                </a:solidFill>
                <a:latin typeface="Consolas" panose="020B0609020204030204" pitchFamily="49" charset="0"/>
              </a:rPr>
              <a:t>[i] == </a:t>
            </a:r>
            <a:r>
              <a:rPr lang="en-US" sz="6400" dirty="0">
                <a:solidFill>
                  <a:srgbClr val="808080"/>
                </a:solidFill>
                <a:latin typeface="Consolas" panose="020B0609020204030204" pitchFamily="49" charset="0"/>
              </a:rPr>
              <a:t>x</a:t>
            </a:r>
            <a:r>
              <a:rPr lang="en-US" sz="6400" dirty="0">
                <a:solidFill>
                  <a:srgbClr val="000000"/>
                </a:solidFill>
                <a:latin typeface="Consolas" panose="020B0609020204030204" pitchFamily="49" charset="0"/>
              </a:rPr>
              <a:t>)</a:t>
            </a:r>
          </a:p>
          <a:p>
            <a:pPr marL="1341438" indent="-90488">
              <a:lnSpc>
                <a:spcPct val="120000"/>
              </a:lnSpc>
              <a:spcBef>
                <a:spcPts val="0"/>
              </a:spcBef>
              <a:spcAft>
                <a:spcPts val="0"/>
              </a:spcAft>
            </a:pPr>
            <a:r>
              <a:rPr lang="en-US" sz="6400" dirty="0">
                <a:solidFill>
                  <a:srgbClr val="0000FF"/>
                </a:solidFill>
                <a:latin typeface="Consolas" panose="020B0609020204030204" pitchFamily="49" charset="0"/>
              </a:rPr>
              <a:t>return</a:t>
            </a:r>
            <a:r>
              <a:rPr lang="en-US" sz="6400" dirty="0">
                <a:solidFill>
                  <a:srgbClr val="000000"/>
                </a:solidFill>
                <a:latin typeface="Consolas" panose="020B0609020204030204" pitchFamily="49" charset="0"/>
              </a:rPr>
              <a:t> i;</a:t>
            </a:r>
          </a:p>
          <a:p>
            <a:pPr marL="530225" indent="-90488">
              <a:lnSpc>
                <a:spcPct val="120000"/>
              </a:lnSpc>
              <a:spcBef>
                <a:spcPts val="0"/>
              </a:spcBef>
              <a:spcAft>
                <a:spcPts val="0"/>
              </a:spcAft>
            </a:pPr>
            <a:r>
              <a:rPr lang="en-US" sz="6400" dirty="0">
                <a:solidFill>
                  <a:srgbClr val="0000FF"/>
                </a:solidFill>
                <a:latin typeface="Consolas" panose="020B0609020204030204" pitchFamily="49" charset="0"/>
              </a:rPr>
              <a:t>return</a:t>
            </a:r>
            <a:r>
              <a:rPr lang="en-US" sz="6400" dirty="0">
                <a:solidFill>
                  <a:srgbClr val="000000"/>
                </a:solidFill>
                <a:latin typeface="Consolas" panose="020B0609020204030204" pitchFamily="49" charset="0"/>
              </a:rPr>
              <a:t> -1;</a:t>
            </a:r>
          </a:p>
          <a:p>
            <a:pPr>
              <a:lnSpc>
                <a:spcPct val="120000"/>
              </a:lnSpc>
              <a:spcBef>
                <a:spcPts val="0"/>
              </a:spcBef>
              <a:spcAft>
                <a:spcPts val="0"/>
              </a:spcAft>
            </a:pPr>
            <a:r>
              <a:rPr lang="en-PK" sz="6400" dirty="0">
                <a:solidFill>
                  <a:srgbClr val="000000"/>
                </a:solidFill>
                <a:latin typeface="Consolas" panose="020B0609020204030204" pitchFamily="49" charset="0"/>
              </a:rPr>
              <a:t>}</a:t>
            </a:r>
          </a:p>
          <a:p>
            <a:pPr>
              <a:lnSpc>
                <a:spcPct val="120000"/>
              </a:lnSpc>
              <a:spcBef>
                <a:spcPts val="0"/>
              </a:spcBef>
              <a:spcAft>
                <a:spcPts val="0"/>
              </a:spcAft>
            </a:pPr>
            <a:endParaRPr lang="en-PK" sz="6400" dirty="0">
              <a:solidFill>
                <a:srgbClr val="000000"/>
              </a:solidFill>
              <a:latin typeface="Consolas" panose="020B0609020204030204" pitchFamily="49" charset="0"/>
            </a:endParaRPr>
          </a:p>
          <a:p>
            <a:pPr>
              <a:lnSpc>
                <a:spcPct val="120000"/>
              </a:lnSpc>
              <a:spcBef>
                <a:spcPts val="0"/>
              </a:spcBef>
              <a:spcAft>
                <a:spcPts val="0"/>
              </a:spcAft>
            </a:pPr>
            <a:r>
              <a:rPr lang="en-US" sz="6400" dirty="0">
                <a:solidFill>
                  <a:srgbClr val="0000FF"/>
                </a:solidFill>
                <a:latin typeface="Consolas" panose="020B0609020204030204" pitchFamily="49" charset="0"/>
              </a:rPr>
              <a:t>void</a:t>
            </a:r>
            <a:r>
              <a:rPr lang="en-US" sz="6400" dirty="0">
                <a:solidFill>
                  <a:srgbClr val="000000"/>
                </a:solidFill>
                <a:latin typeface="Consolas" panose="020B0609020204030204" pitchFamily="49" charset="0"/>
              </a:rPr>
              <a:t> main(</a:t>
            </a:r>
            <a:r>
              <a:rPr lang="en-US" sz="6400" dirty="0">
                <a:solidFill>
                  <a:srgbClr val="0000FF"/>
                </a:solidFill>
                <a:latin typeface="Consolas" panose="020B0609020204030204" pitchFamily="49" charset="0"/>
              </a:rPr>
              <a:t>void</a:t>
            </a:r>
            <a:r>
              <a:rPr lang="en-US" sz="6400" dirty="0">
                <a:solidFill>
                  <a:srgbClr val="000000"/>
                </a:solidFill>
                <a:latin typeface="Consolas" panose="020B0609020204030204" pitchFamily="49" charset="0"/>
              </a:rPr>
              <a:t>)</a:t>
            </a:r>
          </a:p>
          <a:p>
            <a:pPr>
              <a:lnSpc>
                <a:spcPct val="120000"/>
              </a:lnSpc>
              <a:spcBef>
                <a:spcPts val="0"/>
              </a:spcBef>
              <a:spcAft>
                <a:spcPts val="0"/>
              </a:spcAft>
            </a:pPr>
            <a:r>
              <a:rPr lang="en-PK" sz="6400" dirty="0">
                <a:solidFill>
                  <a:srgbClr val="000000"/>
                </a:solidFill>
                <a:latin typeface="Consolas" panose="020B0609020204030204" pitchFamily="49" charset="0"/>
              </a:rPr>
              <a:t>{</a:t>
            </a:r>
          </a:p>
          <a:p>
            <a:pPr marL="530225" indent="101600">
              <a:lnSpc>
                <a:spcPct val="120000"/>
              </a:lnSpc>
              <a:spcBef>
                <a:spcPts val="0"/>
              </a:spcBef>
              <a:spcAft>
                <a:spcPts val="0"/>
              </a:spcAft>
            </a:pPr>
            <a:r>
              <a:rPr lang="en-US" sz="6400" dirty="0">
                <a:solidFill>
                  <a:srgbClr val="0000FF"/>
                </a:solidFill>
                <a:latin typeface="Consolas" panose="020B0609020204030204" pitchFamily="49" charset="0"/>
              </a:rPr>
              <a:t>int</a:t>
            </a:r>
            <a:r>
              <a:rPr lang="en-US" sz="6400" dirty="0">
                <a:solidFill>
                  <a:srgbClr val="000000"/>
                </a:solidFill>
                <a:latin typeface="Consolas" panose="020B0609020204030204" pitchFamily="49" charset="0"/>
              </a:rPr>
              <a:t> </a:t>
            </a:r>
            <a:r>
              <a:rPr lang="en-US" sz="6400" dirty="0" err="1">
                <a:solidFill>
                  <a:srgbClr val="000000"/>
                </a:solidFill>
                <a:latin typeface="Consolas" panose="020B0609020204030204" pitchFamily="49" charset="0"/>
              </a:rPr>
              <a:t>arr</a:t>
            </a:r>
            <a:r>
              <a:rPr lang="en-US" sz="6400" dirty="0">
                <a:solidFill>
                  <a:srgbClr val="000000"/>
                </a:solidFill>
                <a:latin typeface="Consolas" panose="020B0609020204030204" pitchFamily="49" charset="0"/>
              </a:rPr>
              <a:t>[] = { 2, 3, 4, 10, 40 };</a:t>
            </a:r>
          </a:p>
          <a:p>
            <a:pPr marL="530225" indent="101600">
              <a:lnSpc>
                <a:spcPct val="120000"/>
              </a:lnSpc>
              <a:spcBef>
                <a:spcPts val="0"/>
              </a:spcBef>
              <a:spcAft>
                <a:spcPts val="0"/>
              </a:spcAft>
            </a:pPr>
            <a:r>
              <a:rPr lang="en-US" sz="6400" dirty="0">
                <a:solidFill>
                  <a:srgbClr val="0000FF"/>
                </a:solidFill>
                <a:latin typeface="Consolas" panose="020B0609020204030204" pitchFamily="49" charset="0"/>
              </a:rPr>
              <a:t>int</a:t>
            </a:r>
            <a:r>
              <a:rPr lang="en-US" sz="6400" dirty="0">
                <a:solidFill>
                  <a:srgbClr val="000000"/>
                </a:solidFill>
                <a:latin typeface="Consolas" panose="020B0609020204030204" pitchFamily="49" charset="0"/>
              </a:rPr>
              <a:t> x = 10;</a:t>
            </a:r>
          </a:p>
          <a:p>
            <a:pPr marL="530225" indent="101600">
              <a:lnSpc>
                <a:spcPct val="120000"/>
              </a:lnSpc>
              <a:spcBef>
                <a:spcPts val="0"/>
              </a:spcBef>
              <a:spcAft>
                <a:spcPts val="0"/>
              </a:spcAft>
            </a:pPr>
            <a:r>
              <a:rPr lang="en-US" sz="6400" dirty="0">
                <a:solidFill>
                  <a:srgbClr val="0000FF"/>
                </a:solidFill>
                <a:latin typeface="Consolas" panose="020B0609020204030204" pitchFamily="49" charset="0"/>
              </a:rPr>
              <a:t>int</a:t>
            </a:r>
            <a:r>
              <a:rPr lang="en-US" sz="6400" dirty="0">
                <a:solidFill>
                  <a:srgbClr val="000000"/>
                </a:solidFill>
                <a:latin typeface="Consolas" panose="020B0609020204030204" pitchFamily="49" charset="0"/>
              </a:rPr>
              <a:t> n = </a:t>
            </a:r>
            <a:r>
              <a:rPr lang="en-US" sz="6400" dirty="0" err="1">
                <a:solidFill>
                  <a:srgbClr val="0000FF"/>
                </a:solidFill>
                <a:latin typeface="Consolas" panose="020B0609020204030204" pitchFamily="49" charset="0"/>
              </a:rPr>
              <a:t>sizeof</a:t>
            </a:r>
            <a:r>
              <a:rPr lang="en-US" sz="6400" dirty="0">
                <a:solidFill>
                  <a:srgbClr val="000000"/>
                </a:solidFill>
                <a:latin typeface="Consolas" panose="020B0609020204030204" pitchFamily="49" charset="0"/>
              </a:rPr>
              <a:t>(</a:t>
            </a:r>
            <a:r>
              <a:rPr lang="en-US" sz="6400" dirty="0" err="1">
                <a:solidFill>
                  <a:srgbClr val="000000"/>
                </a:solidFill>
                <a:latin typeface="Consolas" panose="020B0609020204030204" pitchFamily="49" charset="0"/>
              </a:rPr>
              <a:t>arr</a:t>
            </a:r>
            <a:r>
              <a:rPr lang="en-US" sz="6400" dirty="0">
                <a:solidFill>
                  <a:srgbClr val="000000"/>
                </a:solidFill>
                <a:latin typeface="Consolas" panose="020B0609020204030204" pitchFamily="49" charset="0"/>
              </a:rPr>
              <a:t>) / </a:t>
            </a:r>
            <a:r>
              <a:rPr lang="en-US" sz="6400" dirty="0" err="1">
                <a:solidFill>
                  <a:srgbClr val="0000FF"/>
                </a:solidFill>
                <a:latin typeface="Consolas" panose="020B0609020204030204" pitchFamily="49" charset="0"/>
              </a:rPr>
              <a:t>sizeof</a:t>
            </a:r>
            <a:r>
              <a:rPr lang="en-US" sz="6400" dirty="0">
                <a:solidFill>
                  <a:srgbClr val="000000"/>
                </a:solidFill>
                <a:latin typeface="Consolas" panose="020B0609020204030204" pitchFamily="49" charset="0"/>
              </a:rPr>
              <a:t>(</a:t>
            </a:r>
            <a:r>
              <a:rPr lang="en-US" sz="6400" dirty="0" err="1">
                <a:solidFill>
                  <a:srgbClr val="000000"/>
                </a:solidFill>
                <a:latin typeface="Consolas" panose="020B0609020204030204" pitchFamily="49" charset="0"/>
              </a:rPr>
              <a:t>arr</a:t>
            </a:r>
            <a:r>
              <a:rPr lang="en-US" sz="6400" dirty="0">
                <a:solidFill>
                  <a:srgbClr val="000000"/>
                </a:solidFill>
                <a:latin typeface="Consolas" panose="020B0609020204030204" pitchFamily="49" charset="0"/>
              </a:rPr>
              <a:t>[0]);</a:t>
            </a:r>
          </a:p>
          <a:p>
            <a:pPr marL="530225" indent="101600">
              <a:lnSpc>
                <a:spcPct val="120000"/>
              </a:lnSpc>
              <a:spcBef>
                <a:spcPts val="0"/>
              </a:spcBef>
              <a:spcAft>
                <a:spcPts val="0"/>
              </a:spcAft>
            </a:pPr>
            <a:r>
              <a:rPr lang="en-US" sz="6400" dirty="0">
                <a:solidFill>
                  <a:srgbClr val="0000FF"/>
                </a:solidFill>
                <a:latin typeface="Consolas" panose="020B0609020204030204" pitchFamily="49" charset="0"/>
              </a:rPr>
              <a:t>int</a:t>
            </a:r>
            <a:r>
              <a:rPr lang="en-US" sz="6400" dirty="0">
                <a:solidFill>
                  <a:srgbClr val="000000"/>
                </a:solidFill>
                <a:latin typeface="Consolas" panose="020B0609020204030204" pitchFamily="49" charset="0"/>
              </a:rPr>
              <a:t> result = search(</a:t>
            </a:r>
            <a:r>
              <a:rPr lang="en-US" sz="6400" dirty="0" err="1">
                <a:solidFill>
                  <a:srgbClr val="000000"/>
                </a:solidFill>
                <a:latin typeface="Consolas" panose="020B0609020204030204" pitchFamily="49" charset="0"/>
              </a:rPr>
              <a:t>arr</a:t>
            </a:r>
            <a:r>
              <a:rPr lang="en-US" sz="6400" dirty="0">
                <a:solidFill>
                  <a:srgbClr val="000000"/>
                </a:solidFill>
                <a:latin typeface="Consolas" panose="020B0609020204030204" pitchFamily="49" charset="0"/>
              </a:rPr>
              <a:t>, n, x);</a:t>
            </a:r>
          </a:p>
          <a:p>
            <a:pPr marL="530225" indent="101600">
              <a:lnSpc>
                <a:spcPct val="120000"/>
              </a:lnSpc>
              <a:spcBef>
                <a:spcPts val="0"/>
              </a:spcBef>
              <a:spcAft>
                <a:spcPts val="0"/>
              </a:spcAft>
            </a:pPr>
            <a:r>
              <a:rPr lang="en-US" sz="6400" dirty="0">
                <a:solidFill>
                  <a:srgbClr val="0000FF"/>
                </a:solidFill>
                <a:latin typeface="Consolas" panose="020B0609020204030204" pitchFamily="49" charset="0"/>
              </a:rPr>
              <a:t>if</a:t>
            </a:r>
            <a:r>
              <a:rPr lang="en-US" sz="6400" dirty="0">
                <a:solidFill>
                  <a:srgbClr val="000000"/>
                </a:solidFill>
                <a:latin typeface="Consolas" panose="020B0609020204030204" pitchFamily="49" charset="0"/>
              </a:rPr>
              <a:t> (result == -1)</a:t>
            </a:r>
          </a:p>
          <a:p>
            <a:pPr marL="530225" indent="101600">
              <a:lnSpc>
                <a:spcPct val="120000"/>
              </a:lnSpc>
              <a:spcBef>
                <a:spcPts val="0"/>
              </a:spcBef>
              <a:spcAft>
                <a:spcPts val="0"/>
              </a:spcAft>
            </a:pPr>
            <a:r>
              <a:rPr lang="en-US" sz="6400" dirty="0">
                <a:solidFill>
                  <a:srgbClr val="000000"/>
                </a:solidFill>
                <a:latin typeface="Consolas" panose="020B0609020204030204" pitchFamily="49" charset="0"/>
              </a:rPr>
              <a:t>cout </a:t>
            </a:r>
            <a:r>
              <a:rPr lang="en-US" sz="6400" dirty="0">
                <a:solidFill>
                  <a:srgbClr val="008080"/>
                </a:solidFill>
                <a:latin typeface="Consolas" panose="020B0609020204030204" pitchFamily="49" charset="0"/>
              </a:rPr>
              <a:t>&lt;&lt;</a:t>
            </a:r>
            <a:r>
              <a:rPr lang="en-US" sz="6400" dirty="0">
                <a:solidFill>
                  <a:srgbClr val="000000"/>
                </a:solidFill>
                <a:latin typeface="Consolas" panose="020B0609020204030204" pitchFamily="49" charset="0"/>
              </a:rPr>
              <a:t> </a:t>
            </a:r>
            <a:r>
              <a:rPr lang="en-US" sz="6400" dirty="0">
                <a:solidFill>
                  <a:srgbClr val="A31515"/>
                </a:solidFill>
                <a:latin typeface="Consolas" panose="020B0609020204030204" pitchFamily="49" charset="0"/>
              </a:rPr>
              <a:t>"Element is not present in array"</a:t>
            </a:r>
            <a:r>
              <a:rPr lang="en-US" sz="6400" dirty="0">
                <a:solidFill>
                  <a:srgbClr val="000000"/>
                </a:solidFill>
                <a:latin typeface="Consolas" panose="020B0609020204030204" pitchFamily="49" charset="0"/>
              </a:rPr>
              <a:t>;</a:t>
            </a:r>
          </a:p>
          <a:p>
            <a:pPr marL="530225" indent="101600">
              <a:lnSpc>
                <a:spcPct val="120000"/>
              </a:lnSpc>
              <a:spcBef>
                <a:spcPts val="0"/>
              </a:spcBef>
              <a:spcAft>
                <a:spcPts val="0"/>
              </a:spcAft>
            </a:pPr>
            <a:r>
              <a:rPr lang="en-US" sz="6400" dirty="0">
                <a:solidFill>
                  <a:srgbClr val="0000FF"/>
                </a:solidFill>
                <a:latin typeface="Consolas" panose="020B0609020204030204" pitchFamily="49" charset="0"/>
              </a:rPr>
              <a:t>else</a:t>
            </a:r>
            <a:endParaRPr lang="en-US" sz="6400" dirty="0">
              <a:solidFill>
                <a:srgbClr val="000000"/>
              </a:solidFill>
              <a:latin typeface="Consolas" panose="020B0609020204030204" pitchFamily="49" charset="0"/>
            </a:endParaRPr>
          </a:p>
          <a:p>
            <a:pPr marL="530225" indent="101600">
              <a:lnSpc>
                <a:spcPct val="120000"/>
              </a:lnSpc>
              <a:spcBef>
                <a:spcPts val="0"/>
              </a:spcBef>
              <a:spcAft>
                <a:spcPts val="0"/>
              </a:spcAft>
            </a:pPr>
            <a:r>
              <a:rPr lang="en-US" sz="6400" dirty="0">
                <a:solidFill>
                  <a:srgbClr val="000000"/>
                </a:solidFill>
                <a:latin typeface="Consolas" panose="020B0609020204030204" pitchFamily="49" charset="0"/>
              </a:rPr>
              <a:t>cout </a:t>
            </a:r>
            <a:r>
              <a:rPr lang="en-US" sz="6400" dirty="0">
                <a:solidFill>
                  <a:srgbClr val="008080"/>
                </a:solidFill>
                <a:latin typeface="Consolas" panose="020B0609020204030204" pitchFamily="49" charset="0"/>
              </a:rPr>
              <a:t>&lt;&lt;</a:t>
            </a:r>
            <a:r>
              <a:rPr lang="en-US" sz="6400" dirty="0">
                <a:solidFill>
                  <a:srgbClr val="000000"/>
                </a:solidFill>
                <a:latin typeface="Consolas" panose="020B0609020204030204" pitchFamily="49" charset="0"/>
              </a:rPr>
              <a:t> </a:t>
            </a:r>
            <a:r>
              <a:rPr lang="en-US" sz="6400" dirty="0">
                <a:solidFill>
                  <a:srgbClr val="A31515"/>
                </a:solidFill>
                <a:latin typeface="Consolas" panose="020B0609020204030204" pitchFamily="49" charset="0"/>
              </a:rPr>
              <a:t>"Element is present at index "</a:t>
            </a:r>
            <a:r>
              <a:rPr lang="en-US" sz="6400" dirty="0">
                <a:solidFill>
                  <a:srgbClr val="000000"/>
                </a:solidFill>
                <a:latin typeface="Consolas" panose="020B0609020204030204" pitchFamily="49" charset="0"/>
              </a:rPr>
              <a:t> </a:t>
            </a:r>
            <a:r>
              <a:rPr lang="en-US" sz="6400" dirty="0">
                <a:solidFill>
                  <a:srgbClr val="008080"/>
                </a:solidFill>
                <a:latin typeface="Consolas" panose="020B0609020204030204" pitchFamily="49" charset="0"/>
              </a:rPr>
              <a:t>&lt;&lt;</a:t>
            </a:r>
            <a:r>
              <a:rPr lang="en-US" sz="6400" dirty="0">
                <a:solidFill>
                  <a:srgbClr val="000000"/>
                </a:solidFill>
                <a:latin typeface="Consolas" panose="020B0609020204030204" pitchFamily="49" charset="0"/>
              </a:rPr>
              <a:t> result;</a:t>
            </a:r>
          </a:p>
          <a:p>
            <a:pPr>
              <a:lnSpc>
                <a:spcPct val="120000"/>
              </a:lnSpc>
              <a:spcBef>
                <a:spcPts val="0"/>
              </a:spcBef>
              <a:spcAft>
                <a:spcPts val="0"/>
              </a:spcAft>
            </a:pPr>
            <a:endParaRPr lang="en-PK" sz="6400" dirty="0">
              <a:solidFill>
                <a:srgbClr val="000000"/>
              </a:solidFill>
              <a:latin typeface="Consolas" panose="020B0609020204030204" pitchFamily="49" charset="0"/>
            </a:endParaRPr>
          </a:p>
          <a:p>
            <a:pPr>
              <a:lnSpc>
                <a:spcPct val="120000"/>
              </a:lnSpc>
              <a:spcBef>
                <a:spcPts val="0"/>
              </a:spcBef>
              <a:spcAft>
                <a:spcPts val="0"/>
              </a:spcAft>
            </a:pPr>
            <a:r>
              <a:rPr lang="en-PK" sz="6400" dirty="0">
                <a:solidFill>
                  <a:srgbClr val="000000"/>
                </a:solidFill>
                <a:latin typeface="Consolas" panose="020B0609020204030204" pitchFamily="49" charset="0"/>
              </a:rPr>
              <a:t>}</a:t>
            </a:r>
          </a:p>
          <a:p>
            <a:pPr marL="0" indent="0" algn="just" defTabSz="457200">
              <a:lnSpc>
                <a:spcPct val="100000"/>
              </a:lnSpc>
              <a:buClr>
                <a:srgbClr val="C00000"/>
              </a:buClr>
              <a:buSzPct val="145000"/>
              <a:buNone/>
            </a:pPr>
            <a:endParaRPr lang="en-US" sz="24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598606"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9" name="TextBox 8">
            <a:extLst>
              <a:ext uri="{FF2B5EF4-FFF2-40B4-BE49-F238E27FC236}">
                <a16:creationId xmlns:a16="http://schemas.microsoft.com/office/drawing/2014/main" id="{79DF0AF9-ECD4-455B-9C6A-C4F676206DB6}"/>
              </a:ext>
            </a:extLst>
          </p:cNvPr>
          <p:cNvSpPr txBox="1"/>
          <p:nvPr/>
        </p:nvSpPr>
        <p:spPr>
          <a:xfrm>
            <a:off x="4784965" y="2728696"/>
            <a:ext cx="7108723" cy="584775"/>
          </a:xfrm>
          <a:prstGeom prst="rect">
            <a:avLst/>
          </a:prstGeom>
          <a:noFill/>
        </p:spPr>
        <p:txBody>
          <a:bodyPr wrap="square" rtlCol="0">
            <a:spAutoFit/>
          </a:bodyPr>
          <a:lstStyle/>
          <a:p>
            <a:r>
              <a:rPr lang="en-US" sz="3200" b="1" dirty="0">
                <a:solidFill>
                  <a:srgbClr val="002060"/>
                </a:solidFill>
                <a:latin typeface="euclid_circular_a"/>
              </a:rPr>
              <a:t>Iterative Implementation in C++</a:t>
            </a:r>
            <a:endParaRPr lang="en-PK" sz="3200" b="1" dirty="0">
              <a:solidFill>
                <a:srgbClr val="002060"/>
              </a:solidFill>
              <a:latin typeface="euclid_circular_a"/>
            </a:endParaRPr>
          </a:p>
        </p:txBody>
      </p:sp>
    </p:spTree>
    <p:extLst>
      <p:ext uri="{BB962C8B-B14F-4D97-AF65-F5344CB8AC3E}">
        <p14:creationId xmlns:p14="http://schemas.microsoft.com/office/powerpoint/2010/main" val="116805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BINARY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814051"/>
            <a:ext cx="10818827" cy="4793225"/>
          </a:xfrm>
        </p:spPr>
        <p:txBody>
          <a:bodyPr>
            <a:normAutofit lnSpcReduction="10000"/>
          </a:bodyPr>
          <a:lstStyle/>
          <a:p>
            <a:pPr algn="l"/>
            <a:r>
              <a:rPr lang="en-US" sz="3200" b="1" dirty="0">
                <a:solidFill>
                  <a:srgbClr val="25265E"/>
                </a:solidFill>
                <a:latin typeface="euclid_circular_a"/>
              </a:rPr>
              <a:t>Binary Search</a:t>
            </a:r>
          </a:p>
          <a:p>
            <a:pPr marL="354013" indent="-265113" algn="just">
              <a:buClr>
                <a:srgbClr val="C00000"/>
              </a:buClr>
              <a:buSzPct val="145000"/>
              <a:buFont typeface="Arial" panose="020B0604020202020204" pitchFamily="34" charset="0"/>
              <a:buChar char="•"/>
              <a:tabLst>
                <a:tab pos="354013" algn="l"/>
              </a:tabLst>
            </a:pPr>
            <a:r>
              <a:rPr lang="en-US" sz="2800" dirty="0">
                <a:solidFill>
                  <a:srgbClr val="000000"/>
                </a:solidFill>
              </a:rPr>
              <a:t>Binary Search is used for searching an element in a sorted array.</a:t>
            </a:r>
          </a:p>
          <a:p>
            <a:pPr marL="354013" indent="-265113" algn="just">
              <a:buClr>
                <a:srgbClr val="C00000"/>
              </a:buClr>
              <a:buSzPct val="145000"/>
              <a:buFont typeface="Arial" panose="020B0604020202020204" pitchFamily="34" charset="0"/>
              <a:buChar char="•"/>
              <a:tabLst>
                <a:tab pos="354013" algn="l"/>
              </a:tabLst>
            </a:pPr>
            <a:r>
              <a:rPr lang="en-US" sz="2800" dirty="0">
                <a:solidFill>
                  <a:srgbClr val="000000"/>
                </a:solidFill>
              </a:rPr>
              <a:t>It is a fast search algorithm with run-time complexity of O(log n).</a:t>
            </a:r>
          </a:p>
          <a:p>
            <a:pPr marL="354013" indent="-265113" algn="just">
              <a:buClr>
                <a:srgbClr val="C00000"/>
              </a:buClr>
              <a:buSzPct val="145000"/>
              <a:buFont typeface="Arial" panose="020B0604020202020204" pitchFamily="34" charset="0"/>
              <a:buChar char="•"/>
              <a:tabLst>
                <a:tab pos="354013" algn="l"/>
              </a:tabLst>
            </a:pPr>
            <a:r>
              <a:rPr lang="en-US" sz="2800" dirty="0">
                <a:solidFill>
                  <a:srgbClr val="000000"/>
                </a:solidFill>
              </a:rPr>
              <a:t>Binary search works on the principle of divide and conquer.</a:t>
            </a:r>
          </a:p>
          <a:p>
            <a:pPr marL="354013" indent="-265113" algn="just">
              <a:buClr>
                <a:srgbClr val="C00000"/>
              </a:buClr>
              <a:buSzPct val="145000"/>
              <a:buFont typeface="Arial" panose="020B0604020202020204" pitchFamily="34" charset="0"/>
              <a:buChar char="•"/>
              <a:tabLst>
                <a:tab pos="354013" algn="l"/>
              </a:tabLst>
            </a:pPr>
            <a:r>
              <a:rPr lang="en-US" sz="2800" dirty="0">
                <a:solidFill>
                  <a:srgbClr val="000000"/>
                </a:solidFill>
              </a:rPr>
              <a:t>This searching technique looks for a particular element by comparing the middle most element of the collection.</a:t>
            </a:r>
          </a:p>
          <a:p>
            <a:pPr marL="354013" indent="-265113" algn="just">
              <a:buClr>
                <a:srgbClr val="C00000"/>
              </a:buClr>
              <a:buSzPct val="145000"/>
              <a:buFont typeface="Arial" panose="020B0604020202020204" pitchFamily="34" charset="0"/>
              <a:buChar char="•"/>
              <a:tabLst>
                <a:tab pos="354013" algn="l"/>
              </a:tabLst>
            </a:pPr>
            <a:r>
              <a:rPr lang="en-US" sz="2800" dirty="0">
                <a:solidFill>
                  <a:srgbClr val="000000"/>
                </a:solidFill>
              </a:rPr>
              <a:t>It is useful when there are large number of elements in an array.</a:t>
            </a:r>
            <a:endParaRPr lang="en-US" sz="3200" b="1" i="0" dirty="0">
              <a:solidFill>
                <a:srgbClr val="25265E"/>
              </a:solidFill>
              <a:effectLst/>
              <a:latin typeface="euclid_circular_a"/>
            </a:endParaRPr>
          </a:p>
          <a:p>
            <a:pPr marL="342900" indent="-342900" algn="just" defTabSz="457200">
              <a:lnSpc>
                <a:spcPct val="100000"/>
              </a:lnSpc>
              <a:buClr>
                <a:srgbClr val="C00000"/>
              </a:buClr>
              <a:buSzPct val="145000"/>
              <a:buFont typeface="Arial" panose="020B0604020202020204" pitchFamily="34" charset="0"/>
              <a:buChar char="•"/>
            </a:pPr>
            <a:endParaRPr lang="en-US" sz="24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598606"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00783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BINARY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814051"/>
            <a:ext cx="10818827" cy="4793225"/>
          </a:xfrm>
        </p:spPr>
        <p:txBody>
          <a:bodyPr>
            <a:normAutofit/>
          </a:bodyPr>
          <a:lstStyle/>
          <a:p>
            <a:pPr algn="l"/>
            <a:endParaRPr lang="en-US" sz="3200" b="1" dirty="0">
              <a:solidFill>
                <a:srgbClr val="25265E"/>
              </a:solidFill>
              <a:latin typeface="euclid_circular_a"/>
            </a:endParaRPr>
          </a:p>
          <a:p>
            <a:pPr algn="l"/>
            <a:endParaRPr lang="en-US" sz="3200" b="1" dirty="0">
              <a:solidFill>
                <a:srgbClr val="25265E"/>
              </a:solidFill>
              <a:latin typeface="euclid_circular_a"/>
            </a:endParaRPr>
          </a:p>
          <a:p>
            <a:pPr algn="l"/>
            <a:endParaRPr lang="en-US" sz="3200" b="1" dirty="0">
              <a:solidFill>
                <a:srgbClr val="25265E"/>
              </a:solidFill>
              <a:latin typeface="euclid_circular_a"/>
            </a:endParaRPr>
          </a:p>
          <a:p>
            <a:pPr algn="l"/>
            <a:r>
              <a:rPr lang="en-US" sz="2800" dirty="0">
                <a:solidFill>
                  <a:srgbClr val="000000"/>
                </a:solidFill>
              </a:rPr>
              <a:t>The above array is sorted in ascending order. As we know binary search is applied on sorted lists only for fast searching.</a:t>
            </a:r>
            <a:endParaRPr lang="en-US" sz="24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598606"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pic>
        <p:nvPicPr>
          <p:cNvPr id="2050" name="Picture 2" descr="binary array">
            <a:extLst>
              <a:ext uri="{FF2B5EF4-FFF2-40B4-BE49-F238E27FC236}">
                <a16:creationId xmlns:a16="http://schemas.microsoft.com/office/drawing/2014/main" id="{5CE0B3B9-35D0-4129-896D-FE049914B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563" y="2222944"/>
            <a:ext cx="6519201" cy="12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08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BINARY SEARCH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176527" y="1814053"/>
            <a:ext cx="10818827" cy="4793225"/>
          </a:xfrm>
        </p:spPr>
        <p:txBody>
          <a:bodyPr>
            <a:normAutofit/>
          </a:bodyPr>
          <a:lstStyle/>
          <a:p>
            <a:pPr marL="0" indent="0" algn="l">
              <a:buNone/>
            </a:pPr>
            <a:r>
              <a:rPr lang="en-US" sz="2800" dirty="0">
                <a:solidFill>
                  <a:srgbClr val="000000"/>
                </a:solidFill>
              </a:rPr>
              <a:t>For example, if searching an element 25 in the 7-element array, following figure shows how binary search works:</a:t>
            </a:r>
          </a:p>
          <a:p>
            <a:pPr marL="0" indent="0" algn="l">
              <a:buNone/>
            </a:pPr>
            <a:r>
              <a:rPr lang="en-US" sz="2000" dirty="0"/>
              <a:t/>
            </a:r>
            <a:br>
              <a:rPr lang="en-US" sz="2000" dirty="0"/>
            </a:br>
            <a:endParaRPr lang="en-US" sz="2400" dirty="0">
              <a:solidFill>
                <a:srgbClr val="00000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5" name="AutoShape 2" descr="Binary Heap">
            <a:extLst>
              <a:ext uri="{FF2B5EF4-FFF2-40B4-BE49-F238E27FC236}">
                <a16:creationId xmlns:a16="http://schemas.microsoft.com/office/drawing/2014/main" id="{E1BD964B-005A-4D39-9428-D53546633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sp>
        <p:nvSpPr>
          <p:cNvPr id="6" name="AutoShape 4" descr="Binary Heap">
            <a:extLst>
              <a:ext uri="{FF2B5EF4-FFF2-40B4-BE49-F238E27FC236}">
                <a16:creationId xmlns:a16="http://schemas.microsoft.com/office/drawing/2014/main" id="{1461BF64-8F5A-4343-A4E0-839836711270}"/>
              </a:ext>
            </a:extLst>
          </p:cNvPr>
          <p:cNvSpPr>
            <a:spLocks noChangeAspect="1" noChangeArrowheads="1"/>
          </p:cNvSpPr>
          <p:nvPr/>
        </p:nvSpPr>
        <p:spPr bwMode="auto">
          <a:xfrm>
            <a:off x="3460954" y="3581400"/>
            <a:ext cx="2954594" cy="2954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pic>
        <p:nvPicPr>
          <p:cNvPr id="3074" name="Picture 2" descr="working structure binary search">
            <a:extLst>
              <a:ext uri="{FF2B5EF4-FFF2-40B4-BE49-F238E27FC236}">
                <a16:creationId xmlns:a16="http://schemas.microsoft.com/office/drawing/2014/main" id="{0F84F7AA-D91A-40EB-8676-17C57F47A6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91"/>
          <a:stretch/>
        </p:blipFill>
        <p:spPr bwMode="auto">
          <a:xfrm>
            <a:off x="8067368" y="2303419"/>
            <a:ext cx="4092785" cy="44513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FAC2DB3-C18D-4133-92D6-E1356967A072}"/>
              </a:ext>
            </a:extLst>
          </p:cNvPr>
          <p:cNvSpPr txBox="1"/>
          <p:nvPr/>
        </p:nvSpPr>
        <p:spPr>
          <a:xfrm>
            <a:off x="1156427" y="2887682"/>
            <a:ext cx="6746141" cy="3785652"/>
          </a:xfrm>
          <a:prstGeom prst="rect">
            <a:avLst/>
          </a:prstGeom>
          <a:noFill/>
        </p:spPr>
        <p:txBody>
          <a:bodyPr wrap="square" rtlCol="0">
            <a:spAutoFit/>
          </a:bodyPr>
          <a:lstStyle/>
          <a:p>
            <a:pPr algn="just"/>
            <a:r>
              <a:rPr lang="en-US" sz="2400" dirty="0">
                <a:solidFill>
                  <a:srgbClr val="000000"/>
                </a:solidFill>
              </a:rPr>
              <a:t>Binary searching starts with middle element. If the element is equal to the element that we are searching then return true. If the element is less than then move to the right of the list or if the element is greater than then move to the left of the list. Repeat this, till you find an element.</a:t>
            </a:r>
          </a:p>
          <a:p>
            <a:pPr algn="just"/>
            <a:endParaRPr lang="en-US" sz="2400" dirty="0">
              <a:solidFill>
                <a:srgbClr val="000000"/>
              </a:solidFill>
            </a:endParaRPr>
          </a:p>
          <a:p>
            <a:pPr algn="just"/>
            <a:r>
              <a:rPr lang="en-US" sz="2400" dirty="0">
                <a:solidFill>
                  <a:srgbClr val="000000"/>
                </a:solidFill>
              </a:rPr>
              <a:t>The idea of binary search is to use the information that the array is sorted and reduce the time complexity to O(Log n).</a:t>
            </a:r>
            <a:endParaRPr lang="en-PK" sz="2400" dirty="0">
              <a:solidFill>
                <a:srgbClr val="000000"/>
              </a:solidFill>
            </a:endParaRPr>
          </a:p>
        </p:txBody>
      </p:sp>
    </p:spTree>
    <p:extLst>
      <p:ext uri="{BB962C8B-B14F-4D97-AF65-F5344CB8AC3E}">
        <p14:creationId xmlns:p14="http://schemas.microsoft.com/office/powerpoint/2010/main" val="143435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1676</TotalTime>
  <Words>1129</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Consolas</vt:lpstr>
      <vt:lpstr>euclid_circular_a</vt:lpstr>
      <vt:lpstr>Roboto</vt:lpstr>
      <vt:lpstr>Tw Cen MT</vt:lpstr>
      <vt:lpstr>Tw Cen MT Condensed</vt:lpstr>
      <vt:lpstr>Verdana</vt:lpstr>
      <vt:lpstr>Wingdings 3</vt:lpstr>
      <vt:lpstr>Integral</vt:lpstr>
      <vt:lpstr>Data Structures and algorithms  SEARCHING</vt:lpstr>
      <vt:lpstr>Searching – DATA STRUCTURE</vt:lpstr>
      <vt:lpstr>Searching – DATA STRUCTURE</vt:lpstr>
      <vt:lpstr>SEQUENTIAL SEARCH – DATA STRUCTURE</vt:lpstr>
      <vt:lpstr>SEQUENTIAL SEARCH – DATA STRUCTURE</vt:lpstr>
      <vt:lpstr>SEQUENTIAL SEARCH – DATA STRUCTURE</vt:lpstr>
      <vt:lpstr>BINARY SEARCH – DATA STRUCTURE</vt:lpstr>
      <vt:lpstr>BINARY SEARCH – DATA STRUCTURE</vt:lpstr>
      <vt:lpstr>BINARY SEARCH – DATA STRUCTURE</vt:lpstr>
      <vt:lpstr>BINARY SEARCH – DATA STRUCTURE</vt:lpstr>
      <vt:lpstr>BINARY SEARCH – DATA STRUCTURE</vt:lpstr>
      <vt:lpstr>BINARY SEARCH – DATA STRUCTURE</vt:lpstr>
      <vt:lpstr>BINARY SEARCH – DATA STRUCTURE</vt:lpstr>
      <vt:lpstr>BINARY SEARCH – DATA STRUCTURE</vt:lpstr>
      <vt:lpstr>BINARY SEARCH – DATA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Sadia Zar</dc:creator>
  <cp:lastModifiedBy>UIIT</cp:lastModifiedBy>
  <cp:revision>449</cp:revision>
  <dcterms:created xsi:type="dcterms:W3CDTF">2020-05-03T23:37:33Z</dcterms:created>
  <dcterms:modified xsi:type="dcterms:W3CDTF">2022-11-02T08:32:34Z</dcterms:modified>
</cp:coreProperties>
</file>