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 id="279" r:id="rId25"/>
    <p:sldId id="280" r:id="rId26"/>
    <p:sldId id="281" r:id="rId27"/>
    <p:sldId id="282" r:id="rId28"/>
    <p:sldId id="284" r:id="rId29"/>
    <p:sldId id="285" r:id="rId30"/>
    <p:sldId id="286" r:id="rId31"/>
    <p:sldId id="287" r:id="rId32"/>
    <p:sldId id="288" r:id="rId33"/>
    <p:sldId id="289" r:id="rId34"/>
    <p:sldId id="290" r:id="rId35"/>
    <p:sldId id="291" r:id="rId36"/>
    <p:sldId id="293" r:id="rId37"/>
    <p:sldId id="292"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B0F0"/>
    <a:srgbClr val="88ADE3"/>
    <a:srgbClr val="F8CECC"/>
    <a:srgbClr val="FFCD28"/>
    <a:srgbClr val="BCBCBC"/>
    <a:srgbClr val="F9CFCD"/>
    <a:srgbClr val="C1C1C1"/>
    <a:srgbClr val="CDEB8B"/>
    <a:srgbClr val="D5E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179995-24F5-4E30-AA3C-C6A49AA09FD3}" type="datetimeFigureOut">
              <a:rPr lang="en-PK" smtClean="0"/>
              <a:t>12/12/2022</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D36634-1409-4A8E-A296-BA8F1C547D97}" type="slidenum">
              <a:rPr lang="en-PK" smtClean="0"/>
              <a:t>‹#›</a:t>
            </a:fld>
            <a:endParaRPr lang="en-PK"/>
          </a:p>
        </p:txBody>
      </p:sp>
    </p:spTree>
    <p:extLst>
      <p:ext uri="{BB962C8B-B14F-4D97-AF65-F5344CB8AC3E}">
        <p14:creationId xmlns:p14="http://schemas.microsoft.com/office/powerpoint/2010/main" val="922826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357571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02565" y="427202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498722" y="4272028"/>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ECB3A91-E8FF-491D-9094-E8DA7D09D927}" type="datetimeFigureOut">
              <a:rPr lang="en-PK" smtClean="0"/>
              <a:t>12/12/2022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E84F414-AC98-41D6-86A2-7C0351A90181}" type="slidenum">
              <a:rPr lang="en-PK" smtClean="0"/>
              <a:t>‹#›</a:t>
            </a:fld>
            <a:endParaRPr lang="en-PK"/>
          </a:p>
        </p:txBody>
      </p:sp>
      <p:cxnSp>
        <p:nvCxnSpPr>
          <p:cNvPr id="8" name="Straight Connector 7"/>
          <p:cNvCxnSpPr/>
          <p:nvPr/>
        </p:nvCxnSpPr>
        <p:spPr>
          <a:xfrm flipV="1">
            <a:off x="8577915" y="4513477"/>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24013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B3A91-E8FF-491D-9094-E8DA7D09D927}" type="datetimeFigureOut">
              <a:rPr lang="en-PK" smtClean="0"/>
              <a:t>12/12/2022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E84F414-AC98-41D6-86A2-7C0351A90181}" type="slidenum">
              <a:rPr lang="en-PK" smtClean="0"/>
              <a:t>‹#›</a:t>
            </a:fld>
            <a:endParaRPr lang="en-PK"/>
          </a:p>
        </p:txBody>
      </p:sp>
    </p:spTree>
    <p:extLst>
      <p:ext uri="{BB962C8B-B14F-4D97-AF65-F5344CB8AC3E}">
        <p14:creationId xmlns:p14="http://schemas.microsoft.com/office/powerpoint/2010/main" val="3624761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B3A91-E8FF-491D-9094-E8DA7D09D927}" type="datetimeFigureOut">
              <a:rPr lang="en-PK" smtClean="0"/>
              <a:t>12/12/2022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E84F414-AC98-41D6-86A2-7C0351A90181}" type="slidenum">
              <a:rPr lang="en-PK" smtClean="0"/>
              <a:t>‹#›</a:t>
            </a:fld>
            <a:endParaRPr lang="en-PK"/>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08103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B3A91-E8FF-491D-9094-E8DA7D09D927}" type="datetimeFigureOut">
              <a:rPr lang="en-PK" smtClean="0"/>
              <a:t>12/12/2022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E84F414-AC98-41D6-86A2-7C0351A90181}" type="slidenum">
              <a:rPr lang="en-PK" smtClean="0"/>
              <a:t>‹#›</a:t>
            </a:fld>
            <a:endParaRPr lang="en-PK"/>
          </a:p>
        </p:txBody>
      </p:sp>
    </p:spTree>
    <p:extLst>
      <p:ext uri="{BB962C8B-B14F-4D97-AF65-F5344CB8AC3E}">
        <p14:creationId xmlns:p14="http://schemas.microsoft.com/office/powerpoint/2010/main" val="309153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CB3A91-E8FF-491D-9094-E8DA7D09D927}" type="datetimeFigureOut">
              <a:rPr lang="en-PK" smtClean="0"/>
              <a:t>12/12/2022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E84F414-AC98-41D6-86A2-7C0351A90181}" type="slidenum">
              <a:rPr lang="en-PK" smtClean="0"/>
              <a:t>‹#›</a:t>
            </a:fld>
            <a:endParaRPr lang="en-PK"/>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12310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CB3A91-E8FF-491D-9094-E8DA7D09D927}" type="datetimeFigureOut">
              <a:rPr lang="en-PK" smtClean="0"/>
              <a:t>12/12/2022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FE84F414-AC98-41D6-86A2-7C0351A90181}" type="slidenum">
              <a:rPr lang="en-PK" smtClean="0"/>
              <a:t>‹#›</a:t>
            </a:fld>
            <a:endParaRPr lang="en-PK"/>
          </a:p>
        </p:txBody>
      </p:sp>
    </p:spTree>
    <p:extLst>
      <p:ext uri="{BB962C8B-B14F-4D97-AF65-F5344CB8AC3E}">
        <p14:creationId xmlns:p14="http://schemas.microsoft.com/office/powerpoint/2010/main" val="2947126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CB3A91-E8FF-491D-9094-E8DA7D09D927}" type="datetimeFigureOut">
              <a:rPr lang="en-PK" smtClean="0"/>
              <a:t>12/12/2022</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FE84F414-AC98-41D6-86A2-7C0351A90181}" type="slidenum">
              <a:rPr lang="en-PK" smtClean="0"/>
              <a:t>‹#›</a:t>
            </a:fld>
            <a:endParaRPr lang="en-PK"/>
          </a:p>
        </p:txBody>
      </p:sp>
    </p:spTree>
    <p:extLst>
      <p:ext uri="{BB962C8B-B14F-4D97-AF65-F5344CB8AC3E}">
        <p14:creationId xmlns:p14="http://schemas.microsoft.com/office/powerpoint/2010/main" val="3206213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E7AB9F-5517-44C7-A472-1740CA080117}"/>
              </a:ext>
            </a:extLst>
          </p:cNvPr>
          <p:cNvSpPr>
            <a:spLocks noGrp="1"/>
          </p:cNvSpPr>
          <p:nvPr>
            <p:ph type="title"/>
          </p:nvPr>
        </p:nvSpPr>
        <p:spPr/>
        <p:txBody>
          <a:bodyPr/>
          <a:lstStyle/>
          <a:p>
            <a:r>
              <a:rPr lang="en-US"/>
              <a:t>Click to edit Master title style</a:t>
            </a:r>
            <a:endParaRPr lang="en-PK"/>
          </a:p>
        </p:txBody>
      </p:sp>
      <p:sp>
        <p:nvSpPr>
          <p:cNvPr id="7" name="Date Placeholder 6">
            <a:extLst>
              <a:ext uri="{FF2B5EF4-FFF2-40B4-BE49-F238E27FC236}">
                <a16:creationId xmlns:a16="http://schemas.microsoft.com/office/drawing/2014/main" id="{CB056F78-E935-449E-B282-090E38D6BE40}"/>
              </a:ext>
            </a:extLst>
          </p:cNvPr>
          <p:cNvSpPr>
            <a:spLocks noGrp="1"/>
          </p:cNvSpPr>
          <p:nvPr>
            <p:ph type="dt" sz="half" idx="10"/>
          </p:nvPr>
        </p:nvSpPr>
        <p:spPr/>
        <p:txBody>
          <a:bodyPr/>
          <a:lstStyle/>
          <a:p>
            <a:fld id="{AECB3A91-E8FF-491D-9094-E8DA7D09D927}" type="datetimeFigureOut">
              <a:rPr lang="en-PK" smtClean="0"/>
              <a:t>12/12/2022</a:t>
            </a:fld>
            <a:endParaRPr lang="en-PK"/>
          </a:p>
        </p:txBody>
      </p:sp>
      <p:sp>
        <p:nvSpPr>
          <p:cNvPr id="8" name="Footer Placeholder 7">
            <a:extLst>
              <a:ext uri="{FF2B5EF4-FFF2-40B4-BE49-F238E27FC236}">
                <a16:creationId xmlns:a16="http://schemas.microsoft.com/office/drawing/2014/main" id="{DA68F733-B1F9-4C64-B984-985A442A566B}"/>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3C1D63A6-917F-4F61-9979-E4ECA4EC7577}"/>
              </a:ext>
            </a:extLst>
          </p:cNvPr>
          <p:cNvSpPr>
            <a:spLocks noGrp="1"/>
          </p:cNvSpPr>
          <p:nvPr>
            <p:ph type="sldNum" sz="quarter" idx="12"/>
          </p:nvPr>
        </p:nvSpPr>
        <p:spPr/>
        <p:txBody>
          <a:bodyPr/>
          <a:lstStyle/>
          <a:p>
            <a:fld id="{FE84F414-AC98-41D6-86A2-7C0351A90181}" type="slidenum">
              <a:rPr lang="en-PK" smtClean="0"/>
              <a:t>‹#›</a:t>
            </a:fld>
            <a:endParaRPr lang="en-PK"/>
          </a:p>
        </p:txBody>
      </p:sp>
    </p:spTree>
    <p:extLst>
      <p:ext uri="{BB962C8B-B14F-4D97-AF65-F5344CB8AC3E}">
        <p14:creationId xmlns:p14="http://schemas.microsoft.com/office/powerpoint/2010/main" val="1243629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CB3A91-E8FF-491D-9094-E8DA7D09D927}" type="datetimeFigureOut">
              <a:rPr lang="en-PK" smtClean="0"/>
              <a:t>12/12/2022</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FE84F414-AC98-41D6-86A2-7C0351A90181}" type="slidenum">
              <a:rPr lang="en-PK" smtClean="0"/>
              <a:t>‹#›</a:t>
            </a:fld>
            <a:endParaRPr lang="en-PK"/>
          </a:p>
        </p:txBody>
      </p:sp>
    </p:spTree>
    <p:extLst>
      <p:ext uri="{BB962C8B-B14F-4D97-AF65-F5344CB8AC3E}">
        <p14:creationId xmlns:p14="http://schemas.microsoft.com/office/powerpoint/2010/main" val="254269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CB3A91-E8FF-491D-9094-E8DA7D09D927}" type="datetimeFigureOut">
              <a:rPr lang="en-PK" smtClean="0"/>
              <a:t>12/12/2022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FE84F414-AC98-41D6-86A2-7C0351A90181}" type="slidenum">
              <a:rPr lang="en-PK" smtClean="0"/>
              <a:t>‹#›</a:t>
            </a:fld>
            <a:endParaRPr lang="en-PK"/>
          </a:p>
        </p:txBody>
      </p:sp>
    </p:spTree>
    <p:extLst>
      <p:ext uri="{BB962C8B-B14F-4D97-AF65-F5344CB8AC3E}">
        <p14:creationId xmlns:p14="http://schemas.microsoft.com/office/powerpoint/2010/main" val="2412789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CB3A91-E8FF-491D-9094-E8DA7D09D927}" type="datetimeFigureOut">
              <a:rPr lang="en-PK" smtClean="0"/>
              <a:t>12/12/2022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FE84F414-AC98-41D6-86A2-7C0351A90181}" type="slidenum">
              <a:rPr lang="en-PK" smtClean="0"/>
              <a:t>‹#›</a:t>
            </a:fld>
            <a:endParaRPr lang="en-PK"/>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798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ECB3A91-E8FF-491D-9094-E8DA7D09D927}" type="datetimeFigureOut">
              <a:rPr lang="en-PK" smtClean="0"/>
              <a:t>12/12/2022</a:t>
            </a:fld>
            <a:endParaRPr lang="en-PK"/>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PK"/>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E84F414-AC98-41D6-86A2-7C0351A90181}" type="slidenum">
              <a:rPr lang="en-PK" smtClean="0"/>
              <a:t>‹#›</a:t>
            </a:fld>
            <a:endParaRPr lang="en-PK"/>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E631C3FE-2E22-48FD-B1D6-A94CEF132B7F}"/>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10440537" y="18325"/>
            <a:ext cx="1751463" cy="1751463"/>
          </a:xfrm>
          <a:prstGeom prst="rect">
            <a:avLst/>
          </a:prstGeom>
        </p:spPr>
      </p:pic>
    </p:spTree>
    <p:extLst>
      <p:ext uri="{BB962C8B-B14F-4D97-AF65-F5344CB8AC3E}">
        <p14:creationId xmlns:p14="http://schemas.microsoft.com/office/powerpoint/2010/main" val="283714631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07E90-FAFD-4EE0-A274-280E567FE023}"/>
              </a:ext>
            </a:extLst>
          </p:cNvPr>
          <p:cNvSpPr>
            <a:spLocks noGrp="1"/>
          </p:cNvSpPr>
          <p:nvPr>
            <p:ph type="ctrTitle"/>
          </p:nvPr>
        </p:nvSpPr>
        <p:spPr>
          <a:xfrm>
            <a:off x="492879" y="3716594"/>
            <a:ext cx="7780965" cy="2477730"/>
          </a:xfrm>
        </p:spPr>
        <p:txBody>
          <a:bodyPr>
            <a:normAutofit fontScale="90000"/>
          </a:bodyPr>
          <a:lstStyle/>
          <a:p>
            <a:pPr algn="ctr"/>
            <a:r>
              <a:rPr lang="en-US" sz="8000" dirty="0"/>
              <a:t>Data Structures and algorithms </a:t>
            </a:r>
            <a:br>
              <a:rPr lang="en-US" sz="8000" dirty="0"/>
            </a:br>
            <a:r>
              <a:rPr lang="en-US" sz="6700" b="1" dirty="0">
                <a:solidFill>
                  <a:srgbClr val="FF0000"/>
                </a:solidFill>
              </a:rPr>
              <a:t>QUEUE DATA STRUCTURE</a:t>
            </a:r>
            <a:endParaRPr lang="en-PK" sz="8000" b="1" dirty="0">
              <a:solidFill>
                <a:srgbClr val="FF0000"/>
              </a:solidFill>
            </a:endParaRP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29583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83563" y="1607574"/>
            <a:ext cx="9720073" cy="5250426"/>
          </a:xfrm>
        </p:spPr>
        <p:txBody>
          <a:bodyPr>
            <a:normAutofit/>
          </a:bodyPr>
          <a:lstStyle/>
          <a:p>
            <a:pPr marL="0" indent="0" algn="just">
              <a:buClr>
                <a:srgbClr val="C00000"/>
              </a:buClr>
              <a:buNone/>
            </a:pPr>
            <a:r>
              <a:rPr lang="en-US" sz="4000" b="1" dirty="0">
                <a:solidFill>
                  <a:srgbClr val="0000FF"/>
                </a:solidFill>
              </a:rPr>
              <a:t>Queue In C++</a:t>
            </a:r>
          </a:p>
          <a:p>
            <a:pPr algn="just"/>
            <a:endParaRPr lang="en-US" sz="3000" dirty="0"/>
          </a:p>
          <a:p>
            <a:pPr algn="just"/>
            <a:endParaRPr lang="en-US" sz="3000" dirty="0"/>
          </a:p>
          <a:p>
            <a:pPr algn="just">
              <a:buClr>
                <a:srgbClr val="C00000"/>
              </a:buClr>
              <a:buFont typeface="Arial" panose="020B0604020202020204" pitchFamily="34" charset="0"/>
              <a:buChar char="•"/>
            </a:pPr>
            <a:r>
              <a:rPr lang="en-US" sz="2400" dirty="0"/>
              <a:t>We have two ends i.e. “</a:t>
            </a:r>
            <a:r>
              <a:rPr lang="en-US" sz="2400" dirty="0">
                <a:solidFill>
                  <a:srgbClr val="C00000"/>
                </a:solidFill>
              </a:rPr>
              <a:t>front</a:t>
            </a:r>
            <a:r>
              <a:rPr lang="en-US" sz="2400" dirty="0"/>
              <a:t>” and “</a:t>
            </a:r>
            <a:r>
              <a:rPr lang="en-US" sz="2400" dirty="0">
                <a:solidFill>
                  <a:srgbClr val="C00000"/>
                </a:solidFill>
              </a:rPr>
              <a:t>rear</a:t>
            </a:r>
            <a:r>
              <a:rPr lang="en-US" sz="2400" dirty="0"/>
              <a:t>” of the queue. When the queue is empty, then both the pointers are set to -1.</a:t>
            </a:r>
          </a:p>
          <a:p>
            <a:pPr algn="just">
              <a:buClr>
                <a:srgbClr val="C00000"/>
              </a:buClr>
              <a:buFont typeface="Arial" panose="020B0604020202020204" pitchFamily="34" charset="0"/>
              <a:buChar char="•"/>
            </a:pPr>
            <a:r>
              <a:rPr lang="en-US" sz="2400" dirty="0"/>
              <a:t>The “</a:t>
            </a:r>
            <a:r>
              <a:rPr lang="en-US" sz="2400" dirty="0">
                <a:solidFill>
                  <a:srgbClr val="C00000"/>
                </a:solidFill>
              </a:rPr>
              <a:t>rear</a:t>
            </a:r>
            <a:r>
              <a:rPr lang="en-US" sz="2400" dirty="0"/>
              <a:t>” end pointer is the place from where the elements are inserted in the queue. The operation of adding /inserting elements in the queue is called “</a:t>
            </a:r>
            <a:r>
              <a:rPr lang="en-US" sz="2400" dirty="0">
                <a:solidFill>
                  <a:srgbClr val="C00000"/>
                </a:solidFill>
              </a:rPr>
              <a:t>enqueue</a:t>
            </a:r>
            <a:r>
              <a:rPr lang="en-US" sz="2400" dirty="0"/>
              <a:t>”.</a:t>
            </a:r>
          </a:p>
          <a:p>
            <a:pPr algn="just">
              <a:buClr>
                <a:srgbClr val="C00000"/>
              </a:buClr>
              <a:buFont typeface="Arial" panose="020B0604020202020204" pitchFamily="34" charset="0"/>
              <a:buChar char="•"/>
            </a:pPr>
            <a:r>
              <a:rPr lang="en-US" sz="2400" dirty="0"/>
              <a:t>The “</a:t>
            </a:r>
            <a:r>
              <a:rPr lang="en-US" sz="2400" dirty="0">
                <a:solidFill>
                  <a:srgbClr val="C00000"/>
                </a:solidFill>
              </a:rPr>
              <a:t>front</a:t>
            </a:r>
            <a:r>
              <a:rPr lang="en-US" sz="2400" dirty="0"/>
              <a:t>” end pointer is the place from where the elements are removed from the queue. The operation to remove/delete elements from the queue is called “</a:t>
            </a:r>
            <a:r>
              <a:rPr lang="en-US" sz="2400" dirty="0">
                <a:solidFill>
                  <a:srgbClr val="C00000"/>
                </a:solidFill>
              </a:rPr>
              <a:t>dequeue</a:t>
            </a:r>
            <a:r>
              <a:rPr lang="en-US" sz="2400" dirty="0"/>
              <a:t>”.</a:t>
            </a:r>
          </a:p>
          <a:p>
            <a:pPr marL="0" indent="0" algn="just">
              <a:buClr>
                <a:srgbClr val="C00000"/>
              </a:buClr>
              <a:buNone/>
            </a:pPr>
            <a:endParaRPr lang="en-US" sz="4000" b="1" dirty="0">
              <a:solidFill>
                <a:srgbClr val="0000FF"/>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queue">
            <a:extLst>
              <a:ext uri="{FF2B5EF4-FFF2-40B4-BE49-F238E27FC236}">
                <a16:creationId xmlns:a16="http://schemas.microsoft.com/office/drawing/2014/main" id="{B0E7137F-6E74-4AE1-AA3E-0E86EE75D1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6" name="Picture 5">
            <a:extLst>
              <a:ext uri="{FF2B5EF4-FFF2-40B4-BE49-F238E27FC236}">
                <a16:creationId xmlns:a16="http://schemas.microsoft.com/office/drawing/2014/main" id="{68642C94-A3D3-425A-B501-FBCCA9972B43}"/>
              </a:ext>
            </a:extLst>
          </p:cNvPr>
          <p:cNvPicPr>
            <a:picLocks noChangeAspect="1"/>
          </p:cNvPicPr>
          <p:nvPr/>
        </p:nvPicPr>
        <p:blipFill rotWithShape="1">
          <a:blip r:embed="rId2"/>
          <a:srcRect l="3148" t="10506" r="2390" b="4972"/>
          <a:stretch/>
        </p:blipFill>
        <p:spPr>
          <a:xfrm>
            <a:off x="3642853" y="2551471"/>
            <a:ext cx="4291780" cy="877529"/>
          </a:xfrm>
          <a:prstGeom prst="rect">
            <a:avLst/>
          </a:prstGeom>
        </p:spPr>
      </p:pic>
    </p:spTree>
    <p:extLst>
      <p:ext uri="{BB962C8B-B14F-4D97-AF65-F5344CB8AC3E}">
        <p14:creationId xmlns:p14="http://schemas.microsoft.com/office/powerpoint/2010/main" val="3310521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83563" y="1607573"/>
            <a:ext cx="9720073" cy="5751871"/>
          </a:xfrm>
        </p:spPr>
        <p:txBody>
          <a:bodyPr>
            <a:normAutofit/>
          </a:bodyPr>
          <a:lstStyle/>
          <a:p>
            <a:pPr marL="0" indent="0" algn="just">
              <a:buNone/>
            </a:pPr>
            <a:endParaRPr lang="en-US" sz="3000" dirty="0"/>
          </a:p>
          <a:p>
            <a:pPr algn="just">
              <a:buClr>
                <a:srgbClr val="C00000"/>
              </a:buClr>
              <a:buFont typeface="Arial" panose="020B0604020202020204" pitchFamily="34" charset="0"/>
              <a:buChar char="•"/>
            </a:pPr>
            <a:r>
              <a:rPr lang="en-US" sz="2300" dirty="0"/>
              <a:t>We have two ends i.e. “</a:t>
            </a:r>
            <a:r>
              <a:rPr lang="en-US" sz="2300" dirty="0">
                <a:solidFill>
                  <a:srgbClr val="C00000"/>
                </a:solidFill>
              </a:rPr>
              <a:t>front</a:t>
            </a:r>
            <a:r>
              <a:rPr lang="en-US" sz="2300" dirty="0"/>
              <a:t>” and “</a:t>
            </a:r>
            <a:r>
              <a:rPr lang="en-US" sz="2300" dirty="0">
                <a:solidFill>
                  <a:srgbClr val="C00000"/>
                </a:solidFill>
              </a:rPr>
              <a:t>rear</a:t>
            </a:r>
            <a:r>
              <a:rPr lang="en-US" sz="2300" dirty="0"/>
              <a:t>” of the queue. When the queue is empty, then both the pointers are set to -1.</a:t>
            </a:r>
          </a:p>
          <a:p>
            <a:pPr algn="just">
              <a:buClr>
                <a:srgbClr val="C00000"/>
              </a:buClr>
              <a:buFont typeface="Arial" panose="020B0604020202020204" pitchFamily="34" charset="0"/>
              <a:buChar char="•"/>
            </a:pPr>
            <a:r>
              <a:rPr lang="en-US" sz="2300" dirty="0"/>
              <a:t>The “</a:t>
            </a:r>
            <a:r>
              <a:rPr lang="en-US" sz="2300" dirty="0">
                <a:solidFill>
                  <a:srgbClr val="C00000"/>
                </a:solidFill>
              </a:rPr>
              <a:t>rear</a:t>
            </a:r>
            <a:r>
              <a:rPr lang="en-US" sz="2300" dirty="0"/>
              <a:t>” end pointer is the place from where the elements are inserted in the queue. The operation of adding /inserting elements in the queue is called “</a:t>
            </a:r>
            <a:r>
              <a:rPr lang="en-US" sz="2300" dirty="0">
                <a:solidFill>
                  <a:srgbClr val="C00000"/>
                </a:solidFill>
              </a:rPr>
              <a:t>enqueue</a:t>
            </a:r>
            <a:r>
              <a:rPr lang="en-US" sz="2300" dirty="0"/>
              <a:t>”.</a:t>
            </a:r>
          </a:p>
          <a:p>
            <a:pPr algn="just">
              <a:buClr>
                <a:srgbClr val="C00000"/>
              </a:buClr>
              <a:buFont typeface="Arial" panose="020B0604020202020204" pitchFamily="34" charset="0"/>
              <a:buChar char="•"/>
            </a:pPr>
            <a:r>
              <a:rPr lang="en-US" sz="2300" dirty="0"/>
              <a:t>The “</a:t>
            </a:r>
            <a:r>
              <a:rPr lang="en-US" sz="2300" dirty="0">
                <a:solidFill>
                  <a:srgbClr val="C00000"/>
                </a:solidFill>
              </a:rPr>
              <a:t>front</a:t>
            </a:r>
            <a:r>
              <a:rPr lang="en-US" sz="2300" dirty="0"/>
              <a:t>” end pointer is the place from where the elements are removed from the queue. The operation to remove/delete elements from the queue is called “</a:t>
            </a:r>
            <a:r>
              <a:rPr lang="en-US" sz="2300" dirty="0">
                <a:solidFill>
                  <a:srgbClr val="C00000"/>
                </a:solidFill>
              </a:rPr>
              <a:t>dequeue</a:t>
            </a:r>
            <a:r>
              <a:rPr lang="en-US" sz="2300" dirty="0"/>
              <a:t>”.</a:t>
            </a:r>
          </a:p>
          <a:p>
            <a:pPr algn="just">
              <a:buClr>
                <a:srgbClr val="C00000"/>
              </a:buClr>
              <a:buFont typeface="Arial" panose="020B0604020202020204" pitchFamily="34" charset="0"/>
              <a:buChar char="•"/>
            </a:pPr>
            <a:r>
              <a:rPr lang="en-US" sz="2300" dirty="0"/>
              <a:t>When the rear pointer value is size-1, then we say that the queue is full. When the front is null, then the queue is empty.</a:t>
            </a:r>
          </a:p>
          <a:p>
            <a:pPr marL="0" indent="0" algn="just">
              <a:buClr>
                <a:srgbClr val="C00000"/>
              </a:buClr>
              <a:buNone/>
            </a:pPr>
            <a:endParaRPr lang="en-US" sz="4000" b="1" dirty="0">
              <a:solidFill>
                <a:srgbClr val="0000FF"/>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queue">
            <a:extLst>
              <a:ext uri="{FF2B5EF4-FFF2-40B4-BE49-F238E27FC236}">
                <a16:creationId xmlns:a16="http://schemas.microsoft.com/office/drawing/2014/main" id="{B0E7137F-6E74-4AE1-AA3E-0E86EE75D1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840043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83563" y="1607574"/>
            <a:ext cx="9720073" cy="5250426"/>
          </a:xfrm>
        </p:spPr>
        <p:txBody>
          <a:bodyPr>
            <a:normAutofit/>
          </a:bodyPr>
          <a:lstStyle/>
          <a:p>
            <a:pPr marL="0" indent="0" algn="l">
              <a:buNone/>
            </a:pPr>
            <a:r>
              <a:rPr lang="en-US" sz="3000" dirty="0"/>
              <a:t> </a:t>
            </a:r>
            <a:r>
              <a:rPr lang="en-US" sz="4000" b="1" dirty="0">
                <a:solidFill>
                  <a:srgbClr val="0000FF"/>
                </a:solidFill>
              </a:rPr>
              <a:t>Enqueue</a:t>
            </a:r>
          </a:p>
          <a:p>
            <a:pPr algn="l"/>
            <a:r>
              <a:rPr lang="en-US" sz="3200" b="1" i="0" dirty="0">
                <a:effectLst/>
                <a:latin typeface="Work Sans"/>
              </a:rPr>
              <a:t>In this process, the following steps are performed:</a:t>
            </a:r>
            <a:endParaRPr lang="en-US" sz="3200" b="0" i="0" dirty="0">
              <a:effectLst/>
              <a:latin typeface="Work Sans"/>
            </a:endParaRPr>
          </a:p>
          <a:p>
            <a:pPr marL="530225" indent="-90488" algn="l">
              <a:buFont typeface="Arial" panose="020B0604020202020204" pitchFamily="34" charset="0"/>
              <a:buChar char="•"/>
            </a:pPr>
            <a:r>
              <a:rPr lang="en-US" sz="2400" b="0" i="0" dirty="0">
                <a:effectLst/>
              </a:rPr>
              <a:t>Check if the queue is full.</a:t>
            </a:r>
          </a:p>
          <a:p>
            <a:pPr marL="530225" indent="-90488" algn="l">
              <a:buFont typeface="Arial" panose="020B0604020202020204" pitchFamily="34" charset="0"/>
              <a:buChar char="•"/>
            </a:pPr>
            <a:r>
              <a:rPr lang="en-US" sz="2400" b="0" i="0" dirty="0">
                <a:effectLst/>
              </a:rPr>
              <a:t>If full, produce overflow error and exit.</a:t>
            </a:r>
          </a:p>
          <a:p>
            <a:pPr marL="530225" indent="-90488" algn="l">
              <a:buFont typeface="Arial" panose="020B0604020202020204" pitchFamily="34" charset="0"/>
              <a:buChar char="•"/>
            </a:pPr>
            <a:r>
              <a:rPr lang="en-US" sz="2400" b="0" i="0" dirty="0">
                <a:effectLst/>
              </a:rPr>
              <a:t>Else, increment ‘rear’.</a:t>
            </a:r>
          </a:p>
          <a:p>
            <a:pPr marL="530225" indent="-90488" algn="l">
              <a:buFont typeface="Arial" panose="020B0604020202020204" pitchFamily="34" charset="0"/>
              <a:buChar char="•"/>
            </a:pPr>
            <a:r>
              <a:rPr lang="en-US" sz="2400" b="0" i="0" dirty="0">
                <a:effectLst/>
              </a:rPr>
              <a:t>Add an element to the location pointed by ‘rear’.</a:t>
            </a:r>
          </a:p>
          <a:p>
            <a:pPr marL="530225" indent="-90488" algn="l">
              <a:buFont typeface="Arial" panose="020B0604020202020204" pitchFamily="34" charset="0"/>
              <a:buChar char="•"/>
            </a:pPr>
            <a:r>
              <a:rPr lang="en-US" sz="2400" b="0" i="0" dirty="0">
                <a:effectLst/>
              </a:rPr>
              <a:t>Return success.</a:t>
            </a:r>
          </a:p>
          <a:p>
            <a:pPr marL="0" indent="0" algn="just">
              <a:buClr>
                <a:srgbClr val="C00000"/>
              </a:buClr>
              <a:buNone/>
            </a:pPr>
            <a:endParaRPr lang="en-US" sz="4000" b="1" dirty="0">
              <a:solidFill>
                <a:srgbClr val="0000FF"/>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queue">
            <a:extLst>
              <a:ext uri="{FF2B5EF4-FFF2-40B4-BE49-F238E27FC236}">
                <a16:creationId xmlns:a16="http://schemas.microsoft.com/office/drawing/2014/main" id="{B0E7137F-6E74-4AE1-AA3E-0E86EE75D1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3405320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83563" y="1607574"/>
            <a:ext cx="9720073" cy="5250426"/>
          </a:xfrm>
        </p:spPr>
        <p:txBody>
          <a:bodyPr>
            <a:normAutofit/>
          </a:bodyPr>
          <a:lstStyle/>
          <a:p>
            <a:pPr algn="l"/>
            <a:r>
              <a:rPr lang="en-US" sz="4000" b="1" dirty="0">
                <a:solidFill>
                  <a:srgbClr val="0000FF"/>
                </a:solidFill>
              </a:rPr>
              <a:t>Dequeue</a:t>
            </a:r>
          </a:p>
          <a:p>
            <a:pPr algn="l"/>
            <a:r>
              <a:rPr lang="en-US" sz="3200" b="1" dirty="0">
                <a:latin typeface="Work Sans"/>
              </a:rPr>
              <a:t>Dequeue operation consists of the following steps:</a:t>
            </a:r>
          </a:p>
          <a:p>
            <a:pPr marL="530225" indent="-90488">
              <a:buFont typeface="Arial" panose="020B0604020202020204" pitchFamily="34" charset="0"/>
              <a:buChar char="•"/>
            </a:pPr>
            <a:r>
              <a:rPr lang="en-US" sz="2400" dirty="0"/>
              <a:t>Check if the queue is empty.</a:t>
            </a:r>
          </a:p>
          <a:p>
            <a:pPr marL="530225" indent="-90488">
              <a:buFont typeface="Arial" panose="020B0604020202020204" pitchFamily="34" charset="0"/>
              <a:buChar char="•"/>
            </a:pPr>
            <a:r>
              <a:rPr lang="en-US" sz="2400" dirty="0"/>
              <a:t>If empty, display an underflow error and exit.</a:t>
            </a:r>
          </a:p>
          <a:p>
            <a:pPr marL="530225" indent="-90488">
              <a:buFont typeface="Arial" panose="020B0604020202020204" pitchFamily="34" charset="0"/>
              <a:buChar char="•"/>
            </a:pPr>
            <a:r>
              <a:rPr lang="en-US" sz="2400" dirty="0"/>
              <a:t>Else, the access element is pointed out by ‘front’.</a:t>
            </a:r>
          </a:p>
          <a:p>
            <a:pPr marL="530225" indent="-90488">
              <a:buFont typeface="Arial" panose="020B0604020202020204" pitchFamily="34" charset="0"/>
              <a:buChar char="•"/>
            </a:pPr>
            <a:r>
              <a:rPr lang="en-US" sz="2400" dirty="0"/>
              <a:t>Increment the ‘front’ to point to the next accessible data.</a:t>
            </a:r>
          </a:p>
          <a:p>
            <a:pPr marL="530225" indent="-90488">
              <a:buFont typeface="Arial" panose="020B0604020202020204" pitchFamily="34" charset="0"/>
              <a:buChar char="•"/>
            </a:pPr>
            <a:r>
              <a:rPr lang="en-US" sz="2400" dirty="0"/>
              <a:t>Return success.</a:t>
            </a: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queue">
            <a:extLst>
              <a:ext uri="{FF2B5EF4-FFF2-40B4-BE49-F238E27FC236}">
                <a16:creationId xmlns:a16="http://schemas.microsoft.com/office/drawing/2014/main" id="{B0E7137F-6E74-4AE1-AA3E-0E86EE75D1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3360102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Queue – DATA STRUCTURE</a:t>
            </a:r>
            <a:endParaRPr lang="en-PK"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queue">
            <a:extLst>
              <a:ext uri="{FF2B5EF4-FFF2-40B4-BE49-F238E27FC236}">
                <a16:creationId xmlns:a16="http://schemas.microsoft.com/office/drawing/2014/main" id="{B0E7137F-6E74-4AE1-AA3E-0E86EE75D1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3074" name="Picture 2" descr="illustration of inserting and deletion in Queue">
            <a:extLst>
              <a:ext uri="{FF2B5EF4-FFF2-40B4-BE49-F238E27FC236}">
                <a16:creationId xmlns:a16="http://schemas.microsoft.com/office/drawing/2014/main" id="{1161C239-4D12-49A9-A238-C2B25CFF1E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8" t="7851" r="1426" b="9365"/>
          <a:stretch/>
        </p:blipFill>
        <p:spPr bwMode="auto">
          <a:xfrm>
            <a:off x="1205358" y="2084832"/>
            <a:ext cx="9781283" cy="157581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DEADA40-1CAF-4805-A32C-BF6671E27E7C}"/>
              </a:ext>
            </a:extLst>
          </p:cNvPr>
          <p:cNvSpPr txBox="1"/>
          <p:nvPr/>
        </p:nvSpPr>
        <p:spPr>
          <a:xfrm>
            <a:off x="1205357" y="4159045"/>
            <a:ext cx="10637597" cy="1938992"/>
          </a:xfrm>
          <a:prstGeom prst="rect">
            <a:avLst/>
          </a:prstGeom>
          <a:noFill/>
        </p:spPr>
        <p:txBody>
          <a:bodyPr wrap="square" rtlCol="0">
            <a:spAutoFit/>
          </a:bodyPr>
          <a:lstStyle/>
          <a:p>
            <a:pPr marL="457200" indent="-457200" algn="just">
              <a:buFont typeface="+mj-lt"/>
              <a:buAutoNum type="arabicPeriod"/>
            </a:pPr>
            <a:r>
              <a:rPr lang="en-US" sz="2400" b="0" i="0" dirty="0">
                <a:effectLst/>
              </a:rPr>
              <a:t>This is an empty queue and thus we have rear and empty set to -1.</a:t>
            </a:r>
          </a:p>
          <a:p>
            <a:pPr marL="457200" indent="-457200" algn="just">
              <a:buFont typeface="+mj-lt"/>
              <a:buAutoNum type="arabicPeriod"/>
            </a:pPr>
            <a:endParaRPr lang="en-US" sz="2400" dirty="0"/>
          </a:p>
          <a:p>
            <a:pPr marL="457200" indent="-457200" algn="just">
              <a:buFont typeface="+mj-lt"/>
              <a:buAutoNum type="arabicPeriod"/>
            </a:pPr>
            <a:r>
              <a:rPr lang="en-US" sz="2400" b="0" i="0" dirty="0">
                <a:effectLst/>
              </a:rPr>
              <a:t>Next, we add 1 to the queue and as a result, the rear pointer moves ahead by one location.</a:t>
            </a:r>
          </a:p>
          <a:p>
            <a:pPr algn="just"/>
            <a:endParaRPr lang="en-PK" sz="2400" dirty="0"/>
          </a:p>
        </p:txBody>
      </p:sp>
    </p:spTree>
    <p:extLst>
      <p:ext uri="{BB962C8B-B14F-4D97-AF65-F5344CB8AC3E}">
        <p14:creationId xmlns:p14="http://schemas.microsoft.com/office/powerpoint/2010/main" val="1358362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Queue – DATA STRUCTURE</a:t>
            </a:r>
            <a:endParaRPr lang="en-PK"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queue">
            <a:extLst>
              <a:ext uri="{FF2B5EF4-FFF2-40B4-BE49-F238E27FC236}">
                <a16:creationId xmlns:a16="http://schemas.microsoft.com/office/drawing/2014/main" id="{B0E7137F-6E74-4AE1-AA3E-0E86EE75D1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6" name="TextBox 5">
            <a:extLst>
              <a:ext uri="{FF2B5EF4-FFF2-40B4-BE49-F238E27FC236}">
                <a16:creationId xmlns:a16="http://schemas.microsoft.com/office/drawing/2014/main" id="{7DEADA40-1CAF-4805-A32C-BF6671E27E7C}"/>
              </a:ext>
            </a:extLst>
          </p:cNvPr>
          <p:cNvSpPr txBox="1"/>
          <p:nvPr/>
        </p:nvSpPr>
        <p:spPr>
          <a:xfrm>
            <a:off x="1234401" y="4510069"/>
            <a:ext cx="10637597" cy="830997"/>
          </a:xfrm>
          <a:prstGeom prst="rect">
            <a:avLst/>
          </a:prstGeom>
          <a:noFill/>
        </p:spPr>
        <p:txBody>
          <a:bodyPr wrap="square" rtlCol="0">
            <a:spAutoFit/>
          </a:bodyPr>
          <a:lstStyle/>
          <a:p>
            <a:pPr marL="457200" indent="-457200" algn="just">
              <a:buFont typeface="+mj-lt"/>
              <a:buAutoNum type="arabicPeriod" startAt="3"/>
            </a:pPr>
            <a:r>
              <a:rPr lang="en-US" sz="2400" b="0" i="0" dirty="0">
                <a:effectLst/>
              </a:rPr>
              <a:t>In the next figure, we add element 2 to the queue by moving the rear pointer ahead by another increment.</a:t>
            </a:r>
            <a:endParaRPr lang="en-PK" sz="2400" dirty="0"/>
          </a:p>
        </p:txBody>
      </p:sp>
      <p:sp>
        <p:nvSpPr>
          <p:cNvPr id="3" name="AutoShape 2" descr="EnQueue operation">
            <a:extLst>
              <a:ext uri="{FF2B5EF4-FFF2-40B4-BE49-F238E27FC236}">
                <a16:creationId xmlns:a16="http://schemas.microsoft.com/office/drawing/2014/main" id="{490AA89E-B956-4CF9-A802-F7AC81EAE9CC}"/>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7" name="Picture 6">
            <a:extLst>
              <a:ext uri="{FF2B5EF4-FFF2-40B4-BE49-F238E27FC236}">
                <a16:creationId xmlns:a16="http://schemas.microsoft.com/office/drawing/2014/main" id="{CACDE00C-1CEC-4AC7-80B5-14D6713B725B}"/>
              </a:ext>
            </a:extLst>
          </p:cNvPr>
          <p:cNvPicPr>
            <a:picLocks noChangeAspect="1"/>
          </p:cNvPicPr>
          <p:nvPr/>
        </p:nvPicPr>
        <p:blipFill rotWithShape="1">
          <a:blip r:embed="rId2"/>
          <a:srcRect l="1321" t="4271" r="1440" b="2744"/>
          <a:stretch/>
        </p:blipFill>
        <p:spPr>
          <a:xfrm>
            <a:off x="683734" y="1957847"/>
            <a:ext cx="11159220" cy="2064775"/>
          </a:xfrm>
          <a:prstGeom prst="rect">
            <a:avLst/>
          </a:prstGeom>
        </p:spPr>
      </p:pic>
    </p:spTree>
    <p:extLst>
      <p:ext uri="{BB962C8B-B14F-4D97-AF65-F5344CB8AC3E}">
        <p14:creationId xmlns:p14="http://schemas.microsoft.com/office/powerpoint/2010/main" val="756359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Queue – DATA STRUCTURE</a:t>
            </a:r>
            <a:endParaRPr lang="en-PK"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queue">
            <a:extLst>
              <a:ext uri="{FF2B5EF4-FFF2-40B4-BE49-F238E27FC236}">
                <a16:creationId xmlns:a16="http://schemas.microsoft.com/office/drawing/2014/main" id="{B0E7137F-6E74-4AE1-AA3E-0E86EE75D1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6" name="TextBox 5">
            <a:extLst>
              <a:ext uri="{FF2B5EF4-FFF2-40B4-BE49-F238E27FC236}">
                <a16:creationId xmlns:a16="http://schemas.microsoft.com/office/drawing/2014/main" id="{7DEADA40-1CAF-4805-A32C-BF6671E27E7C}"/>
              </a:ext>
            </a:extLst>
          </p:cNvPr>
          <p:cNvSpPr txBox="1"/>
          <p:nvPr/>
        </p:nvSpPr>
        <p:spPr>
          <a:xfrm>
            <a:off x="1234401" y="4510069"/>
            <a:ext cx="10637597" cy="830997"/>
          </a:xfrm>
          <a:prstGeom prst="rect">
            <a:avLst/>
          </a:prstGeom>
          <a:noFill/>
        </p:spPr>
        <p:txBody>
          <a:bodyPr wrap="square" rtlCol="0">
            <a:spAutoFit/>
          </a:bodyPr>
          <a:lstStyle/>
          <a:p>
            <a:pPr marL="457200" indent="-457200" algn="just">
              <a:buFont typeface="+mj-lt"/>
              <a:buAutoNum type="arabicPeriod" startAt="3"/>
            </a:pPr>
            <a:r>
              <a:rPr lang="en-US" sz="2400" b="0" i="0" dirty="0">
                <a:effectLst/>
              </a:rPr>
              <a:t>In the next figure, we add element 2 to the queue by moving the rear pointer ahead by another increment.</a:t>
            </a:r>
            <a:endParaRPr lang="en-PK" sz="2400" dirty="0"/>
          </a:p>
        </p:txBody>
      </p:sp>
      <p:sp>
        <p:nvSpPr>
          <p:cNvPr id="3" name="AutoShape 2" descr="EnQueue operation">
            <a:extLst>
              <a:ext uri="{FF2B5EF4-FFF2-40B4-BE49-F238E27FC236}">
                <a16:creationId xmlns:a16="http://schemas.microsoft.com/office/drawing/2014/main" id="{490AA89E-B956-4CF9-A802-F7AC81EAE9CC}"/>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8" name="Picture 7">
            <a:extLst>
              <a:ext uri="{FF2B5EF4-FFF2-40B4-BE49-F238E27FC236}">
                <a16:creationId xmlns:a16="http://schemas.microsoft.com/office/drawing/2014/main" id="{63D888F8-E080-4161-A913-7B0C3BE9589B}"/>
              </a:ext>
            </a:extLst>
          </p:cNvPr>
          <p:cNvPicPr>
            <a:picLocks noChangeAspect="1"/>
          </p:cNvPicPr>
          <p:nvPr/>
        </p:nvPicPr>
        <p:blipFill rotWithShape="1">
          <a:blip r:embed="rId2"/>
          <a:srcRect l="1501" t="14535" r="1418" b="10976"/>
          <a:stretch/>
        </p:blipFill>
        <p:spPr>
          <a:xfrm>
            <a:off x="478668" y="2224597"/>
            <a:ext cx="11234663" cy="1797840"/>
          </a:xfrm>
          <a:prstGeom prst="rect">
            <a:avLst/>
          </a:prstGeom>
        </p:spPr>
      </p:pic>
    </p:spTree>
    <p:extLst>
      <p:ext uri="{BB962C8B-B14F-4D97-AF65-F5344CB8AC3E}">
        <p14:creationId xmlns:p14="http://schemas.microsoft.com/office/powerpoint/2010/main" val="2144068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Queue – DATA STRUCTURE</a:t>
            </a:r>
            <a:endParaRPr lang="en-PK"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queue">
            <a:extLst>
              <a:ext uri="{FF2B5EF4-FFF2-40B4-BE49-F238E27FC236}">
                <a16:creationId xmlns:a16="http://schemas.microsoft.com/office/drawing/2014/main" id="{B0E7137F-6E74-4AE1-AA3E-0E86EE75D1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6" name="TextBox 5">
            <a:extLst>
              <a:ext uri="{FF2B5EF4-FFF2-40B4-BE49-F238E27FC236}">
                <a16:creationId xmlns:a16="http://schemas.microsoft.com/office/drawing/2014/main" id="{7DEADA40-1CAF-4805-A32C-BF6671E27E7C}"/>
              </a:ext>
            </a:extLst>
          </p:cNvPr>
          <p:cNvSpPr txBox="1"/>
          <p:nvPr/>
        </p:nvSpPr>
        <p:spPr>
          <a:xfrm>
            <a:off x="1234401" y="4510069"/>
            <a:ext cx="10637597" cy="1938992"/>
          </a:xfrm>
          <a:prstGeom prst="rect">
            <a:avLst/>
          </a:prstGeom>
          <a:noFill/>
        </p:spPr>
        <p:txBody>
          <a:bodyPr wrap="square" rtlCol="0">
            <a:spAutoFit/>
          </a:bodyPr>
          <a:lstStyle/>
          <a:p>
            <a:pPr marL="457200" indent="-457200" algn="just">
              <a:buFont typeface="+mj-lt"/>
              <a:buAutoNum type="arabicPeriod" startAt="4"/>
            </a:pPr>
            <a:r>
              <a:rPr lang="en-US" sz="2400" b="0" i="0" dirty="0">
                <a:effectLst/>
              </a:rPr>
              <a:t>At this point, the rear pointer has value 2 while the front pointer is at the 0th location.</a:t>
            </a:r>
          </a:p>
          <a:p>
            <a:pPr marL="457200" indent="-457200" algn="just">
              <a:buFont typeface="+mj-lt"/>
              <a:buAutoNum type="arabicPeriod" startAt="4"/>
            </a:pPr>
            <a:endParaRPr lang="en-US" sz="2400" b="0" i="0" dirty="0">
              <a:effectLst/>
            </a:endParaRPr>
          </a:p>
          <a:p>
            <a:pPr marL="457200" indent="-457200" algn="just">
              <a:buFont typeface="+mj-lt"/>
              <a:buAutoNum type="arabicPeriod" startAt="4"/>
            </a:pPr>
            <a:r>
              <a:rPr lang="en-US" sz="2400" b="0" i="0" dirty="0">
                <a:effectLst/>
              </a:rPr>
              <a:t>Next, we delete the element pointed by the front pointer. As the front pointer is at 0, the element that is deleted is 1.</a:t>
            </a:r>
            <a:endParaRPr lang="en-PK" sz="2400" dirty="0"/>
          </a:p>
        </p:txBody>
      </p:sp>
      <p:sp>
        <p:nvSpPr>
          <p:cNvPr id="3" name="AutoShape 2" descr="EnQueue operation">
            <a:extLst>
              <a:ext uri="{FF2B5EF4-FFF2-40B4-BE49-F238E27FC236}">
                <a16:creationId xmlns:a16="http://schemas.microsoft.com/office/drawing/2014/main" id="{490AA89E-B956-4CF9-A802-F7AC81EAE9CC}"/>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7" name="Picture 6">
            <a:extLst>
              <a:ext uri="{FF2B5EF4-FFF2-40B4-BE49-F238E27FC236}">
                <a16:creationId xmlns:a16="http://schemas.microsoft.com/office/drawing/2014/main" id="{F477DA09-940F-4F5F-A4D7-2233A2E3A04F}"/>
              </a:ext>
            </a:extLst>
          </p:cNvPr>
          <p:cNvPicPr>
            <a:picLocks noChangeAspect="1"/>
          </p:cNvPicPr>
          <p:nvPr/>
        </p:nvPicPr>
        <p:blipFill rotWithShape="1">
          <a:blip r:embed="rId2"/>
          <a:srcRect l="1880" t="5005" r="1673" b="5779"/>
          <a:stretch/>
        </p:blipFill>
        <p:spPr>
          <a:xfrm>
            <a:off x="648929" y="2205260"/>
            <a:ext cx="11223069" cy="1821050"/>
          </a:xfrm>
          <a:prstGeom prst="rect">
            <a:avLst/>
          </a:prstGeom>
        </p:spPr>
      </p:pic>
    </p:spTree>
    <p:extLst>
      <p:ext uri="{BB962C8B-B14F-4D97-AF65-F5344CB8AC3E}">
        <p14:creationId xmlns:p14="http://schemas.microsoft.com/office/powerpoint/2010/main" val="2199118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Queue – DATA STRUCTURE</a:t>
            </a:r>
            <a:endParaRPr lang="en-PK"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queue">
            <a:extLst>
              <a:ext uri="{FF2B5EF4-FFF2-40B4-BE49-F238E27FC236}">
                <a16:creationId xmlns:a16="http://schemas.microsoft.com/office/drawing/2014/main" id="{B0E7137F-6E74-4AE1-AA3E-0E86EE75D1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6" name="TextBox 5">
            <a:extLst>
              <a:ext uri="{FF2B5EF4-FFF2-40B4-BE49-F238E27FC236}">
                <a16:creationId xmlns:a16="http://schemas.microsoft.com/office/drawing/2014/main" id="{7DEADA40-1CAF-4805-A32C-BF6671E27E7C}"/>
              </a:ext>
            </a:extLst>
          </p:cNvPr>
          <p:cNvSpPr txBox="1"/>
          <p:nvPr/>
        </p:nvSpPr>
        <p:spPr>
          <a:xfrm>
            <a:off x="1234401" y="4510069"/>
            <a:ext cx="10637597" cy="1200329"/>
          </a:xfrm>
          <a:prstGeom prst="rect">
            <a:avLst/>
          </a:prstGeom>
          <a:noFill/>
        </p:spPr>
        <p:txBody>
          <a:bodyPr wrap="square" rtlCol="0">
            <a:spAutoFit/>
          </a:bodyPr>
          <a:lstStyle/>
          <a:p>
            <a:pPr marL="457200" indent="-457200" algn="just">
              <a:buFont typeface="+mj-lt"/>
              <a:buAutoNum type="arabicPeriod" startAt="5"/>
            </a:pPr>
            <a:r>
              <a:rPr lang="en-US" sz="2400" b="0" i="0" dirty="0">
                <a:effectLst/>
              </a:rPr>
              <a:t>Thus the first element entered in the queue i.e. 1 happens to be the first element removed from the queue. As a result, after the first dequeue, the front pointer now will be moved ahead t0 the next location which is 1.</a:t>
            </a:r>
            <a:endParaRPr lang="en-PK" sz="2400" dirty="0"/>
          </a:p>
        </p:txBody>
      </p:sp>
      <p:sp>
        <p:nvSpPr>
          <p:cNvPr id="3" name="AutoShape 2" descr="EnQueue operation">
            <a:extLst>
              <a:ext uri="{FF2B5EF4-FFF2-40B4-BE49-F238E27FC236}">
                <a16:creationId xmlns:a16="http://schemas.microsoft.com/office/drawing/2014/main" id="{490AA89E-B956-4CF9-A802-F7AC81EAE9CC}"/>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9" name="Picture 8">
            <a:extLst>
              <a:ext uri="{FF2B5EF4-FFF2-40B4-BE49-F238E27FC236}">
                <a16:creationId xmlns:a16="http://schemas.microsoft.com/office/drawing/2014/main" id="{341521DC-3D84-40BA-920D-D629FC3AB53C}"/>
              </a:ext>
            </a:extLst>
          </p:cNvPr>
          <p:cNvPicPr>
            <a:picLocks noChangeAspect="1"/>
          </p:cNvPicPr>
          <p:nvPr/>
        </p:nvPicPr>
        <p:blipFill rotWithShape="1">
          <a:blip r:embed="rId2"/>
          <a:srcRect l="2014" t="8211" r="848" b="4823"/>
          <a:stretch/>
        </p:blipFill>
        <p:spPr>
          <a:xfrm>
            <a:off x="1234401" y="2101841"/>
            <a:ext cx="10979001" cy="2268314"/>
          </a:xfrm>
          <a:prstGeom prst="rect">
            <a:avLst/>
          </a:prstGeom>
        </p:spPr>
      </p:pic>
    </p:spTree>
    <p:extLst>
      <p:ext uri="{BB962C8B-B14F-4D97-AF65-F5344CB8AC3E}">
        <p14:creationId xmlns:p14="http://schemas.microsoft.com/office/powerpoint/2010/main" val="189881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83563" y="1607574"/>
            <a:ext cx="9720073" cy="5250426"/>
          </a:xfrm>
        </p:spPr>
        <p:txBody>
          <a:bodyPr>
            <a:normAutofit fontScale="40000" lnSpcReduction="20000"/>
          </a:bodyPr>
          <a:lstStyle/>
          <a:p>
            <a:pPr algn="l"/>
            <a:r>
              <a:rPr lang="en-US" sz="9000" b="1" dirty="0">
                <a:solidFill>
                  <a:srgbClr val="0000FF"/>
                </a:solidFill>
              </a:rPr>
              <a:t>C++ Implementation</a:t>
            </a:r>
          </a:p>
          <a:p>
            <a:r>
              <a:rPr lang="en-US" sz="4000" b="1" dirty="0">
                <a:solidFill>
                  <a:srgbClr val="0000FF"/>
                </a:solidFill>
              </a:rPr>
              <a:t> </a:t>
            </a:r>
            <a:r>
              <a:rPr lang="en-US" sz="4000" dirty="0">
                <a:solidFill>
                  <a:srgbClr val="808080"/>
                </a:solidFill>
                <a:latin typeface="Consolas" panose="020B0609020204030204" pitchFamily="49" charset="0"/>
              </a:rPr>
              <a:t>#include</a:t>
            </a:r>
            <a:r>
              <a:rPr lang="en-US" sz="4000" dirty="0">
                <a:solidFill>
                  <a:srgbClr val="000000"/>
                </a:solidFill>
                <a:latin typeface="Consolas" panose="020B0609020204030204" pitchFamily="49" charset="0"/>
              </a:rPr>
              <a:t> </a:t>
            </a:r>
            <a:r>
              <a:rPr lang="en-US" sz="4000" dirty="0">
                <a:solidFill>
                  <a:srgbClr val="A31515"/>
                </a:solidFill>
                <a:latin typeface="Consolas" panose="020B0609020204030204" pitchFamily="49" charset="0"/>
              </a:rPr>
              <a:t>&lt;iostream&gt;</a:t>
            </a:r>
            <a:endParaRPr lang="en-US" sz="4000" dirty="0">
              <a:solidFill>
                <a:srgbClr val="000000"/>
              </a:solidFill>
              <a:latin typeface="Consolas" panose="020B0609020204030204" pitchFamily="49" charset="0"/>
            </a:endParaRPr>
          </a:p>
          <a:p>
            <a:r>
              <a:rPr lang="en-US" sz="4000" dirty="0">
                <a:solidFill>
                  <a:srgbClr val="808080"/>
                </a:solidFill>
                <a:latin typeface="Consolas" panose="020B0609020204030204" pitchFamily="49" charset="0"/>
              </a:rPr>
              <a:t>#define</a:t>
            </a:r>
            <a:r>
              <a:rPr lang="en-US" sz="4000" dirty="0">
                <a:solidFill>
                  <a:srgbClr val="000000"/>
                </a:solidFill>
                <a:latin typeface="Consolas" panose="020B0609020204030204" pitchFamily="49" charset="0"/>
              </a:rPr>
              <a:t> </a:t>
            </a:r>
            <a:r>
              <a:rPr lang="en-US" sz="4000" dirty="0">
                <a:solidFill>
                  <a:srgbClr val="6F008A"/>
                </a:solidFill>
                <a:latin typeface="Consolas" panose="020B0609020204030204" pitchFamily="49" charset="0"/>
              </a:rPr>
              <a:t>MAX_SIZE</a:t>
            </a:r>
            <a:r>
              <a:rPr lang="en-US" sz="4000" dirty="0">
                <a:solidFill>
                  <a:srgbClr val="000000"/>
                </a:solidFill>
                <a:latin typeface="Consolas" panose="020B0609020204030204" pitchFamily="49" charset="0"/>
              </a:rPr>
              <a:t> 5</a:t>
            </a:r>
          </a:p>
          <a:p>
            <a:r>
              <a:rPr lang="en-US" sz="4000" dirty="0">
                <a:solidFill>
                  <a:srgbClr val="0000FF"/>
                </a:solidFill>
                <a:latin typeface="Consolas" panose="020B0609020204030204" pitchFamily="49" charset="0"/>
              </a:rPr>
              <a:t>using</a:t>
            </a:r>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namespace</a:t>
            </a:r>
            <a:r>
              <a:rPr lang="en-US" sz="4000" dirty="0">
                <a:solidFill>
                  <a:srgbClr val="000000"/>
                </a:solidFill>
                <a:latin typeface="Consolas" panose="020B0609020204030204" pitchFamily="49" charset="0"/>
              </a:rPr>
              <a:t> std;</a:t>
            </a:r>
          </a:p>
          <a:p>
            <a:endParaRPr lang="en-PK" sz="4000" dirty="0">
              <a:solidFill>
                <a:srgbClr val="000000"/>
              </a:solidFill>
              <a:latin typeface="Consolas" panose="020B0609020204030204" pitchFamily="49" charset="0"/>
            </a:endParaRPr>
          </a:p>
          <a:p>
            <a:r>
              <a:rPr lang="en-US" sz="4000" dirty="0">
                <a:solidFill>
                  <a:srgbClr val="0000FF"/>
                </a:solidFill>
                <a:latin typeface="Consolas" panose="020B0609020204030204" pitchFamily="49" charset="0"/>
              </a:rPr>
              <a:t>class</a:t>
            </a:r>
            <a:r>
              <a:rPr lang="en-US" sz="4000" dirty="0">
                <a:solidFill>
                  <a:srgbClr val="000000"/>
                </a:solidFill>
                <a:latin typeface="Consolas" panose="020B0609020204030204" pitchFamily="49" charset="0"/>
              </a:rPr>
              <a:t> </a:t>
            </a:r>
            <a:r>
              <a:rPr lang="en-US" sz="4000" dirty="0">
                <a:solidFill>
                  <a:srgbClr val="2B91AF"/>
                </a:solidFill>
                <a:latin typeface="Consolas" panose="020B0609020204030204" pitchFamily="49" charset="0"/>
              </a:rPr>
              <a:t>Queue</a:t>
            </a:r>
            <a:r>
              <a:rPr lang="en-US" sz="4000" dirty="0">
                <a:solidFill>
                  <a:srgbClr val="000000"/>
                </a:solidFill>
                <a:latin typeface="Consolas" panose="020B0609020204030204" pitchFamily="49" charset="0"/>
              </a:rPr>
              <a:t> {</a:t>
            </a:r>
          </a:p>
          <a:p>
            <a:r>
              <a:rPr lang="en-US" sz="4000" dirty="0">
                <a:solidFill>
                  <a:srgbClr val="0000FF"/>
                </a:solidFill>
                <a:latin typeface="Consolas" panose="020B0609020204030204" pitchFamily="49" charset="0"/>
              </a:rPr>
              <a:t>private</a:t>
            </a:r>
            <a:r>
              <a:rPr lang="en-US" sz="4000" dirty="0">
                <a:solidFill>
                  <a:srgbClr val="000000"/>
                </a:solidFill>
                <a:latin typeface="Consolas" panose="020B0609020204030204" pitchFamily="49" charset="0"/>
              </a:rPr>
              <a:t>:</a:t>
            </a:r>
          </a:p>
          <a:p>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int</a:t>
            </a:r>
            <a:r>
              <a:rPr lang="en-US" sz="4000" dirty="0">
                <a:solidFill>
                  <a:srgbClr val="000000"/>
                </a:solidFill>
                <a:latin typeface="Consolas" panose="020B0609020204030204" pitchFamily="49" charset="0"/>
              </a:rPr>
              <a:t> </a:t>
            </a:r>
            <a:r>
              <a:rPr lang="en-US" sz="4000" dirty="0" err="1">
                <a:solidFill>
                  <a:srgbClr val="000000"/>
                </a:solidFill>
                <a:latin typeface="Consolas" panose="020B0609020204030204" pitchFamily="49" charset="0"/>
              </a:rPr>
              <a:t>myqueue</a:t>
            </a:r>
            <a:r>
              <a:rPr lang="en-US" sz="4000" dirty="0">
                <a:solidFill>
                  <a:srgbClr val="000000"/>
                </a:solidFill>
                <a:latin typeface="Consolas" panose="020B0609020204030204" pitchFamily="49" charset="0"/>
              </a:rPr>
              <a:t>[</a:t>
            </a:r>
            <a:r>
              <a:rPr lang="en-US" sz="4000" dirty="0">
                <a:solidFill>
                  <a:srgbClr val="6F008A"/>
                </a:solidFill>
                <a:latin typeface="Consolas" panose="020B0609020204030204" pitchFamily="49" charset="0"/>
              </a:rPr>
              <a:t>MAX_SIZE</a:t>
            </a:r>
            <a:r>
              <a:rPr lang="en-US" sz="4000" dirty="0">
                <a:solidFill>
                  <a:srgbClr val="000000"/>
                </a:solidFill>
                <a:latin typeface="Consolas" panose="020B0609020204030204" pitchFamily="49" charset="0"/>
              </a:rPr>
              <a:t>], front, rear;</a:t>
            </a:r>
          </a:p>
          <a:p>
            <a:endParaRPr lang="en-PK" sz="4000" dirty="0">
              <a:solidFill>
                <a:srgbClr val="000000"/>
              </a:solidFill>
              <a:latin typeface="Consolas" panose="020B0609020204030204" pitchFamily="49" charset="0"/>
            </a:endParaRPr>
          </a:p>
          <a:p>
            <a:r>
              <a:rPr lang="en-US" sz="4000" dirty="0">
                <a:solidFill>
                  <a:srgbClr val="0000FF"/>
                </a:solidFill>
                <a:latin typeface="Consolas" panose="020B0609020204030204" pitchFamily="49" charset="0"/>
              </a:rPr>
              <a:t>public</a:t>
            </a:r>
            <a:r>
              <a:rPr lang="en-US" sz="4000" dirty="0">
                <a:solidFill>
                  <a:srgbClr val="000000"/>
                </a:solidFill>
                <a:latin typeface="Consolas" panose="020B0609020204030204" pitchFamily="49" charset="0"/>
              </a:rPr>
              <a:t>:</a:t>
            </a:r>
          </a:p>
          <a:p>
            <a:r>
              <a:rPr lang="en-US" sz="4000" dirty="0">
                <a:solidFill>
                  <a:srgbClr val="000000"/>
                </a:solidFill>
                <a:latin typeface="Consolas" panose="020B0609020204030204" pitchFamily="49" charset="0"/>
              </a:rPr>
              <a:t>    Queue() {</a:t>
            </a:r>
          </a:p>
          <a:p>
            <a:r>
              <a:rPr lang="en-US" sz="4000" dirty="0">
                <a:solidFill>
                  <a:srgbClr val="000000"/>
                </a:solidFill>
                <a:latin typeface="Consolas" panose="020B0609020204030204" pitchFamily="49" charset="0"/>
              </a:rPr>
              <a:t>        front = -1;</a:t>
            </a:r>
          </a:p>
          <a:p>
            <a:r>
              <a:rPr lang="en-US" sz="4000" dirty="0">
                <a:solidFill>
                  <a:srgbClr val="000000"/>
                </a:solidFill>
                <a:latin typeface="Consolas" panose="020B0609020204030204" pitchFamily="49" charset="0"/>
              </a:rPr>
              <a:t>        rear = -1;</a:t>
            </a:r>
          </a:p>
          <a:p>
            <a:r>
              <a:rPr lang="en-PK" sz="4000" dirty="0">
                <a:solidFill>
                  <a:srgbClr val="000000"/>
                </a:solidFill>
                <a:latin typeface="Consolas" panose="020B0609020204030204" pitchFamily="49" charset="0"/>
              </a:rPr>
              <a:t>    }</a:t>
            </a:r>
            <a:endParaRPr lang="en-US" sz="4000" b="1" dirty="0">
              <a:solidFill>
                <a:srgbClr val="0000FF"/>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queue">
            <a:extLst>
              <a:ext uri="{FF2B5EF4-FFF2-40B4-BE49-F238E27FC236}">
                <a16:creationId xmlns:a16="http://schemas.microsoft.com/office/drawing/2014/main" id="{B0E7137F-6E74-4AE1-AA3E-0E86EE75D1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2960419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24128" y="2084832"/>
            <a:ext cx="9720073" cy="4224528"/>
          </a:xfrm>
        </p:spPr>
        <p:txBody>
          <a:bodyPr>
            <a:normAutofit/>
          </a:bodyPr>
          <a:lstStyle/>
          <a:p>
            <a:pPr algn="just">
              <a:buClr>
                <a:srgbClr val="C00000"/>
              </a:buClr>
              <a:buFont typeface="Arial" panose="020B0604020202020204" pitchFamily="34" charset="0"/>
              <a:buChar char="•"/>
            </a:pPr>
            <a:r>
              <a:rPr lang="en-US" sz="2400" dirty="0"/>
              <a:t>The queue is a basic data structure just like a stack. In contrast to stack that uses the LIFO approach, queue uses the FIFO (first in, first out) approach. With this approach, the first item that is added to the queue is the first item to be removed from the queue. Just like Stack. the queue is also a linear data structure.</a:t>
            </a: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6" name="Picture 5">
            <a:extLst>
              <a:ext uri="{FF2B5EF4-FFF2-40B4-BE49-F238E27FC236}">
                <a16:creationId xmlns:a16="http://schemas.microsoft.com/office/drawing/2014/main" id="{53647DA9-BB1E-44B1-A983-71F9CD222144}"/>
              </a:ext>
            </a:extLst>
          </p:cNvPr>
          <p:cNvPicPr>
            <a:picLocks noChangeAspect="1"/>
          </p:cNvPicPr>
          <p:nvPr/>
        </p:nvPicPr>
        <p:blipFill>
          <a:blip r:embed="rId2"/>
          <a:stretch>
            <a:fillRect/>
          </a:stretch>
        </p:blipFill>
        <p:spPr>
          <a:xfrm>
            <a:off x="3149358" y="3785340"/>
            <a:ext cx="7061294" cy="2592000"/>
          </a:xfrm>
          <a:prstGeom prst="rect">
            <a:avLst/>
          </a:prstGeom>
        </p:spPr>
      </p:pic>
    </p:spTree>
    <p:extLst>
      <p:ext uri="{BB962C8B-B14F-4D97-AF65-F5344CB8AC3E}">
        <p14:creationId xmlns:p14="http://schemas.microsoft.com/office/powerpoint/2010/main" val="2642063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83563" y="1887793"/>
            <a:ext cx="9720073" cy="5250426"/>
          </a:xfrm>
        </p:spPr>
        <p:txBody>
          <a:bodyPr>
            <a:normAutofit fontScale="62500" lnSpcReduction="20000"/>
          </a:bodyPr>
          <a:lstStyle/>
          <a:p>
            <a:pPr algn="l"/>
            <a:r>
              <a:rPr lang="en-US" sz="4000" dirty="0">
                <a:solidFill>
                  <a:srgbClr val="0000FF"/>
                </a:solidFill>
                <a:latin typeface="Consolas" panose="020B0609020204030204" pitchFamily="49" charset="0"/>
              </a:rPr>
              <a:t>bool</a:t>
            </a:r>
            <a:r>
              <a:rPr lang="en-US" sz="4000" dirty="0">
                <a:solidFill>
                  <a:srgbClr val="000000"/>
                </a:solidFill>
                <a:latin typeface="Consolas" panose="020B0609020204030204" pitchFamily="49" charset="0"/>
              </a:rPr>
              <a:t> </a:t>
            </a:r>
            <a:r>
              <a:rPr lang="en-US" sz="4000" dirty="0" err="1">
                <a:solidFill>
                  <a:srgbClr val="000000"/>
                </a:solidFill>
                <a:latin typeface="Consolas" panose="020B0609020204030204" pitchFamily="49" charset="0"/>
              </a:rPr>
              <a:t>isFull</a:t>
            </a:r>
            <a:r>
              <a:rPr lang="en-US" sz="4000" dirty="0">
                <a:solidFill>
                  <a:srgbClr val="000000"/>
                </a:solidFill>
                <a:latin typeface="Consolas" panose="020B0609020204030204" pitchFamily="49" charset="0"/>
              </a:rPr>
              <a:t>() {</a:t>
            </a:r>
          </a:p>
          <a:p>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if</a:t>
            </a:r>
            <a:r>
              <a:rPr lang="en-US" sz="4000" dirty="0">
                <a:solidFill>
                  <a:srgbClr val="000000"/>
                </a:solidFill>
                <a:latin typeface="Consolas" panose="020B0609020204030204" pitchFamily="49" charset="0"/>
              </a:rPr>
              <a:t> (front == 0 &amp;&amp; rear == </a:t>
            </a:r>
            <a:r>
              <a:rPr lang="en-US" sz="4000" dirty="0">
                <a:solidFill>
                  <a:srgbClr val="6F008A"/>
                </a:solidFill>
                <a:latin typeface="Consolas" panose="020B0609020204030204" pitchFamily="49" charset="0"/>
              </a:rPr>
              <a:t>MAX_SIZE</a:t>
            </a:r>
            <a:r>
              <a:rPr lang="en-US" sz="4000" dirty="0">
                <a:solidFill>
                  <a:srgbClr val="000000"/>
                </a:solidFill>
                <a:latin typeface="Consolas" panose="020B0609020204030204" pitchFamily="49" charset="0"/>
              </a:rPr>
              <a:t> - 1) {</a:t>
            </a:r>
          </a:p>
          <a:p>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return</a:t>
            </a:r>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true</a:t>
            </a:r>
            <a:r>
              <a:rPr lang="en-US" sz="4000" dirty="0">
                <a:solidFill>
                  <a:srgbClr val="000000"/>
                </a:solidFill>
                <a:latin typeface="Consolas" panose="020B0609020204030204" pitchFamily="49" charset="0"/>
              </a:rPr>
              <a:t>;</a:t>
            </a:r>
          </a:p>
          <a:p>
            <a:r>
              <a:rPr lang="en-PK" sz="4000" dirty="0">
                <a:solidFill>
                  <a:srgbClr val="000000"/>
                </a:solidFill>
                <a:latin typeface="Consolas" panose="020B0609020204030204" pitchFamily="49" charset="0"/>
              </a:rPr>
              <a:t>        }</a:t>
            </a:r>
          </a:p>
          <a:p>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return</a:t>
            </a:r>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false</a:t>
            </a:r>
            <a:r>
              <a:rPr lang="en-US" sz="4000" dirty="0">
                <a:solidFill>
                  <a:srgbClr val="000000"/>
                </a:solidFill>
                <a:latin typeface="Consolas" panose="020B0609020204030204" pitchFamily="49" charset="0"/>
              </a:rPr>
              <a:t>;</a:t>
            </a:r>
          </a:p>
          <a:p>
            <a:r>
              <a:rPr lang="en-PK" sz="4000" dirty="0">
                <a:solidFill>
                  <a:srgbClr val="000000"/>
                </a:solidFill>
                <a:latin typeface="Consolas" panose="020B0609020204030204" pitchFamily="49" charset="0"/>
              </a:rPr>
              <a:t>    }</a:t>
            </a:r>
          </a:p>
          <a:p>
            <a:endParaRPr lang="en-PK" sz="4000" dirty="0">
              <a:solidFill>
                <a:srgbClr val="000000"/>
              </a:solidFill>
              <a:latin typeface="Consolas" panose="020B0609020204030204" pitchFamily="49" charset="0"/>
            </a:endParaRPr>
          </a:p>
          <a:p>
            <a:r>
              <a:rPr lang="en-US" sz="4000" dirty="0">
                <a:solidFill>
                  <a:srgbClr val="0000FF"/>
                </a:solidFill>
                <a:latin typeface="Consolas" panose="020B0609020204030204" pitchFamily="49" charset="0"/>
              </a:rPr>
              <a:t>bool</a:t>
            </a:r>
            <a:r>
              <a:rPr lang="en-US" sz="4000" dirty="0">
                <a:solidFill>
                  <a:srgbClr val="000000"/>
                </a:solidFill>
                <a:latin typeface="Consolas" panose="020B0609020204030204" pitchFamily="49" charset="0"/>
              </a:rPr>
              <a:t> isEmpty() {</a:t>
            </a:r>
          </a:p>
          <a:p>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if</a:t>
            </a:r>
            <a:r>
              <a:rPr lang="en-US" sz="4000" dirty="0">
                <a:solidFill>
                  <a:srgbClr val="000000"/>
                </a:solidFill>
                <a:latin typeface="Consolas" panose="020B0609020204030204" pitchFamily="49" charset="0"/>
              </a:rPr>
              <a:t> (front == -1) </a:t>
            </a:r>
            <a:r>
              <a:rPr lang="en-US" sz="4000" dirty="0">
                <a:solidFill>
                  <a:srgbClr val="0000FF"/>
                </a:solidFill>
                <a:latin typeface="Consolas" panose="020B0609020204030204" pitchFamily="49" charset="0"/>
              </a:rPr>
              <a:t>return</a:t>
            </a:r>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true</a:t>
            </a:r>
            <a:r>
              <a:rPr lang="en-US" sz="4000" dirty="0">
                <a:solidFill>
                  <a:srgbClr val="000000"/>
                </a:solidFill>
                <a:latin typeface="Consolas" panose="020B0609020204030204" pitchFamily="49" charset="0"/>
              </a:rPr>
              <a:t>;</a:t>
            </a:r>
          </a:p>
          <a:p>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else</a:t>
            </a:r>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return</a:t>
            </a:r>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false</a:t>
            </a:r>
            <a:r>
              <a:rPr lang="en-US" sz="4000" dirty="0">
                <a:solidFill>
                  <a:srgbClr val="000000"/>
                </a:solidFill>
                <a:latin typeface="Consolas" panose="020B0609020204030204" pitchFamily="49" charset="0"/>
              </a:rPr>
              <a:t>;</a:t>
            </a:r>
          </a:p>
          <a:p>
            <a:r>
              <a:rPr lang="en-PK" sz="4000" dirty="0">
                <a:solidFill>
                  <a:srgbClr val="000000"/>
                </a:solidFill>
                <a:latin typeface="Consolas" panose="020B0609020204030204" pitchFamily="49" charset="0"/>
              </a:rPr>
              <a:t>    }</a:t>
            </a:r>
            <a:endParaRPr lang="en-US" sz="4000" b="1" dirty="0">
              <a:solidFill>
                <a:srgbClr val="0000FF"/>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queue">
            <a:extLst>
              <a:ext uri="{FF2B5EF4-FFF2-40B4-BE49-F238E27FC236}">
                <a16:creationId xmlns:a16="http://schemas.microsoft.com/office/drawing/2014/main" id="{B0E7137F-6E74-4AE1-AA3E-0E86EE75D1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244119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83563" y="1887793"/>
            <a:ext cx="9720073" cy="5250426"/>
          </a:xfrm>
        </p:spPr>
        <p:txBody>
          <a:bodyPr>
            <a:normAutofit fontScale="70000" lnSpcReduction="20000"/>
          </a:bodyPr>
          <a:lstStyle/>
          <a:p>
            <a:r>
              <a:rPr lang="en-US" sz="4000" dirty="0">
                <a:solidFill>
                  <a:srgbClr val="0000FF"/>
                </a:solidFill>
                <a:latin typeface="Consolas" panose="020B0609020204030204" pitchFamily="49" charset="0"/>
              </a:rPr>
              <a:t>void</a:t>
            </a:r>
            <a:r>
              <a:rPr lang="en-US" sz="4000" dirty="0">
                <a:solidFill>
                  <a:srgbClr val="000000"/>
                </a:solidFill>
                <a:latin typeface="Consolas" panose="020B0609020204030204" pitchFamily="49" charset="0"/>
              </a:rPr>
              <a:t> </a:t>
            </a:r>
            <a:r>
              <a:rPr lang="en-US" sz="4000" dirty="0" err="1">
                <a:solidFill>
                  <a:srgbClr val="000000"/>
                </a:solidFill>
                <a:latin typeface="Consolas" panose="020B0609020204030204" pitchFamily="49" charset="0"/>
              </a:rPr>
              <a:t>enQueue</a:t>
            </a:r>
            <a:r>
              <a:rPr lang="en-US" sz="4000" dirty="0">
                <a:solidFill>
                  <a:srgbClr val="000000"/>
                </a:solidFill>
                <a:latin typeface="Consolas" panose="020B0609020204030204" pitchFamily="49" charset="0"/>
              </a:rPr>
              <a:t>(</a:t>
            </a:r>
            <a:r>
              <a:rPr lang="en-US" sz="4000" dirty="0">
                <a:solidFill>
                  <a:srgbClr val="0000FF"/>
                </a:solidFill>
                <a:latin typeface="Consolas" panose="020B0609020204030204" pitchFamily="49" charset="0"/>
              </a:rPr>
              <a:t>int</a:t>
            </a:r>
            <a:r>
              <a:rPr lang="en-US" sz="4000" dirty="0">
                <a:solidFill>
                  <a:srgbClr val="000000"/>
                </a:solidFill>
                <a:latin typeface="Consolas" panose="020B0609020204030204" pitchFamily="49" charset="0"/>
              </a:rPr>
              <a:t> </a:t>
            </a:r>
            <a:r>
              <a:rPr lang="en-US" sz="4000" dirty="0">
                <a:solidFill>
                  <a:srgbClr val="808080"/>
                </a:solidFill>
                <a:latin typeface="Consolas" panose="020B0609020204030204" pitchFamily="49" charset="0"/>
              </a:rPr>
              <a:t>value</a:t>
            </a:r>
            <a:r>
              <a:rPr lang="en-US" sz="4000" dirty="0">
                <a:solidFill>
                  <a:srgbClr val="000000"/>
                </a:solidFill>
                <a:latin typeface="Consolas" panose="020B0609020204030204" pitchFamily="49" charset="0"/>
              </a:rPr>
              <a:t>) {</a:t>
            </a:r>
          </a:p>
          <a:p>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if</a:t>
            </a:r>
            <a:r>
              <a:rPr lang="en-US" sz="4000" dirty="0">
                <a:solidFill>
                  <a:srgbClr val="000000"/>
                </a:solidFill>
                <a:latin typeface="Consolas" panose="020B0609020204030204" pitchFamily="49" charset="0"/>
              </a:rPr>
              <a:t> (</a:t>
            </a:r>
            <a:r>
              <a:rPr lang="en-US" sz="4000" dirty="0" err="1">
                <a:solidFill>
                  <a:srgbClr val="000000"/>
                </a:solidFill>
                <a:latin typeface="Consolas" panose="020B0609020204030204" pitchFamily="49" charset="0"/>
              </a:rPr>
              <a:t>isFull</a:t>
            </a:r>
            <a:r>
              <a:rPr lang="en-US" sz="4000" dirty="0">
                <a:solidFill>
                  <a:srgbClr val="000000"/>
                </a:solidFill>
                <a:latin typeface="Consolas" panose="020B0609020204030204" pitchFamily="49" charset="0"/>
              </a:rPr>
              <a:t>()) {</a:t>
            </a:r>
          </a:p>
          <a:p>
            <a:r>
              <a:rPr lang="en-US" sz="4000" dirty="0">
                <a:solidFill>
                  <a:srgbClr val="000000"/>
                </a:solidFill>
                <a:latin typeface="Consolas" panose="020B0609020204030204" pitchFamily="49" charset="0"/>
              </a:rPr>
              <a:t>            cout </a:t>
            </a:r>
            <a:r>
              <a:rPr lang="en-US" sz="4000" dirty="0">
                <a:solidFill>
                  <a:srgbClr val="008080"/>
                </a:solidFill>
                <a:latin typeface="Consolas" panose="020B0609020204030204" pitchFamily="49" charset="0"/>
              </a:rPr>
              <a:t>&lt;&lt;</a:t>
            </a:r>
            <a:r>
              <a:rPr lang="en-US" sz="4000" dirty="0">
                <a:solidFill>
                  <a:srgbClr val="000000"/>
                </a:solidFill>
                <a:latin typeface="Consolas" panose="020B0609020204030204" pitchFamily="49" charset="0"/>
              </a:rPr>
              <a:t> endl </a:t>
            </a:r>
            <a:r>
              <a:rPr lang="en-US" sz="4000" dirty="0">
                <a:solidFill>
                  <a:srgbClr val="008080"/>
                </a:solidFill>
                <a:latin typeface="Consolas" panose="020B0609020204030204" pitchFamily="49" charset="0"/>
              </a:rPr>
              <a:t>&lt;&lt;</a:t>
            </a:r>
            <a:r>
              <a:rPr lang="en-US" sz="4000" dirty="0">
                <a:solidFill>
                  <a:srgbClr val="000000"/>
                </a:solidFill>
                <a:latin typeface="Consolas" panose="020B0609020204030204" pitchFamily="49" charset="0"/>
              </a:rPr>
              <a:t> </a:t>
            </a:r>
            <a:r>
              <a:rPr lang="en-US" sz="4000" dirty="0">
                <a:solidFill>
                  <a:srgbClr val="A31515"/>
                </a:solidFill>
                <a:latin typeface="Consolas" panose="020B0609020204030204" pitchFamily="49" charset="0"/>
              </a:rPr>
              <a:t>"Queue is full!!"</a:t>
            </a:r>
            <a:r>
              <a:rPr lang="en-US" sz="4000" dirty="0">
                <a:solidFill>
                  <a:srgbClr val="000000"/>
                </a:solidFill>
                <a:latin typeface="Consolas" panose="020B0609020204030204" pitchFamily="49" charset="0"/>
              </a:rPr>
              <a:t>;</a:t>
            </a:r>
          </a:p>
          <a:p>
            <a:r>
              <a:rPr lang="en-PK" sz="4000" dirty="0">
                <a:solidFill>
                  <a:srgbClr val="000000"/>
                </a:solidFill>
                <a:latin typeface="Consolas" panose="020B0609020204030204" pitchFamily="49" charset="0"/>
              </a:rPr>
              <a:t>        }</a:t>
            </a:r>
          </a:p>
          <a:p>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else</a:t>
            </a:r>
            <a:r>
              <a:rPr lang="en-US" sz="4000" dirty="0">
                <a:solidFill>
                  <a:srgbClr val="000000"/>
                </a:solidFill>
                <a:latin typeface="Consolas" panose="020B0609020204030204" pitchFamily="49" charset="0"/>
              </a:rPr>
              <a:t> {</a:t>
            </a:r>
          </a:p>
          <a:p>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if</a:t>
            </a:r>
            <a:r>
              <a:rPr lang="en-US" sz="4000" dirty="0">
                <a:solidFill>
                  <a:srgbClr val="000000"/>
                </a:solidFill>
                <a:latin typeface="Consolas" panose="020B0609020204030204" pitchFamily="49" charset="0"/>
              </a:rPr>
              <a:t> (front == -1) front = 0;</a:t>
            </a:r>
          </a:p>
          <a:p>
            <a:r>
              <a:rPr lang="en-US" sz="4000" dirty="0">
                <a:solidFill>
                  <a:srgbClr val="000000"/>
                </a:solidFill>
                <a:latin typeface="Consolas" panose="020B0609020204030204" pitchFamily="49" charset="0"/>
              </a:rPr>
              <a:t>            rear++;</a:t>
            </a:r>
          </a:p>
          <a:p>
            <a:r>
              <a:rPr lang="en-US" sz="4000" dirty="0">
                <a:solidFill>
                  <a:srgbClr val="000000"/>
                </a:solidFill>
                <a:latin typeface="Consolas" panose="020B0609020204030204" pitchFamily="49" charset="0"/>
              </a:rPr>
              <a:t>            </a:t>
            </a:r>
            <a:r>
              <a:rPr lang="en-US" sz="4000" dirty="0" err="1">
                <a:solidFill>
                  <a:srgbClr val="000000"/>
                </a:solidFill>
                <a:latin typeface="Consolas" panose="020B0609020204030204" pitchFamily="49" charset="0"/>
              </a:rPr>
              <a:t>myqueue</a:t>
            </a:r>
            <a:r>
              <a:rPr lang="en-US" sz="4000" dirty="0">
                <a:solidFill>
                  <a:srgbClr val="000000"/>
                </a:solidFill>
                <a:latin typeface="Consolas" panose="020B0609020204030204" pitchFamily="49" charset="0"/>
              </a:rPr>
              <a:t>[rear] = </a:t>
            </a:r>
            <a:r>
              <a:rPr lang="en-US" sz="4000" dirty="0">
                <a:solidFill>
                  <a:srgbClr val="808080"/>
                </a:solidFill>
                <a:latin typeface="Consolas" panose="020B0609020204030204" pitchFamily="49" charset="0"/>
              </a:rPr>
              <a:t>value</a:t>
            </a:r>
            <a:r>
              <a:rPr lang="en-US" sz="4000" dirty="0">
                <a:solidFill>
                  <a:srgbClr val="000000"/>
                </a:solidFill>
                <a:latin typeface="Consolas" panose="020B0609020204030204" pitchFamily="49" charset="0"/>
              </a:rPr>
              <a:t>;</a:t>
            </a:r>
          </a:p>
          <a:p>
            <a:r>
              <a:rPr lang="en-US" sz="4000" dirty="0">
                <a:solidFill>
                  <a:srgbClr val="000000"/>
                </a:solidFill>
                <a:latin typeface="Consolas" panose="020B0609020204030204" pitchFamily="49" charset="0"/>
              </a:rPr>
              <a:t>            cout </a:t>
            </a:r>
            <a:r>
              <a:rPr lang="en-US" sz="4000" dirty="0">
                <a:solidFill>
                  <a:srgbClr val="008080"/>
                </a:solidFill>
                <a:latin typeface="Consolas" panose="020B0609020204030204" pitchFamily="49" charset="0"/>
              </a:rPr>
              <a:t>&lt;&lt;</a:t>
            </a:r>
            <a:r>
              <a:rPr lang="en-US" sz="4000" dirty="0">
                <a:solidFill>
                  <a:srgbClr val="000000"/>
                </a:solidFill>
                <a:latin typeface="Consolas" panose="020B0609020204030204" pitchFamily="49" charset="0"/>
              </a:rPr>
              <a:t> </a:t>
            </a:r>
            <a:r>
              <a:rPr lang="en-US" sz="4000" dirty="0">
                <a:solidFill>
                  <a:srgbClr val="808080"/>
                </a:solidFill>
                <a:latin typeface="Consolas" panose="020B0609020204030204" pitchFamily="49" charset="0"/>
              </a:rPr>
              <a:t>value</a:t>
            </a:r>
            <a:r>
              <a:rPr lang="en-US" sz="4000" dirty="0">
                <a:solidFill>
                  <a:srgbClr val="000000"/>
                </a:solidFill>
                <a:latin typeface="Consolas" panose="020B0609020204030204" pitchFamily="49" charset="0"/>
              </a:rPr>
              <a:t> </a:t>
            </a:r>
            <a:r>
              <a:rPr lang="en-US" sz="4000" dirty="0">
                <a:solidFill>
                  <a:srgbClr val="008080"/>
                </a:solidFill>
                <a:latin typeface="Consolas" panose="020B0609020204030204" pitchFamily="49" charset="0"/>
              </a:rPr>
              <a:t>&lt;&lt;</a:t>
            </a:r>
            <a:r>
              <a:rPr lang="en-US" sz="4000" dirty="0">
                <a:solidFill>
                  <a:srgbClr val="000000"/>
                </a:solidFill>
                <a:latin typeface="Consolas" panose="020B0609020204030204" pitchFamily="49" charset="0"/>
              </a:rPr>
              <a:t> </a:t>
            </a:r>
            <a:r>
              <a:rPr lang="en-US" sz="4000" dirty="0">
                <a:solidFill>
                  <a:srgbClr val="A31515"/>
                </a:solidFill>
                <a:latin typeface="Consolas" panose="020B0609020204030204" pitchFamily="49" charset="0"/>
              </a:rPr>
              <a:t>" "</a:t>
            </a:r>
            <a:r>
              <a:rPr lang="en-US" sz="4000" dirty="0">
                <a:solidFill>
                  <a:srgbClr val="000000"/>
                </a:solidFill>
                <a:latin typeface="Consolas" panose="020B0609020204030204" pitchFamily="49" charset="0"/>
              </a:rPr>
              <a:t>;</a:t>
            </a:r>
          </a:p>
          <a:p>
            <a:r>
              <a:rPr lang="en-PK" sz="4000" dirty="0">
                <a:solidFill>
                  <a:srgbClr val="000000"/>
                </a:solidFill>
                <a:latin typeface="Consolas" panose="020B0609020204030204" pitchFamily="49" charset="0"/>
              </a:rPr>
              <a:t>        }</a:t>
            </a:r>
          </a:p>
          <a:p>
            <a:r>
              <a:rPr lang="en-PK" sz="4000" dirty="0">
                <a:solidFill>
                  <a:srgbClr val="000000"/>
                </a:solidFill>
                <a:latin typeface="Consolas" panose="020B0609020204030204" pitchFamily="49" charset="0"/>
              </a:rPr>
              <a:t>    }</a:t>
            </a:r>
            <a:endParaRPr lang="en-US" sz="4000" b="1" dirty="0">
              <a:solidFill>
                <a:srgbClr val="0000FF"/>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queue">
            <a:extLst>
              <a:ext uri="{FF2B5EF4-FFF2-40B4-BE49-F238E27FC236}">
                <a16:creationId xmlns:a16="http://schemas.microsoft.com/office/drawing/2014/main" id="{B0E7137F-6E74-4AE1-AA3E-0E86EE75D1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4262751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83563" y="1887793"/>
            <a:ext cx="9720073" cy="5250426"/>
          </a:xfrm>
        </p:spPr>
        <p:txBody>
          <a:bodyPr>
            <a:normAutofit fontScale="47500" lnSpcReduction="20000"/>
          </a:bodyPr>
          <a:lstStyle/>
          <a:p>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void</a:t>
            </a:r>
            <a:r>
              <a:rPr lang="en-US" sz="4000" dirty="0">
                <a:solidFill>
                  <a:srgbClr val="000000"/>
                </a:solidFill>
                <a:latin typeface="Consolas" panose="020B0609020204030204" pitchFamily="49" charset="0"/>
              </a:rPr>
              <a:t> </a:t>
            </a:r>
            <a:r>
              <a:rPr lang="en-US" sz="4000" dirty="0" err="1">
                <a:solidFill>
                  <a:srgbClr val="000000"/>
                </a:solidFill>
                <a:latin typeface="Consolas" panose="020B0609020204030204" pitchFamily="49" charset="0"/>
              </a:rPr>
              <a:t>displayQueue</a:t>
            </a:r>
            <a:r>
              <a:rPr lang="en-US" sz="4000" dirty="0">
                <a:solidFill>
                  <a:srgbClr val="000000"/>
                </a:solidFill>
                <a:latin typeface="Consolas" panose="020B0609020204030204" pitchFamily="49" charset="0"/>
              </a:rPr>
              <a:t>()</a:t>
            </a:r>
          </a:p>
          <a:p>
            <a:r>
              <a:rPr lang="en-PK" sz="4000" dirty="0">
                <a:solidFill>
                  <a:srgbClr val="000000"/>
                </a:solidFill>
                <a:latin typeface="Consolas" panose="020B0609020204030204" pitchFamily="49" charset="0"/>
              </a:rPr>
              <a:t>    {</a:t>
            </a:r>
          </a:p>
          <a:p>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int</a:t>
            </a:r>
            <a:r>
              <a:rPr lang="en-US" sz="4000" dirty="0">
                <a:solidFill>
                  <a:srgbClr val="000000"/>
                </a:solidFill>
                <a:latin typeface="Consolas" panose="020B0609020204030204" pitchFamily="49" charset="0"/>
              </a:rPr>
              <a:t> </a:t>
            </a:r>
            <a:r>
              <a:rPr lang="en-US" sz="4000" dirty="0" err="1">
                <a:solidFill>
                  <a:srgbClr val="000000"/>
                </a:solidFill>
                <a:latin typeface="Consolas" panose="020B0609020204030204" pitchFamily="49" charset="0"/>
              </a:rPr>
              <a:t>i</a:t>
            </a:r>
            <a:r>
              <a:rPr lang="en-US" sz="4000" dirty="0">
                <a:solidFill>
                  <a:srgbClr val="000000"/>
                </a:solidFill>
                <a:latin typeface="Consolas" panose="020B0609020204030204" pitchFamily="49" charset="0"/>
              </a:rPr>
              <a:t>;</a:t>
            </a:r>
          </a:p>
          <a:p>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if</a:t>
            </a:r>
            <a:r>
              <a:rPr lang="en-US" sz="4000" dirty="0">
                <a:solidFill>
                  <a:srgbClr val="000000"/>
                </a:solidFill>
                <a:latin typeface="Consolas" panose="020B0609020204030204" pitchFamily="49" charset="0"/>
              </a:rPr>
              <a:t> (isEmpty()) {</a:t>
            </a:r>
          </a:p>
          <a:p>
            <a:r>
              <a:rPr lang="en-US" sz="4000" dirty="0">
                <a:solidFill>
                  <a:srgbClr val="000000"/>
                </a:solidFill>
                <a:latin typeface="Consolas" panose="020B0609020204030204" pitchFamily="49" charset="0"/>
              </a:rPr>
              <a:t>            cout </a:t>
            </a:r>
            <a:r>
              <a:rPr lang="en-US" sz="4000" dirty="0">
                <a:solidFill>
                  <a:srgbClr val="008080"/>
                </a:solidFill>
                <a:latin typeface="Consolas" panose="020B0609020204030204" pitchFamily="49" charset="0"/>
              </a:rPr>
              <a:t>&lt;&lt;</a:t>
            </a:r>
            <a:r>
              <a:rPr lang="en-US" sz="4000" dirty="0">
                <a:solidFill>
                  <a:srgbClr val="000000"/>
                </a:solidFill>
                <a:latin typeface="Consolas" panose="020B0609020204030204" pitchFamily="49" charset="0"/>
              </a:rPr>
              <a:t> endl </a:t>
            </a:r>
            <a:r>
              <a:rPr lang="en-US" sz="4000" dirty="0">
                <a:solidFill>
                  <a:srgbClr val="008080"/>
                </a:solidFill>
                <a:latin typeface="Consolas" panose="020B0609020204030204" pitchFamily="49" charset="0"/>
              </a:rPr>
              <a:t>&lt;&lt;</a:t>
            </a:r>
            <a:r>
              <a:rPr lang="en-US" sz="4000" dirty="0">
                <a:solidFill>
                  <a:srgbClr val="000000"/>
                </a:solidFill>
                <a:latin typeface="Consolas" panose="020B0609020204030204" pitchFamily="49" charset="0"/>
              </a:rPr>
              <a:t> </a:t>
            </a:r>
            <a:r>
              <a:rPr lang="en-US" sz="4000" dirty="0">
                <a:solidFill>
                  <a:srgbClr val="A31515"/>
                </a:solidFill>
                <a:latin typeface="Consolas" panose="020B0609020204030204" pitchFamily="49" charset="0"/>
              </a:rPr>
              <a:t>"Queue is Empty!!"</a:t>
            </a:r>
            <a:r>
              <a:rPr lang="en-US" sz="4000" dirty="0">
                <a:solidFill>
                  <a:srgbClr val="000000"/>
                </a:solidFill>
                <a:latin typeface="Consolas" panose="020B0609020204030204" pitchFamily="49" charset="0"/>
              </a:rPr>
              <a:t> </a:t>
            </a:r>
            <a:r>
              <a:rPr lang="en-US" sz="4000" dirty="0">
                <a:solidFill>
                  <a:srgbClr val="008080"/>
                </a:solidFill>
                <a:latin typeface="Consolas" panose="020B0609020204030204" pitchFamily="49" charset="0"/>
              </a:rPr>
              <a:t>&lt;&lt;</a:t>
            </a:r>
            <a:r>
              <a:rPr lang="en-US" sz="4000" dirty="0">
                <a:solidFill>
                  <a:srgbClr val="000000"/>
                </a:solidFill>
                <a:latin typeface="Consolas" panose="020B0609020204030204" pitchFamily="49" charset="0"/>
              </a:rPr>
              <a:t> endl;</a:t>
            </a:r>
          </a:p>
          <a:p>
            <a:r>
              <a:rPr lang="en-PK" sz="4000" dirty="0">
                <a:solidFill>
                  <a:srgbClr val="000000"/>
                </a:solidFill>
                <a:latin typeface="Consolas" panose="020B0609020204030204" pitchFamily="49" charset="0"/>
              </a:rPr>
              <a:t>        }</a:t>
            </a:r>
          </a:p>
          <a:p>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else</a:t>
            </a:r>
            <a:r>
              <a:rPr lang="en-US" sz="4000" dirty="0">
                <a:solidFill>
                  <a:srgbClr val="000000"/>
                </a:solidFill>
                <a:latin typeface="Consolas" panose="020B0609020204030204" pitchFamily="49" charset="0"/>
              </a:rPr>
              <a:t> {</a:t>
            </a:r>
          </a:p>
          <a:p>
            <a:r>
              <a:rPr lang="en-US" sz="4000" dirty="0">
                <a:solidFill>
                  <a:srgbClr val="000000"/>
                </a:solidFill>
                <a:latin typeface="Consolas" panose="020B0609020204030204" pitchFamily="49" charset="0"/>
              </a:rPr>
              <a:t>            cout </a:t>
            </a:r>
            <a:r>
              <a:rPr lang="en-US" sz="4000" dirty="0">
                <a:solidFill>
                  <a:srgbClr val="008080"/>
                </a:solidFill>
                <a:latin typeface="Consolas" panose="020B0609020204030204" pitchFamily="49" charset="0"/>
              </a:rPr>
              <a:t>&lt;&lt;</a:t>
            </a:r>
            <a:r>
              <a:rPr lang="en-US" sz="4000" dirty="0">
                <a:solidFill>
                  <a:srgbClr val="000000"/>
                </a:solidFill>
                <a:latin typeface="Consolas" panose="020B0609020204030204" pitchFamily="49" charset="0"/>
              </a:rPr>
              <a:t> endl </a:t>
            </a:r>
            <a:r>
              <a:rPr lang="en-US" sz="4000" dirty="0">
                <a:solidFill>
                  <a:srgbClr val="008080"/>
                </a:solidFill>
                <a:latin typeface="Consolas" panose="020B0609020204030204" pitchFamily="49" charset="0"/>
              </a:rPr>
              <a:t>&lt;&lt;</a:t>
            </a:r>
            <a:r>
              <a:rPr lang="en-US" sz="4000" dirty="0">
                <a:solidFill>
                  <a:srgbClr val="000000"/>
                </a:solidFill>
                <a:latin typeface="Consolas" panose="020B0609020204030204" pitchFamily="49" charset="0"/>
              </a:rPr>
              <a:t> </a:t>
            </a:r>
            <a:r>
              <a:rPr lang="en-US" sz="4000" dirty="0">
                <a:solidFill>
                  <a:srgbClr val="A31515"/>
                </a:solidFill>
                <a:latin typeface="Consolas" panose="020B0609020204030204" pitchFamily="49" charset="0"/>
              </a:rPr>
              <a:t>"Front = "</a:t>
            </a:r>
            <a:r>
              <a:rPr lang="en-US" sz="4000" dirty="0">
                <a:solidFill>
                  <a:srgbClr val="000000"/>
                </a:solidFill>
                <a:latin typeface="Consolas" panose="020B0609020204030204" pitchFamily="49" charset="0"/>
              </a:rPr>
              <a:t> </a:t>
            </a:r>
            <a:r>
              <a:rPr lang="en-US" sz="4000" dirty="0">
                <a:solidFill>
                  <a:srgbClr val="008080"/>
                </a:solidFill>
                <a:latin typeface="Consolas" panose="020B0609020204030204" pitchFamily="49" charset="0"/>
              </a:rPr>
              <a:t>&lt;&lt;</a:t>
            </a:r>
            <a:r>
              <a:rPr lang="en-US" sz="4000" dirty="0">
                <a:solidFill>
                  <a:srgbClr val="000000"/>
                </a:solidFill>
                <a:latin typeface="Consolas" panose="020B0609020204030204" pitchFamily="49" charset="0"/>
              </a:rPr>
              <a:t> front;</a:t>
            </a:r>
          </a:p>
          <a:p>
            <a:r>
              <a:rPr lang="en-US" sz="4000" dirty="0">
                <a:solidFill>
                  <a:srgbClr val="000000"/>
                </a:solidFill>
                <a:latin typeface="Consolas" panose="020B0609020204030204" pitchFamily="49" charset="0"/>
              </a:rPr>
              <a:t>            cout </a:t>
            </a:r>
            <a:r>
              <a:rPr lang="en-US" sz="4000" dirty="0">
                <a:solidFill>
                  <a:srgbClr val="008080"/>
                </a:solidFill>
                <a:latin typeface="Consolas" panose="020B0609020204030204" pitchFamily="49" charset="0"/>
              </a:rPr>
              <a:t>&lt;&lt;</a:t>
            </a:r>
            <a:r>
              <a:rPr lang="en-US" sz="4000" dirty="0">
                <a:solidFill>
                  <a:srgbClr val="000000"/>
                </a:solidFill>
                <a:latin typeface="Consolas" panose="020B0609020204030204" pitchFamily="49" charset="0"/>
              </a:rPr>
              <a:t> endl </a:t>
            </a:r>
            <a:r>
              <a:rPr lang="en-US" sz="4000" dirty="0">
                <a:solidFill>
                  <a:srgbClr val="008080"/>
                </a:solidFill>
                <a:latin typeface="Consolas" panose="020B0609020204030204" pitchFamily="49" charset="0"/>
              </a:rPr>
              <a:t>&lt;&lt;</a:t>
            </a:r>
            <a:r>
              <a:rPr lang="en-US" sz="4000" dirty="0">
                <a:solidFill>
                  <a:srgbClr val="000000"/>
                </a:solidFill>
                <a:latin typeface="Consolas" panose="020B0609020204030204" pitchFamily="49" charset="0"/>
              </a:rPr>
              <a:t> </a:t>
            </a:r>
            <a:r>
              <a:rPr lang="en-US" sz="4000" dirty="0">
                <a:solidFill>
                  <a:srgbClr val="A31515"/>
                </a:solidFill>
                <a:latin typeface="Consolas" panose="020B0609020204030204" pitchFamily="49" charset="0"/>
              </a:rPr>
              <a:t>"Queue elements : "</a:t>
            </a:r>
            <a:r>
              <a:rPr lang="en-US" sz="4000" dirty="0">
                <a:solidFill>
                  <a:srgbClr val="000000"/>
                </a:solidFill>
                <a:latin typeface="Consolas" panose="020B0609020204030204" pitchFamily="49" charset="0"/>
              </a:rPr>
              <a:t>;</a:t>
            </a:r>
          </a:p>
          <a:p>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for</a:t>
            </a:r>
            <a:r>
              <a:rPr lang="en-US" sz="4000" dirty="0">
                <a:solidFill>
                  <a:srgbClr val="000000"/>
                </a:solidFill>
                <a:latin typeface="Consolas" panose="020B0609020204030204" pitchFamily="49" charset="0"/>
              </a:rPr>
              <a:t> (</a:t>
            </a:r>
            <a:r>
              <a:rPr lang="en-US" sz="4000" dirty="0" err="1">
                <a:solidFill>
                  <a:srgbClr val="000000"/>
                </a:solidFill>
                <a:latin typeface="Consolas" panose="020B0609020204030204" pitchFamily="49" charset="0"/>
              </a:rPr>
              <a:t>i</a:t>
            </a:r>
            <a:r>
              <a:rPr lang="en-US" sz="4000" dirty="0">
                <a:solidFill>
                  <a:srgbClr val="000000"/>
                </a:solidFill>
                <a:latin typeface="Consolas" panose="020B0609020204030204" pitchFamily="49" charset="0"/>
              </a:rPr>
              <a:t> = front; </a:t>
            </a:r>
            <a:r>
              <a:rPr lang="en-US" sz="4000" dirty="0" err="1">
                <a:solidFill>
                  <a:srgbClr val="000000"/>
                </a:solidFill>
                <a:latin typeface="Consolas" panose="020B0609020204030204" pitchFamily="49" charset="0"/>
              </a:rPr>
              <a:t>i</a:t>
            </a:r>
            <a:r>
              <a:rPr lang="en-US" sz="4000" dirty="0">
                <a:solidFill>
                  <a:srgbClr val="000000"/>
                </a:solidFill>
                <a:latin typeface="Consolas" panose="020B0609020204030204" pitchFamily="49" charset="0"/>
              </a:rPr>
              <a:t> &lt;= rear; </a:t>
            </a:r>
            <a:r>
              <a:rPr lang="en-US" sz="4000" dirty="0" err="1">
                <a:solidFill>
                  <a:srgbClr val="000000"/>
                </a:solidFill>
                <a:latin typeface="Consolas" panose="020B0609020204030204" pitchFamily="49" charset="0"/>
              </a:rPr>
              <a:t>i</a:t>
            </a:r>
            <a:r>
              <a:rPr lang="en-US" sz="4000" dirty="0">
                <a:solidFill>
                  <a:srgbClr val="000000"/>
                </a:solidFill>
                <a:latin typeface="Consolas" panose="020B0609020204030204" pitchFamily="49" charset="0"/>
              </a:rPr>
              <a:t>++)</a:t>
            </a:r>
          </a:p>
          <a:p>
            <a:r>
              <a:rPr lang="en-US" sz="4000" dirty="0">
                <a:solidFill>
                  <a:srgbClr val="000000"/>
                </a:solidFill>
                <a:latin typeface="Consolas" panose="020B0609020204030204" pitchFamily="49" charset="0"/>
              </a:rPr>
              <a:t>                cout </a:t>
            </a:r>
            <a:r>
              <a:rPr lang="en-US" sz="4000" dirty="0">
                <a:solidFill>
                  <a:srgbClr val="008080"/>
                </a:solidFill>
                <a:latin typeface="Consolas" panose="020B0609020204030204" pitchFamily="49" charset="0"/>
              </a:rPr>
              <a:t>&lt;&lt;</a:t>
            </a:r>
            <a:r>
              <a:rPr lang="en-US" sz="4000" dirty="0">
                <a:solidFill>
                  <a:srgbClr val="000000"/>
                </a:solidFill>
                <a:latin typeface="Consolas" panose="020B0609020204030204" pitchFamily="49" charset="0"/>
              </a:rPr>
              <a:t> </a:t>
            </a:r>
            <a:r>
              <a:rPr lang="en-US" sz="4000" dirty="0" err="1">
                <a:solidFill>
                  <a:srgbClr val="000000"/>
                </a:solidFill>
                <a:latin typeface="Consolas" panose="020B0609020204030204" pitchFamily="49" charset="0"/>
              </a:rPr>
              <a:t>myqueue</a:t>
            </a:r>
            <a:r>
              <a:rPr lang="en-US" sz="4000" dirty="0">
                <a:solidFill>
                  <a:srgbClr val="000000"/>
                </a:solidFill>
                <a:latin typeface="Consolas" panose="020B0609020204030204" pitchFamily="49" charset="0"/>
              </a:rPr>
              <a:t>[</a:t>
            </a:r>
            <a:r>
              <a:rPr lang="en-US" sz="4000" dirty="0" err="1">
                <a:solidFill>
                  <a:srgbClr val="000000"/>
                </a:solidFill>
                <a:latin typeface="Consolas" panose="020B0609020204030204" pitchFamily="49" charset="0"/>
              </a:rPr>
              <a:t>i</a:t>
            </a:r>
            <a:r>
              <a:rPr lang="en-US" sz="4000" dirty="0">
                <a:solidFill>
                  <a:srgbClr val="000000"/>
                </a:solidFill>
                <a:latin typeface="Consolas" panose="020B0609020204030204" pitchFamily="49" charset="0"/>
              </a:rPr>
              <a:t>] </a:t>
            </a:r>
            <a:r>
              <a:rPr lang="en-US" sz="4000" dirty="0">
                <a:solidFill>
                  <a:srgbClr val="008080"/>
                </a:solidFill>
                <a:latin typeface="Consolas" panose="020B0609020204030204" pitchFamily="49" charset="0"/>
              </a:rPr>
              <a:t>&lt;&lt;</a:t>
            </a:r>
            <a:r>
              <a:rPr lang="en-US" sz="4000" dirty="0">
                <a:solidFill>
                  <a:srgbClr val="000000"/>
                </a:solidFill>
                <a:latin typeface="Consolas" panose="020B0609020204030204" pitchFamily="49" charset="0"/>
              </a:rPr>
              <a:t> </a:t>
            </a:r>
            <a:r>
              <a:rPr lang="en-US" sz="4000" dirty="0">
                <a:solidFill>
                  <a:srgbClr val="A31515"/>
                </a:solidFill>
                <a:latin typeface="Consolas" panose="020B0609020204030204" pitchFamily="49" charset="0"/>
              </a:rPr>
              <a:t>"\t"</a:t>
            </a:r>
            <a:r>
              <a:rPr lang="en-US" sz="4000" dirty="0">
                <a:solidFill>
                  <a:srgbClr val="000000"/>
                </a:solidFill>
                <a:latin typeface="Consolas" panose="020B0609020204030204" pitchFamily="49" charset="0"/>
              </a:rPr>
              <a:t>;</a:t>
            </a:r>
          </a:p>
          <a:p>
            <a:r>
              <a:rPr lang="en-US" sz="4000" dirty="0">
                <a:solidFill>
                  <a:srgbClr val="000000"/>
                </a:solidFill>
                <a:latin typeface="Consolas" panose="020B0609020204030204" pitchFamily="49" charset="0"/>
              </a:rPr>
              <a:t>            cout </a:t>
            </a:r>
            <a:r>
              <a:rPr lang="en-US" sz="4000" dirty="0">
                <a:solidFill>
                  <a:srgbClr val="008080"/>
                </a:solidFill>
                <a:latin typeface="Consolas" panose="020B0609020204030204" pitchFamily="49" charset="0"/>
              </a:rPr>
              <a:t>&lt;&lt;</a:t>
            </a:r>
            <a:r>
              <a:rPr lang="en-US" sz="4000" dirty="0">
                <a:solidFill>
                  <a:srgbClr val="000000"/>
                </a:solidFill>
                <a:latin typeface="Consolas" panose="020B0609020204030204" pitchFamily="49" charset="0"/>
              </a:rPr>
              <a:t> endl </a:t>
            </a:r>
            <a:r>
              <a:rPr lang="en-US" sz="4000" dirty="0">
                <a:solidFill>
                  <a:srgbClr val="008080"/>
                </a:solidFill>
                <a:latin typeface="Consolas" panose="020B0609020204030204" pitchFamily="49" charset="0"/>
              </a:rPr>
              <a:t>&lt;&lt;</a:t>
            </a:r>
            <a:r>
              <a:rPr lang="en-US" sz="4000" dirty="0">
                <a:solidFill>
                  <a:srgbClr val="000000"/>
                </a:solidFill>
                <a:latin typeface="Consolas" panose="020B0609020204030204" pitchFamily="49" charset="0"/>
              </a:rPr>
              <a:t> </a:t>
            </a:r>
            <a:r>
              <a:rPr lang="en-US" sz="4000" dirty="0">
                <a:solidFill>
                  <a:srgbClr val="A31515"/>
                </a:solidFill>
                <a:latin typeface="Consolas" panose="020B0609020204030204" pitchFamily="49" charset="0"/>
              </a:rPr>
              <a:t>"Rear = "</a:t>
            </a:r>
            <a:r>
              <a:rPr lang="en-US" sz="4000" dirty="0">
                <a:solidFill>
                  <a:srgbClr val="000000"/>
                </a:solidFill>
                <a:latin typeface="Consolas" panose="020B0609020204030204" pitchFamily="49" charset="0"/>
              </a:rPr>
              <a:t> </a:t>
            </a:r>
            <a:r>
              <a:rPr lang="en-US" sz="4000" dirty="0">
                <a:solidFill>
                  <a:srgbClr val="008080"/>
                </a:solidFill>
                <a:latin typeface="Consolas" panose="020B0609020204030204" pitchFamily="49" charset="0"/>
              </a:rPr>
              <a:t>&lt;&lt;</a:t>
            </a:r>
            <a:r>
              <a:rPr lang="en-US" sz="4000" dirty="0">
                <a:solidFill>
                  <a:srgbClr val="000000"/>
                </a:solidFill>
                <a:latin typeface="Consolas" panose="020B0609020204030204" pitchFamily="49" charset="0"/>
              </a:rPr>
              <a:t> rear </a:t>
            </a:r>
            <a:r>
              <a:rPr lang="en-US" sz="4000" dirty="0">
                <a:solidFill>
                  <a:srgbClr val="008080"/>
                </a:solidFill>
                <a:latin typeface="Consolas" panose="020B0609020204030204" pitchFamily="49" charset="0"/>
              </a:rPr>
              <a:t>&lt;&lt;</a:t>
            </a:r>
            <a:r>
              <a:rPr lang="en-US" sz="4000" dirty="0">
                <a:solidFill>
                  <a:srgbClr val="000000"/>
                </a:solidFill>
                <a:latin typeface="Consolas" panose="020B0609020204030204" pitchFamily="49" charset="0"/>
              </a:rPr>
              <a:t> endl;</a:t>
            </a:r>
          </a:p>
          <a:p>
            <a:r>
              <a:rPr lang="en-PK" sz="4000" dirty="0">
                <a:solidFill>
                  <a:srgbClr val="000000"/>
                </a:solidFill>
                <a:latin typeface="Consolas" panose="020B0609020204030204" pitchFamily="49" charset="0"/>
              </a:rPr>
              <a:t>        }</a:t>
            </a:r>
          </a:p>
          <a:p>
            <a:r>
              <a:rPr lang="en-PK" sz="4000" dirty="0">
                <a:solidFill>
                  <a:srgbClr val="000000"/>
                </a:solidFill>
                <a:latin typeface="Consolas" panose="020B0609020204030204" pitchFamily="49" charset="0"/>
              </a:rPr>
              <a:t>    }</a:t>
            </a:r>
            <a:endParaRPr lang="en-US" sz="4000" b="1" dirty="0">
              <a:solidFill>
                <a:srgbClr val="0000FF"/>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queue">
            <a:extLst>
              <a:ext uri="{FF2B5EF4-FFF2-40B4-BE49-F238E27FC236}">
                <a16:creationId xmlns:a16="http://schemas.microsoft.com/office/drawing/2014/main" id="{B0E7137F-6E74-4AE1-AA3E-0E86EE75D1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1040508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24127" y="1755057"/>
            <a:ext cx="9720073" cy="5250426"/>
          </a:xfrm>
        </p:spPr>
        <p:txBody>
          <a:bodyPr>
            <a:normAutofit fontScale="32500" lnSpcReduction="20000"/>
          </a:bodyPr>
          <a:lstStyle/>
          <a:p>
            <a:pPr>
              <a:lnSpc>
                <a:spcPct val="120000"/>
              </a:lnSpc>
              <a:spcBef>
                <a:spcPts val="0"/>
              </a:spcBef>
              <a:spcAft>
                <a:spcPts val="0"/>
              </a:spcAft>
            </a:pPr>
            <a:r>
              <a:rPr lang="en-US" sz="4000" dirty="0">
                <a:solidFill>
                  <a:srgbClr val="000000"/>
                </a:solidFill>
              </a:rPr>
              <a:t> </a:t>
            </a:r>
            <a:r>
              <a:rPr lang="en-US" sz="5500" dirty="0">
                <a:solidFill>
                  <a:srgbClr val="0000FF"/>
                </a:solidFill>
                <a:latin typeface="Consolas" panose="020B0609020204030204" pitchFamily="49" charset="0"/>
              </a:rPr>
              <a:t>int</a:t>
            </a:r>
            <a:r>
              <a:rPr lang="en-US" sz="5500" dirty="0">
                <a:solidFill>
                  <a:srgbClr val="000000"/>
                </a:solidFill>
                <a:latin typeface="Consolas" panose="020B0609020204030204" pitchFamily="49" charset="0"/>
              </a:rPr>
              <a:t> </a:t>
            </a:r>
            <a:r>
              <a:rPr lang="en-US" sz="5500" dirty="0" err="1">
                <a:solidFill>
                  <a:srgbClr val="000000"/>
                </a:solidFill>
                <a:latin typeface="Consolas" panose="020B0609020204030204" pitchFamily="49" charset="0"/>
              </a:rPr>
              <a:t>deQueue</a:t>
            </a:r>
            <a:r>
              <a:rPr lang="en-US" sz="5500" dirty="0">
                <a:solidFill>
                  <a:srgbClr val="000000"/>
                </a:solidFill>
                <a:latin typeface="Consolas" panose="020B0609020204030204" pitchFamily="49" charset="0"/>
              </a:rPr>
              <a:t>() {</a:t>
            </a:r>
          </a:p>
          <a:p>
            <a:pPr>
              <a:lnSpc>
                <a:spcPct val="120000"/>
              </a:lnSpc>
              <a:spcBef>
                <a:spcPts val="0"/>
              </a:spcBef>
              <a:spcAft>
                <a:spcPts val="0"/>
              </a:spcAft>
            </a:pPr>
            <a:r>
              <a:rPr lang="en-US" sz="5500" dirty="0">
                <a:solidFill>
                  <a:srgbClr val="000000"/>
                </a:solidFill>
                <a:latin typeface="Consolas" panose="020B0609020204030204" pitchFamily="49" charset="0"/>
              </a:rPr>
              <a:t>        </a:t>
            </a:r>
            <a:r>
              <a:rPr lang="en-US" sz="5500" dirty="0">
                <a:solidFill>
                  <a:srgbClr val="0000FF"/>
                </a:solidFill>
                <a:latin typeface="Consolas" panose="020B0609020204030204" pitchFamily="49" charset="0"/>
              </a:rPr>
              <a:t>int</a:t>
            </a:r>
            <a:r>
              <a:rPr lang="en-US" sz="5500" dirty="0">
                <a:solidFill>
                  <a:srgbClr val="000000"/>
                </a:solidFill>
                <a:latin typeface="Consolas" panose="020B0609020204030204" pitchFamily="49" charset="0"/>
              </a:rPr>
              <a:t> value;</a:t>
            </a:r>
          </a:p>
          <a:p>
            <a:pPr>
              <a:lnSpc>
                <a:spcPct val="120000"/>
              </a:lnSpc>
              <a:spcBef>
                <a:spcPts val="0"/>
              </a:spcBef>
              <a:spcAft>
                <a:spcPts val="0"/>
              </a:spcAft>
            </a:pPr>
            <a:r>
              <a:rPr lang="en-US" sz="5500" dirty="0">
                <a:solidFill>
                  <a:srgbClr val="000000"/>
                </a:solidFill>
                <a:latin typeface="Consolas" panose="020B0609020204030204" pitchFamily="49" charset="0"/>
              </a:rPr>
              <a:t>        </a:t>
            </a:r>
            <a:r>
              <a:rPr lang="en-US" sz="5500" dirty="0">
                <a:solidFill>
                  <a:srgbClr val="0000FF"/>
                </a:solidFill>
                <a:latin typeface="Consolas" panose="020B0609020204030204" pitchFamily="49" charset="0"/>
              </a:rPr>
              <a:t>if</a:t>
            </a:r>
            <a:r>
              <a:rPr lang="en-US" sz="5500" dirty="0">
                <a:solidFill>
                  <a:srgbClr val="000000"/>
                </a:solidFill>
                <a:latin typeface="Consolas" panose="020B0609020204030204" pitchFamily="49" charset="0"/>
              </a:rPr>
              <a:t> (isEmpty()) {</a:t>
            </a:r>
          </a:p>
          <a:p>
            <a:pPr>
              <a:lnSpc>
                <a:spcPct val="120000"/>
              </a:lnSpc>
              <a:spcBef>
                <a:spcPts val="0"/>
              </a:spcBef>
              <a:spcAft>
                <a:spcPts val="0"/>
              </a:spcAft>
            </a:pPr>
            <a:r>
              <a:rPr lang="en-US" sz="5500" dirty="0">
                <a:solidFill>
                  <a:srgbClr val="000000"/>
                </a:solidFill>
                <a:latin typeface="Consolas" panose="020B0609020204030204" pitchFamily="49" charset="0"/>
              </a:rPr>
              <a:t>            cout </a:t>
            </a:r>
            <a:r>
              <a:rPr lang="en-US" sz="5500" dirty="0">
                <a:solidFill>
                  <a:srgbClr val="008080"/>
                </a:solidFill>
                <a:latin typeface="Consolas" panose="020B0609020204030204" pitchFamily="49" charset="0"/>
              </a:rPr>
              <a:t>&lt;&lt;</a:t>
            </a:r>
            <a:r>
              <a:rPr lang="en-US" sz="5500" dirty="0">
                <a:solidFill>
                  <a:srgbClr val="000000"/>
                </a:solidFill>
                <a:latin typeface="Consolas" panose="020B0609020204030204" pitchFamily="49" charset="0"/>
              </a:rPr>
              <a:t> </a:t>
            </a:r>
            <a:r>
              <a:rPr lang="en-US" sz="5500" dirty="0">
                <a:solidFill>
                  <a:srgbClr val="A31515"/>
                </a:solidFill>
                <a:latin typeface="Consolas" panose="020B0609020204030204" pitchFamily="49" charset="0"/>
              </a:rPr>
              <a:t>"Queue is empty!!"</a:t>
            </a:r>
            <a:r>
              <a:rPr lang="en-US" sz="5500" dirty="0">
                <a:solidFill>
                  <a:srgbClr val="000000"/>
                </a:solidFill>
                <a:latin typeface="Consolas" panose="020B0609020204030204" pitchFamily="49" charset="0"/>
              </a:rPr>
              <a:t> </a:t>
            </a:r>
            <a:r>
              <a:rPr lang="en-US" sz="5500" dirty="0">
                <a:solidFill>
                  <a:srgbClr val="008080"/>
                </a:solidFill>
                <a:latin typeface="Consolas" panose="020B0609020204030204" pitchFamily="49" charset="0"/>
              </a:rPr>
              <a:t>&lt;&lt;</a:t>
            </a:r>
            <a:r>
              <a:rPr lang="en-US" sz="5500" dirty="0">
                <a:solidFill>
                  <a:srgbClr val="000000"/>
                </a:solidFill>
                <a:latin typeface="Consolas" panose="020B0609020204030204" pitchFamily="49" charset="0"/>
              </a:rPr>
              <a:t> endl; </a:t>
            </a:r>
            <a:r>
              <a:rPr lang="en-US" sz="5500" dirty="0">
                <a:solidFill>
                  <a:srgbClr val="0000FF"/>
                </a:solidFill>
                <a:latin typeface="Consolas" panose="020B0609020204030204" pitchFamily="49" charset="0"/>
              </a:rPr>
              <a:t>return</a:t>
            </a:r>
            <a:r>
              <a:rPr lang="en-US" sz="5500" dirty="0">
                <a:solidFill>
                  <a:srgbClr val="000000"/>
                </a:solidFill>
                <a:latin typeface="Consolas" panose="020B0609020204030204" pitchFamily="49" charset="0"/>
              </a:rPr>
              <a:t>(-1);</a:t>
            </a:r>
          </a:p>
          <a:p>
            <a:pPr>
              <a:lnSpc>
                <a:spcPct val="120000"/>
              </a:lnSpc>
              <a:spcBef>
                <a:spcPts val="0"/>
              </a:spcBef>
              <a:spcAft>
                <a:spcPts val="0"/>
              </a:spcAft>
            </a:pPr>
            <a:r>
              <a:rPr lang="en-PK" sz="5500" dirty="0">
                <a:solidFill>
                  <a:srgbClr val="000000"/>
                </a:solidFill>
                <a:latin typeface="Consolas" panose="020B0609020204030204" pitchFamily="49" charset="0"/>
              </a:rPr>
              <a:t>        }</a:t>
            </a:r>
          </a:p>
          <a:p>
            <a:pPr>
              <a:lnSpc>
                <a:spcPct val="120000"/>
              </a:lnSpc>
              <a:spcBef>
                <a:spcPts val="0"/>
              </a:spcBef>
              <a:spcAft>
                <a:spcPts val="0"/>
              </a:spcAft>
            </a:pPr>
            <a:r>
              <a:rPr lang="en-US" sz="5500" dirty="0">
                <a:solidFill>
                  <a:srgbClr val="000000"/>
                </a:solidFill>
                <a:latin typeface="Consolas" panose="020B0609020204030204" pitchFamily="49" charset="0"/>
              </a:rPr>
              <a:t>        </a:t>
            </a:r>
            <a:r>
              <a:rPr lang="en-US" sz="5500" dirty="0">
                <a:solidFill>
                  <a:srgbClr val="0000FF"/>
                </a:solidFill>
                <a:latin typeface="Consolas" panose="020B0609020204030204" pitchFamily="49" charset="0"/>
              </a:rPr>
              <a:t>else</a:t>
            </a:r>
            <a:r>
              <a:rPr lang="en-US" sz="5500" dirty="0">
                <a:solidFill>
                  <a:srgbClr val="000000"/>
                </a:solidFill>
                <a:latin typeface="Consolas" panose="020B0609020204030204" pitchFamily="49" charset="0"/>
              </a:rPr>
              <a:t> {</a:t>
            </a:r>
          </a:p>
          <a:p>
            <a:pPr>
              <a:lnSpc>
                <a:spcPct val="120000"/>
              </a:lnSpc>
              <a:spcBef>
                <a:spcPts val="0"/>
              </a:spcBef>
              <a:spcAft>
                <a:spcPts val="0"/>
              </a:spcAft>
            </a:pPr>
            <a:r>
              <a:rPr lang="en-US" sz="5500" dirty="0">
                <a:solidFill>
                  <a:srgbClr val="000000"/>
                </a:solidFill>
                <a:latin typeface="Consolas" panose="020B0609020204030204" pitchFamily="49" charset="0"/>
              </a:rPr>
              <a:t>            value = </a:t>
            </a:r>
            <a:r>
              <a:rPr lang="en-US" sz="5500" dirty="0" err="1">
                <a:solidFill>
                  <a:srgbClr val="000000"/>
                </a:solidFill>
                <a:latin typeface="Consolas" panose="020B0609020204030204" pitchFamily="49" charset="0"/>
              </a:rPr>
              <a:t>myqueue</a:t>
            </a:r>
            <a:r>
              <a:rPr lang="en-US" sz="5500" dirty="0">
                <a:solidFill>
                  <a:srgbClr val="000000"/>
                </a:solidFill>
                <a:latin typeface="Consolas" panose="020B0609020204030204" pitchFamily="49" charset="0"/>
              </a:rPr>
              <a:t>[front]; </a:t>
            </a:r>
            <a:r>
              <a:rPr lang="en-US" sz="5500" dirty="0">
                <a:solidFill>
                  <a:srgbClr val="0000FF"/>
                </a:solidFill>
                <a:latin typeface="Consolas" panose="020B0609020204030204" pitchFamily="49" charset="0"/>
              </a:rPr>
              <a:t>if</a:t>
            </a:r>
            <a:r>
              <a:rPr lang="en-US" sz="5500" dirty="0">
                <a:solidFill>
                  <a:srgbClr val="000000"/>
                </a:solidFill>
                <a:latin typeface="Consolas" panose="020B0609020204030204" pitchFamily="49" charset="0"/>
              </a:rPr>
              <a:t> (front &gt;= rear) {      </a:t>
            </a:r>
            <a:r>
              <a:rPr lang="en-US" sz="5500" dirty="0">
                <a:solidFill>
                  <a:srgbClr val="008000"/>
                </a:solidFill>
                <a:latin typeface="Consolas" panose="020B0609020204030204" pitchFamily="49" charset="0"/>
              </a:rPr>
              <a:t>//only one element in queue</a:t>
            </a:r>
            <a:endParaRPr lang="en-US" sz="5500" dirty="0">
              <a:solidFill>
                <a:srgbClr val="000000"/>
              </a:solidFill>
              <a:latin typeface="Consolas" panose="020B0609020204030204" pitchFamily="49" charset="0"/>
            </a:endParaRPr>
          </a:p>
          <a:p>
            <a:pPr>
              <a:lnSpc>
                <a:spcPct val="120000"/>
              </a:lnSpc>
              <a:spcBef>
                <a:spcPts val="0"/>
              </a:spcBef>
              <a:spcAft>
                <a:spcPts val="0"/>
              </a:spcAft>
            </a:pPr>
            <a:r>
              <a:rPr lang="en-US" sz="5500" dirty="0">
                <a:solidFill>
                  <a:srgbClr val="000000"/>
                </a:solidFill>
                <a:latin typeface="Consolas" panose="020B0609020204030204" pitchFamily="49" charset="0"/>
              </a:rPr>
              <a:t>                front = -1;</a:t>
            </a:r>
          </a:p>
          <a:p>
            <a:pPr>
              <a:lnSpc>
                <a:spcPct val="120000"/>
              </a:lnSpc>
              <a:spcBef>
                <a:spcPts val="0"/>
              </a:spcBef>
              <a:spcAft>
                <a:spcPts val="0"/>
              </a:spcAft>
            </a:pPr>
            <a:r>
              <a:rPr lang="en-US" sz="5500" dirty="0">
                <a:solidFill>
                  <a:srgbClr val="000000"/>
                </a:solidFill>
                <a:latin typeface="Consolas" panose="020B0609020204030204" pitchFamily="49" charset="0"/>
              </a:rPr>
              <a:t>                rear = -1;</a:t>
            </a:r>
          </a:p>
          <a:p>
            <a:pPr>
              <a:lnSpc>
                <a:spcPct val="120000"/>
              </a:lnSpc>
              <a:spcBef>
                <a:spcPts val="0"/>
              </a:spcBef>
              <a:spcAft>
                <a:spcPts val="0"/>
              </a:spcAft>
            </a:pPr>
            <a:r>
              <a:rPr lang="en-PK" sz="5500" dirty="0">
                <a:solidFill>
                  <a:srgbClr val="000000"/>
                </a:solidFill>
                <a:latin typeface="Consolas" panose="020B0609020204030204" pitchFamily="49" charset="0"/>
              </a:rPr>
              <a:t>            }</a:t>
            </a:r>
          </a:p>
          <a:p>
            <a:pPr>
              <a:lnSpc>
                <a:spcPct val="120000"/>
              </a:lnSpc>
              <a:spcBef>
                <a:spcPts val="0"/>
              </a:spcBef>
              <a:spcAft>
                <a:spcPts val="0"/>
              </a:spcAft>
            </a:pPr>
            <a:r>
              <a:rPr lang="en-US" sz="5500" dirty="0">
                <a:solidFill>
                  <a:srgbClr val="000000"/>
                </a:solidFill>
                <a:latin typeface="Consolas" panose="020B0609020204030204" pitchFamily="49" charset="0"/>
              </a:rPr>
              <a:t>            </a:t>
            </a:r>
            <a:r>
              <a:rPr lang="en-US" sz="5500" dirty="0">
                <a:solidFill>
                  <a:srgbClr val="0000FF"/>
                </a:solidFill>
                <a:latin typeface="Consolas" panose="020B0609020204030204" pitchFamily="49" charset="0"/>
              </a:rPr>
              <a:t>else</a:t>
            </a:r>
            <a:r>
              <a:rPr lang="en-US" sz="5500" dirty="0">
                <a:solidFill>
                  <a:srgbClr val="000000"/>
                </a:solidFill>
                <a:latin typeface="Consolas" panose="020B0609020204030204" pitchFamily="49" charset="0"/>
              </a:rPr>
              <a:t> {</a:t>
            </a:r>
          </a:p>
          <a:p>
            <a:pPr>
              <a:lnSpc>
                <a:spcPct val="120000"/>
              </a:lnSpc>
              <a:spcBef>
                <a:spcPts val="0"/>
              </a:spcBef>
              <a:spcAft>
                <a:spcPts val="0"/>
              </a:spcAft>
            </a:pPr>
            <a:r>
              <a:rPr lang="en-US" sz="5500" dirty="0">
                <a:solidFill>
                  <a:srgbClr val="000000"/>
                </a:solidFill>
                <a:latin typeface="Consolas" panose="020B0609020204030204" pitchFamily="49" charset="0"/>
              </a:rPr>
              <a:t>                front++;</a:t>
            </a:r>
          </a:p>
          <a:p>
            <a:pPr>
              <a:lnSpc>
                <a:spcPct val="120000"/>
              </a:lnSpc>
              <a:spcBef>
                <a:spcPts val="0"/>
              </a:spcBef>
              <a:spcAft>
                <a:spcPts val="0"/>
              </a:spcAft>
            </a:pPr>
            <a:r>
              <a:rPr lang="en-PK" sz="5500" dirty="0">
                <a:solidFill>
                  <a:srgbClr val="000000"/>
                </a:solidFill>
                <a:latin typeface="Consolas" panose="020B0609020204030204" pitchFamily="49" charset="0"/>
              </a:rPr>
              <a:t>            }</a:t>
            </a:r>
          </a:p>
          <a:p>
            <a:pPr>
              <a:lnSpc>
                <a:spcPct val="120000"/>
              </a:lnSpc>
              <a:spcBef>
                <a:spcPts val="0"/>
              </a:spcBef>
              <a:spcAft>
                <a:spcPts val="0"/>
              </a:spcAft>
            </a:pPr>
            <a:r>
              <a:rPr lang="en-US" sz="5500" dirty="0">
                <a:solidFill>
                  <a:srgbClr val="000000"/>
                </a:solidFill>
                <a:latin typeface="Consolas" panose="020B0609020204030204" pitchFamily="49" charset="0"/>
              </a:rPr>
              <a:t>            cout </a:t>
            </a:r>
            <a:r>
              <a:rPr lang="en-US" sz="5500" dirty="0">
                <a:solidFill>
                  <a:srgbClr val="008080"/>
                </a:solidFill>
                <a:latin typeface="Consolas" panose="020B0609020204030204" pitchFamily="49" charset="0"/>
              </a:rPr>
              <a:t>&lt;&lt;</a:t>
            </a:r>
            <a:r>
              <a:rPr lang="en-US" sz="5500" dirty="0">
                <a:solidFill>
                  <a:srgbClr val="000000"/>
                </a:solidFill>
                <a:latin typeface="Consolas" panose="020B0609020204030204" pitchFamily="49" charset="0"/>
              </a:rPr>
              <a:t> endl </a:t>
            </a:r>
            <a:r>
              <a:rPr lang="en-US" sz="5500" dirty="0">
                <a:solidFill>
                  <a:srgbClr val="008080"/>
                </a:solidFill>
                <a:latin typeface="Consolas" panose="020B0609020204030204" pitchFamily="49" charset="0"/>
              </a:rPr>
              <a:t>&lt;&lt;</a:t>
            </a:r>
            <a:r>
              <a:rPr lang="en-US" sz="5500" dirty="0">
                <a:solidFill>
                  <a:srgbClr val="000000"/>
                </a:solidFill>
                <a:latin typeface="Consolas" panose="020B0609020204030204" pitchFamily="49" charset="0"/>
              </a:rPr>
              <a:t> </a:t>
            </a:r>
            <a:r>
              <a:rPr lang="en-US" sz="5500" dirty="0">
                <a:solidFill>
                  <a:srgbClr val="A31515"/>
                </a:solidFill>
                <a:latin typeface="Consolas" panose="020B0609020204030204" pitchFamily="49" charset="0"/>
              </a:rPr>
              <a:t>"Deleted =&gt; "</a:t>
            </a:r>
            <a:r>
              <a:rPr lang="en-US" sz="5500" dirty="0">
                <a:solidFill>
                  <a:srgbClr val="000000"/>
                </a:solidFill>
                <a:latin typeface="Consolas" panose="020B0609020204030204" pitchFamily="49" charset="0"/>
              </a:rPr>
              <a:t> </a:t>
            </a:r>
            <a:r>
              <a:rPr lang="en-US" sz="5500" dirty="0">
                <a:solidFill>
                  <a:srgbClr val="008080"/>
                </a:solidFill>
                <a:latin typeface="Consolas" panose="020B0609020204030204" pitchFamily="49" charset="0"/>
              </a:rPr>
              <a:t>&lt;&lt;</a:t>
            </a:r>
            <a:r>
              <a:rPr lang="en-US" sz="5500" dirty="0">
                <a:solidFill>
                  <a:srgbClr val="000000"/>
                </a:solidFill>
                <a:latin typeface="Consolas" panose="020B0609020204030204" pitchFamily="49" charset="0"/>
              </a:rPr>
              <a:t> value </a:t>
            </a:r>
            <a:r>
              <a:rPr lang="en-US" sz="5500" dirty="0">
                <a:solidFill>
                  <a:srgbClr val="008080"/>
                </a:solidFill>
                <a:latin typeface="Consolas" panose="020B0609020204030204" pitchFamily="49" charset="0"/>
              </a:rPr>
              <a:t>&lt;&lt;</a:t>
            </a:r>
            <a:r>
              <a:rPr lang="en-US" sz="5500" dirty="0">
                <a:solidFill>
                  <a:srgbClr val="000000"/>
                </a:solidFill>
                <a:latin typeface="Consolas" panose="020B0609020204030204" pitchFamily="49" charset="0"/>
              </a:rPr>
              <a:t> </a:t>
            </a:r>
            <a:r>
              <a:rPr lang="en-US" sz="5500" dirty="0">
                <a:solidFill>
                  <a:srgbClr val="A31515"/>
                </a:solidFill>
                <a:latin typeface="Consolas" panose="020B0609020204030204" pitchFamily="49" charset="0"/>
              </a:rPr>
              <a:t>" from </a:t>
            </a:r>
            <a:r>
              <a:rPr lang="en-US" sz="5500" dirty="0" err="1">
                <a:solidFill>
                  <a:srgbClr val="A31515"/>
                </a:solidFill>
                <a:latin typeface="Consolas" panose="020B0609020204030204" pitchFamily="49" charset="0"/>
              </a:rPr>
              <a:t>myqueue</a:t>
            </a:r>
            <a:r>
              <a:rPr lang="en-US" sz="5500" dirty="0">
                <a:solidFill>
                  <a:srgbClr val="A31515"/>
                </a:solidFill>
                <a:latin typeface="Consolas" panose="020B0609020204030204" pitchFamily="49" charset="0"/>
              </a:rPr>
              <a:t>"</a:t>
            </a:r>
            <a:r>
              <a:rPr lang="en-US" sz="5500" dirty="0">
                <a:solidFill>
                  <a:srgbClr val="000000"/>
                </a:solidFill>
                <a:latin typeface="Consolas" panose="020B0609020204030204" pitchFamily="49" charset="0"/>
              </a:rPr>
              <a:t>;</a:t>
            </a:r>
          </a:p>
          <a:p>
            <a:pPr>
              <a:lnSpc>
                <a:spcPct val="120000"/>
              </a:lnSpc>
              <a:spcBef>
                <a:spcPts val="0"/>
              </a:spcBef>
              <a:spcAft>
                <a:spcPts val="0"/>
              </a:spcAft>
            </a:pPr>
            <a:r>
              <a:rPr lang="en-US" sz="5500" dirty="0">
                <a:solidFill>
                  <a:srgbClr val="000000"/>
                </a:solidFill>
                <a:latin typeface="Consolas" panose="020B0609020204030204" pitchFamily="49" charset="0"/>
              </a:rPr>
              <a:t>            </a:t>
            </a:r>
            <a:r>
              <a:rPr lang="en-US" sz="5500" dirty="0">
                <a:solidFill>
                  <a:srgbClr val="0000FF"/>
                </a:solidFill>
                <a:latin typeface="Consolas" panose="020B0609020204030204" pitchFamily="49" charset="0"/>
              </a:rPr>
              <a:t>return</a:t>
            </a:r>
            <a:r>
              <a:rPr lang="en-US" sz="5500" dirty="0">
                <a:solidFill>
                  <a:srgbClr val="000000"/>
                </a:solidFill>
                <a:latin typeface="Consolas" panose="020B0609020204030204" pitchFamily="49" charset="0"/>
              </a:rPr>
              <a:t>(value);</a:t>
            </a:r>
          </a:p>
          <a:p>
            <a:pPr>
              <a:lnSpc>
                <a:spcPct val="120000"/>
              </a:lnSpc>
              <a:spcBef>
                <a:spcPts val="0"/>
              </a:spcBef>
              <a:spcAft>
                <a:spcPts val="0"/>
              </a:spcAft>
            </a:pPr>
            <a:r>
              <a:rPr lang="en-PK" sz="5500" dirty="0">
                <a:solidFill>
                  <a:srgbClr val="000000"/>
                </a:solidFill>
                <a:latin typeface="Consolas" panose="020B0609020204030204" pitchFamily="49" charset="0"/>
              </a:rPr>
              <a:t>        }</a:t>
            </a:r>
          </a:p>
          <a:p>
            <a:pPr>
              <a:lnSpc>
                <a:spcPct val="120000"/>
              </a:lnSpc>
              <a:spcBef>
                <a:spcPts val="0"/>
              </a:spcBef>
              <a:spcAft>
                <a:spcPts val="0"/>
              </a:spcAft>
            </a:pPr>
            <a:r>
              <a:rPr lang="en-PK" sz="5500" dirty="0">
                <a:solidFill>
                  <a:srgbClr val="000000"/>
                </a:solidFill>
                <a:latin typeface="Consolas" panose="020B0609020204030204" pitchFamily="49" charset="0"/>
              </a:rPr>
              <a:t>    }</a:t>
            </a: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queue">
            <a:extLst>
              <a:ext uri="{FF2B5EF4-FFF2-40B4-BE49-F238E27FC236}">
                <a16:creationId xmlns:a16="http://schemas.microsoft.com/office/drawing/2014/main" id="{B0E7137F-6E74-4AE1-AA3E-0E86EE75D1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3534506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a:xfrm>
            <a:off x="1002890" y="2069591"/>
            <a:ext cx="10096721" cy="3800267"/>
          </a:xfrm>
        </p:spPr>
        <p:txBody>
          <a:bodyPr>
            <a:normAutofit/>
          </a:bodyPr>
          <a:lstStyle/>
          <a:p>
            <a:pPr algn="ctr"/>
            <a:r>
              <a:rPr lang="en-US" sz="9600" dirty="0">
                <a:solidFill>
                  <a:srgbClr val="00B0F0"/>
                </a:solidFill>
              </a:rPr>
              <a:t>TYPES OF QUEUES IN DATA STRUCTURE</a:t>
            </a: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3785331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83563" y="1607574"/>
            <a:ext cx="9720073" cy="5250426"/>
          </a:xfrm>
        </p:spPr>
        <p:txBody>
          <a:bodyPr>
            <a:normAutofit/>
          </a:bodyPr>
          <a:lstStyle/>
          <a:p>
            <a:pPr marL="0" indent="0" algn="just">
              <a:buClr>
                <a:srgbClr val="C00000"/>
              </a:buClr>
              <a:buNone/>
            </a:pPr>
            <a:r>
              <a:rPr lang="en-US" sz="4000" b="1" dirty="0">
                <a:solidFill>
                  <a:srgbClr val="0000FF"/>
                </a:solidFill>
              </a:rPr>
              <a:t>Simple Queue</a:t>
            </a:r>
          </a:p>
          <a:p>
            <a:pPr marL="0" indent="0" algn="just">
              <a:buNone/>
            </a:pPr>
            <a:r>
              <a:rPr lang="en-US" sz="3000" dirty="0"/>
              <a:t>In a simple queue, insertion takes place at the rear and removal occurs at the front. It strictly follows FIFO rule.</a:t>
            </a:r>
          </a:p>
          <a:p>
            <a:pPr marL="0" indent="0" algn="just">
              <a:buClr>
                <a:srgbClr val="C00000"/>
              </a:buClr>
              <a:buNone/>
            </a:pPr>
            <a:endParaRPr lang="en-US" sz="4000" b="1" dirty="0">
              <a:solidFill>
                <a:srgbClr val="0000FF"/>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queue">
            <a:extLst>
              <a:ext uri="{FF2B5EF4-FFF2-40B4-BE49-F238E27FC236}">
                <a16:creationId xmlns:a16="http://schemas.microsoft.com/office/drawing/2014/main" id="{B0E7137F-6E74-4AE1-AA3E-0E86EE75D1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7" name="Picture 6">
            <a:extLst>
              <a:ext uri="{FF2B5EF4-FFF2-40B4-BE49-F238E27FC236}">
                <a16:creationId xmlns:a16="http://schemas.microsoft.com/office/drawing/2014/main" id="{94FA76D7-F2C8-474C-984B-5182264BF910}"/>
              </a:ext>
            </a:extLst>
          </p:cNvPr>
          <p:cNvPicPr>
            <a:picLocks noChangeAspect="1"/>
          </p:cNvPicPr>
          <p:nvPr/>
        </p:nvPicPr>
        <p:blipFill>
          <a:blip r:embed="rId2"/>
          <a:stretch>
            <a:fillRect/>
          </a:stretch>
        </p:blipFill>
        <p:spPr>
          <a:xfrm>
            <a:off x="0" y="3429000"/>
            <a:ext cx="12192000" cy="1749287"/>
          </a:xfrm>
          <a:prstGeom prst="rect">
            <a:avLst/>
          </a:prstGeom>
        </p:spPr>
      </p:pic>
    </p:spTree>
    <p:extLst>
      <p:ext uri="{BB962C8B-B14F-4D97-AF65-F5344CB8AC3E}">
        <p14:creationId xmlns:p14="http://schemas.microsoft.com/office/powerpoint/2010/main" val="1886041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83563" y="1759974"/>
            <a:ext cx="10892127" cy="5250426"/>
          </a:xfrm>
        </p:spPr>
        <p:txBody>
          <a:bodyPr>
            <a:normAutofit/>
          </a:bodyPr>
          <a:lstStyle/>
          <a:p>
            <a:pPr marL="0" indent="0" algn="just">
              <a:buClr>
                <a:srgbClr val="C00000"/>
              </a:buClr>
              <a:buNone/>
            </a:pPr>
            <a:r>
              <a:rPr lang="en-US" sz="4000" b="1" dirty="0">
                <a:solidFill>
                  <a:srgbClr val="0000FF"/>
                </a:solidFill>
              </a:rPr>
              <a:t>Circular Queue</a:t>
            </a:r>
          </a:p>
          <a:p>
            <a:pPr marL="0" indent="0" algn="just">
              <a:buNone/>
            </a:pPr>
            <a:r>
              <a:rPr lang="en-US" sz="3000" dirty="0"/>
              <a:t>In a circular queue, the last element points to the first element making a circular link.</a:t>
            </a:r>
          </a:p>
          <a:p>
            <a:pPr marL="0" indent="0" algn="just">
              <a:buNone/>
            </a:pPr>
            <a:r>
              <a:rPr lang="en-US" sz="3000" dirty="0"/>
              <a:t>The main advantage of a circular queue over a simple queue is better memory utilization. If the last position is full and the first position is empty then, an element can be inserted in the first position. This action is not possible in a simple queue.</a:t>
            </a: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queue">
            <a:extLst>
              <a:ext uri="{FF2B5EF4-FFF2-40B4-BE49-F238E27FC236}">
                <a16:creationId xmlns:a16="http://schemas.microsoft.com/office/drawing/2014/main" id="{B0E7137F-6E74-4AE1-AA3E-0E86EE75D1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8194" name="Picture 2" descr="Circular queue ">
            <a:extLst>
              <a:ext uri="{FF2B5EF4-FFF2-40B4-BE49-F238E27FC236}">
                <a16:creationId xmlns:a16="http://schemas.microsoft.com/office/drawing/2014/main" id="{5AAE483A-7A17-4571-9A6D-CA806A229F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901" y="5105400"/>
            <a:ext cx="855345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297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83563" y="1759974"/>
            <a:ext cx="10892127" cy="5250426"/>
          </a:xfrm>
        </p:spPr>
        <p:txBody>
          <a:bodyPr>
            <a:normAutofit/>
          </a:bodyPr>
          <a:lstStyle/>
          <a:p>
            <a:pPr marL="0" indent="0" algn="just">
              <a:buClr>
                <a:srgbClr val="C00000"/>
              </a:buClr>
              <a:buNone/>
            </a:pPr>
            <a:r>
              <a:rPr lang="en-US" sz="4000" b="1" dirty="0">
                <a:solidFill>
                  <a:srgbClr val="0000FF"/>
                </a:solidFill>
              </a:rPr>
              <a:t>Priority Queue</a:t>
            </a:r>
          </a:p>
          <a:p>
            <a:pPr marL="0" indent="0" algn="just">
              <a:buClr>
                <a:srgbClr val="C00000"/>
              </a:buClr>
              <a:buNone/>
            </a:pPr>
            <a:r>
              <a:rPr lang="en-US" sz="3000" dirty="0"/>
              <a:t>A priority queue is a special type of queue in which each element is associated with a priority and is served according to its priority. If elements with the same priority occur, they are served according to their order in the queue.</a:t>
            </a: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queue">
            <a:extLst>
              <a:ext uri="{FF2B5EF4-FFF2-40B4-BE49-F238E27FC236}">
                <a16:creationId xmlns:a16="http://schemas.microsoft.com/office/drawing/2014/main" id="{B0E7137F-6E74-4AE1-AA3E-0E86EE75D1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6" name="Picture 5">
            <a:extLst>
              <a:ext uri="{FF2B5EF4-FFF2-40B4-BE49-F238E27FC236}">
                <a16:creationId xmlns:a16="http://schemas.microsoft.com/office/drawing/2014/main" id="{D088E45C-9E34-4AA5-A577-C528094120A6}"/>
              </a:ext>
            </a:extLst>
          </p:cNvPr>
          <p:cNvPicPr>
            <a:picLocks noChangeAspect="1"/>
          </p:cNvPicPr>
          <p:nvPr/>
        </p:nvPicPr>
        <p:blipFill>
          <a:blip r:embed="rId2"/>
          <a:stretch>
            <a:fillRect/>
          </a:stretch>
        </p:blipFill>
        <p:spPr>
          <a:xfrm>
            <a:off x="5153775" y="3733800"/>
            <a:ext cx="6471963" cy="3276600"/>
          </a:xfrm>
          <a:prstGeom prst="rect">
            <a:avLst/>
          </a:prstGeom>
        </p:spPr>
      </p:pic>
      <p:sp>
        <p:nvSpPr>
          <p:cNvPr id="7" name="TextBox 6">
            <a:extLst>
              <a:ext uri="{FF2B5EF4-FFF2-40B4-BE49-F238E27FC236}">
                <a16:creationId xmlns:a16="http://schemas.microsoft.com/office/drawing/2014/main" id="{3A6E60CF-5DEB-494B-AF0C-AC28D1C94CB3}"/>
              </a:ext>
            </a:extLst>
          </p:cNvPr>
          <p:cNvSpPr txBox="1"/>
          <p:nvPr/>
        </p:nvSpPr>
        <p:spPr>
          <a:xfrm>
            <a:off x="1083563" y="4385187"/>
            <a:ext cx="4262284" cy="1938992"/>
          </a:xfrm>
          <a:prstGeom prst="rect">
            <a:avLst/>
          </a:prstGeom>
          <a:noFill/>
        </p:spPr>
        <p:txBody>
          <a:bodyPr wrap="square" rtlCol="0">
            <a:spAutoFit/>
          </a:bodyPr>
          <a:lstStyle/>
          <a:p>
            <a:r>
              <a:rPr lang="en-US" sz="3000" dirty="0"/>
              <a:t>Insertion occurs based on the arrival of the values and removal occurs based on priority.</a:t>
            </a:r>
            <a:endParaRPr lang="en-PK" sz="3000" dirty="0"/>
          </a:p>
        </p:txBody>
      </p:sp>
    </p:spTree>
    <p:extLst>
      <p:ext uri="{BB962C8B-B14F-4D97-AF65-F5344CB8AC3E}">
        <p14:creationId xmlns:p14="http://schemas.microsoft.com/office/powerpoint/2010/main" val="2997217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83563" y="1759974"/>
            <a:ext cx="10892127" cy="5250426"/>
          </a:xfrm>
        </p:spPr>
        <p:txBody>
          <a:bodyPr>
            <a:normAutofit/>
          </a:bodyPr>
          <a:lstStyle/>
          <a:p>
            <a:pPr marL="0" indent="0" algn="just">
              <a:buClr>
                <a:srgbClr val="C00000"/>
              </a:buClr>
              <a:buNone/>
            </a:pPr>
            <a:r>
              <a:rPr lang="en-US" sz="4000" b="1" dirty="0">
                <a:solidFill>
                  <a:srgbClr val="0000FF"/>
                </a:solidFill>
              </a:rPr>
              <a:t>Double Ended Queue</a:t>
            </a:r>
          </a:p>
          <a:p>
            <a:pPr marL="0" indent="0" algn="just">
              <a:buClr>
                <a:srgbClr val="C00000"/>
              </a:buClr>
              <a:buNone/>
            </a:pPr>
            <a:r>
              <a:rPr lang="en-US" sz="3000" dirty="0"/>
              <a:t>Double Ended Queue is a type of queue in which insertion and removal of elements can be performed from either from the front or rear. Thus, it does not follow FIFO rule (First In First Out).</a:t>
            </a:r>
          </a:p>
          <a:p>
            <a:pPr marL="0" indent="0" algn="just">
              <a:buClr>
                <a:srgbClr val="C00000"/>
              </a:buClr>
              <a:buNone/>
            </a:pPr>
            <a:endParaRPr lang="en-US" sz="3000" dirty="0"/>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queue">
            <a:extLst>
              <a:ext uri="{FF2B5EF4-FFF2-40B4-BE49-F238E27FC236}">
                <a16:creationId xmlns:a16="http://schemas.microsoft.com/office/drawing/2014/main" id="{B0E7137F-6E74-4AE1-AA3E-0E86EE75D1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6" name="Picture 5">
            <a:extLst>
              <a:ext uri="{FF2B5EF4-FFF2-40B4-BE49-F238E27FC236}">
                <a16:creationId xmlns:a16="http://schemas.microsoft.com/office/drawing/2014/main" id="{138D2D76-676D-4E3C-A0B2-96B62EFED410}"/>
              </a:ext>
            </a:extLst>
          </p:cNvPr>
          <p:cNvPicPr>
            <a:picLocks noChangeAspect="1"/>
          </p:cNvPicPr>
          <p:nvPr/>
        </p:nvPicPr>
        <p:blipFill>
          <a:blip r:embed="rId2"/>
          <a:stretch>
            <a:fillRect/>
          </a:stretch>
        </p:blipFill>
        <p:spPr>
          <a:xfrm>
            <a:off x="552450" y="4229100"/>
            <a:ext cx="11696700" cy="2133600"/>
          </a:xfrm>
          <a:prstGeom prst="rect">
            <a:avLst/>
          </a:prstGeom>
        </p:spPr>
      </p:pic>
    </p:spTree>
    <p:extLst>
      <p:ext uri="{BB962C8B-B14F-4D97-AF65-F5344CB8AC3E}">
        <p14:creationId xmlns:p14="http://schemas.microsoft.com/office/powerpoint/2010/main" val="958945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a:xfrm>
            <a:off x="1002890" y="2069591"/>
            <a:ext cx="10096721" cy="3800267"/>
          </a:xfrm>
        </p:spPr>
        <p:txBody>
          <a:bodyPr>
            <a:normAutofit/>
          </a:bodyPr>
          <a:lstStyle/>
          <a:p>
            <a:pPr algn="ctr"/>
            <a:r>
              <a:rPr lang="en-US" sz="11500" dirty="0">
                <a:solidFill>
                  <a:srgbClr val="00B0F0"/>
                </a:solidFill>
              </a:rPr>
              <a:t>CIRCULAR QUEUE</a:t>
            </a: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523044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24128" y="2084832"/>
            <a:ext cx="9720073" cy="4224528"/>
          </a:xfrm>
        </p:spPr>
        <p:txBody>
          <a:bodyPr>
            <a:normAutofit/>
          </a:bodyPr>
          <a:lstStyle/>
          <a:p>
            <a:pPr algn="just">
              <a:buClr>
                <a:srgbClr val="C00000"/>
              </a:buClr>
              <a:buFont typeface="Arial" panose="020B0604020202020204" pitchFamily="34" charset="0"/>
              <a:buChar char="•"/>
            </a:pPr>
            <a:r>
              <a:rPr lang="en-US" sz="2400" dirty="0"/>
              <a:t>In a real-world analogy, we can imagine a bus queue where the passengers wait for the bus in a queue or a line. The first passenger in the line enters the bus first as that passenger happens to be the one who had come first.</a:t>
            </a:r>
          </a:p>
          <a:p>
            <a:pPr algn="just">
              <a:buClr>
                <a:srgbClr val="C00000"/>
              </a:buClr>
              <a:buFont typeface="Arial" panose="020B0604020202020204" pitchFamily="34" charset="0"/>
              <a:buChar char="•"/>
            </a:pPr>
            <a:r>
              <a:rPr lang="en-US" sz="2400" dirty="0"/>
              <a:t>A queue is a useful data structure in programming. It is similar to the ticket queue outside a cinema hall, where the first person entering the queue is the first person who gets the ticket.</a:t>
            </a:r>
          </a:p>
          <a:p>
            <a:pPr algn="just">
              <a:buClr>
                <a:srgbClr val="C00000"/>
              </a:buClr>
              <a:buFont typeface="Arial" panose="020B0604020202020204" pitchFamily="34" charset="0"/>
              <a:buChar char="•"/>
            </a:pPr>
            <a:r>
              <a:rPr lang="en-US" sz="2400" dirty="0"/>
              <a:t>Queue follows the First In First Out(FIFO) rule - the item that goes in first is the item that comes out first too.</a:t>
            </a: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1737774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CIRCULAR 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83563" y="1759974"/>
            <a:ext cx="10892127" cy="5250426"/>
          </a:xfrm>
        </p:spPr>
        <p:txBody>
          <a:bodyPr>
            <a:normAutofit/>
          </a:bodyPr>
          <a:lstStyle/>
          <a:p>
            <a:pPr marL="0" indent="0" algn="just">
              <a:buNone/>
            </a:pPr>
            <a:r>
              <a:rPr lang="en-US" sz="3000" dirty="0"/>
              <a:t>Circular queue avoids the wastage of space in a regular queue implementation using arrays.</a:t>
            </a: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queue">
            <a:extLst>
              <a:ext uri="{FF2B5EF4-FFF2-40B4-BE49-F238E27FC236}">
                <a16:creationId xmlns:a16="http://schemas.microsoft.com/office/drawing/2014/main" id="{B0E7137F-6E74-4AE1-AA3E-0E86EE75D1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8" name="Picture 7">
            <a:extLst>
              <a:ext uri="{FF2B5EF4-FFF2-40B4-BE49-F238E27FC236}">
                <a16:creationId xmlns:a16="http://schemas.microsoft.com/office/drawing/2014/main" id="{FE55D521-1AFE-450B-9F5D-58B97C78EE2E}"/>
              </a:ext>
            </a:extLst>
          </p:cNvPr>
          <p:cNvPicPr>
            <a:picLocks noChangeAspect="1"/>
          </p:cNvPicPr>
          <p:nvPr/>
        </p:nvPicPr>
        <p:blipFill rotWithShape="1">
          <a:blip r:embed="rId2">
            <a:extLst>
              <a:ext uri="{28A0092B-C50C-407E-A947-70E740481C1C}">
                <a14:useLocalDpi xmlns:a14="http://schemas.microsoft.com/office/drawing/2010/main" val="0"/>
              </a:ext>
            </a:extLst>
          </a:blip>
          <a:srcRect l="23599" r="18734"/>
          <a:stretch/>
        </p:blipFill>
        <p:spPr>
          <a:xfrm>
            <a:off x="1083563" y="2908514"/>
            <a:ext cx="5117691" cy="3278204"/>
          </a:xfrm>
          <a:prstGeom prst="rect">
            <a:avLst/>
          </a:prstGeom>
        </p:spPr>
      </p:pic>
      <p:sp>
        <p:nvSpPr>
          <p:cNvPr id="9" name="TextBox 8">
            <a:extLst>
              <a:ext uri="{FF2B5EF4-FFF2-40B4-BE49-F238E27FC236}">
                <a16:creationId xmlns:a16="http://schemas.microsoft.com/office/drawing/2014/main" id="{F6923A67-BB8F-4B8A-8A86-EE5E4AE55678}"/>
              </a:ext>
            </a:extLst>
          </p:cNvPr>
          <p:cNvSpPr txBox="1"/>
          <p:nvPr/>
        </p:nvSpPr>
        <p:spPr>
          <a:xfrm>
            <a:off x="6248400" y="2503915"/>
            <a:ext cx="5353665" cy="4524315"/>
          </a:xfrm>
          <a:prstGeom prst="rect">
            <a:avLst/>
          </a:prstGeom>
          <a:noFill/>
        </p:spPr>
        <p:txBody>
          <a:bodyPr wrap="square" rtlCol="0">
            <a:spAutoFit/>
          </a:bodyPr>
          <a:lstStyle/>
          <a:p>
            <a:pPr algn="just"/>
            <a:r>
              <a:rPr lang="en-US" sz="3000" dirty="0"/>
              <a:t>As you can see in the above image, after a bit of enqueuing and dequeuing, the size of the queue has been reduced.</a:t>
            </a:r>
          </a:p>
          <a:p>
            <a:pPr algn="just"/>
            <a:endParaRPr lang="en-US" sz="3000" dirty="0"/>
          </a:p>
          <a:p>
            <a:pPr algn="just"/>
            <a:r>
              <a:rPr lang="en-US" sz="3000" dirty="0"/>
              <a:t>The indexes 0 and 1 can only be used after the queue is reset when all the elements have been dequeued.</a:t>
            </a:r>
          </a:p>
          <a:p>
            <a:endParaRPr lang="en-PK" dirty="0"/>
          </a:p>
        </p:txBody>
      </p:sp>
    </p:spTree>
    <p:extLst>
      <p:ext uri="{BB962C8B-B14F-4D97-AF65-F5344CB8AC3E}">
        <p14:creationId xmlns:p14="http://schemas.microsoft.com/office/powerpoint/2010/main" val="3326886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CIRCULAR 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83563" y="1846203"/>
            <a:ext cx="9720073" cy="5250426"/>
          </a:xfrm>
        </p:spPr>
        <p:txBody>
          <a:bodyPr>
            <a:normAutofit/>
          </a:bodyPr>
          <a:lstStyle/>
          <a:p>
            <a:pPr marL="0" indent="0" algn="just">
              <a:buClr>
                <a:srgbClr val="C00000"/>
              </a:buClr>
              <a:buNone/>
            </a:pPr>
            <a:r>
              <a:rPr lang="en-US" sz="4000" b="1" dirty="0">
                <a:solidFill>
                  <a:srgbClr val="00B0F0"/>
                </a:solidFill>
              </a:rPr>
              <a:t>How Circular Queue Works?</a:t>
            </a:r>
          </a:p>
          <a:p>
            <a:pPr marL="0" indent="0" algn="just">
              <a:buClr>
                <a:srgbClr val="C00000"/>
              </a:buClr>
              <a:buNone/>
            </a:pPr>
            <a:r>
              <a:rPr lang="en-US" sz="2800" dirty="0"/>
              <a:t>Circular Queue works by the process of circular increment i.e. when we try to increment any variable and we reach the end of the queue, we start from the beginning of the queue by modulo division with the queue size.</a:t>
            </a:r>
            <a:endParaRPr lang="en-US" sz="4400" b="1"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6" name="Picture 5">
            <a:extLst>
              <a:ext uri="{FF2B5EF4-FFF2-40B4-BE49-F238E27FC236}">
                <a16:creationId xmlns:a16="http://schemas.microsoft.com/office/drawing/2014/main" id="{003AFCE4-3846-4555-B5B8-A18B03745481}"/>
              </a:ext>
            </a:extLst>
          </p:cNvPr>
          <p:cNvPicPr>
            <a:picLocks noChangeAspect="1"/>
          </p:cNvPicPr>
          <p:nvPr/>
        </p:nvPicPr>
        <p:blipFill rotWithShape="1">
          <a:blip r:embed="rId2">
            <a:extLst>
              <a:ext uri="{28A0092B-C50C-407E-A947-70E740481C1C}">
                <a14:useLocalDpi xmlns:a14="http://schemas.microsoft.com/office/drawing/2010/main" val="0"/>
              </a:ext>
            </a:extLst>
          </a:blip>
          <a:srcRect l="1594" r="8428"/>
          <a:stretch/>
        </p:blipFill>
        <p:spPr>
          <a:xfrm>
            <a:off x="1083563" y="4854591"/>
            <a:ext cx="10024874" cy="914966"/>
          </a:xfrm>
          <a:prstGeom prst="rect">
            <a:avLst/>
          </a:prstGeom>
        </p:spPr>
      </p:pic>
    </p:spTree>
    <p:extLst>
      <p:ext uri="{BB962C8B-B14F-4D97-AF65-F5344CB8AC3E}">
        <p14:creationId xmlns:p14="http://schemas.microsoft.com/office/powerpoint/2010/main" val="135250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CIRCULAR Queue – DATA STRUCTURE</a:t>
            </a:r>
            <a:endParaRPr lang="en-PK"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8" name="Picture 7">
            <a:extLst>
              <a:ext uri="{FF2B5EF4-FFF2-40B4-BE49-F238E27FC236}">
                <a16:creationId xmlns:a16="http://schemas.microsoft.com/office/drawing/2014/main" id="{0C9FC5C1-6560-4564-829A-06622DB7B40A}"/>
              </a:ext>
            </a:extLst>
          </p:cNvPr>
          <p:cNvPicPr>
            <a:picLocks noChangeAspect="1"/>
          </p:cNvPicPr>
          <p:nvPr/>
        </p:nvPicPr>
        <p:blipFill rotWithShape="1">
          <a:blip r:embed="rId2">
            <a:extLst>
              <a:ext uri="{28A0092B-C50C-407E-A947-70E740481C1C}">
                <a14:useLocalDpi xmlns:a14="http://schemas.microsoft.com/office/drawing/2010/main" val="0"/>
              </a:ext>
            </a:extLst>
          </a:blip>
          <a:srcRect l="30763" t="4898" r="31331"/>
          <a:stretch/>
        </p:blipFill>
        <p:spPr>
          <a:xfrm>
            <a:off x="737419" y="2084831"/>
            <a:ext cx="3834581" cy="4234655"/>
          </a:xfrm>
          <a:prstGeom prst="rect">
            <a:avLst/>
          </a:prstGeom>
        </p:spPr>
      </p:pic>
      <p:sp>
        <p:nvSpPr>
          <p:cNvPr id="9" name="TextBox 8">
            <a:extLst>
              <a:ext uri="{FF2B5EF4-FFF2-40B4-BE49-F238E27FC236}">
                <a16:creationId xmlns:a16="http://schemas.microsoft.com/office/drawing/2014/main" id="{EBF8F8AE-877B-4BC1-A605-78B56B4EB978}"/>
              </a:ext>
            </a:extLst>
          </p:cNvPr>
          <p:cNvSpPr txBox="1"/>
          <p:nvPr/>
        </p:nvSpPr>
        <p:spPr>
          <a:xfrm>
            <a:off x="5368413" y="2084832"/>
            <a:ext cx="6164826" cy="4462760"/>
          </a:xfrm>
          <a:prstGeom prst="rect">
            <a:avLst/>
          </a:prstGeom>
          <a:noFill/>
        </p:spPr>
        <p:txBody>
          <a:bodyPr wrap="square" rtlCol="0">
            <a:spAutoFit/>
          </a:bodyPr>
          <a:lstStyle/>
          <a:p>
            <a:pPr algn="l"/>
            <a:r>
              <a:rPr lang="en-US" sz="3200" b="0" i="0" dirty="0">
                <a:effectLst/>
                <a:ea typeface="Cambria" panose="02040503050406030204" pitchFamily="18" charset="0"/>
              </a:rPr>
              <a:t>Queue operations work as follows:</a:t>
            </a:r>
          </a:p>
          <a:p>
            <a:pPr marL="514350" indent="-514350" algn="just">
              <a:buClr>
                <a:srgbClr val="00B0F0"/>
              </a:buClr>
              <a:buFont typeface="+mj-lt"/>
              <a:buAutoNum type="arabicPeriod"/>
            </a:pPr>
            <a:r>
              <a:rPr lang="en-US" sz="2600" dirty="0"/>
              <a:t>Two pointers called </a:t>
            </a:r>
            <a:r>
              <a:rPr lang="en-US" sz="2600" dirty="0">
                <a:solidFill>
                  <a:srgbClr val="0000FF"/>
                </a:solidFill>
              </a:rPr>
              <a:t>FRONT</a:t>
            </a:r>
            <a:r>
              <a:rPr lang="en-US" sz="2600" dirty="0"/>
              <a:t> and </a:t>
            </a:r>
            <a:r>
              <a:rPr lang="en-US" sz="2600" dirty="0">
                <a:solidFill>
                  <a:srgbClr val="0000FF"/>
                </a:solidFill>
              </a:rPr>
              <a:t>REAR</a:t>
            </a:r>
            <a:r>
              <a:rPr lang="en-US" sz="2600" dirty="0"/>
              <a:t> are used to keep track of the first and last elements in the queue.</a:t>
            </a:r>
          </a:p>
          <a:p>
            <a:pPr marL="514350" indent="-514350" algn="just">
              <a:buClr>
                <a:srgbClr val="00B0F0"/>
              </a:buClr>
              <a:buFont typeface="+mj-lt"/>
              <a:buAutoNum type="arabicPeriod"/>
            </a:pPr>
            <a:r>
              <a:rPr lang="en-US" sz="2600" dirty="0"/>
              <a:t>When initializing the queue, we set the value of </a:t>
            </a:r>
            <a:r>
              <a:rPr lang="en-US" sz="2600" dirty="0">
                <a:solidFill>
                  <a:srgbClr val="0000FF"/>
                </a:solidFill>
              </a:rPr>
              <a:t>FRONT</a:t>
            </a:r>
            <a:r>
              <a:rPr lang="en-US" sz="2600" dirty="0"/>
              <a:t> and </a:t>
            </a:r>
            <a:r>
              <a:rPr lang="en-US" sz="2600" dirty="0">
                <a:solidFill>
                  <a:srgbClr val="0000FF"/>
                </a:solidFill>
              </a:rPr>
              <a:t>REAR</a:t>
            </a:r>
            <a:r>
              <a:rPr lang="en-US" sz="2600" dirty="0"/>
              <a:t> to -1.</a:t>
            </a:r>
          </a:p>
          <a:p>
            <a:pPr marL="514350" indent="-514350" algn="just">
              <a:buClr>
                <a:srgbClr val="00B0F0"/>
              </a:buClr>
              <a:buFont typeface="+mj-lt"/>
              <a:buAutoNum type="arabicPeriod"/>
            </a:pPr>
            <a:r>
              <a:rPr lang="en-US" sz="2600" dirty="0"/>
              <a:t>On enqueuing an element, we circularly increase the value of </a:t>
            </a:r>
            <a:r>
              <a:rPr lang="en-US" sz="2600" dirty="0">
                <a:solidFill>
                  <a:srgbClr val="0000FF"/>
                </a:solidFill>
              </a:rPr>
              <a:t>REAR</a:t>
            </a:r>
            <a:r>
              <a:rPr lang="en-US" sz="2600" dirty="0"/>
              <a:t> index and place the new element in the position pointed to by </a:t>
            </a:r>
            <a:r>
              <a:rPr lang="en-US" sz="2600" dirty="0">
                <a:solidFill>
                  <a:srgbClr val="0000FF"/>
                </a:solidFill>
              </a:rPr>
              <a:t>REAR</a:t>
            </a:r>
            <a:r>
              <a:rPr lang="en-US" sz="2600" dirty="0"/>
              <a:t>.</a:t>
            </a:r>
          </a:p>
          <a:p>
            <a:endParaRPr lang="en-PK" dirty="0"/>
          </a:p>
        </p:txBody>
      </p:sp>
    </p:spTree>
    <p:extLst>
      <p:ext uri="{BB962C8B-B14F-4D97-AF65-F5344CB8AC3E}">
        <p14:creationId xmlns:p14="http://schemas.microsoft.com/office/powerpoint/2010/main" val="21215976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CIRCULAR 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7F99FA51-8C8E-4039-9158-955AAE54DD75}"/>
              </a:ext>
            </a:extLst>
          </p:cNvPr>
          <p:cNvSpPr>
            <a:spLocks noGrp="1"/>
          </p:cNvSpPr>
          <p:nvPr>
            <p:ph idx="1"/>
          </p:nvPr>
        </p:nvSpPr>
        <p:spPr/>
        <p:txBody>
          <a:bodyPr>
            <a:normAutofit fontScale="25000" lnSpcReduction="20000"/>
          </a:bodyPr>
          <a:lstStyle/>
          <a:p>
            <a:pPr marL="457200" indent="-457200" algn="just">
              <a:buFont typeface="+mj-lt"/>
              <a:buAutoNum type="arabicPeriod" startAt="4"/>
            </a:pPr>
            <a:r>
              <a:rPr lang="en-US" sz="10400" b="0" i="0" dirty="0">
                <a:effectLst/>
              </a:rPr>
              <a:t>On dequeuing an element, we return the value pointed to by </a:t>
            </a:r>
            <a:r>
              <a:rPr lang="en-US" sz="10400" b="0" i="0" dirty="0">
                <a:solidFill>
                  <a:srgbClr val="0000FF"/>
                </a:solidFill>
                <a:effectLst/>
              </a:rPr>
              <a:t>FRONT</a:t>
            </a:r>
            <a:r>
              <a:rPr lang="en-US" sz="10400" b="0" i="0" dirty="0">
                <a:effectLst/>
              </a:rPr>
              <a:t> and circularly increase the </a:t>
            </a:r>
            <a:r>
              <a:rPr lang="en-US" sz="10400" b="0" i="0" dirty="0">
                <a:solidFill>
                  <a:srgbClr val="0000FF"/>
                </a:solidFill>
                <a:effectLst/>
              </a:rPr>
              <a:t>FRONT</a:t>
            </a:r>
            <a:r>
              <a:rPr lang="en-US" sz="10400" b="0" i="0" dirty="0">
                <a:effectLst/>
              </a:rPr>
              <a:t> index.</a:t>
            </a:r>
          </a:p>
          <a:p>
            <a:pPr marL="457200" indent="-457200" algn="just">
              <a:buFont typeface="+mj-lt"/>
              <a:buAutoNum type="arabicPeriod" startAt="4"/>
            </a:pPr>
            <a:r>
              <a:rPr lang="en-US" sz="10400" b="0" i="0" dirty="0">
                <a:effectLst/>
              </a:rPr>
              <a:t>Before enqueuing, we check if the queue is already full.</a:t>
            </a:r>
          </a:p>
          <a:p>
            <a:pPr marL="457200" indent="-457200" algn="just">
              <a:buFont typeface="+mj-lt"/>
              <a:buAutoNum type="arabicPeriod" startAt="4"/>
            </a:pPr>
            <a:r>
              <a:rPr lang="en-US" sz="10400" b="0" i="0" dirty="0">
                <a:effectLst/>
              </a:rPr>
              <a:t>Before dequeuing, we check if the queue is already empty.</a:t>
            </a:r>
          </a:p>
          <a:p>
            <a:pPr marL="457200" indent="-457200" algn="just">
              <a:buFont typeface="+mj-lt"/>
              <a:buAutoNum type="arabicPeriod" startAt="4"/>
            </a:pPr>
            <a:r>
              <a:rPr lang="en-US" sz="10400" b="0" i="0" dirty="0">
                <a:effectLst/>
              </a:rPr>
              <a:t>When enqueuing the first element, we set the value of </a:t>
            </a:r>
            <a:r>
              <a:rPr lang="en-US" sz="10400" b="0" i="0" dirty="0">
                <a:solidFill>
                  <a:srgbClr val="0000FF"/>
                </a:solidFill>
                <a:effectLst/>
              </a:rPr>
              <a:t>FRONT</a:t>
            </a:r>
            <a:r>
              <a:rPr lang="en-US" sz="10400" b="0" i="0" dirty="0">
                <a:effectLst/>
              </a:rPr>
              <a:t> to 0.</a:t>
            </a:r>
          </a:p>
          <a:p>
            <a:pPr marL="457200" indent="-457200" algn="just">
              <a:buFont typeface="+mj-lt"/>
              <a:buAutoNum type="arabicPeriod" startAt="4"/>
            </a:pPr>
            <a:r>
              <a:rPr lang="en-US" sz="10400" b="0" i="0" dirty="0">
                <a:effectLst/>
              </a:rPr>
              <a:t>When dequeuing the last element, we reset the values of </a:t>
            </a:r>
            <a:r>
              <a:rPr lang="en-US" sz="10400" b="0" i="0" dirty="0">
                <a:solidFill>
                  <a:srgbClr val="0000FF"/>
                </a:solidFill>
                <a:effectLst/>
              </a:rPr>
              <a:t>FRONT</a:t>
            </a:r>
            <a:r>
              <a:rPr lang="en-US" sz="10400" b="0" i="0" dirty="0">
                <a:effectLst/>
              </a:rPr>
              <a:t> and </a:t>
            </a:r>
            <a:r>
              <a:rPr lang="en-US" sz="10400" b="0" i="0" dirty="0">
                <a:solidFill>
                  <a:srgbClr val="0000FF"/>
                </a:solidFill>
                <a:effectLst/>
              </a:rPr>
              <a:t>REAR</a:t>
            </a:r>
            <a:r>
              <a:rPr lang="en-US" sz="10400" b="0" i="0" dirty="0">
                <a:effectLst/>
              </a:rPr>
              <a:t> to -1.</a:t>
            </a:r>
          </a:p>
          <a:p>
            <a:pPr marL="457200" indent="-457200" algn="just">
              <a:buFont typeface="+mj-lt"/>
              <a:buAutoNum type="arabicPeriod" startAt="4"/>
            </a:pPr>
            <a:endParaRPr lang="en-US" sz="10400" b="0" i="0" dirty="0">
              <a:effectLst/>
            </a:endParaRPr>
          </a:p>
          <a:p>
            <a:endParaRPr lang="en-PK" dirty="0"/>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26474790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CIRCULAR 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7F99FA51-8C8E-4039-9158-955AAE54DD75}"/>
              </a:ext>
            </a:extLst>
          </p:cNvPr>
          <p:cNvSpPr>
            <a:spLocks noGrp="1"/>
          </p:cNvSpPr>
          <p:nvPr>
            <p:ph idx="1"/>
          </p:nvPr>
        </p:nvSpPr>
        <p:spPr/>
        <p:txBody>
          <a:bodyPr>
            <a:normAutofit/>
          </a:bodyPr>
          <a:lstStyle/>
          <a:p>
            <a:pPr marL="0" indent="0" algn="just">
              <a:buNone/>
            </a:pPr>
            <a:r>
              <a:rPr lang="en-US" sz="2800" b="0" i="0" dirty="0">
                <a:effectLst/>
              </a:rPr>
              <a:t>However, the check for full queue has a new additional case:</a:t>
            </a:r>
          </a:p>
          <a:p>
            <a:pPr marL="0" indent="0" algn="just">
              <a:buNone/>
            </a:pPr>
            <a:endParaRPr lang="en-US" sz="2800" b="0" i="0" dirty="0">
              <a:effectLst/>
            </a:endParaRPr>
          </a:p>
          <a:p>
            <a:pPr marL="0" indent="0" algn="ctr">
              <a:buNone/>
            </a:pPr>
            <a:r>
              <a:rPr lang="en-US" sz="2800" b="0" i="0" dirty="0">
                <a:solidFill>
                  <a:srgbClr val="0000FF"/>
                </a:solidFill>
                <a:effectLst/>
              </a:rPr>
              <a:t>Case 1:</a:t>
            </a:r>
            <a:r>
              <a:rPr lang="en-US" sz="2800" b="0" i="0" dirty="0">
                <a:effectLst/>
              </a:rPr>
              <a:t> FRONT = 0 &amp;&amp; REAR == SIZE - 1</a:t>
            </a:r>
          </a:p>
          <a:p>
            <a:pPr marL="0" indent="0" algn="ctr">
              <a:buNone/>
            </a:pPr>
            <a:r>
              <a:rPr lang="en-US" sz="2800" b="0" i="0" dirty="0">
                <a:solidFill>
                  <a:srgbClr val="0000FF"/>
                </a:solidFill>
                <a:effectLst/>
              </a:rPr>
              <a:t>Case 2:</a:t>
            </a:r>
            <a:r>
              <a:rPr lang="en-US" sz="2800" b="0" i="0" dirty="0">
                <a:effectLst/>
              </a:rPr>
              <a:t> FRONT = REAR + 1</a:t>
            </a:r>
          </a:p>
          <a:p>
            <a:pPr marL="0" indent="0" algn="just">
              <a:buNone/>
            </a:pPr>
            <a:r>
              <a:rPr lang="en-US" sz="2800" b="0" i="0" dirty="0">
                <a:effectLst/>
              </a:rPr>
              <a:t>The second case happens when REAR starts from 0 due to circular increment and when its value is just 1 less than FRONT, the queue is full.</a:t>
            </a:r>
          </a:p>
          <a:p>
            <a:endParaRPr lang="en-PK" sz="500" dirty="0"/>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3390564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CIRCULAR 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83563" y="1607574"/>
            <a:ext cx="9720073" cy="5250426"/>
          </a:xfrm>
        </p:spPr>
        <p:txBody>
          <a:bodyPr>
            <a:normAutofit/>
          </a:bodyPr>
          <a:lstStyle/>
          <a:p>
            <a:pPr marL="0" indent="0" algn="just">
              <a:buClr>
                <a:srgbClr val="C00000"/>
              </a:buClr>
              <a:buNone/>
            </a:pPr>
            <a:r>
              <a:rPr lang="en-US" sz="4000" b="1" dirty="0">
                <a:solidFill>
                  <a:srgbClr val="00B0F0"/>
                </a:solidFill>
              </a:rPr>
              <a:t>Circular Queue Complexity</a:t>
            </a:r>
          </a:p>
          <a:p>
            <a:pPr marL="0" indent="0" algn="just">
              <a:buClr>
                <a:srgbClr val="C00000"/>
              </a:buClr>
              <a:buNone/>
            </a:pPr>
            <a:r>
              <a:rPr lang="en-US" sz="2800" dirty="0"/>
              <a:t>The complexity of the enqueue and dequeue operations of a circular queue is O(1) for (array implementations).</a:t>
            </a:r>
          </a:p>
          <a:p>
            <a:pPr marL="0" indent="0" algn="just">
              <a:buClr>
                <a:srgbClr val="C00000"/>
              </a:buClr>
              <a:buNone/>
            </a:pPr>
            <a:r>
              <a:rPr lang="en-US" sz="4400" b="1" dirty="0">
                <a:solidFill>
                  <a:srgbClr val="00B0F0"/>
                </a:solidFill>
              </a:rPr>
              <a:t>Circular Queue Applications</a:t>
            </a:r>
          </a:p>
          <a:p>
            <a:pPr marL="442913" indent="-354013" algn="just">
              <a:buClr>
                <a:srgbClr val="C00000"/>
              </a:buClr>
              <a:buFont typeface="Arial" panose="020B0604020202020204" pitchFamily="34" charset="0"/>
              <a:buChar char="•"/>
            </a:pPr>
            <a:r>
              <a:rPr lang="en-US" sz="2800" dirty="0"/>
              <a:t>CPU scheduling</a:t>
            </a:r>
          </a:p>
          <a:p>
            <a:pPr marL="442913" indent="-354013" algn="just">
              <a:buClr>
                <a:srgbClr val="C00000"/>
              </a:buClr>
              <a:buFont typeface="Arial" panose="020B0604020202020204" pitchFamily="34" charset="0"/>
              <a:buChar char="•"/>
            </a:pPr>
            <a:r>
              <a:rPr lang="en-US" sz="2800" dirty="0"/>
              <a:t>Memory management</a:t>
            </a:r>
          </a:p>
          <a:p>
            <a:pPr marL="442913" indent="-354013" algn="just">
              <a:buClr>
                <a:srgbClr val="C00000"/>
              </a:buClr>
              <a:buFont typeface="Arial" panose="020B0604020202020204" pitchFamily="34" charset="0"/>
              <a:buChar char="•"/>
            </a:pPr>
            <a:r>
              <a:rPr lang="en-US" sz="2800" dirty="0"/>
              <a:t>Traffic Management</a:t>
            </a:r>
          </a:p>
          <a:p>
            <a:pPr marL="0" indent="0" algn="just">
              <a:buClr>
                <a:srgbClr val="C00000"/>
              </a:buClr>
              <a:buNone/>
            </a:pPr>
            <a:endParaRPr lang="en-US" sz="4400" b="1"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27153711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a:xfrm>
            <a:off x="1002890" y="2069591"/>
            <a:ext cx="10096721" cy="3800267"/>
          </a:xfrm>
        </p:spPr>
        <p:txBody>
          <a:bodyPr>
            <a:normAutofit/>
          </a:bodyPr>
          <a:lstStyle/>
          <a:p>
            <a:pPr algn="ctr"/>
            <a:r>
              <a:rPr lang="en-US" sz="11500" dirty="0">
                <a:solidFill>
                  <a:srgbClr val="00B0F0"/>
                </a:solidFill>
              </a:rPr>
              <a:t>PRIORITY QUEUE</a:t>
            </a: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1722703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PRIORITY 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83563" y="1759974"/>
            <a:ext cx="10892127" cy="5250426"/>
          </a:xfrm>
        </p:spPr>
        <p:txBody>
          <a:bodyPr>
            <a:normAutofit lnSpcReduction="10000"/>
          </a:bodyPr>
          <a:lstStyle/>
          <a:p>
            <a:pPr algn="just">
              <a:buClr>
                <a:srgbClr val="C00000"/>
              </a:buClr>
              <a:buFont typeface="Arial" panose="020B0604020202020204" pitchFamily="34" charset="0"/>
              <a:buChar char="•"/>
            </a:pPr>
            <a:r>
              <a:rPr lang="en-US" sz="3000" dirty="0"/>
              <a:t>A priority queue is a special type of queue in which each element is associated with a priority and is served according to its priority. If elements with the same priority occur, they are served according to their order in the queue.</a:t>
            </a:r>
          </a:p>
          <a:p>
            <a:pPr algn="just">
              <a:buClr>
                <a:srgbClr val="C00000"/>
              </a:buClr>
              <a:buFont typeface="Arial" panose="020B0604020202020204" pitchFamily="34" charset="0"/>
              <a:buChar char="•"/>
            </a:pPr>
            <a:r>
              <a:rPr lang="en-US" sz="3000" dirty="0"/>
              <a:t>Generally, the value of the element itself is considered for assigning the priority.</a:t>
            </a:r>
          </a:p>
          <a:p>
            <a:pPr algn="just">
              <a:buClr>
                <a:srgbClr val="C00000"/>
              </a:buClr>
              <a:buFont typeface="Arial" panose="020B0604020202020204" pitchFamily="34" charset="0"/>
              <a:buChar char="•"/>
            </a:pPr>
            <a:r>
              <a:rPr lang="en-US" sz="3000" dirty="0"/>
              <a:t>For example: The element with the highest value is considered as the highest priority element. However, in other cases, we can assume the element with the lowest value as the highest priority element. In other cases, we can set priorities according to our needs.</a:t>
            </a: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queue">
            <a:extLst>
              <a:ext uri="{FF2B5EF4-FFF2-40B4-BE49-F238E27FC236}">
                <a16:creationId xmlns:a16="http://schemas.microsoft.com/office/drawing/2014/main" id="{B0E7137F-6E74-4AE1-AA3E-0E86EE75D1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34277819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PRIORITY Queue – DATA STRUCTURE</a:t>
            </a:r>
            <a:endParaRPr lang="en-PK" dirty="0">
              <a:solidFill>
                <a:srgbClr val="00B0F0"/>
              </a:solidFill>
            </a:endParaRPr>
          </a:p>
        </p:txBody>
      </p:sp>
      <p:pic>
        <p:nvPicPr>
          <p:cNvPr id="6" name="Content Placeholder 5">
            <a:extLst>
              <a:ext uri="{FF2B5EF4-FFF2-40B4-BE49-F238E27FC236}">
                <a16:creationId xmlns:a16="http://schemas.microsoft.com/office/drawing/2014/main" id="{9C6B1984-2751-47B6-89AF-D495E7CBB468}"/>
              </a:ext>
            </a:extLst>
          </p:cNvPr>
          <p:cNvPicPr>
            <a:picLocks noGrp="1" noChangeAspect="1"/>
          </p:cNvPicPr>
          <p:nvPr>
            <p:ph idx="1"/>
          </p:nvPr>
        </p:nvPicPr>
        <p:blipFill rotWithShape="1">
          <a:blip r:embed="rId2"/>
          <a:srcRect l="13477" r="6536"/>
          <a:stretch/>
        </p:blipFill>
        <p:spPr>
          <a:xfrm>
            <a:off x="2868561" y="1749638"/>
            <a:ext cx="6150077" cy="4747194"/>
          </a:xfrm>
          <a:prstGeom prst="rect">
            <a:avLst/>
          </a:prstGeom>
        </p:spPr>
      </p:pic>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queue">
            <a:extLst>
              <a:ext uri="{FF2B5EF4-FFF2-40B4-BE49-F238E27FC236}">
                <a16:creationId xmlns:a16="http://schemas.microsoft.com/office/drawing/2014/main" id="{B0E7137F-6E74-4AE1-AA3E-0E86EE75D1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4440279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PRIORITY 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83563" y="1759974"/>
            <a:ext cx="10892127" cy="5250426"/>
          </a:xfrm>
        </p:spPr>
        <p:txBody>
          <a:bodyPr>
            <a:normAutofit/>
          </a:bodyPr>
          <a:lstStyle/>
          <a:p>
            <a:pPr marL="0" indent="0" algn="just">
              <a:buClr>
                <a:srgbClr val="C00000"/>
              </a:buClr>
              <a:buNone/>
            </a:pPr>
            <a:r>
              <a:rPr lang="en-US" sz="3600" b="1" dirty="0">
                <a:solidFill>
                  <a:srgbClr val="00B0F0"/>
                </a:solidFill>
              </a:rPr>
              <a:t>How does priority queue differ from a queue?</a:t>
            </a:r>
          </a:p>
          <a:p>
            <a:pPr marL="0" indent="0" algn="just">
              <a:buClr>
                <a:srgbClr val="C00000"/>
              </a:buClr>
              <a:buNone/>
            </a:pPr>
            <a:r>
              <a:rPr lang="en-US" sz="3000" dirty="0"/>
              <a:t>In a queue, the first-in-first-out rule is implemented whereas, in a priority queue, the values are removed on the basis of priority. The element with the highest priority is removed first.</a:t>
            </a:r>
          </a:p>
          <a:p>
            <a:pPr marL="0" indent="0" algn="just">
              <a:buClr>
                <a:srgbClr val="C00000"/>
              </a:buClr>
              <a:buNone/>
            </a:pPr>
            <a:r>
              <a:rPr lang="en-US" sz="3600" b="1" dirty="0">
                <a:solidFill>
                  <a:srgbClr val="00B0F0"/>
                </a:solidFill>
              </a:rPr>
              <a:t>Implementation of Priority Queue</a:t>
            </a:r>
          </a:p>
          <a:p>
            <a:pPr marL="0" indent="0" algn="just">
              <a:buClr>
                <a:srgbClr val="C00000"/>
              </a:buClr>
              <a:buNone/>
            </a:pPr>
            <a:r>
              <a:rPr lang="en-US" sz="3000" dirty="0"/>
              <a:t>Priority queue can be implemented using an array, a linked list, a heap data structure or a binary search tree. Among these data structures, heap data structure provides an efficient implementation of priority queues.</a:t>
            </a: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queue">
            <a:extLst>
              <a:ext uri="{FF2B5EF4-FFF2-40B4-BE49-F238E27FC236}">
                <a16:creationId xmlns:a16="http://schemas.microsoft.com/office/drawing/2014/main" id="{B0E7137F-6E74-4AE1-AA3E-0E86EE75D1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1815973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Queue – DATA STRUCTURE</a:t>
            </a:r>
            <a:endParaRPr lang="en-PK"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1028" name="Picture 4" descr="Difference between Stack and Queue Data Structures - GeeksforGeeks">
            <a:extLst>
              <a:ext uri="{FF2B5EF4-FFF2-40B4-BE49-F238E27FC236}">
                <a16:creationId xmlns:a16="http://schemas.microsoft.com/office/drawing/2014/main" id="{0DF042CD-7481-4B52-88A2-A86E7F7A0F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793" t="11871" r="20147" b="12645"/>
          <a:stretch/>
        </p:blipFill>
        <p:spPr bwMode="auto">
          <a:xfrm>
            <a:off x="1024128" y="2084832"/>
            <a:ext cx="4709653" cy="34396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Queue in C++ | Real Life Example of Queue">
            <a:extLst>
              <a:ext uri="{FF2B5EF4-FFF2-40B4-BE49-F238E27FC236}">
                <a16:creationId xmlns:a16="http://schemas.microsoft.com/office/drawing/2014/main" id="{D50CE269-E9AD-4D43-B7D9-B6D251E6CF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4164" y="2598635"/>
            <a:ext cx="6061987" cy="306474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1B4FE11-7CE5-4A29-8EAA-E146512B5DFA}"/>
              </a:ext>
            </a:extLst>
          </p:cNvPr>
          <p:cNvSpPr/>
          <p:nvPr/>
        </p:nvSpPr>
        <p:spPr>
          <a:xfrm>
            <a:off x="10456606" y="4114800"/>
            <a:ext cx="1386349" cy="2654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1650626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PRIORITY 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83563" y="1759974"/>
            <a:ext cx="10892127" cy="5250426"/>
          </a:xfrm>
        </p:spPr>
        <p:txBody>
          <a:bodyPr>
            <a:normAutofit lnSpcReduction="10000"/>
          </a:bodyPr>
          <a:lstStyle/>
          <a:p>
            <a:pPr marL="0" indent="0" algn="just">
              <a:buClr>
                <a:srgbClr val="C00000"/>
              </a:buClr>
              <a:buNone/>
            </a:pPr>
            <a:r>
              <a:rPr lang="en-US" sz="3600" b="1" dirty="0">
                <a:solidFill>
                  <a:srgbClr val="00B0F0"/>
                </a:solidFill>
              </a:rPr>
              <a:t>Priority Queue Operations</a:t>
            </a:r>
          </a:p>
          <a:p>
            <a:pPr marL="0" indent="0" algn="just">
              <a:buClr>
                <a:srgbClr val="C00000"/>
              </a:buClr>
              <a:buNone/>
            </a:pPr>
            <a:r>
              <a:rPr lang="en-US" sz="3000" dirty="0"/>
              <a:t>Basic operations of a priority queue are </a:t>
            </a:r>
            <a:r>
              <a:rPr lang="en-US" sz="3000" dirty="0">
                <a:solidFill>
                  <a:srgbClr val="0000FF"/>
                </a:solidFill>
              </a:rPr>
              <a:t>inserting</a:t>
            </a:r>
            <a:r>
              <a:rPr lang="en-US" sz="3000" dirty="0"/>
              <a:t>, </a:t>
            </a:r>
            <a:r>
              <a:rPr lang="en-US" sz="3000" dirty="0">
                <a:solidFill>
                  <a:srgbClr val="0000FF"/>
                </a:solidFill>
              </a:rPr>
              <a:t>removing</a:t>
            </a:r>
            <a:r>
              <a:rPr lang="en-US" sz="3000" dirty="0"/>
              <a:t> and </a:t>
            </a:r>
            <a:r>
              <a:rPr lang="en-US" sz="3000" dirty="0">
                <a:solidFill>
                  <a:srgbClr val="0000FF"/>
                </a:solidFill>
              </a:rPr>
              <a:t>peeking</a:t>
            </a:r>
            <a:r>
              <a:rPr lang="en-US" sz="3000" dirty="0"/>
              <a:t> elements.</a:t>
            </a:r>
          </a:p>
          <a:p>
            <a:pPr marL="0" indent="0" algn="just">
              <a:buClr>
                <a:srgbClr val="C00000"/>
              </a:buClr>
              <a:buNone/>
            </a:pPr>
            <a:r>
              <a:rPr lang="en-US" sz="3600" b="1" dirty="0">
                <a:solidFill>
                  <a:srgbClr val="00B0F0"/>
                </a:solidFill>
              </a:rPr>
              <a:t>Priority Queue Applications</a:t>
            </a:r>
          </a:p>
          <a:p>
            <a:pPr marL="0" indent="0" algn="just">
              <a:buClr>
                <a:srgbClr val="C00000"/>
              </a:buClr>
              <a:buNone/>
            </a:pPr>
            <a:r>
              <a:rPr lang="en-US" sz="3000" dirty="0"/>
              <a:t>Some of the applications of a priority queue are:</a:t>
            </a:r>
          </a:p>
          <a:p>
            <a:pPr marL="514350" indent="-514350" algn="just">
              <a:buClr>
                <a:srgbClr val="C00000"/>
              </a:buClr>
              <a:buFont typeface="+mj-lt"/>
              <a:buAutoNum type="arabicPeriod"/>
            </a:pPr>
            <a:r>
              <a:rPr lang="en-US" sz="2800" dirty="0"/>
              <a:t>Dijkstra's algorithm</a:t>
            </a:r>
          </a:p>
          <a:p>
            <a:pPr marL="514350" indent="-514350" algn="just">
              <a:buClr>
                <a:srgbClr val="C00000"/>
              </a:buClr>
              <a:buFont typeface="+mj-lt"/>
              <a:buAutoNum type="arabicPeriod"/>
            </a:pPr>
            <a:r>
              <a:rPr lang="en-US" sz="2800" dirty="0"/>
              <a:t>for implementing stack</a:t>
            </a:r>
          </a:p>
          <a:p>
            <a:pPr marL="514350" indent="-514350" algn="just">
              <a:buClr>
                <a:srgbClr val="C00000"/>
              </a:buClr>
              <a:buFont typeface="+mj-lt"/>
              <a:buAutoNum type="arabicPeriod"/>
            </a:pPr>
            <a:r>
              <a:rPr lang="en-US" sz="2800" dirty="0"/>
              <a:t>for load balancing and interrupt handling in an operating system</a:t>
            </a:r>
          </a:p>
          <a:p>
            <a:pPr marL="514350" indent="-514350" algn="just">
              <a:buClr>
                <a:srgbClr val="C00000"/>
              </a:buClr>
              <a:buFont typeface="+mj-lt"/>
              <a:buAutoNum type="arabicPeriod"/>
            </a:pPr>
            <a:r>
              <a:rPr lang="en-US" sz="2800" dirty="0"/>
              <a:t>for data compression in Huffman code</a:t>
            </a: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queue">
            <a:extLst>
              <a:ext uri="{FF2B5EF4-FFF2-40B4-BE49-F238E27FC236}">
                <a16:creationId xmlns:a16="http://schemas.microsoft.com/office/drawing/2014/main" id="{B0E7137F-6E74-4AE1-AA3E-0E86EE75D1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5366866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a:xfrm>
            <a:off x="1002890" y="2069591"/>
            <a:ext cx="10096721" cy="3800267"/>
          </a:xfrm>
        </p:spPr>
        <p:txBody>
          <a:bodyPr>
            <a:normAutofit/>
          </a:bodyPr>
          <a:lstStyle/>
          <a:p>
            <a:pPr algn="ctr"/>
            <a:r>
              <a:rPr lang="en-US" sz="11500" dirty="0">
                <a:solidFill>
                  <a:srgbClr val="00B0F0"/>
                </a:solidFill>
              </a:rPr>
              <a:t>DOUBLE ENDED QUEUE</a:t>
            </a: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10708589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DOUBLE ENDED 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83563" y="1759974"/>
            <a:ext cx="10379385" cy="5250426"/>
          </a:xfrm>
        </p:spPr>
        <p:txBody>
          <a:bodyPr>
            <a:normAutofit/>
          </a:bodyPr>
          <a:lstStyle/>
          <a:p>
            <a:pPr algn="just">
              <a:buClr>
                <a:srgbClr val="C00000"/>
              </a:buClr>
              <a:buFont typeface="Arial" panose="020B0604020202020204" pitchFamily="34" charset="0"/>
              <a:buChar char="•"/>
            </a:pPr>
            <a:r>
              <a:rPr lang="en-US" sz="3000" dirty="0"/>
              <a:t>Deque or Double Ended Queue is a type of queue in which insertion and removal of elements can be performed from either from the front or rear. Thus, it does not follow FIFO rule (First In First Out).</a:t>
            </a: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queue">
            <a:extLst>
              <a:ext uri="{FF2B5EF4-FFF2-40B4-BE49-F238E27FC236}">
                <a16:creationId xmlns:a16="http://schemas.microsoft.com/office/drawing/2014/main" id="{B0E7137F-6E74-4AE1-AA3E-0E86EE75D1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8" name="Picture 7">
            <a:extLst>
              <a:ext uri="{FF2B5EF4-FFF2-40B4-BE49-F238E27FC236}">
                <a16:creationId xmlns:a16="http://schemas.microsoft.com/office/drawing/2014/main" id="{8B6C8CDF-9FDA-4018-95A4-C7D3E9F0B6FD}"/>
              </a:ext>
            </a:extLst>
          </p:cNvPr>
          <p:cNvPicPr>
            <a:picLocks noChangeAspect="1"/>
          </p:cNvPicPr>
          <p:nvPr/>
        </p:nvPicPr>
        <p:blipFill rotWithShape="1">
          <a:blip r:embed="rId2">
            <a:extLst>
              <a:ext uri="{28A0092B-C50C-407E-A947-70E740481C1C}">
                <a14:useLocalDpi xmlns:a14="http://schemas.microsoft.com/office/drawing/2010/main" val="0"/>
              </a:ext>
            </a:extLst>
          </a:blip>
          <a:srcRect r="2020"/>
          <a:stretch/>
        </p:blipFill>
        <p:spPr>
          <a:xfrm>
            <a:off x="1268360" y="3632902"/>
            <a:ext cx="10194587" cy="2393992"/>
          </a:xfrm>
          <a:prstGeom prst="rect">
            <a:avLst/>
          </a:prstGeom>
        </p:spPr>
      </p:pic>
    </p:spTree>
    <p:extLst>
      <p:ext uri="{BB962C8B-B14F-4D97-AF65-F5344CB8AC3E}">
        <p14:creationId xmlns:p14="http://schemas.microsoft.com/office/powerpoint/2010/main" val="6067519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DOUBLE ENDED 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83563" y="1759974"/>
            <a:ext cx="10892127" cy="5250426"/>
          </a:xfrm>
        </p:spPr>
        <p:txBody>
          <a:bodyPr>
            <a:normAutofit/>
          </a:bodyPr>
          <a:lstStyle/>
          <a:p>
            <a:pPr marL="0" indent="0" algn="just">
              <a:buClr>
                <a:srgbClr val="C00000"/>
              </a:buClr>
              <a:buNone/>
            </a:pPr>
            <a:r>
              <a:rPr lang="en-US" sz="3600" b="1" dirty="0">
                <a:solidFill>
                  <a:srgbClr val="00B0F0"/>
                </a:solidFill>
              </a:rPr>
              <a:t>Types of Deque</a:t>
            </a:r>
          </a:p>
          <a:p>
            <a:pPr marL="0" indent="0" algn="just">
              <a:buClr>
                <a:srgbClr val="C00000"/>
              </a:buClr>
              <a:buNone/>
            </a:pPr>
            <a:r>
              <a:rPr lang="en-US" sz="3600" b="1" dirty="0">
                <a:solidFill>
                  <a:srgbClr val="0000FF"/>
                </a:solidFill>
              </a:rPr>
              <a:t>Input Restricted Deque</a:t>
            </a:r>
          </a:p>
          <a:p>
            <a:pPr marL="0" indent="0" algn="just">
              <a:buClr>
                <a:srgbClr val="C00000"/>
              </a:buClr>
              <a:buNone/>
            </a:pPr>
            <a:r>
              <a:rPr lang="en-US" sz="3000" dirty="0"/>
              <a:t>In this deque, input is restricted at a single end but allows deletion at both the ends.</a:t>
            </a:r>
          </a:p>
          <a:p>
            <a:pPr marL="0" indent="0" algn="just">
              <a:buClr>
                <a:srgbClr val="C00000"/>
              </a:buClr>
              <a:buNone/>
            </a:pPr>
            <a:r>
              <a:rPr lang="en-US" sz="3600" b="1" dirty="0">
                <a:solidFill>
                  <a:srgbClr val="0000FF"/>
                </a:solidFill>
              </a:rPr>
              <a:t>Output Restricted Deque</a:t>
            </a:r>
          </a:p>
          <a:p>
            <a:pPr marL="0" indent="0" algn="just">
              <a:buClr>
                <a:srgbClr val="C00000"/>
              </a:buClr>
              <a:buNone/>
            </a:pPr>
            <a:r>
              <a:rPr lang="en-US" sz="3000" dirty="0"/>
              <a:t>In this deque, output is restricted at a single end but allows insertion at both the ends.</a:t>
            </a: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queue">
            <a:extLst>
              <a:ext uri="{FF2B5EF4-FFF2-40B4-BE49-F238E27FC236}">
                <a16:creationId xmlns:a16="http://schemas.microsoft.com/office/drawing/2014/main" id="{B0E7137F-6E74-4AE1-AA3E-0E86EE75D1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31723195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DOUBLE ENDED 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83563" y="1759974"/>
            <a:ext cx="10892127" cy="5250426"/>
          </a:xfrm>
        </p:spPr>
        <p:txBody>
          <a:bodyPr>
            <a:normAutofit/>
          </a:bodyPr>
          <a:lstStyle/>
          <a:p>
            <a:pPr marL="0" indent="0" algn="just">
              <a:buClr>
                <a:srgbClr val="C00000"/>
              </a:buClr>
              <a:buNone/>
            </a:pPr>
            <a:r>
              <a:rPr lang="en-US" sz="3600" b="1" dirty="0">
                <a:solidFill>
                  <a:srgbClr val="00B0F0"/>
                </a:solidFill>
              </a:rPr>
              <a:t>Operations on a Double Ended Queue</a:t>
            </a:r>
          </a:p>
          <a:p>
            <a:pPr marL="354013" indent="-354013" algn="just">
              <a:buClr>
                <a:srgbClr val="C00000"/>
              </a:buClr>
              <a:buFont typeface="Arial" panose="020B0604020202020204" pitchFamily="34" charset="0"/>
              <a:buChar char="•"/>
            </a:pPr>
            <a:r>
              <a:rPr lang="en-US" sz="2600" dirty="0"/>
              <a:t>In a circular array, if the array is full, we start from the beginning.</a:t>
            </a:r>
          </a:p>
          <a:p>
            <a:pPr marL="354013" indent="-354013" algn="just">
              <a:buClr>
                <a:srgbClr val="C00000"/>
              </a:buClr>
              <a:buFont typeface="Arial" panose="020B0604020202020204" pitchFamily="34" charset="0"/>
              <a:buChar char="•"/>
            </a:pPr>
            <a:r>
              <a:rPr lang="en-US" sz="2600" dirty="0"/>
              <a:t>But in a linear array implementation, if the array is full, no more elements can be inserted. In each of the operations below, if the array is full, </a:t>
            </a:r>
            <a:r>
              <a:rPr lang="en-US" sz="2600" dirty="0">
                <a:solidFill>
                  <a:srgbClr val="0000FF"/>
                </a:solidFill>
              </a:rPr>
              <a:t>"overflow message"</a:t>
            </a:r>
            <a:r>
              <a:rPr lang="en-US" sz="2600" dirty="0"/>
              <a:t> is thrown.</a:t>
            </a:r>
          </a:p>
          <a:p>
            <a:pPr marL="354013" indent="-354013" algn="just">
              <a:buClr>
                <a:srgbClr val="C00000"/>
              </a:buClr>
              <a:buFont typeface="Arial" panose="020B0604020202020204" pitchFamily="34" charset="0"/>
              <a:buChar char="•"/>
            </a:pPr>
            <a:r>
              <a:rPr lang="en-US" sz="2600" dirty="0"/>
              <a:t>Before performing the following operations, these steps are followed.</a:t>
            </a:r>
          </a:p>
          <a:p>
            <a:pPr marL="354013" indent="-354013" algn="just">
              <a:buClr>
                <a:srgbClr val="C00000"/>
              </a:buClr>
              <a:buFont typeface="Arial" panose="020B0604020202020204" pitchFamily="34" charset="0"/>
              <a:buChar char="•"/>
            </a:pPr>
            <a:r>
              <a:rPr lang="en-US" sz="2600" dirty="0"/>
              <a:t>Take an array of size n.</a:t>
            </a:r>
          </a:p>
          <a:p>
            <a:pPr marL="354013" indent="-354013" algn="just">
              <a:buClr>
                <a:srgbClr val="C00000"/>
              </a:buClr>
              <a:buFont typeface="Arial" panose="020B0604020202020204" pitchFamily="34" charset="0"/>
              <a:buChar char="•"/>
            </a:pPr>
            <a:r>
              <a:rPr lang="en-US" sz="2600" dirty="0"/>
              <a:t>Set two pointers at the first position and set </a:t>
            </a:r>
            <a:r>
              <a:rPr lang="en-US" sz="2600" dirty="0">
                <a:solidFill>
                  <a:srgbClr val="0000FF"/>
                </a:solidFill>
              </a:rPr>
              <a:t>front = -1</a:t>
            </a:r>
            <a:r>
              <a:rPr lang="en-US" sz="2600" dirty="0"/>
              <a:t> and </a:t>
            </a:r>
            <a:r>
              <a:rPr lang="en-US" sz="2600" dirty="0">
                <a:solidFill>
                  <a:srgbClr val="0000FF"/>
                </a:solidFill>
              </a:rPr>
              <a:t>rear = 0</a:t>
            </a:r>
            <a:r>
              <a:rPr lang="en-US" sz="2600" dirty="0"/>
              <a:t>.</a:t>
            </a: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queue">
            <a:extLst>
              <a:ext uri="{FF2B5EF4-FFF2-40B4-BE49-F238E27FC236}">
                <a16:creationId xmlns:a16="http://schemas.microsoft.com/office/drawing/2014/main" id="{B0E7137F-6E74-4AE1-AA3E-0E86EE75D1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18261945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DOUBLE ENDED Queue – DATA STRUCTURE</a:t>
            </a:r>
            <a:endParaRPr lang="en-PK"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queue">
            <a:extLst>
              <a:ext uri="{FF2B5EF4-FFF2-40B4-BE49-F238E27FC236}">
                <a16:creationId xmlns:a16="http://schemas.microsoft.com/office/drawing/2014/main" id="{B0E7137F-6E74-4AE1-AA3E-0E86EE75D1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6" name="Picture 5">
            <a:extLst>
              <a:ext uri="{FF2B5EF4-FFF2-40B4-BE49-F238E27FC236}">
                <a16:creationId xmlns:a16="http://schemas.microsoft.com/office/drawing/2014/main" id="{F064F765-E31A-4F0F-ADE7-A0CC793C9200}"/>
              </a:ext>
            </a:extLst>
          </p:cNvPr>
          <p:cNvPicPr>
            <a:picLocks noChangeAspect="1"/>
          </p:cNvPicPr>
          <p:nvPr/>
        </p:nvPicPr>
        <p:blipFill>
          <a:blip r:embed="rId2"/>
          <a:stretch>
            <a:fillRect/>
          </a:stretch>
        </p:blipFill>
        <p:spPr>
          <a:xfrm>
            <a:off x="1865671" y="2220026"/>
            <a:ext cx="8765458" cy="3500096"/>
          </a:xfrm>
          <a:prstGeom prst="rect">
            <a:avLst/>
          </a:prstGeom>
        </p:spPr>
      </p:pic>
    </p:spTree>
    <p:extLst>
      <p:ext uri="{BB962C8B-B14F-4D97-AF65-F5344CB8AC3E}">
        <p14:creationId xmlns:p14="http://schemas.microsoft.com/office/powerpoint/2010/main" val="85619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DOUBLE ENDED 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83563" y="1759974"/>
            <a:ext cx="10892127" cy="5250426"/>
          </a:xfrm>
        </p:spPr>
        <p:txBody>
          <a:bodyPr>
            <a:normAutofit/>
          </a:bodyPr>
          <a:lstStyle/>
          <a:p>
            <a:pPr marL="0" indent="0" algn="just">
              <a:buClr>
                <a:srgbClr val="C00000"/>
              </a:buClr>
              <a:buNone/>
            </a:pPr>
            <a:r>
              <a:rPr lang="en-US" sz="3600" b="1" dirty="0">
                <a:solidFill>
                  <a:srgbClr val="00B0F0"/>
                </a:solidFill>
              </a:rPr>
              <a:t>Insert at the Front</a:t>
            </a:r>
          </a:p>
          <a:p>
            <a:pPr marL="0" indent="0" algn="just">
              <a:buClr>
                <a:srgbClr val="C00000"/>
              </a:buClr>
              <a:buNone/>
            </a:pPr>
            <a:r>
              <a:rPr lang="en-US" sz="2600" dirty="0"/>
              <a:t>This operation adds an element at the front.</a:t>
            </a:r>
          </a:p>
          <a:p>
            <a:pPr marL="0" indent="0" algn="just">
              <a:buClr>
                <a:srgbClr val="C00000"/>
              </a:buClr>
              <a:buNone/>
            </a:pPr>
            <a:r>
              <a:rPr lang="en-US" sz="2600" dirty="0"/>
              <a:t>Check the position of front.</a:t>
            </a: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queue">
            <a:extLst>
              <a:ext uri="{FF2B5EF4-FFF2-40B4-BE49-F238E27FC236}">
                <a16:creationId xmlns:a16="http://schemas.microsoft.com/office/drawing/2014/main" id="{B0E7137F-6E74-4AE1-AA3E-0E86EE75D1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7" name="Picture 6">
            <a:extLst>
              <a:ext uri="{FF2B5EF4-FFF2-40B4-BE49-F238E27FC236}">
                <a16:creationId xmlns:a16="http://schemas.microsoft.com/office/drawing/2014/main" id="{C59C432D-E75B-45EB-ACAA-B2AEF88115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608" y="3525239"/>
            <a:ext cx="7315583" cy="2921153"/>
          </a:xfrm>
          <a:prstGeom prst="rect">
            <a:avLst/>
          </a:prstGeom>
        </p:spPr>
      </p:pic>
    </p:spTree>
    <p:extLst>
      <p:ext uri="{BB962C8B-B14F-4D97-AF65-F5344CB8AC3E}">
        <p14:creationId xmlns:p14="http://schemas.microsoft.com/office/powerpoint/2010/main" val="37298008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DOUBLE ENDED 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83563" y="1759974"/>
            <a:ext cx="10892127" cy="5250426"/>
          </a:xfrm>
        </p:spPr>
        <p:txBody>
          <a:bodyPr>
            <a:normAutofit/>
          </a:bodyPr>
          <a:lstStyle/>
          <a:p>
            <a:pPr marL="0" indent="0" algn="just">
              <a:buClr>
                <a:srgbClr val="C00000"/>
              </a:buClr>
              <a:buNone/>
            </a:pPr>
            <a:r>
              <a:rPr lang="en-US" sz="2600" dirty="0"/>
              <a:t>If front &lt; 1, reinitialize front = n-1 (last index).</a:t>
            </a: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queue">
            <a:extLst>
              <a:ext uri="{FF2B5EF4-FFF2-40B4-BE49-F238E27FC236}">
                <a16:creationId xmlns:a16="http://schemas.microsoft.com/office/drawing/2014/main" id="{B0E7137F-6E74-4AE1-AA3E-0E86EE75D1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8" name="Picture 7">
            <a:extLst>
              <a:ext uri="{FF2B5EF4-FFF2-40B4-BE49-F238E27FC236}">
                <a16:creationId xmlns:a16="http://schemas.microsoft.com/office/drawing/2014/main" id="{D812C691-5C86-48C7-84A8-E1F17C6843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874" y="2610661"/>
            <a:ext cx="8324251" cy="3004352"/>
          </a:xfrm>
          <a:prstGeom prst="rect">
            <a:avLst/>
          </a:prstGeom>
        </p:spPr>
      </p:pic>
    </p:spTree>
    <p:extLst>
      <p:ext uri="{BB962C8B-B14F-4D97-AF65-F5344CB8AC3E}">
        <p14:creationId xmlns:p14="http://schemas.microsoft.com/office/powerpoint/2010/main" val="4736677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DOUBLE ENDED 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83563" y="1759974"/>
            <a:ext cx="10892127" cy="5250426"/>
          </a:xfrm>
        </p:spPr>
        <p:txBody>
          <a:bodyPr>
            <a:normAutofit/>
          </a:bodyPr>
          <a:lstStyle/>
          <a:p>
            <a:pPr marL="0" indent="0" algn="just">
              <a:buClr>
                <a:srgbClr val="C00000"/>
              </a:buClr>
              <a:buNone/>
            </a:pPr>
            <a:r>
              <a:rPr lang="en-US" sz="2600" dirty="0"/>
              <a:t>Else, decrease front by 1.</a:t>
            </a:r>
          </a:p>
          <a:p>
            <a:pPr marL="0" indent="0" algn="just">
              <a:buClr>
                <a:srgbClr val="C00000"/>
              </a:buClr>
              <a:buNone/>
            </a:pPr>
            <a:r>
              <a:rPr lang="en-US" sz="2600" dirty="0"/>
              <a:t>Add the new key 5 into array[front].</a:t>
            </a: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queue">
            <a:extLst>
              <a:ext uri="{FF2B5EF4-FFF2-40B4-BE49-F238E27FC236}">
                <a16:creationId xmlns:a16="http://schemas.microsoft.com/office/drawing/2014/main" id="{B0E7137F-6E74-4AE1-AA3E-0E86EE75D1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7" name="Picture 6">
            <a:extLst>
              <a:ext uri="{FF2B5EF4-FFF2-40B4-BE49-F238E27FC236}">
                <a16:creationId xmlns:a16="http://schemas.microsoft.com/office/drawing/2014/main" id="{458F16BC-7E5B-45DA-ACA9-7A45B93B31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6344" y="3259590"/>
            <a:ext cx="6847218" cy="2900655"/>
          </a:xfrm>
          <a:prstGeom prst="rect">
            <a:avLst/>
          </a:prstGeom>
        </p:spPr>
      </p:pic>
    </p:spTree>
    <p:extLst>
      <p:ext uri="{BB962C8B-B14F-4D97-AF65-F5344CB8AC3E}">
        <p14:creationId xmlns:p14="http://schemas.microsoft.com/office/powerpoint/2010/main" val="12706569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DOUBLE ENDED 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83563" y="1759974"/>
            <a:ext cx="10892127" cy="5250426"/>
          </a:xfrm>
        </p:spPr>
        <p:txBody>
          <a:bodyPr>
            <a:normAutofit/>
          </a:bodyPr>
          <a:lstStyle/>
          <a:p>
            <a:pPr marL="0" indent="0" algn="just">
              <a:buClr>
                <a:srgbClr val="C00000"/>
              </a:buClr>
              <a:buNone/>
            </a:pPr>
            <a:r>
              <a:rPr lang="en-US" sz="3600" b="1" dirty="0">
                <a:solidFill>
                  <a:srgbClr val="00B0F0"/>
                </a:solidFill>
              </a:rPr>
              <a:t>Insert at the Rear</a:t>
            </a:r>
          </a:p>
          <a:p>
            <a:r>
              <a:rPr lang="en-US" sz="2600" dirty="0"/>
              <a:t>This operation adds an element to the rear.</a:t>
            </a:r>
          </a:p>
          <a:p>
            <a:r>
              <a:rPr lang="en-US" sz="2600" dirty="0"/>
              <a:t>Check if the array is full.</a:t>
            </a:r>
            <a:br>
              <a:rPr lang="en-US" sz="2600" dirty="0"/>
            </a:br>
            <a:endParaRPr lang="en-US" sz="2600" dirty="0"/>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queue">
            <a:extLst>
              <a:ext uri="{FF2B5EF4-FFF2-40B4-BE49-F238E27FC236}">
                <a16:creationId xmlns:a16="http://schemas.microsoft.com/office/drawing/2014/main" id="{B0E7137F-6E74-4AE1-AA3E-0E86EE75D1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8" name="Picture 7">
            <a:extLst>
              <a:ext uri="{FF2B5EF4-FFF2-40B4-BE49-F238E27FC236}">
                <a16:creationId xmlns:a16="http://schemas.microsoft.com/office/drawing/2014/main" id="{50314ED0-FE70-40F7-9627-F9EC78EEC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567" y="3491851"/>
            <a:ext cx="6506865" cy="2867433"/>
          </a:xfrm>
          <a:prstGeom prst="rect">
            <a:avLst/>
          </a:prstGeom>
        </p:spPr>
      </p:pic>
    </p:spTree>
    <p:extLst>
      <p:ext uri="{BB962C8B-B14F-4D97-AF65-F5344CB8AC3E}">
        <p14:creationId xmlns:p14="http://schemas.microsoft.com/office/powerpoint/2010/main" val="22803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24128" y="2084832"/>
            <a:ext cx="9720073" cy="4224528"/>
          </a:xfrm>
        </p:spPr>
        <p:txBody>
          <a:bodyPr>
            <a:normAutofit/>
          </a:bodyPr>
          <a:lstStyle/>
          <a:p>
            <a:pPr marL="0" indent="0" algn="just">
              <a:buClr>
                <a:srgbClr val="C00000"/>
              </a:buClr>
              <a:buNone/>
            </a:pPr>
            <a:r>
              <a:rPr lang="en-US" sz="2400" dirty="0"/>
              <a:t>A queue is an object or more specifically an abstract data structure(ADT) that allows the following operations:</a:t>
            </a:r>
          </a:p>
          <a:p>
            <a:pPr marL="354013" indent="0" algn="just" defTabSz="1120775">
              <a:buClr>
                <a:srgbClr val="C00000"/>
              </a:buClr>
              <a:buNone/>
            </a:pPr>
            <a:r>
              <a:rPr lang="en-US" sz="2800" b="1" dirty="0">
                <a:solidFill>
                  <a:srgbClr val="C00000"/>
                </a:solidFill>
              </a:rPr>
              <a:t>Enqueue</a:t>
            </a:r>
            <a:r>
              <a:rPr lang="en-US" sz="2400" dirty="0"/>
              <a:t>:  Add an element to the end of the queue</a:t>
            </a:r>
          </a:p>
          <a:p>
            <a:pPr marL="354013" indent="0" algn="just">
              <a:buClr>
                <a:srgbClr val="C00000"/>
              </a:buClr>
              <a:buNone/>
            </a:pPr>
            <a:r>
              <a:rPr lang="en-US" sz="2800" b="1" dirty="0">
                <a:solidFill>
                  <a:srgbClr val="C00000"/>
                </a:solidFill>
              </a:rPr>
              <a:t>Dequeue</a:t>
            </a:r>
            <a:r>
              <a:rPr lang="en-US" sz="2400" dirty="0"/>
              <a:t>:  Remove an element from the front of the queue</a:t>
            </a:r>
          </a:p>
          <a:p>
            <a:pPr marL="354013" indent="0" algn="just">
              <a:buClr>
                <a:srgbClr val="C00000"/>
              </a:buClr>
              <a:buNone/>
            </a:pPr>
            <a:r>
              <a:rPr lang="en-US" sz="2800" b="1" dirty="0">
                <a:solidFill>
                  <a:srgbClr val="C00000"/>
                </a:solidFill>
              </a:rPr>
              <a:t>IsEmpty</a:t>
            </a:r>
            <a:r>
              <a:rPr lang="en-US" sz="2400" dirty="0"/>
              <a:t>:   Check if the queue is empty</a:t>
            </a:r>
          </a:p>
          <a:p>
            <a:pPr marL="354013" indent="0" algn="just">
              <a:buClr>
                <a:srgbClr val="C00000"/>
              </a:buClr>
              <a:buNone/>
            </a:pPr>
            <a:r>
              <a:rPr lang="en-US" sz="2800" b="1" dirty="0">
                <a:solidFill>
                  <a:srgbClr val="C00000"/>
                </a:solidFill>
              </a:rPr>
              <a:t>IsFull</a:t>
            </a:r>
            <a:r>
              <a:rPr lang="en-US" sz="2400" dirty="0"/>
              <a:t>:       Check if the queue is full</a:t>
            </a:r>
          </a:p>
          <a:p>
            <a:pPr marL="354013" indent="0" algn="just">
              <a:buClr>
                <a:srgbClr val="C00000"/>
              </a:buClr>
              <a:buNone/>
            </a:pPr>
            <a:r>
              <a:rPr lang="en-US" sz="2800" b="1" dirty="0">
                <a:solidFill>
                  <a:srgbClr val="C00000"/>
                </a:solidFill>
              </a:rPr>
              <a:t>Peek</a:t>
            </a:r>
            <a:r>
              <a:rPr lang="en-US" sz="2400" dirty="0"/>
              <a:t>:        Get the value of the front of the queue without removing it</a:t>
            </a: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13979156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DOUBLE ENDED 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83563" y="1759974"/>
            <a:ext cx="10892127" cy="5250426"/>
          </a:xfrm>
        </p:spPr>
        <p:txBody>
          <a:bodyPr>
            <a:normAutofit/>
          </a:bodyPr>
          <a:lstStyle/>
          <a:p>
            <a:r>
              <a:rPr lang="en-US" sz="2600" dirty="0"/>
              <a:t>If the array is full, reinitialize rear = 0.</a:t>
            </a:r>
          </a:p>
          <a:p>
            <a:r>
              <a:rPr lang="en-US" sz="2600" dirty="0"/>
              <a:t>Else, increase rear by 1.</a:t>
            </a:r>
            <a:br>
              <a:rPr lang="en-US" sz="2600" dirty="0"/>
            </a:br>
            <a:endParaRPr lang="en-US" sz="2600" dirty="0"/>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queue">
            <a:extLst>
              <a:ext uri="{FF2B5EF4-FFF2-40B4-BE49-F238E27FC236}">
                <a16:creationId xmlns:a16="http://schemas.microsoft.com/office/drawing/2014/main" id="{B0E7137F-6E74-4AE1-AA3E-0E86EE75D1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7" name="Picture 6">
            <a:extLst>
              <a:ext uri="{FF2B5EF4-FFF2-40B4-BE49-F238E27FC236}">
                <a16:creationId xmlns:a16="http://schemas.microsoft.com/office/drawing/2014/main" id="{B43DD4FE-1E3F-4647-81BB-D33F81C7DD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4095" y="2924914"/>
            <a:ext cx="7448609" cy="3347870"/>
          </a:xfrm>
          <a:prstGeom prst="rect">
            <a:avLst/>
          </a:prstGeom>
        </p:spPr>
      </p:pic>
    </p:spTree>
    <p:extLst>
      <p:ext uri="{BB962C8B-B14F-4D97-AF65-F5344CB8AC3E}">
        <p14:creationId xmlns:p14="http://schemas.microsoft.com/office/powerpoint/2010/main" val="1991222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DOUBLE ENDED 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83563" y="1759974"/>
            <a:ext cx="10892127" cy="5250426"/>
          </a:xfrm>
        </p:spPr>
        <p:txBody>
          <a:bodyPr>
            <a:normAutofit/>
          </a:bodyPr>
          <a:lstStyle/>
          <a:p>
            <a:r>
              <a:rPr lang="en-US" sz="2600" dirty="0"/>
              <a:t>Add the new key 5 into array[rear].</a:t>
            </a:r>
            <a:br>
              <a:rPr lang="en-US" sz="2600" dirty="0"/>
            </a:br>
            <a:endParaRPr lang="en-US" sz="2600" dirty="0"/>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queue">
            <a:extLst>
              <a:ext uri="{FF2B5EF4-FFF2-40B4-BE49-F238E27FC236}">
                <a16:creationId xmlns:a16="http://schemas.microsoft.com/office/drawing/2014/main" id="{B0E7137F-6E74-4AE1-AA3E-0E86EE75D1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8" name="Picture 7">
            <a:extLst>
              <a:ext uri="{FF2B5EF4-FFF2-40B4-BE49-F238E27FC236}">
                <a16:creationId xmlns:a16="http://schemas.microsoft.com/office/drawing/2014/main" id="{52D8B5AC-4F32-4F05-B79A-A92C26004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522" y="2569355"/>
            <a:ext cx="7286956" cy="3209912"/>
          </a:xfrm>
          <a:prstGeom prst="rect">
            <a:avLst/>
          </a:prstGeom>
        </p:spPr>
      </p:pic>
    </p:spTree>
    <p:extLst>
      <p:ext uri="{BB962C8B-B14F-4D97-AF65-F5344CB8AC3E}">
        <p14:creationId xmlns:p14="http://schemas.microsoft.com/office/powerpoint/2010/main" val="21367720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DOUBLE ENDED 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83563" y="1759974"/>
            <a:ext cx="10892127" cy="5250426"/>
          </a:xfrm>
        </p:spPr>
        <p:txBody>
          <a:bodyPr>
            <a:normAutofit/>
          </a:bodyPr>
          <a:lstStyle/>
          <a:p>
            <a:pPr marL="0" indent="0" algn="just">
              <a:buClr>
                <a:srgbClr val="C00000"/>
              </a:buClr>
              <a:buNone/>
            </a:pPr>
            <a:r>
              <a:rPr lang="en-US" sz="3600" b="1" dirty="0">
                <a:solidFill>
                  <a:srgbClr val="00B0F0"/>
                </a:solidFill>
              </a:rPr>
              <a:t>Delete from the Front</a:t>
            </a:r>
          </a:p>
          <a:p>
            <a:pPr marL="0" indent="0" algn="just">
              <a:buClr>
                <a:srgbClr val="C00000"/>
              </a:buClr>
              <a:buNone/>
            </a:pPr>
            <a:r>
              <a:rPr lang="en-US" sz="2600" dirty="0"/>
              <a:t>The operation deletes an element from the front.</a:t>
            </a:r>
          </a:p>
          <a:p>
            <a:pPr marL="0" indent="0" algn="just">
              <a:buClr>
                <a:srgbClr val="C00000"/>
              </a:buClr>
              <a:buNone/>
            </a:pPr>
            <a:r>
              <a:rPr lang="en-US" sz="2600" dirty="0"/>
              <a:t>Check if the array is empty.</a:t>
            </a: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queue">
            <a:extLst>
              <a:ext uri="{FF2B5EF4-FFF2-40B4-BE49-F238E27FC236}">
                <a16:creationId xmlns:a16="http://schemas.microsoft.com/office/drawing/2014/main" id="{B0E7137F-6E74-4AE1-AA3E-0E86EE75D1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10" name="Picture 9">
            <a:extLst>
              <a:ext uri="{FF2B5EF4-FFF2-40B4-BE49-F238E27FC236}">
                <a16:creationId xmlns:a16="http://schemas.microsoft.com/office/drawing/2014/main" id="{1FD29FB1-3AC1-4624-B67F-E0711CFE67FF}"/>
              </a:ext>
            </a:extLst>
          </p:cNvPr>
          <p:cNvPicPr>
            <a:picLocks noChangeAspect="1"/>
          </p:cNvPicPr>
          <p:nvPr/>
        </p:nvPicPr>
        <p:blipFill rotWithShape="1">
          <a:blip r:embed="rId2">
            <a:extLst>
              <a:ext uri="{28A0092B-C50C-407E-A947-70E740481C1C}">
                <a14:useLocalDpi xmlns:a14="http://schemas.microsoft.com/office/drawing/2010/main" val="0"/>
              </a:ext>
            </a:extLst>
          </a:blip>
          <a:srcRect l="47178" t="47418" r="19556" b="25396"/>
          <a:stretch/>
        </p:blipFill>
        <p:spPr>
          <a:xfrm>
            <a:off x="3805084" y="3618957"/>
            <a:ext cx="6032090" cy="2653827"/>
          </a:xfrm>
          <a:prstGeom prst="rect">
            <a:avLst/>
          </a:prstGeom>
        </p:spPr>
      </p:pic>
    </p:spTree>
    <p:extLst>
      <p:ext uri="{BB962C8B-B14F-4D97-AF65-F5344CB8AC3E}">
        <p14:creationId xmlns:p14="http://schemas.microsoft.com/office/powerpoint/2010/main" val="3847110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DOUBLE ENDED 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83563" y="1759974"/>
            <a:ext cx="10892127" cy="5250426"/>
          </a:xfrm>
        </p:spPr>
        <p:txBody>
          <a:bodyPr>
            <a:normAutofit/>
          </a:bodyPr>
          <a:lstStyle/>
          <a:p>
            <a:pPr marL="0" indent="0" algn="just">
              <a:buClr>
                <a:srgbClr val="C00000"/>
              </a:buClr>
              <a:buNone/>
            </a:pPr>
            <a:r>
              <a:rPr lang="en-US" sz="2600" dirty="0"/>
              <a:t>If the array is empty (i.e. front = -1), deletion cannot be performed (underflow condition).</a:t>
            </a:r>
          </a:p>
          <a:p>
            <a:pPr marL="0" indent="0" algn="just">
              <a:buClr>
                <a:srgbClr val="C00000"/>
              </a:buClr>
              <a:buNone/>
            </a:pPr>
            <a:r>
              <a:rPr lang="en-US" sz="2600" dirty="0"/>
              <a:t>If deque has only one element (i.e. front = rear), set front = -1 and rear = -1.</a:t>
            </a:r>
          </a:p>
          <a:p>
            <a:pPr marL="0" indent="0" algn="just">
              <a:buClr>
                <a:srgbClr val="C00000"/>
              </a:buClr>
              <a:buNone/>
            </a:pPr>
            <a:r>
              <a:rPr lang="en-US" sz="2600" dirty="0"/>
              <a:t>Else if front is at the end (i.e. front = n - 1), set go to the front front = 0.</a:t>
            </a:r>
          </a:p>
          <a:p>
            <a:pPr marL="0" indent="0" algn="just">
              <a:buClr>
                <a:srgbClr val="C00000"/>
              </a:buClr>
              <a:buNone/>
            </a:pPr>
            <a:r>
              <a:rPr lang="en-US" sz="2600" dirty="0"/>
              <a:t>Else, front = front + 1.</a:t>
            </a: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queue">
            <a:extLst>
              <a:ext uri="{FF2B5EF4-FFF2-40B4-BE49-F238E27FC236}">
                <a16:creationId xmlns:a16="http://schemas.microsoft.com/office/drawing/2014/main" id="{B0E7137F-6E74-4AE1-AA3E-0E86EE75D1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7" name="Picture 6">
            <a:extLst>
              <a:ext uri="{FF2B5EF4-FFF2-40B4-BE49-F238E27FC236}">
                <a16:creationId xmlns:a16="http://schemas.microsoft.com/office/drawing/2014/main" id="{EB88AB01-45A0-4D4C-BAA2-5968D2429068}"/>
              </a:ext>
            </a:extLst>
          </p:cNvPr>
          <p:cNvPicPr>
            <a:picLocks noChangeAspect="1"/>
          </p:cNvPicPr>
          <p:nvPr/>
        </p:nvPicPr>
        <p:blipFill rotWithShape="1">
          <a:blip r:embed="rId2">
            <a:extLst>
              <a:ext uri="{28A0092B-C50C-407E-A947-70E740481C1C}">
                <a14:useLocalDpi xmlns:a14="http://schemas.microsoft.com/office/drawing/2010/main" val="0"/>
              </a:ext>
            </a:extLst>
          </a:blip>
          <a:srcRect l="49999" t="52322" r="19193" b="21126"/>
          <a:stretch/>
        </p:blipFill>
        <p:spPr>
          <a:xfrm>
            <a:off x="5668296" y="3805411"/>
            <a:ext cx="6096000" cy="2828578"/>
          </a:xfrm>
          <a:prstGeom prst="rect">
            <a:avLst/>
          </a:prstGeom>
        </p:spPr>
      </p:pic>
    </p:spTree>
    <p:extLst>
      <p:ext uri="{BB962C8B-B14F-4D97-AF65-F5344CB8AC3E}">
        <p14:creationId xmlns:p14="http://schemas.microsoft.com/office/powerpoint/2010/main" val="26792641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DOUBLE ENDED 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83563" y="1759974"/>
            <a:ext cx="10892127" cy="5250426"/>
          </a:xfrm>
        </p:spPr>
        <p:txBody>
          <a:bodyPr>
            <a:normAutofit/>
          </a:bodyPr>
          <a:lstStyle/>
          <a:p>
            <a:pPr marL="0" indent="0" algn="just">
              <a:buClr>
                <a:srgbClr val="C00000"/>
              </a:buClr>
              <a:buNone/>
            </a:pPr>
            <a:r>
              <a:rPr lang="en-US" sz="3600" b="1" dirty="0">
                <a:solidFill>
                  <a:srgbClr val="00B0F0"/>
                </a:solidFill>
              </a:rPr>
              <a:t>Delete from the Rear</a:t>
            </a:r>
          </a:p>
          <a:p>
            <a:pPr marL="0" indent="0" algn="just">
              <a:buClr>
                <a:srgbClr val="C00000"/>
              </a:buClr>
              <a:buNone/>
            </a:pPr>
            <a:r>
              <a:rPr lang="en-US" sz="2600" dirty="0"/>
              <a:t>This operation deletes an element from the rear.</a:t>
            </a:r>
          </a:p>
          <a:p>
            <a:pPr marL="0" indent="0" algn="just">
              <a:buClr>
                <a:srgbClr val="C00000"/>
              </a:buClr>
              <a:buNone/>
            </a:pPr>
            <a:r>
              <a:rPr lang="en-US" sz="2600" dirty="0"/>
              <a:t>Check if the array is empty.</a:t>
            </a: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queue">
            <a:extLst>
              <a:ext uri="{FF2B5EF4-FFF2-40B4-BE49-F238E27FC236}">
                <a16:creationId xmlns:a16="http://schemas.microsoft.com/office/drawing/2014/main" id="{B0E7137F-6E74-4AE1-AA3E-0E86EE75D1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9" name="Picture 8">
            <a:extLst>
              <a:ext uri="{FF2B5EF4-FFF2-40B4-BE49-F238E27FC236}">
                <a16:creationId xmlns:a16="http://schemas.microsoft.com/office/drawing/2014/main" id="{4D84F881-2899-4192-9342-60937FBD5AB2}"/>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t="43596" r="21492" b="29521"/>
          <a:stretch/>
        </p:blipFill>
        <p:spPr>
          <a:xfrm>
            <a:off x="5884164" y="3259590"/>
            <a:ext cx="5496232" cy="2790253"/>
          </a:xfrm>
          <a:prstGeom prst="rect">
            <a:avLst/>
          </a:prstGeom>
        </p:spPr>
      </p:pic>
    </p:spTree>
    <p:extLst>
      <p:ext uri="{BB962C8B-B14F-4D97-AF65-F5344CB8AC3E}">
        <p14:creationId xmlns:p14="http://schemas.microsoft.com/office/powerpoint/2010/main" val="41494788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DOUBLE ENDED 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83563" y="1759974"/>
            <a:ext cx="10892127" cy="5250426"/>
          </a:xfrm>
        </p:spPr>
        <p:txBody>
          <a:bodyPr>
            <a:normAutofit/>
          </a:bodyPr>
          <a:lstStyle/>
          <a:p>
            <a:pPr marL="0" indent="0" algn="just">
              <a:buClr>
                <a:srgbClr val="C00000"/>
              </a:buClr>
              <a:buNone/>
            </a:pPr>
            <a:r>
              <a:rPr lang="en-US" sz="2600" dirty="0"/>
              <a:t>If the array is empty (i.e. front = -1), deletion cannot be performed (underflow condition).</a:t>
            </a:r>
          </a:p>
          <a:p>
            <a:pPr marL="0" indent="0" algn="just">
              <a:buClr>
                <a:srgbClr val="C00000"/>
              </a:buClr>
              <a:buNone/>
            </a:pPr>
            <a:r>
              <a:rPr lang="en-US" sz="2600" dirty="0"/>
              <a:t>If deque has only one element (i.e. front = rear), set front = -1 and rear = -1, else follow the steps below.</a:t>
            </a:r>
          </a:p>
          <a:p>
            <a:pPr marL="0" indent="0" algn="just">
              <a:buClr>
                <a:srgbClr val="C00000"/>
              </a:buClr>
              <a:buNone/>
            </a:pPr>
            <a:r>
              <a:rPr lang="en-US" sz="2600" dirty="0"/>
              <a:t>If rear is at the front (i.e. rear = 0), set go to the front rear = n - 1.</a:t>
            </a:r>
          </a:p>
          <a:p>
            <a:pPr marL="0" indent="0" algn="just">
              <a:buClr>
                <a:srgbClr val="C00000"/>
              </a:buClr>
              <a:buNone/>
            </a:pPr>
            <a:r>
              <a:rPr lang="en-US" sz="2600" dirty="0"/>
              <a:t>Else, rear = rear - 1.</a:t>
            </a: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queue">
            <a:extLst>
              <a:ext uri="{FF2B5EF4-FFF2-40B4-BE49-F238E27FC236}">
                <a16:creationId xmlns:a16="http://schemas.microsoft.com/office/drawing/2014/main" id="{B0E7137F-6E74-4AE1-AA3E-0E86EE75D1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8" name="Picture 7">
            <a:extLst>
              <a:ext uri="{FF2B5EF4-FFF2-40B4-BE49-F238E27FC236}">
                <a16:creationId xmlns:a16="http://schemas.microsoft.com/office/drawing/2014/main" id="{0D522187-0F70-4A72-9D7E-8E432967B03C}"/>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t="39102" r="21008" b="33709"/>
          <a:stretch/>
        </p:blipFill>
        <p:spPr>
          <a:xfrm>
            <a:off x="5589639" y="3979316"/>
            <a:ext cx="5614220" cy="2834440"/>
          </a:xfrm>
          <a:prstGeom prst="rect">
            <a:avLst/>
          </a:prstGeom>
        </p:spPr>
      </p:pic>
    </p:spTree>
    <p:extLst>
      <p:ext uri="{BB962C8B-B14F-4D97-AF65-F5344CB8AC3E}">
        <p14:creationId xmlns:p14="http://schemas.microsoft.com/office/powerpoint/2010/main" val="15963172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DOUBLE ENDED 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83563" y="1759974"/>
            <a:ext cx="10892127" cy="5250426"/>
          </a:xfrm>
        </p:spPr>
        <p:txBody>
          <a:bodyPr>
            <a:normAutofit/>
          </a:bodyPr>
          <a:lstStyle/>
          <a:p>
            <a:pPr marL="0" indent="0" algn="just">
              <a:buClr>
                <a:srgbClr val="C00000"/>
              </a:buClr>
              <a:buNone/>
            </a:pPr>
            <a:r>
              <a:rPr lang="en-US" sz="3600" b="1" dirty="0">
                <a:solidFill>
                  <a:srgbClr val="00B0F0"/>
                </a:solidFill>
              </a:rPr>
              <a:t>Check Empty</a:t>
            </a:r>
          </a:p>
          <a:p>
            <a:pPr marL="0" indent="0" algn="just">
              <a:buClr>
                <a:srgbClr val="C00000"/>
              </a:buClr>
              <a:buNone/>
            </a:pPr>
            <a:r>
              <a:rPr lang="en-US" sz="2600" dirty="0"/>
              <a:t>This operation checks if the array is empty. If front = -1, the deque is empty.</a:t>
            </a:r>
            <a:endParaRPr lang="en-US" sz="3600" b="1" dirty="0">
              <a:solidFill>
                <a:srgbClr val="00B0F0"/>
              </a:solidFill>
            </a:endParaRPr>
          </a:p>
          <a:p>
            <a:pPr marL="0" indent="0" algn="just">
              <a:buClr>
                <a:srgbClr val="C00000"/>
              </a:buClr>
              <a:buNone/>
            </a:pPr>
            <a:r>
              <a:rPr lang="en-US" sz="3600" b="1" dirty="0">
                <a:solidFill>
                  <a:srgbClr val="00B0F0"/>
                </a:solidFill>
              </a:rPr>
              <a:t>Check Full</a:t>
            </a:r>
          </a:p>
          <a:p>
            <a:pPr marL="0" indent="0" algn="just">
              <a:buClr>
                <a:srgbClr val="C00000"/>
              </a:buClr>
              <a:buNone/>
            </a:pPr>
            <a:r>
              <a:rPr lang="en-US" sz="2600" dirty="0"/>
              <a:t>This operation checks if the deque is full. If front = 0 and rear = n - 1, the deque is full.</a:t>
            </a:r>
          </a:p>
          <a:p>
            <a:pPr marL="0" indent="0" algn="just">
              <a:buClr>
                <a:srgbClr val="C00000"/>
              </a:buClr>
              <a:buNone/>
            </a:pPr>
            <a:r>
              <a:rPr lang="en-US" sz="3600" b="1" dirty="0">
                <a:solidFill>
                  <a:srgbClr val="00B0F0"/>
                </a:solidFill>
              </a:rPr>
              <a:t>Double Ended Queue Complexities</a:t>
            </a:r>
          </a:p>
          <a:p>
            <a:pPr marL="0" indent="0" algn="just">
              <a:buClr>
                <a:srgbClr val="C00000"/>
              </a:buClr>
              <a:buNone/>
            </a:pPr>
            <a:r>
              <a:rPr lang="en-US" sz="2600" dirty="0"/>
              <a:t>The time complexity of all the above operations is constant i.e. O(1).</a:t>
            </a: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queue">
            <a:extLst>
              <a:ext uri="{FF2B5EF4-FFF2-40B4-BE49-F238E27FC236}">
                <a16:creationId xmlns:a16="http://schemas.microsoft.com/office/drawing/2014/main" id="{B0E7137F-6E74-4AE1-AA3E-0E86EE75D1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6861258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DOUBLE ENDED 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83563" y="1759974"/>
            <a:ext cx="10892127" cy="5250426"/>
          </a:xfrm>
        </p:spPr>
        <p:txBody>
          <a:bodyPr>
            <a:normAutofit/>
          </a:bodyPr>
          <a:lstStyle/>
          <a:p>
            <a:pPr marL="0" indent="0" algn="just">
              <a:buClr>
                <a:srgbClr val="C00000"/>
              </a:buClr>
              <a:buNone/>
            </a:pPr>
            <a:r>
              <a:rPr lang="en-US" sz="3600" b="1" dirty="0">
                <a:solidFill>
                  <a:srgbClr val="00B0F0"/>
                </a:solidFill>
              </a:rPr>
              <a:t>Double Ended Queue Applications</a:t>
            </a:r>
          </a:p>
          <a:p>
            <a:pPr marL="514350" indent="-514350" algn="just">
              <a:buClr>
                <a:srgbClr val="C00000"/>
              </a:buClr>
              <a:buFont typeface="+mj-lt"/>
              <a:buAutoNum type="arabicPeriod"/>
            </a:pPr>
            <a:r>
              <a:rPr lang="en-US" sz="2600" dirty="0"/>
              <a:t>In undo operations on </a:t>
            </a:r>
            <a:r>
              <a:rPr lang="en-US" sz="2600" dirty="0" err="1"/>
              <a:t>softwares</a:t>
            </a:r>
            <a:r>
              <a:rPr lang="en-US" sz="2600" dirty="0"/>
              <a:t>.</a:t>
            </a:r>
          </a:p>
          <a:p>
            <a:pPr marL="514350" indent="-514350" algn="just">
              <a:buClr>
                <a:srgbClr val="C00000"/>
              </a:buClr>
              <a:buFont typeface="+mj-lt"/>
              <a:buAutoNum type="arabicPeriod"/>
            </a:pPr>
            <a:r>
              <a:rPr lang="en-US" sz="2600" dirty="0"/>
              <a:t>To store history in browsers.</a:t>
            </a:r>
          </a:p>
          <a:p>
            <a:pPr marL="514350" indent="-514350" algn="just">
              <a:buClr>
                <a:srgbClr val="C00000"/>
              </a:buClr>
              <a:buFont typeface="+mj-lt"/>
              <a:buAutoNum type="arabicPeriod"/>
            </a:pPr>
            <a:r>
              <a:rPr lang="en-US" sz="2600" dirty="0"/>
              <a:t>For implementing both stacks and queues.</a:t>
            </a:r>
            <a:endParaRPr lang="en-US" sz="3600" b="1"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queue">
            <a:extLst>
              <a:ext uri="{FF2B5EF4-FFF2-40B4-BE49-F238E27FC236}">
                <a16:creationId xmlns:a16="http://schemas.microsoft.com/office/drawing/2014/main" id="{B0E7137F-6E74-4AE1-AA3E-0E86EE75D1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1989493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83563" y="1607574"/>
            <a:ext cx="9720073" cy="5250426"/>
          </a:xfrm>
        </p:spPr>
        <p:txBody>
          <a:bodyPr>
            <a:normAutofit fontScale="92500"/>
          </a:bodyPr>
          <a:lstStyle/>
          <a:p>
            <a:pPr marL="0" indent="0" algn="just">
              <a:buClr>
                <a:srgbClr val="C00000"/>
              </a:buClr>
              <a:buNone/>
            </a:pPr>
            <a:r>
              <a:rPr lang="en-US" sz="4300" b="1" dirty="0">
                <a:solidFill>
                  <a:srgbClr val="00B0F0"/>
                </a:solidFill>
              </a:rPr>
              <a:t>How Queue Works?</a:t>
            </a:r>
          </a:p>
          <a:p>
            <a:pPr marL="0" indent="0" algn="just">
              <a:buClr>
                <a:srgbClr val="C00000"/>
              </a:buClr>
              <a:buNone/>
            </a:pPr>
            <a:r>
              <a:rPr lang="en-US" sz="2800" dirty="0"/>
              <a:t>Queue operations work as follows:</a:t>
            </a:r>
          </a:p>
          <a:p>
            <a:pPr marL="354013" indent="-354013" algn="just">
              <a:buClr>
                <a:srgbClr val="C00000"/>
              </a:buClr>
              <a:buFont typeface="+mj-lt"/>
              <a:buAutoNum type="arabicPeriod"/>
            </a:pPr>
            <a:r>
              <a:rPr lang="en-US" sz="2800" dirty="0"/>
              <a:t>Two pointers called </a:t>
            </a:r>
            <a:r>
              <a:rPr lang="en-US" sz="2800" dirty="0">
                <a:solidFill>
                  <a:srgbClr val="0000FF"/>
                </a:solidFill>
              </a:rPr>
              <a:t>FRONT</a:t>
            </a:r>
            <a:r>
              <a:rPr lang="en-US" sz="2800" dirty="0"/>
              <a:t> and </a:t>
            </a:r>
            <a:r>
              <a:rPr lang="en-US" sz="2800" dirty="0">
                <a:solidFill>
                  <a:srgbClr val="0000FF"/>
                </a:solidFill>
              </a:rPr>
              <a:t>REAR</a:t>
            </a:r>
            <a:r>
              <a:rPr lang="en-US" sz="2800" dirty="0"/>
              <a:t> are used to keep track of the first and last elements in the queue.</a:t>
            </a:r>
          </a:p>
          <a:p>
            <a:pPr marL="354013" indent="-354013" algn="just">
              <a:buClr>
                <a:srgbClr val="C00000"/>
              </a:buClr>
              <a:buFont typeface="+mj-lt"/>
              <a:buAutoNum type="arabicPeriod"/>
            </a:pPr>
            <a:r>
              <a:rPr lang="en-US" sz="2800" dirty="0"/>
              <a:t>When initializing the queue, we set the value of </a:t>
            </a:r>
            <a:r>
              <a:rPr lang="en-US" sz="2800" dirty="0">
                <a:solidFill>
                  <a:srgbClr val="0000FF"/>
                </a:solidFill>
              </a:rPr>
              <a:t>FRONT</a:t>
            </a:r>
            <a:r>
              <a:rPr lang="en-US" sz="2800" dirty="0"/>
              <a:t> and </a:t>
            </a:r>
            <a:r>
              <a:rPr lang="en-US" sz="2800" dirty="0">
                <a:solidFill>
                  <a:srgbClr val="0000FF"/>
                </a:solidFill>
              </a:rPr>
              <a:t>REAR</a:t>
            </a:r>
            <a:r>
              <a:rPr lang="en-US" sz="2800" dirty="0"/>
              <a:t> to -1.</a:t>
            </a:r>
          </a:p>
          <a:p>
            <a:pPr marL="354013" indent="-354013" algn="just">
              <a:buClr>
                <a:srgbClr val="C00000"/>
              </a:buClr>
              <a:buFont typeface="+mj-lt"/>
              <a:buAutoNum type="arabicPeriod"/>
            </a:pPr>
            <a:r>
              <a:rPr lang="en-US" sz="2800" dirty="0"/>
              <a:t>On enqueuing an element, we increase the value of </a:t>
            </a:r>
            <a:r>
              <a:rPr lang="en-US" sz="2800" dirty="0">
                <a:solidFill>
                  <a:srgbClr val="0000FF"/>
                </a:solidFill>
              </a:rPr>
              <a:t>REAR</a:t>
            </a:r>
            <a:r>
              <a:rPr lang="en-US" sz="2800" dirty="0"/>
              <a:t> index and place the new element in the position pointed to by </a:t>
            </a:r>
            <a:r>
              <a:rPr lang="en-US" sz="2800" dirty="0">
                <a:solidFill>
                  <a:srgbClr val="0000FF"/>
                </a:solidFill>
              </a:rPr>
              <a:t>REAR</a:t>
            </a:r>
            <a:r>
              <a:rPr lang="en-US" sz="2800" dirty="0"/>
              <a:t>.</a:t>
            </a:r>
          </a:p>
          <a:p>
            <a:pPr marL="354013" indent="-354013" algn="just">
              <a:buClr>
                <a:srgbClr val="C00000"/>
              </a:buClr>
              <a:buFont typeface="+mj-lt"/>
              <a:buAutoNum type="arabicPeriod"/>
            </a:pPr>
            <a:r>
              <a:rPr lang="en-US" sz="2800" dirty="0"/>
              <a:t>On dequeuing an element, we return the value pointed to by </a:t>
            </a:r>
            <a:r>
              <a:rPr lang="en-US" sz="2800" dirty="0">
                <a:solidFill>
                  <a:srgbClr val="0000FF"/>
                </a:solidFill>
              </a:rPr>
              <a:t>FRONT</a:t>
            </a:r>
            <a:r>
              <a:rPr lang="en-US" sz="2800" dirty="0"/>
              <a:t> and increase the </a:t>
            </a:r>
            <a:r>
              <a:rPr lang="en-US" sz="2800" dirty="0">
                <a:solidFill>
                  <a:srgbClr val="0000FF"/>
                </a:solidFill>
              </a:rPr>
              <a:t>FRONT</a:t>
            </a:r>
            <a:r>
              <a:rPr lang="en-US" sz="2800" dirty="0"/>
              <a:t> index.</a:t>
            </a:r>
          </a:p>
          <a:p>
            <a:pPr marL="354013" indent="-354013" algn="just">
              <a:buClr>
                <a:srgbClr val="C00000"/>
              </a:buClr>
              <a:buFont typeface="+mj-lt"/>
              <a:buAutoNum type="arabicPeriod"/>
            </a:pPr>
            <a:endParaRPr lang="en-US" sz="2800" dirty="0"/>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1348319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Queue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83563" y="1607574"/>
            <a:ext cx="9720073" cy="5250426"/>
          </a:xfrm>
        </p:spPr>
        <p:txBody>
          <a:bodyPr>
            <a:normAutofit/>
          </a:bodyPr>
          <a:lstStyle/>
          <a:p>
            <a:pPr marL="0" indent="0" algn="just">
              <a:buClr>
                <a:srgbClr val="C00000"/>
              </a:buClr>
              <a:buNone/>
            </a:pPr>
            <a:r>
              <a:rPr lang="en-US" sz="4000" b="1" dirty="0">
                <a:solidFill>
                  <a:srgbClr val="00B0F0"/>
                </a:solidFill>
              </a:rPr>
              <a:t>How Queue Works?</a:t>
            </a:r>
          </a:p>
          <a:p>
            <a:pPr marL="514350" indent="-514350" algn="just">
              <a:buClr>
                <a:srgbClr val="C00000"/>
              </a:buClr>
              <a:buFont typeface="+mj-lt"/>
              <a:buAutoNum type="arabicPeriod" startAt="5"/>
            </a:pPr>
            <a:r>
              <a:rPr lang="en-US" sz="2800" dirty="0"/>
              <a:t>Before enqueuing, we check if the queue is already full.</a:t>
            </a:r>
          </a:p>
          <a:p>
            <a:pPr marL="514350" indent="-514350" algn="just">
              <a:buClr>
                <a:srgbClr val="C00000"/>
              </a:buClr>
              <a:buFont typeface="+mj-lt"/>
              <a:buAutoNum type="arabicPeriod" startAt="5"/>
            </a:pPr>
            <a:r>
              <a:rPr lang="en-US" sz="2800" dirty="0"/>
              <a:t>Before dequeuing, we check if the queue is already empty.</a:t>
            </a:r>
          </a:p>
          <a:p>
            <a:pPr marL="514350" indent="-514350" algn="just">
              <a:buClr>
                <a:srgbClr val="C00000"/>
              </a:buClr>
              <a:buFont typeface="+mj-lt"/>
              <a:buAutoNum type="arabicPeriod" startAt="5"/>
            </a:pPr>
            <a:r>
              <a:rPr lang="en-US" sz="2800" dirty="0"/>
              <a:t>When enqueuing the first element, we set the value of </a:t>
            </a:r>
            <a:r>
              <a:rPr lang="en-US" sz="2800" dirty="0">
                <a:solidFill>
                  <a:srgbClr val="0000FF"/>
                </a:solidFill>
              </a:rPr>
              <a:t>FRONT</a:t>
            </a:r>
            <a:r>
              <a:rPr lang="en-US" sz="2800" dirty="0"/>
              <a:t> to 0.</a:t>
            </a:r>
          </a:p>
          <a:p>
            <a:pPr marL="514350" indent="-514350" algn="just">
              <a:buClr>
                <a:srgbClr val="C00000"/>
              </a:buClr>
              <a:buFont typeface="+mj-lt"/>
              <a:buAutoNum type="arabicPeriod" startAt="5"/>
            </a:pPr>
            <a:r>
              <a:rPr lang="en-US" sz="2800" dirty="0"/>
              <a:t>When dequeuing the last element, we reset the values of </a:t>
            </a:r>
            <a:r>
              <a:rPr lang="en-US" sz="2800" dirty="0">
                <a:solidFill>
                  <a:srgbClr val="0000FF"/>
                </a:solidFill>
              </a:rPr>
              <a:t>FRONT</a:t>
            </a:r>
            <a:r>
              <a:rPr lang="en-US" sz="2800" dirty="0"/>
              <a:t> and </a:t>
            </a:r>
            <a:r>
              <a:rPr lang="en-US" sz="2800" dirty="0">
                <a:solidFill>
                  <a:srgbClr val="0000FF"/>
                </a:solidFill>
              </a:rPr>
              <a:t>REAR</a:t>
            </a:r>
            <a:r>
              <a:rPr lang="en-US" sz="2800" dirty="0"/>
              <a:t> to -1.</a:t>
            </a:r>
          </a:p>
          <a:p>
            <a:pPr marL="0" indent="0" algn="just">
              <a:buClr>
                <a:srgbClr val="C00000"/>
              </a:buClr>
              <a:buNone/>
            </a:pPr>
            <a:endParaRPr lang="en-US" sz="4400" b="1"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4184068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Queue – DATA STRUCTURE</a:t>
            </a:r>
            <a:endParaRPr lang="en-PK"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7" name="Picture 6">
            <a:extLst>
              <a:ext uri="{FF2B5EF4-FFF2-40B4-BE49-F238E27FC236}">
                <a16:creationId xmlns:a16="http://schemas.microsoft.com/office/drawing/2014/main" id="{6AE663FE-75F2-415C-9C6C-AB0FDD90E9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344" y="2211987"/>
            <a:ext cx="5262619" cy="1947058"/>
          </a:xfrm>
          <a:prstGeom prst="rect">
            <a:avLst/>
          </a:prstGeom>
        </p:spPr>
      </p:pic>
      <p:pic>
        <p:nvPicPr>
          <p:cNvPr id="9" name="Picture 8">
            <a:extLst>
              <a:ext uri="{FF2B5EF4-FFF2-40B4-BE49-F238E27FC236}">
                <a16:creationId xmlns:a16="http://schemas.microsoft.com/office/drawing/2014/main" id="{638B36FF-F4F1-423F-AC88-A8F2C2AB6A11}"/>
              </a:ext>
            </a:extLst>
          </p:cNvPr>
          <p:cNvPicPr>
            <a:picLocks noChangeAspect="1"/>
          </p:cNvPicPr>
          <p:nvPr/>
        </p:nvPicPr>
        <p:blipFill rotWithShape="1">
          <a:blip r:embed="rId3">
            <a:extLst>
              <a:ext uri="{28A0092B-C50C-407E-A947-70E740481C1C}">
                <a14:useLocalDpi xmlns:a14="http://schemas.microsoft.com/office/drawing/2010/main" val="0"/>
              </a:ext>
            </a:extLst>
          </a:blip>
          <a:srcRect t="7968" b="14612"/>
          <a:stretch/>
        </p:blipFill>
        <p:spPr>
          <a:xfrm>
            <a:off x="6155963" y="2084832"/>
            <a:ext cx="5444854" cy="2065045"/>
          </a:xfrm>
          <a:prstGeom prst="rect">
            <a:avLst/>
          </a:prstGeom>
        </p:spPr>
      </p:pic>
      <p:pic>
        <p:nvPicPr>
          <p:cNvPr id="11" name="Picture 10">
            <a:extLst>
              <a:ext uri="{FF2B5EF4-FFF2-40B4-BE49-F238E27FC236}">
                <a16:creationId xmlns:a16="http://schemas.microsoft.com/office/drawing/2014/main" id="{AD49E43F-805F-401E-86DC-0D4BD95B0D82}"/>
              </a:ext>
            </a:extLst>
          </p:cNvPr>
          <p:cNvPicPr>
            <a:picLocks noChangeAspect="1"/>
          </p:cNvPicPr>
          <p:nvPr/>
        </p:nvPicPr>
        <p:blipFill rotWithShape="1">
          <a:blip r:embed="rId4">
            <a:extLst>
              <a:ext uri="{28A0092B-C50C-407E-A947-70E740481C1C}">
                <a14:useLocalDpi xmlns:a14="http://schemas.microsoft.com/office/drawing/2010/main" val="0"/>
              </a:ext>
            </a:extLst>
          </a:blip>
          <a:srcRect b="19818"/>
          <a:stretch/>
        </p:blipFill>
        <p:spPr>
          <a:xfrm>
            <a:off x="1691484" y="4318290"/>
            <a:ext cx="4961854" cy="2065045"/>
          </a:xfrm>
          <a:prstGeom prst="rect">
            <a:avLst/>
          </a:prstGeom>
        </p:spPr>
      </p:pic>
      <p:pic>
        <p:nvPicPr>
          <p:cNvPr id="13" name="Picture 12">
            <a:extLst>
              <a:ext uri="{FF2B5EF4-FFF2-40B4-BE49-F238E27FC236}">
                <a16:creationId xmlns:a16="http://schemas.microsoft.com/office/drawing/2014/main" id="{F5A1D1DB-B233-4242-864B-FCACE8860F9B}"/>
              </a:ext>
            </a:extLst>
          </p:cNvPr>
          <p:cNvPicPr>
            <a:picLocks noChangeAspect="1"/>
          </p:cNvPicPr>
          <p:nvPr/>
        </p:nvPicPr>
        <p:blipFill rotWithShape="1">
          <a:blip r:embed="rId5">
            <a:extLst>
              <a:ext uri="{28A0092B-C50C-407E-A947-70E740481C1C}">
                <a14:useLocalDpi xmlns:a14="http://schemas.microsoft.com/office/drawing/2010/main" val="0"/>
              </a:ext>
            </a:extLst>
          </a:blip>
          <a:srcRect t="6965" b="20131"/>
          <a:stretch/>
        </p:blipFill>
        <p:spPr>
          <a:xfrm>
            <a:off x="6849749" y="4429497"/>
            <a:ext cx="4196010" cy="1799903"/>
          </a:xfrm>
          <a:prstGeom prst="rect">
            <a:avLst/>
          </a:prstGeom>
        </p:spPr>
      </p:pic>
    </p:spTree>
    <p:extLst>
      <p:ext uri="{BB962C8B-B14F-4D97-AF65-F5344CB8AC3E}">
        <p14:creationId xmlns:p14="http://schemas.microsoft.com/office/powerpoint/2010/main" val="149521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Queue – DATA STRUCTURE</a:t>
            </a:r>
            <a:endParaRPr lang="en-PK"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7" name="Picture 6">
            <a:extLst>
              <a:ext uri="{FF2B5EF4-FFF2-40B4-BE49-F238E27FC236}">
                <a16:creationId xmlns:a16="http://schemas.microsoft.com/office/drawing/2014/main" id="{6AE663FE-75F2-415C-9C6C-AB0FDD90E943}"/>
              </a:ext>
            </a:extLst>
          </p:cNvPr>
          <p:cNvPicPr>
            <a:picLocks noChangeAspect="1"/>
          </p:cNvPicPr>
          <p:nvPr/>
        </p:nvPicPr>
        <p:blipFill rotWithShape="1">
          <a:blip r:embed="rId2">
            <a:extLst>
              <a:ext uri="{28A0092B-C50C-407E-A947-70E740481C1C}">
                <a14:useLocalDpi xmlns:a14="http://schemas.microsoft.com/office/drawing/2010/main" val="0"/>
              </a:ext>
            </a:extLst>
          </a:blip>
          <a:srcRect t="16832"/>
          <a:stretch/>
        </p:blipFill>
        <p:spPr>
          <a:xfrm>
            <a:off x="1544987" y="2093999"/>
            <a:ext cx="4236882" cy="1905799"/>
          </a:xfrm>
          <a:prstGeom prst="rect">
            <a:avLst/>
          </a:prstGeom>
        </p:spPr>
      </p:pic>
      <p:pic>
        <p:nvPicPr>
          <p:cNvPr id="9" name="Picture 8">
            <a:extLst>
              <a:ext uri="{FF2B5EF4-FFF2-40B4-BE49-F238E27FC236}">
                <a16:creationId xmlns:a16="http://schemas.microsoft.com/office/drawing/2014/main" id="{638B36FF-F4F1-423F-AC88-A8F2C2AB6A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90836" y="1799524"/>
            <a:ext cx="4313836" cy="2200274"/>
          </a:xfrm>
          <a:prstGeom prst="rect">
            <a:avLst/>
          </a:prstGeom>
        </p:spPr>
      </p:pic>
      <p:pic>
        <p:nvPicPr>
          <p:cNvPr id="11" name="Picture 10">
            <a:extLst>
              <a:ext uri="{FF2B5EF4-FFF2-40B4-BE49-F238E27FC236}">
                <a16:creationId xmlns:a16="http://schemas.microsoft.com/office/drawing/2014/main" id="{AD49E43F-805F-401E-86DC-0D4BD95B0D82}"/>
              </a:ext>
            </a:extLst>
          </p:cNvPr>
          <p:cNvPicPr>
            <a:picLocks noChangeAspect="1"/>
          </p:cNvPicPr>
          <p:nvPr/>
        </p:nvPicPr>
        <p:blipFill rotWithShape="1">
          <a:blip r:embed="rId4">
            <a:extLst>
              <a:ext uri="{28A0092B-C50C-407E-A947-70E740481C1C}">
                <a14:useLocalDpi xmlns:a14="http://schemas.microsoft.com/office/drawing/2010/main" val="0"/>
              </a:ext>
            </a:extLst>
          </a:blip>
          <a:srcRect t="12776"/>
          <a:stretch/>
        </p:blipFill>
        <p:spPr>
          <a:xfrm>
            <a:off x="3358052" y="4231515"/>
            <a:ext cx="6472704" cy="2200274"/>
          </a:xfrm>
          <a:prstGeom prst="rect">
            <a:avLst/>
          </a:prstGeom>
        </p:spPr>
      </p:pic>
    </p:spTree>
    <p:extLst>
      <p:ext uri="{BB962C8B-B14F-4D97-AF65-F5344CB8AC3E}">
        <p14:creationId xmlns:p14="http://schemas.microsoft.com/office/powerpoint/2010/main" val="26757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885</TotalTime>
  <Words>2789</Words>
  <Application>Microsoft Office PowerPoint</Application>
  <PresentationFormat>Widescreen</PresentationFormat>
  <Paragraphs>278</Paragraphs>
  <Slides>57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Arial</vt:lpstr>
      <vt:lpstr>Calibri</vt:lpstr>
      <vt:lpstr>Cambria</vt:lpstr>
      <vt:lpstr>Consolas</vt:lpstr>
      <vt:lpstr>Tw Cen MT</vt:lpstr>
      <vt:lpstr>Tw Cen MT Condensed</vt:lpstr>
      <vt:lpstr>Wingdings 3</vt:lpstr>
      <vt:lpstr>Work Sans</vt:lpstr>
      <vt:lpstr>Integral</vt:lpstr>
      <vt:lpstr>Data Structures and algorithms  QUEUE DATA STRUCTURE</vt:lpstr>
      <vt:lpstr>Queue – DATA STRUCTURE</vt:lpstr>
      <vt:lpstr>Queue – DATA STRUCTURE</vt:lpstr>
      <vt:lpstr>Queue – DATA STRUCTURE</vt:lpstr>
      <vt:lpstr>Queue – DATA STRUCTURE</vt:lpstr>
      <vt:lpstr>Queue – DATA STRUCTURE</vt:lpstr>
      <vt:lpstr>Queue – DATA STRUCTURE</vt:lpstr>
      <vt:lpstr>Queue – DATA STRUCTURE</vt:lpstr>
      <vt:lpstr>Queue – DATA STRUCTURE</vt:lpstr>
      <vt:lpstr>Queue – DATA STRUCTURE</vt:lpstr>
      <vt:lpstr>Queue – DATA STRUCTURE</vt:lpstr>
      <vt:lpstr>Queue – DATA STRUCTURE</vt:lpstr>
      <vt:lpstr>Queue – DATA STRUCTURE</vt:lpstr>
      <vt:lpstr>Queue – DATA STRUCTURE</vt:lpstr>
      <vt:lpstr>Queue – DATA STRUCTURE</vt:lpstr>
      <vt:lpstr>Queue – DATA STRUCTURE</vt:lpstr>
      <vt:lpstr>Queue – DATA STRUCTURE</vt:lpstr>
      <vt:lpstr>Queue – DATA STRUCTURE</vt:lpstr>
      <vt:lpstr>Queue – DATA STRUCTURE</vt:lpstr>
      <vt:lpstr>Queue – DATA STRUCTURE</vt:lpstr>
      <vt:lpstr>Queue – DATA STRUCTURE</vt:lpstr>
      <vt:lpstr>Queue – DATA STRUCTURE</vt:lpstr>
      <vt:lpstr>Queue – DATA STRUCTURE</vt:lpstr>
      <vt:lpstr>TYPES OF QUEUES IN DATA STRUCTURE</vt:lpstr>
      <vt:lpstr>Queue – DATA STRUCTURE</vt:lpstr>
      <vt:lpstr>Queue – DATA STRUCTURE</vt:lpstr>
      <vt:lpstr>Queue – DATA STRUCTURE</vt:lpstr>
      <vt:lpstr>Queue – DATA STRUCTURE</vt:lpstr>
      <vt:lpstr>CIRCULAR QUEUE</vt:lpstr>
      <vt:lpstr>CIRCULAR Queue – DATA STRUCTURE</vt:lpstr>
      <vt:lpstr>CIRCULAR Queue – DATA STRUCTURE</vt:lpstr>
      <vt:lpstr>CIRCULAR Queue – DATA STRUCTURE</vt:lpstr>
      <vt:lpstr>CIRCULAR Queue – DATA STRUCTURE</vt:lpstr>
      <vt:lpstr>CIRCULAR Queue – DATA STRUCTURE</vt:lpstr>
      <vt:lpstr>CIRCULAR Queue – DATA STRUCTURE</vt:lpstr>
      <vt:lpstr>PRIORITY QUEUE</vt:lpstr>
      <vt:lpstr>PRIORITY Queue – DATA STRUCTURE</vt:lpstr>
      <vt:lpstr>PRIORITY Queue – DATA STRUCTURE</vt:lpstr>
      <vt:lpstr>PRIORITY Queue – DATA STRUCTURE</vt:lpstr>
      <vt:lpstr>PRIORITY Queue – DATA STRUCTURE</vt:lpstr>
      <vt:lpstr>DOUBLE ENDED QUEUE</vt:lpstr>
      <vt:lpstr>DOUBLE ENDED Queue – DATA STRUCTURE</vt:lpstr>
      <vt:lpstr>DOUBLE ENDED Queue – DATA STRUCTURE</vt:lpstr>
      <vt:lpstr>DOUBLE ENDED Queue – DATA STRUCTURE</vt:lpstr>
      <vt:lpstr>DOUBLE ENDED Queue – DATA STRUCTURE</vt:lpstr>
      <vt:lpstr>DOUBLE ENDED Queue – DATA STRUCTURE</vt:lpstr>
      <vt:lpstr>DOUBLE ENDED Queue – DATA STRUCTURE</vt:lpstr>
      <vt:lpstr>DOUBLE ENDED Queue – DATA STRUCTURE</vt:lpstr>
      <vt:lpstr>DOUBLE ENDED Queue – DATA STRUCTURE</vt:lpstr>
      <vt:lpstr>DOUBLE ENDED Queue – DATA STRUCTURE</vt:lpstr>
      <vt:lpstr>DOUBLE ENDED Queue – DATA STRUCTURE</vt:lpstr>
      <vt:lpstr>DOUBLE ENDED Queue – DATA STRUCTURE</vt:lpstr>
      <vt:lpstr>DOUBLE ENDED Queue – DATA STRUCTURE</vt:lpstr>
      <vt:lpstr>DOUBLE ENDED Queue – DATA STRUCTURE</vt:lpstr>
      <vt:lpstr>DOUBLE ENDED Queue – DATA STRUCTURE</vt:lpstr>
      <vt:lpstr>DOUBLE ENDED Queue – DATA STRUCTURE</vt:lpstr>
      <vt:lpstr>DOUBLE ENDED Queue – DATA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Sadia Zar</dc:creator>
  <cp:lastModifiedBy>UIIT</cp:lastModifiedBy>
  <cp:revision>202</cp:revision>
  <dcterms:created xsi:type="dcterms:W3CDTF">2020-05-03T23:37:33Z</dcterms:created>
  <dcterms:modified xsi:type="dcterms:W3CDTF">2022-12-12T10:41:24Z</dcterms:modified>
</cp:coreProperties>
</file>