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4"/>
  </p:notesMasterIdLst>
  <p:handoutMasterIdLst>
    <p:handoutMasterId r:id="rId25"/>
  </p:handoutMasterIdLst>
  <p:sldIdLst>
    <p:sldId id="338" r:id="rId5"/>
    <p:sldId id="340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76" r:id="rId22"/>
    <p:sldId id="34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07"/>
  </p:normalViewPr>
  <p:slideViewPr>
    <p:cSldViewPr snapToGrid="0">
      <p:cViewPr varScale="1">
        <p:scale>
          <a:sx n="58" d="100"/>
          <a:sy n="58" d="100"/>
        </p:scale>
        <p:origin x="9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10/19/2022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10/19/2022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10/19/2022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8 – Selection, insertion, bubble sort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4DCC-0690-40EA-A7E7-6AC2939A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Sort -- Example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AD7EFA-215D-4571-ADB8-4ECE4A394D4B}"/>
              </a:ext>
            </a:extLst>
          </p:cNvPr>
          <p:cNvGrpSpPr>
            <a:grpSpLocks/>
          </p:cNvGrpSpPr>
          <p:nvPr/>
        </p:nvGrpSpPr>
        <p:grpSpPr bwMode="auto">
          <a:xfrm>
            <a:off x="3777440" y="2181622"/>
            <a:ext cx="3429000" cy="1169987"/>
            <a:chOff x="864" y="610"/>
            <a:chExt cx="2160" cy="7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68368B-298B-4EAB-BBF4-31AEAB2E9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979"/>
              <a:ext cx="1793" cy="368"/>
              <a:chOff x="1032" y="1344"/>
              <a:chExt cx="1992" cy="384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26A634E-12BC-4153-BD92-AD5FA98FD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B1EF01F0-4187-4B09-A7B8-1384CAA77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39B0BFB1-FBB1-437B-891E-664E97B06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5EB9624-7382-41A8-AD9E-0D3CC27CB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03C4F640-442E-4EED-90B1-4060422B0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610"/>
              <a:ext cx="449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F2C4AEC-44FE-46DB-83C1-3AAA492C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61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CC75F0F5-5D96-4B38-B4A1-5F177C7F8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61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E65AD4AB-6054-4488-9849-66D879C6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610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19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8C35CCB3-9813-47C5-9886-873461E32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610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chemeClr val="tx2"/>
                  </a:solidFill>
                  <a:latin typeface="Arial" panose="020B0604020202020204" pitchFamily="34" charset="0"/>
                </a:rPr>
                <a:t>a</a:t>
              </a: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B7136F-215C-4988-825C-3EADF8BB6AFF}"/>
              </a:ext>
            </a:extLst>
          </p:cNvPr>
          <p:cNvGrpSpPr>
            <a:grpSpLocks/>
          </p:cNvGrpSpPr>
          <p:nvPr/>
        </p:nvGrpSpPr>
        <p:grpSpPr bwMode="auto">
          <a:xfrm>
            <a:off x="3841932" y="3271044"/>
            <a:ext cx="3429000" cy="1169988"/>
            <a:chOff x="864" y="1567"/>
            <a:chExt cx="2160" cy="73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DD66786-417A-4E1F-8429-798A2C40F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36"/>
              <a:ext cx="1793" cy="368"/>
              <a:chOff x="1032" y="2160"/>
              <a:chExt cx="1992" cy="384"/>
            </a:xfrm>
          </p:grpSpPr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4794B1FA-70FA-4DE0-B4F1-155B8872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38742B3C-76F2-4837-8503-0D3A8B604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4" name="Rectangle 18">
                <a:extLst>
                  <a:ext uri="{FF2B5EF4-FFF2-40B4-BE49-F238E27FC236}">
                    <a16:creationId xmlns:a16="http://schemas.microsoft.com/office/drawing/2014/main" id="{D22E54C7-6F2C-4286-8285-F6F370646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9A663992-8D32-49D9-A592-D6C6E1A29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2E4EABCA-7121-43B0-92E0-B9676BEA3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567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19</a:t>
              </a: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7B680C16-3A41-4593-8681-1F0A20C1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567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1DB7BF0B-6362-4C25-9305-6A616663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567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8B5967C7-05DF-424D-A545-B9AF10D3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567"/>
              <a:ext cx="448" cy="369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12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822C4200-A2E0-466A-BDDC-B7228F21A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567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chemeClr val="tx2"/>
                  </a:solidFill>
                  <a:latin typeface="Arial" panose="020B0604020202020204" pitchFamily="34" charset="0"/>
                </a:rPr>
                <a:t>a</a:t>
              </a: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6E6E-F12E-4C10-BC1E-26591E85714D}"/>
              </a:ext>
            </a:extLst>
          </p:cNvPr>
          <p:cNvGrpSpPr>
            <a:grpSpLocks/>
          </p:cNvGrpSpPr>
          <p:nvPr/>
        </p:nvGrpSpPr>
        <p:grpSpPr bwMode="auto">
          <a:xfrm>
            <a:off x="3871913" y="4343400"/>
            <a:ext cx="3429000" cy="1169988"/>
            <a:chOff x="864" y="2479"/>
            <a:chExt cx="2160" cy="73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EFD878-A28D-46D9-AA19-010A6F2CA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2848"/>
              <a:ext cx="1793" cy="368"/>
              <a:chOff x="1032" y="2976"/>
              <a:chExt cx="1992" cy="384"/>
            </a:xfrm>
          </p:grpSpPr>
          <p:sp>
            <p:nvSpPr>
              <p:cNvPr id="33" name="Rectangle 27">
                <a:extLst>
                  <a:ext uri="{FF2B5EF4-FFF2-40B4-BE49-F238E27FC236}">
                    <a16:creationId xmlns:a16="http://schemas.microsoft.com/office/drawing/2014/main" id="{CD8E38EA-AC25-4133-879D-6FF964218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" name="Rectangle 28">
                <a:extLst>
                  <a:ext uri="{FF2B5EF4-FFF2-40B4-BE49-F238E27FC236}">
                    <a16:creationId xmlns:a16="http://schemas.microsoft.com/office/drawing/2014/main" id="{2098CB0D-1553-4AF3-9283-9358C86DB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5" name="Rectangle 29">
                <a:extLst>
                  <a:ext uri="{FF2B5EF4-FFF2-40B4-BE49-F238E27FC236}">
                    <a16:creationId xmlns:a16="http://schemas.microsoft.com/office/drawing/2014/main" id="{D53FD9C9-6E80-44E6-A597-61D4CF46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6" name="Rectangle 30">
                <a:extLst>
                  <a:ext uri="{FF2B5EF4-FFF2-40B4-BE49-F238E27FC236}">
                    <a16:creationId xmlns:a16="http://schemas.microsoft.com/office/drawing/2014/main" id="{4A64FAE7-D999-4885-8B6A-1272216C3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8" name="Rectangle 31">
              <a:extLst>
                <a:ext uri="{FF2B5EF4-FFF2-40B4-BE49-F238E27FC236}">
                  <a16:creationId xmlns:a16="http://schemas.microsoft.com/office/drawing/2014/main" id="{CE4C13A1-B346-43DD-A460-5D0295C15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2479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12</a:t>
              </a: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50A55B5D-AB5A-4B75-AD9A-B29B25002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479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19</a:t>
              </a: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7D6038E1-4B0C-4D98-9D4D-3EA7870AE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2479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75CC8723-62A8-40B8-B937-21EF6DF5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2479"/>
              <a:ext cx="448" cy="369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5</a:t>
              </a:r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984D71BF-2C43-4537-AB7F-4907E7FA1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479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chemeClr val="tx2"/>
                  </a:solidFill>
                  <a:latin typeface="Arial" panose="020B0604020202020204" pitchFamily="34" charset="0"/>
                </a:rPr>
                <a:t>a</a:t>
              </a: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37" name="Group 39">
            <a:extLst>
              <a:ext uri="{FF2B5EF4-FFF2-40B4-BE49-F238E27FC236}">
                <a16:creationId xmlns:a16="http://schemas.microsoft.com/office/drawing/2014/main" id="{7B1CB211-2F48-4BBC-A326-655CDF3551DF}"/>
              </a:ext>
            </a:extLst>
          </p:cNvPr>
          <p:cNvGrpSpPr>
            <a:grpSpLocks/>
          </p:cNvGrpSpPr>
          <p:nvPr/>
        </p:nvGrpSpPr>
        <p:grpSpPr bwMode="auto">
          <a:xfrm>
            <a:off x="3884612" y="5410200"/>
            <a:ext cx="3429000" cy="1169987"/>
            <a:chOff x="864" y="3264"/>
            <a:chExt cx="2160" cy="737"/>
          </a:xfrm>
        </p:grpSpPr>
        <p:grpSp>
          <p:nvGrpSpPr>
            <p:cNvPr id="38" name="Group 40">
              <a:extLst>
                <a:ext uri="{FF2B5EF4-FFF2-40B4-BE49-F238E27FC236}">
                  <a16:creationId xmlns:a16="http://schemas.microsoft.com/office/drawing/2014/main" id="{F32566EF-CB40-45B2-AA0E-EB9FFA1F0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3633"/>
              <a:ext cx="1793" cy="368"/>
              <a:chOff x="1032" y="3792"/>
              <a:chExt cx="1992" cy="384"/>
            </a:xfrm>
          </p:grpSpPr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6ADE4F8B-1A11-4573-895F-3631211B9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A3E63A4A-7809-4188-83A9-B374B66CB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30FBD897-6927-4820-8ECB-5E397AB39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 dirty="0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463B42C4-DC13-4099-B9C3-EEEED056C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39" name="Rectangle 45">
              <a:extLst>
                <a:ext uri="{FF2B5EF4-FFF2-40B4-BE49-F238E27FC236}">
                  <a16:creationId xmlns:a16="http://schemas.microsoft.com/office/drawing/2014/main" id="{1A2913E3-40EF-4200-BE26-4D8BD302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3264"/>
              <a:ext cx="449" cy="369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7</a:t>
              </a:r>
            </a:p>
          </p:txBody>
        </p:sp>
        <p:sp>
          <p:nvSpPr>
            <p:cNvPr id="40" name="Rectangle 46">
              <a:extLst>
                <a:ext uri="{FF2B5EF4-FFF2-40B4-BE49-F238E27FC236}">
                  <a16:creationId xmlns:a16="http://schemas.microsoft.com/office/drawing/2014/main" id="{397B7EF7-36A3-4227-88C9-E7C013BED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264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12</a:t>
              </a:r>
            </a:p>
          </p:txBody>
        </p:sp>
        <p:sp>
          <p:nvSpPr>
            <p:cNvPr id="41" name="Rectangle 47">
              <a:extLst>
                <a:ext uri="{FF2B5EF4-FFF2-40B4-BE49-F238E27FC236}">
                  <a16:creationId xmlns:a16="http://schemas.microsoft.com/office/drawing/2014/main" id="{9B38563C-8E4C-47F0-A102-EE0260E50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264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19</a:t>
              </a:r>
            </a:p>
          </p:txBody>
        </p:sp>
        <p:sp>
          <p:nvSpPr>
            <p:cNvPr id="42" name="Rectangle 48">
              <a:extLst>
                <a:ext uri="{FF2B5EF4-FFF2-40B4-BE49-F238E27FC236}">
                  <a16:creationId xmlns:a16="http://schemas.microsoft.com/office/drawing/2014/main" id="{32784CE7-50DD-47B3-837D-3B0C131A4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3264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5</a:t>
              </a:r>
            </a:p>
          </p:txBody>
        </p:sp>
        <p:sp>
          <p:nvSpPr>
            <p:cNvPr id="43" name="Text Box 49">
              <a:extLst>
                <a:ext uri="{FF2B5EF4-FFF2-40B4-BE49-F238E27FC236}">
                  <a16:creationId xmlns:a16="http://schemas.microsoft.com/office/drawing/2014/main" id="{F24FD881-52CB-4C50-BF58-9DAE2AAEB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264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chemeClr val="tx2"/>
                  </a:solidFill>
                  <a:latin typeface="Arial" panose="020B0604020202020204" pitchFamily="34" charset="0"/>
                </a:rPr>
                <a:t>a</a:t>
              </a: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29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6B9C-89CB-4B1D-86FB-0D3F3AEB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Sort: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D793-B864-4FFC-91CD-FD0C4CDD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spcBef>
                <a:spcPct val="0"/>
              </a:spcBef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void </a:t>
            </a:r>
            <a:r>
              <a:rPr kumimoji="1" lang="en-US" altLang="en-US" dirty="0" err="1">
                <a:latin typeface="Courier New" panose="02070309020205020404" pitchFamily="49" charset="0"/>
              </a:rPr>
              <a:t>insertionSort</a:t>
            </a:r>
            <a:r>
              <a:rPr kumimoji="1" lang="en-US" altLang="en-US" dirty="0">
                <a:latin typeface="Courier New" panose="02070309020205020404" pitchFamily="49" charset="0"/>
              </a:rPr>
              <a:t>(int *</a:t>
            </a:r>
            <a:r>
              <a:rPr kumimoji="1" lang="en-US" altLang="en-US" dirty="0" err="1">
                <a:latin typeface="Courier New" panose="02070309020205020404" pitchFamily="49" charset="0"/>
              </a:rPr>
              <a:t>arr</a:t>
            </a:r>
            <a:r>
              <a:rPr kumimoji="1" lang="en-US" altLang="en-US" dirty="0">
                <a:latin typeface="Courier New" panose="02070309020205020404" pitchFamily="49" charset="0"/>
              </a:rPr>
              <a:t>, int N)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int pos, count, </a:t>
            </a:r>
            <a:r>
              <a:rPr kumimoji="1" lang="en-US" altLang="en-US" dirty="0" err="1">
                <a:latin typeface="Courier New" panose="02070309020205020404" pitchFamily="49" charset="0"/>
              </a:rPr>
              <a:t>val</a:t>
            </a:r>
            <a:r>
              <a:rPr kumimoji="1"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for(count=1; count &lt; N; count++)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{  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 </a:t>
            </a:r>
            <a:r>
              <a:rPr kumimoji="1" lang="en-US" altLang="en-US" dirty="0" err="1">
                <a:latin typeface="Courier New" panose="02070309020205020404" pitchFamily="49" charset="0"/>
              </a:rPr>
              <a:t>val</a:t>
            </a:r>
            <a:r>
              <a:rPr kumimoji="1" lang="en-US" altLang="en-US" dirty="0">
                <a:latin typeface="Courier New" panose="02070309020205020404" pitchFamily="49" charset="0"/>
              </a:rPr>
              <a:t> = </a:t>
            </a:r>
            <a:r>
              <a:rPr kumimoji="1" lang="en-US" altLang="en-US" dirty="0" err="1">
                <a:latin typeface="Courier New" panose="02070309020205020404" pitchFamily="49" charset="0"/>
              </a:rPr>
              <a:t>arr</a:t>
            </a:r>
            <a:r>
              <a:rPr kumimoji="1" lang="en-US" altLang="en-US" dirty="0">
                <a:latin typeface="Courier New" panose="02070309020205020404" pitchFamily="49" charset="0"/>
              </a:rPr>
              <a:t>[count];</a:t>
            </a:r>
          </a:p>
          <a:p>
            <a:pPr>
              <a:spcBef>
                <a:spcPct val="0"/>
              </a:spcBef>
              <a:buNone/>
            </a:pPr>
            <a:endParaRPr kumimoji="1"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 for(pos=count-1; pos &gt;= 0; pos--) 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   if (</a:t>
            </a:r>
            <a:r>
              <a:rPr kumimoji="1" lang="en-US" altLang="en-US" dirty="0" err="1">
                <a:latin typeface="Courier New" panose="02070309020205020404" pitchFamily="49" charset="0"/>
              </a:rPr>
              <a:t>arr</a:t>
            </a:r>
            <a:r>
              <a:rPr kumimoji="1" lang="en-US" altLang="en-US" dirty="0">
                <a:latin typeface="Courier New" panose="02070309020205020404" pitchFamily="49" charset="0"/>
              </a:rPr>
              <a:t>[pos] &gt; </a:t>
            </a:r>
            <a:r>
              <a:rPr kumimoji="1" lang="en-US" altLang="en-US" dirty="0" err="1">
                <a:latin typeface="Courier New" panose="02070309020205020404" pitchFamily="49" charset="0"/>
              </a:rPr>
              <a:t>val</a:t>
            </a:r>
            <a:r>
              <a:rPr kumimoji="1" lang="en-US" altLang="en-US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      </a:t>
            </a:r>
            <a:r>
              <a:rPr kumimoji="1" lang="en-US" altLang="en-US" dirty="0" err="1">
                <a:latin typeface="Courier New" panose="02070309020205020404" pitchFamily="49" charset="0"/>
              </a:rPr>
              <a:t>arr</a:t>
            </a:r>
            <a:r>
              <a:rPr kumimoji="1" lang="en-US" altLang="en-US" dirty="0">
                <a:latin typeface="Courier New" panose="02070309020205020404" pitchFamily="49" charset="0"/>
              </a:rPr>
              <a:t>[pos+1]=</a:t>
            </a:r>
            <a:r>
              <a:rPr kumimoji="1" lang="en-US" altLang="en-US" dirty="0" err="1">
                <a:latin typeface="Courier New" panose="02070309020205020404" pitchFamily="49" charset="0"/>
              </a:rPr>
              <a:t>arr</a:t>
            </a:r>
            <a:r>
              <a:rPr kumimoji="1" lang="en-US" altLang="en-US" dirty="0">
                <a:latin typeface="Courier New" panose="02070309020205020404" pitchFamily="49" charset="0"/>
              </a:rPr>
              <a:t>[pos];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   else  break;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endParaRPr kumimoji="1"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 </a:t>
            </a:r>
            <a:r>
              <a:rPr kumimoji="1" lang="en-US" altLang="en-US" dirty="0" err="1">
                <a:latin typeface="Courier New" panose="02070309020205020404" pitchFamily="49" charset="0"/>
              </a:rPr>
              <a:t>arr</a:t>
            </a:r>
            <a:r>
              <a:rPr kumimoji="1" lang="en-US" altLang="en-US" dirty="0">
                <a:latin typeface="Courier New" panose="02070309020205020404" pitchFamily="49" charset="0"/>
              </a:rPr>
              <a:t>[pos+1] = </a:t>
            </a:r>
            <a:r>
              <a:rPr kumimoji="1" lang="en-US" altLang="en-US" dirty="0" err="1">
                <a:latin typeface="Courier New" panose="02070309020205020404" pitchFamily="49" charset="0"/>
              </a:rPr>
              <a:t>val</a:t>
            </a:r>
            <a:r>
              <a:rPr kumimoji="1"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}</a:t>
            </a:r>
            <a:endParaRPr kumimoji="1" lang="en-AU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6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A87F-40A6-47BC-ADF0-E70ECD76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Sort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ED0B-F259-48E9-AAB4-A392F977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the time complexity of this algorithm? </a:t>
            </a:r>
          </a:p>
          <a:p>
            <a:r>
              <a:rPr lang="en-US" altLang="en-US" dirty="0"/>
              <a:t>Worst case &gt; Average case &gt; Best case</a:t>
            </a:r>
          </a:p>
          <a:p>
            <a:r>
              <a:rPr lang="en-US" altLang="en-US" dirty="0"/>
              <a:t>Each iteration inserts an element at the  start of the array, shifting all sorted elements along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second element		 2      +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      …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 penultimate element	 N-1  +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 last element		 N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 Total			 (2+N)(N-1)/2 = </a:t>
            </a:r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O(N</a:t>
            </a:r>
            <a:r>
              <a:rPr lang="en-US" altLang="en-US" baseline="30000" dirty="0">
                <a:solidFill>
                  <a:schemeClr val="tx2"/>
                </a:solidFill>
                <a:latin typeface="Verdana" panose="020B0604030504040204" pitchFamily="34" charset="0"/>
              </a:rPr>
              <a:t>2</a:t>
            </a:r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2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08B1-0038-4E3E-87ED-A7E3A253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BE22-7017-45D5-9923-BE96C4C8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idea (</a:t>
            </a:r>
            <a:r>
              <a:rPr lang="en-US" altLang="en-US" i="1" dirty="0"/>
              <a:t>lighter bubbles rise to the top</a:t>
            </a:r>
            <a:r>
              <a:rPr lang="en-US" altLang="en-US" dirty="0"/>
              <a:t>):</a:t>
            </a:r>
          </a:p>
          <a:p>
            <a:pPr lvl="1"/>
            <a:r>
              <a:rPr lang="en-US" altLang="en-US" dirty="0"/>
              <a:t>Exchange neighboring items until the largest item reaches the end of the array</a:t>
            </a:r>
          </a:p>
          <a:p>
            <a:pPr lvl="1"/>
            <a:r>
              <a:rPr lang="en-US" altLang="en-US" dirty="0"/>
              <a:t>Repeat for the rest of the array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4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E38C-361E-427D-868C-C83B05B5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 -- Example</a:t>
            </a:r>
            <a:endParaRPr lang="en-US" dirty="0"/>
          </a:p>
        </p:txBody>
      </p:sp>
      <p:grpSp>
        <p:nvGrpSpPr>
          <p:cNvPr id="4" name="Group 47">
            <a:extLst>
              <a:ext uri="{FF2B5EF4-FFF2-40B4-BE49-F238E27FC236}">
                <a16:creationId xmlns:a16="http://schemas.microsoft.com/office/drawing/2014/main" id="{61323589-7C28-4701-8B9F-A3519265A49F}"/>
              </a:ext>
            </a:extLst>
          </p:cNvPr>
          <p:cNvGrpSpPr>
            <a:grpSpLocks/>
          </p:cNvGrpSpPr>
          <p:nvPr/>
        </p:nvGrpSpPr>
        <p:grpSpPr bwMode="auto">
          <a:xfrm>
            <a:off x="1831180" y="1349375"/>
            <a:ext cx="3352800" cy="1270000"/>
            <a:chOff x="960" y="288"/>
            <a:chExt cx="2112" cy="800"/>
          </a:xfrm>
        </p:grpSpPr>
        <p:sp>
          <p:nvSpPr>
            <p:cNvPr id="5" name="Rectangle 48">
              <a:extLst>
                <a:ext uri="{FF2B5EF4-FFF2-40B4-BE49-F238E27FC236}">
                  <a16:creationId xmlns:a16="http://schemas.microsoft.com/office/drawing/2014/main" id="{DC7CEC37-597C-4DBE-B05E-7C51D8DD7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22"/>
              <a:ext cx="449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" name="Rectangle 49">
              <a:extLst>
                <a:ext uri="{FF2B5EF4-FFF2-40B4-BE49-F238E27FC236}">
                  <a16:creationId xmlns:a16="http://schemas.microsoft.com/office/drawing/2014/main" id="{EC501FCC-3120-4FB3-B2EA-ED6BA9987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322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7" name="Rectangle 50">
              <a:extLst>
                <a:ext uri="{FF2B5EF4-FFF2-40B4-BE49-F238E27FC236}">
                  <a16:creationId xmlns:a16="http://schemas.microsoft.com/office/drawing/2014/main" id="{39436704-20AA-414B-A1BD-4D2CC2C4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22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" name="Rectangle 51">
              <a:extLst>
                <a:ext uri="{FF2B5EF4-FFF2-40B4-BE49-F238E27FC236}">
                  <a16:creationId xmlns:a16="http://schemas.microsoft.com/office/drawing/2014/main" id="{0CB4CF41-146F-4190-BD07-FE57AD70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22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19</a:t>
              </a:r>
            </a:p>
          </p:txBody>
        </p:sp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1DA483E5-DBD1-49A4-83B4-C44F42F47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720"/>
              <a:ext cx="1793" cy="368"/>
              <a:chOff x="1032" y="2160"/>
              <a:chExt cx="1992" cy="384"/>
            </a:xfrm>
          </p:grpSpPr>
          <p:sp>
            <p:nvSpPr>
              <p:cNvPr id="11" name="Rectangle 53">
                <a:extLst>
                  <a:ext uri="{FF2B5EF4-FFF2-40B4-BE49-F238E27FC236}">
                    <a16:creationId xmlns:a16="http://schemas.microsoft.com/office/drawing/2014/main" id="{156A1C8C-7DD9-439A-9FD4-215484ADB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" name="Rectangle 54">
                <a:extLst>
                  <a:ext uri="{FF2B5EF4-FFF2-40B4-BE49-F238E27FC236}">
                    <a16:creationId xmlns:a16="http://schemas.microsoft.com/office/drawing/2014/main" id="{56BDDD8D-F097-44CF-AEBD-15D867531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D08FF886-6711-42DA-9709-2C836BB4E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07A9A9A9-A9F9-44E3-A111-0A8F175A3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10" name="Text Box 57">
              <a:extLst>
                <a:ext uri="{FF2B5EF4-FFF2-40B4-BE49-F238E27FC236}">
                  <a16:creationId xmlns:a16="http://schemas.microsoft.com/office/drawing/2014/main" id="{92399801-5800-4910-85B2-F33F66B73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  <p:grpSp>
        <p:nvGrpSpPr>
          <p:cNvPr id="15" name="Group 25">
            <a:extLst>
              <a:ext uri="{FF2B5EF4-FFF2-40B4-BE49-F238E27FC236}">
                <a16:creationId xmlns:a16="http://schemas.microsoft.com/office/drawing/2014/main" id="{F67CFED7-C41E-4D9D-A7E8-13D29E65CE58}"/>
              </a:ext>
            </a:extLst>
          </p:cNvPr>
          <p:cNvGrpSpPr>
            <a:grpSpLocks/>
          </p:cNvGrpSpPr>
          <p:nvPr/>
        </p:nvGrpSpPr>
        <p:grpSpPr bwMode="auto">
          <a:xfrm>
            <a:off x="1821106" y="2424968"/>
            <a:ext cx="3352800" cy="1270000"/>
            <a:chOff x="912" y="576"/>
            <a:chExt cx="2112" cy="800"/>
          </a:xfrm>
        </p:grpSpPr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7127EB14-EBBE-46D3-9C0B-9A09405B7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610"/>
              <a:ext cx="449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36DE1A7-94F5-4D68-9A6D-2B0F3004B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61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0D43CB38-992D-4067-836C-3EEDED0F8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61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6F43F050-3F6C-4E2C-ACC9-40FE337B8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610"/>
              <a:ext cx="448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5</a:t>
              </a:r>
            </a:p>
          </p:txBody>
        </p:sp>
        <p:grpSp>
          <p:nvGrpSpPr>
            <p:cNvPr id="20" name="Group 30">
              <a:extLst>
                <a:ext uri="{FF2B5EF4-FFF2-40B4-BE49-F238E27FC236}">
                  <a16:creationId xmlns:a16="http://schemas.microsoft.com/office/drawing/2014/main" id="{1BA7841F-2727-4D3E-857C-CB8B0DF4B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008"/>
              <a:ext cx="1793" cy="368"/>
              <a:chOff x="1032" y="2160"/>
              <a:chExt cx="1992" cy="384"/>
            </a:xfrm>
          </p:grpSpPr>
          <p:sp>
            <p:nvSpPr>
              <p:cNvPr id="22" name="Rectangle 31">
                <a:extLst>
                  <a:ext uri="{FF2B5EF4-FFF2-40B4-BE49-F238E27FC236}">
                    <a16:creationId xmlns:a16="http://schemas.microsoft.com/office/drawing/2014/main" id="{D680FF45-1971-474D-99A3-58F95038C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3" name="Rectangle 32">
                <a:extLst>
                  <a:ext uri="{FF2B5EF4-FFF2-40B4-BE49-F238E27FC236}">
                    <a16:creationId xmlns:a16="http://schemas.microsoft.com/office/drawing/2014/main" id="{45DEED25-4FE7-47C4-9741-FEBF58CB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4" name="Rectangle 33">
                <a:extLst>
                  <a:ext uri="{FF2B5EF4-FFF2-40B4-BE49-F238E27FC236}">
                    <a16:creationId xmlns:a16="http://schemas.microsoft.com/office/drawing/2014/main" id="{C1B6A5B9-F9C2-4482-A671-7A28C17D7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99D0591B-CF9B-456D-A042-065FBBA21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1" name="Text Box 35">
              <a:extLst>
                <a:ext uri="{FF2B5EF4-FFF2-40B4-BE49-F238E27FC236}">
                  <a16:creationId xmlns:a16="http://schemas.microsoft.com/office/drawing/2014/main" id="{0E0244FF-F21D-47F5-8258-FDFD2DEB6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576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  <p:grpSp>
        <p:nvGrpSpPr>
          <p:cNvPr id="26" name="Group 36">
            <a:extLst>
              <a:ext uri="{FF2B5EF4-FFF2-40B4-BE49-F238E27FC236}">
                <a16:creationId xmlns:a16="http://schemas.microsoft.com/office/drawing/2014/main" id="{71645D35-0210-4E3B-8194-997D38762FE8}"/>
              </a:ext>
            </a:extLst>
          </p:cNvPr>
          <p:cNvGrpSpPr>
            <a:grpSpLocks/>
          </p:cNvGrpSpPr>
          <p:nvPr/>
        </p:nvGrpSpPr>
        <p:grpSpPr bwMode="auto">
          <a:xfrm>
            <a:off x="1736739" y="3554536"/>
            <a:ext cx="3455987" cy="1192212"/>
            <a:chOff x="864" y="1393"/>
            <a:chExt cx="2177" cy="751"/>
          </a:xfrm>
        </p:grpSpPr>
        <p:sp>
          <p:nvSpPr>
            <p:cNvPr id="27" name="Rectangle 37">
              <a:extLst>
                <a:ext uri="{FF2B5EF4-FFF2-40B4-BE49-F238E27FC236}">
                  <a16:creationId xmlns:a16="http://schemas.microsoft.com/office/drawing/2014/main" id="{6EC62DDE-6BBB-43F0-B80E-F6CEE36C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393"/>
              <a:ext cx="449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20C60C13-F36A-445D-AF2C-3898A1F30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393"/>
              <a:ext cx="448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C9C66A61-2917-4BAE-8205-3C6CE08B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393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C5AE9AF7-7852-4D7C-9DB9-293BFF84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393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500E0483-F058-4E7D-8CD0-D8C4088C0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93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  <p:grpSp>
          <p:nvGrpSpPr>
            <p:cNvPr id="32" name="Group 42">
              <a:extLst>
                <a:ext uri="{FF2B5EF4-FFF2-40B4-BE49-F238E27FC236}">
                  <a16:creationId xmlns:a16="http://schemas.microsoft.com/office/drawing/2014/main" id="{4E48C659-153D-4424-8718-15B13AD93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776"/>
              <a:ext cx="1793" cy="368"/>
              <a:chOff x="1032" y="2976"/>
              <a:chExt cx="1992" cy="384"/>
            </a:xfrm>
          </p:grpSpPr>
          <p:sp>
            <p:nvSpPr>
              <p:cNvPr id="33" name="Rectangle 43">
                <a:extLst>
                  <a:ext uri="{FF2B5EF4-FFF2-40B4-BE49-F238E27FC236}">
                    <a16:creationId xmlns:a16="http://schemas.microsoft.com/office/drawing/2014/main" id="{A5109495-B7FE-4D6A-B905-CEC61329E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" name="Rectangle 44">
                <a:extLst>
                  <a:ext uri="{FF2B5EF4-FFF2-40B4-BE49-F238E27FC236}">
                    <a16:creationId xmlns:a16="http://schemas.microsoft.com/office/drawing/2014/main" id="{19C20060-AEED-454A-90C1-8E9E5A624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5" name="Rectangle 45">
                <a:extLst>
                  <a:ext uri="{FF2B5EF4-FFF2-40B4-BE49-F238E27FC236}">
                    <a16:creationId xmlns:a16="http://schemas.microsoft.com/office/drawing/2014/main" id="{3DE0839D-D614-49C6-B019-D3BD60E79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6" name="Rectangle 46">
                <a:extLst>
                  <a:ext uri="{FF2B5EF4-FFF2-40B4-BE49-F238E27FC236}">
                    <a16:creationId xmlns:a16="http://schemas.microsoft.com/office/drawing/2014/main" id="{FC0D8495-8AC4-44F6-AE63-74C4B9E4C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</p:grpSp>
      <p:grpSp>
        <p:nvGrpSpPr>
          <p:cNvPr id="37" name="Group 2">
            <a:extLst>
              <a:ext uri="{FF2B5EF4-FFF2-40B4-BE49-F238E27FC236}">
                <a16:creationId xmlns:a16="http://schemas.microsoft.com/office/drawing/2014/main" id="{D7942E99-D02E-4C19-9B05-E3A0BDBAA650}"/>
              </a:ext>
            </a:extLst>
          </p:cNvPr>
          <p:cNvGrpSpPr>
            <a:grpSpLocks/>
          </p:cNvGrpSpPr>
          <p:nvPr/>
        </p:nvGrpSpPr>
        <p:grpSpPr bwMode="auto">
          <a:xfrm>
            <a:off x="1754980" y="4592822"/>
            <a:ext cx="3429000" cy="1169988"/>
            <a:chOff x="864" y="2160"/>
            <a:chExt cx="2160" cy="737"/>
          </a:xfrm>
        </p:grpSpPr>
        <p:grpSp>
          <p:nvGrpSpPr>
            <p:cNvPr id="38" name="Group 3">
              <a:extLst>
                <a:ext uri="{FF2B5EF4-FFF2-40B4-BE49-F238E27FC236}">
                  <a16:creationId xmlns:a16="http://schemas.microsoft.com/office/drawing/2014/main" id="{07B0B7C3-FD2F-4A9D-8181-0FB432FB9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2529"/>
              <a:ext cx="1793" cy="368"/>
              <a:chOff x="1032" y="2976"/>
              <a:chExt cx="1992" cy="384"/>
            </a:xfrm>
          </p:grpSpPr>
          <p:sp>
            <p:nvSpPr>
              <p:cNvPr id="44" name="Rectangle 4">
                <a:extLst>
                  <a:ext uri="{FF2B5EF4-FFF2-40B4-BE49-F238E27FC236}">
                    <a16:creationId xmlns:a16="http://schemas.microsoft.com/office/drawing/2014/main" id="{95313464-1978-4EBF-8D15-8DDF97D9E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813D2D1B-A303-4F2F-B60D-D93FB3A6C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6" name="Rectangle 6">
                <a:extLst>
                  <a:ext uri="{FF2B5EF4-FFF2-40B4-BE49-F238E27FC236}">
                    <a16:creationId xmlns:a16="http://schemas.microsoft.com/office/drawing/2014/main" id="{D9790BE5-2AE9-4197-9C17-5638564A8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7" name="Rectangle 7">
                <a:extLst>
                  <a:ext uri="{FF2B5EF4-FFF2-40B4-BE49-F238E27FC236}">
                    <a16:creationId xmlns:a16="http://schemas.microsoft.com/office/drawing/2014/main" id="{2002D7CA-7586-4CCA-979F-747D32344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39" name="Rectangle 8">
              <a:extLst>
                <a:ext uri="{FF2B5EF4-FFF2-40B4-BE49-F238E27FC236}">
                  <a16:creationId xmlns:a16="http://schemas.microsoft.com/office/drawing/2014/main" id="{D34DFA73-A29B-4838-B2A9-B4567A87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2160"/>
              <a:ext cx="449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40" name="Rectangle 9">
              <a:extLst>
                <a:ext uri="{FF2B5EF4-FFF2-40B4-BE49-F238E27FC236}">
                  <a16:creationId xmlns:a16="http://schemas.microsoft.com/office/drawing/2014/main" id="{F7B38509-74E3-40E5-8149-198F1B3CB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160"/>
              <a:ext cx="448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1" name="Rectangle 10">
              <a:extLst>
                <a:ext uri="{FF2B5EF4-FFF2-40B4-BE49-F238E27FC236}">
                  <a16:creationId xmlns:a16="http://schemas.microsoft.com/office/drawing/2014/main" id="{C1B50127-783E-4A09-9119-3455829E7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2160"/>
              <a:ext cx="448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82FAD41B-DA43-4AD2-BCD7-2036361C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2160"/>
              <a:ext cx="449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" name="Text Box 12">
              <a:extLst>
                <a:ext uri="{FF2B5EF4-FFF2-40B4-BE49-F238E27FC236}">
                  <a16:creationId xmlns:a16="http://schemas.microsoft.com/office/drawing/2014/main" id="{57381610-E843-495F-885A-5F197B9CE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60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  <p:grpSp>
        <p:nvGrpSpPr>
          <p:cNvPr id="48" name="Group 14">
            <a:extLst>
              <a:ext uri="{FF2B5EF4-FFF2-40B4-BE49-F238E27FC236}">
                <a16:creationId xmlns:a16="http://schemas.microsoft.com/office/drawing/2014/main" id="{44CBDF57-0C35-46FF-B803-88057B2638FD}"/>
              </a:ext>
            </a:extLst>
          </p:cNvPr>
          <p:cNvGrpSpPr>
            <a:grpSpLocks/>
          </p:cNvGrpSpPr>
          <p:nvPr/>
        </p:nvGrpSpPr>
        <p:grpSpPr bwMode="auto">
          <a:xfrm>
            <a:off x="1754980" y="5647533"/>
            <a:ext cx="3429000" cy="1169988"/>
            <a:chOff x="864" y="3648"/>
            <a:chExt cx="2160" cy="737"/>
          </a:xfrm>
        </p:grpSpPr>
        <p:grpSp>
          <p:nvGrpSpPr>
            <p:cNvPr id="49" name="Group 15">
              <a:extLst>
                <a:ext uri="{FF2B5EF4-FFF2-40B4-BE49-F238E27FC236}">
                  <a16:creationId xmlns:a16="http://schemas.microsoft.com/office/drawing/2014/main" id="{D267536F-8BBA-483D-B8C5-A4D3137FB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4017"/>
              <a:ext cx="1793" cy="368"/>
              <a:chOff x="1032" y="3792"/>
              <a:chExt cx="1992" cy="384"/>
            </a:xfrm>
          </p:grpSpPr>
          <p:sp>
            <p:nvSpPr>
              <p:cNvPr id="55" name="Rectangle 16">
                <a:extLst>
                  <a:ext uri="{FF2B5EF4-FFF2-40B4-BE49-F238E27FC236}">
                    <a16:creationId xmlns:a16="http://schemas.microsoft.com/office/drawing/2014/main" id="{631AD883-A574-48DB-9F39-7DE4ACED9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6" name="Rectangle 17">
                <a:extLst>
                  <a:ext uri="{FF2B5EF4-FFF2-40B4-BE49-F238E27FC236}">
                    <a16:creationId xmlns:a16="http://schemas.microsoft.com/office/drawing/2014/main" id="{0B79E1DC-1CE9-4AAD-A655-62CD60DD5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7" name="Rectangle 18">
                <a:extLst>
                  <a:ext uri="{FF2B5EF4-FFF2-40B4-BE49-F238E27FC236}">
                    <a16:creationId xmlns:a16="http://schemas.microsoft.com/office/drawing/2014/main" id="{06C5F3F5-E8D2-46F3-B25A-45003FD6F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8" name="Rectangle 19">
                <a:extLst>
                  <a:ext uri="{FF2B5EF4-FFF2-40B4-BE49-F238E27FC236}">
                    <a16:creationId xmlns:a16="http://schemas.microsoft.com/office/drawing/2014/main" id="{86910AB2-3DE1-4A59-80F2-1F4A38BED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50" name="Rectangle 20">
              <a:extLst>
                <a:ext uri="{FF2B5EF4-FFF2-40B4-BE49-F238E27FC236}">
                  <a16:creationId xmlns:a16="http://schemas.microsoft.com/office/drawing/2014/main" id="{185B2C27-ADE3-45CF-9C66-E9BF865A7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3648"/>
              <a:ext cx="449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A2406CA6-F075-41B0-82B6-2A3C099D2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648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52" name="Rectangle 22">
              <a:extLst>
                <a:ext uri="{FF2B5EF4-FFF2-40B4-BE49-F238E27FC236}">
                  <a16:creationId xmlns:a16="http://schemas.microsoft.com/office/drawing/2014/main" id="{D867D250-3DAB-4BD9-8E7C-7ABCE05D5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648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19</a:t>
              </a:r>
            </a:p>
          </p:txBody>
        </p: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FFFDC177-98FB-419C-BC36-C08855F50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3648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4" name="Text Box 24">
              <a:extLst>
                <a:ext uri="{FF2B5EF4-FFF2-40B4-BE49-F238E27FC236}">
                  <a16:creationId xmlns:a16="http://schemas.microsoft.com/office/drawing/2014/main" id="{6BE0C38D-21DB-4A84-80E3-1527CCFF4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648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  <p:grpSp>
        <p:nvGrpSpPr>
          <p:cNvPr id="59" name="Group 70">
            <a:extLst>
              <a:ext uri="{FF2B5EF4-FFF2-40B4-BE49-F238E27FC236}">
                <a16:creationId xmlns:a16="http://schemas.microsoft.com/office/drawing/2014/main" id="{64271931-E3BA-413E-AEB0-874E9B6A7B89}"/>
              </a:ext>
            </a:extLst>
          </p:cNvPr>
          <p:cNvGrpSpPr>
            <a:grpSpLocks/>
          </p:cNvGrpSpPr>
          <p:nvPr/>
        </p:nvGrpSpPr>
        <p:grpSpPr bwMode="auto">
          <a:xfrm>
            <a:off x="6246812" y="1385980"/>
            <a:ext cx="3429000" cy="1169988"/>
            <a:chOff x="912" y="720"/>
            <a:chExt cx="2160" cy="737"/>
          </a:xfrm>
        </p:grpSpPr>
        <p:grpSp>
          <p:nvGrpSpPr>
            <p:cNvPr id="60" name="Group 71">
              <a:extLst>
                <a:ext uri="{FF2B5EF4-FFF2-40B4-BE49-F238E27FC236}">
                  <a16:creationId xmlns:a16="http://schemas.microsoft.com/office/drawing/2014/main" id="{B867BC7E-5E45-4E15-B5B9-D60A68164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9" y="1089"/>
              <a:ext cx="1793" cy="368"/>
              <a:chOff x="1032" y="3792"/>
              <a:chExt cx="1992" cy="384"/>
            </a:xfrm>
          </p:grpSpPr>
          <p:sp>
            <p:nvSpPr>
              <p:cNvPr id="66" name="Rectangle 72">
                <a:extLst>
                  <a:ext uri="{FF2B5EF4-FFF2-40B4-BE49-F238E27FC236}">
                    <a16:creationId xmlns:a16="http://schemas.microsoft.com/office/drawing/2014/main" id="{441DA5AC-B4F7-4C89-9227-33884B9C3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7" name="Rectangle 73">
                <a:extLst>
                  <a:ext uri="{FF2B5EF4-FFF2-40B4-BE49-F238E27FC236}">
                    <a16:creationId xmlns:a16="http://schemas.microsoft.com/office/drawing/2014/main" id="{46EB6A79-1381-40C1-B2E5-1AD2F8FC0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" name="Rectangle 74">
                <a:extLst>
                  <a:ext uri="{FF2B5EF4-FFF2-40B4-BE49-F238E27FC236}">
                    <a16:creationId xmlns:a16="http://schemas.microsoft.com/office/drawing/2014/main" id="{936E6414-A18A-4A15-AF0D-DA3D4C0D5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9" name="Rectangle 75">
                <a:extLst>
                  <a:ext uri="{FF2B5EF4-FFF2-40B4-BE49-F238E27FC236}">
                    <a16:creationId xmlns:a16="http://schemas.microsoft.com/office/drawing/2014/main" id="{80891332-A07B-441B-BEC2-84A1C9642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61" name="Rectangle 76">
              <a:extLst>
                <a:ext uri="{FF2B5EF4-FFF2-40B4-BE49-F238E27FC236}">
                  <a16:creationId xmlns:a16="http://schemas.microsoft.com/office/drawing/2014/main" id="{264C120D-C3A4-4C75-AA61-49CC64D39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720"/>
              <a:ext cx="449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62" name="Rectangle 77">
              <a:extLst>
                <a:ext uri="{FF2B5EF4-FFF2-40B4-BE49-F238E27FC236}">
                  <a16:creationId xmlns:a16="http://schemas.microsoft.com/office/drawing/2014/main" id="{F24B9BA4-8A36-46E4-9867-275CC65B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72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63" name="Rectangle 78">
              <a:extLst>
                <a:ext uri="{FF2B5EF4-FFF2-40B4-BE49-F238E27FC236}">
                  <a16:creationId xmlns:a16="http://schemas.microsoft.com/office/drawing/2014/main" id="{69038A15-4FC4-465B-B891-E70CF8B3E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720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19</a:t>
              </a:r>
            </a:p>
          </p:txBody>
        </p:sp>
        <p:sp>
          <p:nvSpPr>
            <p:cNvPr id="64" name="Rectangle 79">
              <a:extLst>
                <a:ext uri="{FF2B5EF4-FFF2-40B4-BE49-F238E27FC236}">
                  <a16:creationId xmlns:a16="http://schemas.microsoft.com/office/drawing/2014/main" id="{91E07C9B-56F1-43D4-A8F9-1E0C29F73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720"/>
              <a:ext cx="448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5" name="Text Box 80">
              <a:extLst>
                <a:ext uri="{FF2B5EF4-FFF2-40B4-BE49-F238E27FC236}">
                  <a16:creationId xmlns:a16="http://schemas.microsoft.com/office/drawing/2014/main" id="{66BB5201-9F76-4EE2-B259-5FD49C06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720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  <p:grpSp>
        <p:nvGrpSpPr>
          <p:cNvPr id="70" name="Group 81">
            <a:extLst>
              <a:ext uri="{FF2B5EF4-FFF2-40B4-BE49-F238E27FC236}">
                <a16:creationId xmlns:a16="http://schemas.microsoft.com/office/drawing/2014/main" id="{0B760AA8-7FF4-44CA-8EC0-2A9E99B810E3}"/>
              </a:ext>
            </a:extLst>
          </p:cNvPr>
          <p:cNvGrpSpPr>
            <a:grpSpLocks/>
          </p:cNvGrpSpPr>
          <p:nvPr/>
        </p:nvGrpSpPr>
        <p:grpSpPr bwMode="auto">
          <a:xfrm>
            <a:off x="6248140" y="2420695"/>
            <a:ext cx="3429000" cy="1169988"/>
            <a:chOff x="912" y="1536"/>
            <a:chExt cx="2160" cy="737"/>
          </a:xfrm>
        </p:grpSpPr>
        <p:grpSp>
          <p:nvGrpSpPr>
            <p:cNvPr id="71" name="Group 82">
              <a:extLst>
                <a:ext uri="{FF2B5EF4-FFF2-40B4-BE49-F238E27FC236}">
                  <a16:creationId xmlns:a16="http://schemas.microsoft.com/office/drawing/2014/main" id="{389256CC-432F-465C-AE03-886111316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9" y="1905"/>
              <a:ext cx="1793" cy="368"/>
              <a:chOff x="1032" y="3792"/>
              <a:chExt cx="1992" cy="384"/>
            </a:xfrm>
          </p:grpSpPr>
          <p:sp>
            <p:nvSpPr>
              <p:cNvPr id="77" name="Rectangle 83">
                <a:extLst>
                  <a:ext uri="{FF2B5EF4-FFF2-40B4-BE49-F238E27FC236}">
                    <a16:creationId xmlns:a16="http://schemas.microsoft.com/office/drawing/2014/main" id="{BF2AA08D-EE43-4A08-964C-3E7ABAC29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8" name="Rectangle 84">
                <a:extLst>
                  <a:ext uri="{FF2B5EF4-FFF2-40B4-BE49-F238E27FC236}">
                    <a16:creationId xmlns:a16="http://schemas.microsoft.com/office/drawing/2014/main" id="{57811948-8121-4788-870E-70131F564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9" name="Rectangle 85">
                <a:extLst>
                  <a:ext uri="{FF2B5EF4-FFF2-40B4-BE49-F238E27FC236}">
                    <a16:creationId xmlns:a16="http://schemas.microsoft.com/office/drawing/2014/main" id="{15BE0645-13AC-41A4-971E-020323D68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0" name="Rectangle 86">
                <a:extLst>
                  <a:ext uri="{FF2B5EF4-FFF2-40B4-BE49-F238E27FC236}">
                    <a16:creationId xmlns:a16="http://schemas.microsoft.com/office/drawing/2014/main" id="{ECDB54E0-68D3-4064-91EC-4F0E477C4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72" name="Rectangle 87">
              <a:extLst>
                <a:ext uri="{FF2B5EF4-FFF2-40B4-BE49-F238E27FC236}">
                  <a16:creationId xmlns:a16="http://schemas.microsoft.com/office/drawing/2014/main" id="{B7C531BD-A6B8-4484-B3A7-EC4F18FD7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1536"/>
              <a:ext cx="449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73" name="Rectangle 88">
              <a:extLst>
                <a:ext uri="{FF2B5EF4-FFF2-40B4-BE49-F238E27FC236}">
                  <a16:creationId xmlns:a16="http://schemas.microsoft.com/office/drawing/2014/main" id="{71A5F138-89D0-4CF6-8432-22B8463AD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1536"/>
              <a:ext cx="448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74" name="Rectangle 89">
              <a:extLst>
                <a:ext uri="{FF2B5EF4-FFF2-40B4-BE49-F238E27FC236}">
                  <a16:creationId xmlns:a16="http://schemas.microsoft.com/office/drawing/2014/main" id="{5A6D72DA-BCF2-4AB8-81C4-3DB9432D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1536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19</a:t>
              </a:r>
            </a:p>
          </p:txBody>
        </p:sp>
        <p:sp>
          <p:nvSpPr>
            <p:cNvPr id="75" name="Rectangle 90">
              <a:extLst>
                <a:ext uri="{FF2B5EF4-FFF2-40B4-BE49-F238E27FC236}">
                  <a16:creationId xmlns:a16="http://schemas.microsoft.com/office/drawing/2014/main" id="{5CF67A45-E794-4B39-924F-0726394A7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1536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6" name="Text Box 91">
              <a:extLst>
                <a:ext uri="{FF2B5EF4-FFF2-40B4-BE49-F238E27FC236}">
                  <a16:creationId xmlns:a16="http://schemas.microsoft.com/office/drawing/2014/main" id="{6CAAA792-53ED-48F7-9451-4E822D1EA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536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 dirty="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  <p:grpSp>
        <p:nvGrpSpPr>
          <p:cNvPr id="81" name="Group 92">
            <a:extLst>
              <a:ext uri="{FF2B5EF4-FFF2-40B4-BE49-F238E27FC236}">
                <a16:creationId xmlns:a16="http://schemas.microsoft.com/office/drawing/2014/main" id="{FC68FD52-7B5F-49CE-863B-EAE417CCE3A4}"/>
              </a:ext>
            </a:extLst>
          </p:cNvPr>
          <p:cNvGrpSpPr>
            <a:grpSpLocks/>
          </p:cNvGrpSpPr>
          <p:nvPr/>
        </p:nvGrpSpPr>
        <p:grpSpPr bwMode="auto">
          <a:xfrm>
            <a:off x="6241058" y="3402868"/>
            <a:ext cx="3429000" cy="1169987"/>
            <a:chOff x="912" y="2400"/>
            <a:chExt cx="2160" cy="737"/>
          </a:xfrm>
        </p:grpSpPr>
        <p:grpSp>
          <p:nvGrpSpPr>
            <p:cNvPr id="82" name="Group 93">
              <a:extLst>
                <a:ext uri="{FF2B5EF4-FFF2-40B4-BE49-F238E27FC236}">
                  <a16:creationId xmlns:a16="http://schemas.microsoft.com/office/drawing/2014/main" id="{7B688C5A-915A-4D90-973F-35C4B6A42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9" y="2769"/>
              <a:ext cx="1793" cy="368"/>
              <a:chOff x="1032" y="3792"/>
              <a:chExt cx="1992" cy="384"/>
            </a:xfrm>
          </p:grpSpPr>
          <p:sp>
            <p:nvSpPr>
              <p:cNvPr id="88" name="Rectangle 94">
                <a:extLst>
                  <a:ext uri="{FF2B5EF4-FFF2-40B4-BE49-F238E27FC236}">
                    <a16:creationId xmlns:a16="http://schemas.microsoft.com/office/drawing/2014/main" id="{54A17BD6-913D-4AAE-9313-C4DDB044A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9" name="Rectangle 95">
                <a:extLst>
                  <a:ext uri="{FF2B5EF4-FFF2-40B4-BE49-F238E27FC236}">
                    <a16:creationId xmlns:a16="http://schemas.microsoft.com/office/drawing/2014/main" id="{6932350D-597F-4ADF-8D3B-28652DCF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0" name="Rectangle 96">
                <a:extLst>
                  <a:ext uri="{FF2B5EF4-FFF2-40B4-BE49-F238E27FC236}">
                    <a16:creationId xmlns:a16="http://schemas.microsoft.com/office/drawing/2014/main" id="{6E2F0DF7-416B-45A8-B83C-80A18E451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1" name="Rectangle 97">
                <a:extLst>
                  <a:ext uri="{FF2B5EF4-FFF2-40B4-BE49-F238E27FC236}">
                    <a16:creationId xmlns:a16="http://schemas.microsoft.com/office/drawing/2014/main" id="{B87122C9-03F5-4616-99D6-ED3139785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83" name="Rectangle 98">
              <a:extLst>
                <a:ext uri="{FF2B5EF4-FFF2-40B4-BE49-F238E27FC236}">
                  <a16:creationId xmlns:a16="http://schemas.microsoft.com/office/drawing/2014/main" id="{10820949-D421-4A26-ADFD-2C3A91F09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2400"/>
              <a:ext cx="449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4" name="Rectangle 99">
              <a:extLst>
                <a:ext uri="{FF2B5EF4-FFF2-40B4-BE49-F238E27FC236}">
                  <a16:creationId xmlns:a16="http://schemas.microsoft.com/office/drawing/2014/main" id="{BCF50EE7-7315-4BDE-A192-24421177D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400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12</a:t>
              </a:r>
            </a:p>
          </p:txBody>
        </p:sp>
        <p:sp>
          <p:nvSpPr>
            <p:cNvPr id="85" name="Rectangle 100">
              <a:extLst>
                <a:ext uri="{FF2B5EF4-FFF2-40B4-BE49-F238E27FC236}">
                  <a16:creationId xmlns:a16="http://schemas.microsoft.com/office/drawing/2014/main" id="{4A38500E-E6CB-441C-B072-6387B7F2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400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19</a:t>
              </a:r>
            </a:p>
          </p:txBody>
        </p:sp>
        <p:sp>
          <p:nvSpPr>
            <p:cNvPr id="86" name="Rectangle 101">
              <a:extLst>
                <a:ext uri="{FF2B5EF4-FFF2-40B4-BE49-F238E27FC236}">
                  <a16:creationId xmlns:a16="http://schemas.microsoft.com/office/drawing/2014/main" id="{CC81166B-D8F9-4A41-AE42-261E3474F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40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7" name="Text Box 102">
              <a:extLst>
                <a:ext uri="{FF2B5EF4-FFF2-40B4-BE49-F238E27FC236}">
                  <a16:creationId xmlns:a16="http://schemas.microsoft.com/office/drawing/2014/main" id="{4D2E4AE8-BC2A-4CEF-958E-50A500DF8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00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  <p:grpSp>
        <p:nvGrpSpPr>
          <p:cNvPr id="92" name="Group 103">
            <a:extLst>
              <a:ext uri="{FF2B5EF4-FFF2-40B4-BE49-F238E27FC236}">
                <a16:creationId xmlns:a16="http://schemas.microsoft.com/office/drawing/2014/main" id="{B466358C-0E56-485A-9746-74590AE878D2}"/>
              </a:ext>
            </a:extLst>
          </p:cNvPr>
          <p:cNvGrpSpPr>
            <a:grpSpLocks/>
          </p:cNvGrpSpPr>
          <p:nvPr/>
        </p:nvGrpSpPr>
        <p:grpSpPr bwMode="auto">
          <a:xfrm>
            <a:off x="6255344" y="4420914"/>
            <a:ext cx="3429000" cy="1169988"/>
            <a:chOff x="864" y="2976"/>
            <a:chExt cx="2160" cy="737"/>
          </a:xfrm>
        </p:grpSpPr>
        <p:grpSp>
          <p:nvGrpSpPr>
            <p:cNvPr id="93" name="Group 104">
              <a:extLst>
                <a:ext uri="{FF2B5EF4-FFF2-40B4-BE49-F238E27FC236}">
                  <a16:creationId xmlns:a16="http://schemas.microsoft.com/office/drawing/2014/main" id="{E96EC47B-3968-4E6E-BEB3-AEACE68CE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3345"/>
              <a:ext cx="1793" cy="368"/>
              <a:chOff x="1032" y="3792"/>
              <a:chExt cx="1992" cy="384"/>
            </a:xfrm>
          </p:grpSpPr>
          <p:sp>
            <p:nvSpPr>
              <p:cNvPr id="99" name="Rectangle 105">
                <a:extLst>
                  <a:ext uri="{FF2B5EF4-FFF2-40B4-BE49-F238E27FC236}">
                    <a16:creationId xmlns:a16="http://schemas.microsoft.com/office/drawing/2014/main" id="{EDD1F166-ECC5-492E-AC81-EB92B6E03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0" name="Rectangle 106">
                <a:extLst>
                  <a:ext uri="{FF2B5EF4-FFF2-40B4-BE49-F238E27FC236}">
                    <a16:creationId xmlns:a16="http://schemas.microsoft.com/office/drawing/2014/main" id="{29F89685-CD4F-4A24-A047-42FC6704B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01" name="Rectangle 107">
                <a:extLst>
                  <a:ext uri="{FF2B5EF4-FFF2-40B4-BE49-F238E27FC236}">
                    <a16:creationId xmlns:a16="http://schemas.microsoft.com/office/drawing/2014/main" id="{982B265E-AA78-417B-8C04-1581E0EB0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2" name="Rectangle 108">
                <a:extLst>
                  <a:ext uri="{FF2B5EF4-FFF2-40B4-BE49-F238E27FC236}">
                    <a16:creationId xmlns:a16="http://schemas.microsoft.com/office/drawing/2014/main" id="{05A93A42-356A-4750-BA8A-431574346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94" name="Rectangle 109">
              <a:extLst>
                <a:ext uri="{FF2B5EF4-FFF2-40B4-BE49-F238E27FC236}">
                  <a16:creationId xmlns:a16="http://schemas.microsoft.com/office/drawing/2014/main" id="{9D02A5A9-BC49-4230-9D98-6AD1ED3C5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2976"/>
              <a:ext cx="449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5" name="Rectangle 110">
              <a:extLst>
                <a:ext uri="{FF2B5EF4-FFF2-40B4-BE49-F238E27FC236}">
                  <a16:creationId xmlns:a16="http://schemas.microsoft.com/office/drawing/2014/main" id="{70A877BC-F14E-4FAE-9548-8C93EE3F6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976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12</a:t>
              </a:r>
            </a:p>
          </p:txBody>
        </p:sp>
        <p:sp>
          <p:nvSpPr>
            <p:cNvPr id="96" name="Rectangle 111">
              <a:extLst>
                <a:ext uri="{FF2B5EF4-FFF2-40B4-BE49-F238E27FC236}">
                  <a16:creationId xmlns:a16="http://schemas.microsoft.com/office/drawing/2014/main" id="{D2AA1CAA-F3C9-464E-9FA9-F7F3AEB2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2976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19</a:t>
              </a:r>
            </a:p>
          </p:txBody>
        </p:sp>
        <p:sp>
          <p:nvSpPr>
            <p:cNvPr id="97" name="Rectangle 112">
              <a:extLst>
                <a:ext uri="{FF2B5EF4-FFF2-40B4-BE49-F238E27FC236}">
                  <a16:creationId xmlns:a16="http://schemas.microsoft.com/office/drawing/2014/main" id="{79C98DF9-C3CB-4DA5-8AAC-7A12FEC87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2976"/>
              <a:ext cx="448" cy="3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8" name="Text Box 113">
              <a:extLst>
                <a:ext uri="{FF2B5EF4-FFF2-40B4-BE49-F238E27FC236}">
                  <a16:creationId xmlns:a16="http://schemas.microsoft.com/office/drawing/2014/main" id="{218CD62F-70FD-45F8-BFDC-D0CF8F95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976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 dirty="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  <p:grpSp>
        <p:nvGrpSpPr>
          <p:cNvPr id="103" name="Group 115">
            <a:extLst>
              <a:ext uri="{FF2B5EF4-FFF2-40B4-BE49-F238E27FC236}">
                <a16:creationId xmlns:a16="http://schemas.microsoft.com/office/drawing/2014/main" id="{896A64B7-9895-49E7-9DBE-3A4D5787F8E9}"/>
              </a:ext>
            </a:extLst>
          </p:cNvPr>
          <p:cNvGrpSpPr>
            <a:grpSpLocks/>
          </p:cNvGrpSpPr>
          <p:nvPr/>
        </p:nvGrpSpPr>
        <p:grpSpPr bwMode="auto">
          <a:xfrm>
            <a:off x="6255344" y="5504779"/>
            <a:ext cx="3429000" cy="1169988"/>
            <a:chOff x="864" y="3631"/>
            <a:chExt cx="2160" cy="737"/>
          </a:xfrm>
        </p:grpSpPr>
        <p:grpSp>
          <p:nvGrpSpPr>
            <p:cNvPr id="104" name="Group 116">
              <a:extLst>
                <a:ext uri="{FF2B5EF4-FFF2-40B4-BE49-F238E27FC236}">
                  <a16:creationId xmlns:a16="http://schemas.microsoft.com/office/drawing/2014/main" id="{CC65FBC8-487B-4A26-B41B-9B21A13A0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4000"/>
              <a:ext cx="1793" cy="368"/>
              <a:chOff x="1032" y="3792"/>
              <a:chExt cx="1992" cy="384"/>
            </a:xfrm>
          </p:grpSpPr>
          <p:sp>
            <p:nvSpPr>
              <p:cNvPr id="110" name="Rectangle 117">
                <a:extLst>
                  <a:ext uri="{FF2B5EF4-FFF2-40B4-BE49-F238E27FC236}">
                    <a16:creationId xmlns:a16="http://schemas.microsoft.com/office/drawing/2014/main" id="{26AD0F75-A02A-4F6D-A63D-D05064AB5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1" name="Rectangle 118">
                <a:extLst>
                  <a:ext uri="{FF2B5EF4-FFF2-40B4-BE49-F238E27FC236}">
                    <a16:creationId xmlns:a16="http://schemas.microsoft.com/office/drawing/2014/main" id="{F60DFF6E-7D97-42DF-BAEC-834FBFD73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12" name="Rectangle 119">
                <a:extLst>
                  <a:ext uri="{FF2B5EF4-FFF2-40B4-BE49-F238E27FC236}">
                    <a16:creationId xmlns:a16="http://schemas.microsoft.com/office/drawing/2014/main" id="{88E0716E-50A8-47A5-8CC9-91BC23FC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13" name="Rectangle 120">
                <a:extLst>
                  <a:ext uri="{FF2B5EF4-FFF2-40B4-BE49-F238E27FC236}">
                    <a16:creationId xmlns:a16="http://schemas.microsoft.com/office/drawing/2014/main" id="{61956E66-E330-4A43-9594-9014FC9C6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105" name="Rectangle 121">
              <a:extLst>
                <a:ext uri="{FF2B5EF4-FFF2-40B4-BE49-F238E27FC236}">
                  <a16:creationId xmlns:a16="http://schemas.microsoft.com/office/drawing/2014/main" id="{CAF3A170-440E-4B7A-925F-363C3AE63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3631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7</a:t>
              </a:r>
            </a:p>
          </p:txBody>
        </p:sp>
        <p:sp>
          <p:nvSpPr>
            <p:cNvPr id="106" name="Rectangle 122">
              <a:extLst>
                <a:ext uri="{FF2B5EF4-FFF2-40B4-BE49-F238E27FC236}">
                  <a16:creationId xmlns:a16="http://schemas.microsoft.com/office/drawing/2014/main" id="{0F190400-9448-4D3A-8B7B-B7B7A3210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631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12</a:t>
              </a:r>
            </a:p>
          </p:txBody>
        </p:sp>
        <p:sp>
          <p:nvSpPr>
            <p:cNvPr id="107" name="Rectangle 123">
              <a:extLst>
                <a:ext uri="{FF2B5EF4-FFF2-40B4-BE49-F238E27FC236}">
                  <a16:creationId xmlns:a16="http://schemas.microsoft.com/office/drawing/2014/main" id="{9C430B98-9308-4C23-85F6-E4D4FF091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631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19</a:t>
              </a:r>
            </a:p>
          </p:txBody>
        </p:sp>
        <p:sp>
          <p:nvSpPr>
            <p:cNvPr id="108" name="Rectangle 124">
              <a:extLst>
                <a:ext uri="{FF2B5EF4-FFF2-40B4-BE49-F238E27FC236}">
                  <a16:creationId xmlns:a16="http://schemas.microsoft.com/office/drawing/2014/main" id="{5841333B-91DA-4893-9891-3E88DB9D3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3631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5</a:t>
              </a:r>
            </a:p>
          </p:txBody>
        </p:sp>
        <p:sp>
          <p:nvSpPr>
            <p:cNvPr id="109" name="Text Box 125">
              <a:extLst>
                <a:ext uri="{FF2B5EF4-FFF2-40B4-BE49-F238E27FC236}">
                  <a16:creationId xmlns:a16="http://schemas.microsoft.com/office/drawing/2014/main" id="{4092A223-2292-44A9-9FB7-C1E0F92A1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631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97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549C-E3F7-429C-BA38-A43073F5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olidFill>
                  <a:schemeClr val="tx1"/>
                </a:solidFill>
                <a:latin typeface="Courier New" pitchFamily="49" charset="0"/>
              </a:rPr>
              <a:t>Bubble Sort: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3CFF-C572-4C52-8B82-48563626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void </a:t>
            </a:r>
            <a:r>
              <a:rPr kumimoji="1" lang="en-US" altLang="en-US" dirty="0" err="1">
                <a:latin typeface="Courier New" panose="02070309020205020404" pitchFamily="49" charset="0"/>
              </a:rPr>
              <a:t>bubbleSort</a:t>
            </a:r>
            <a:r>
              <a:rPr kumimoji="1" lang="en-US" altLang="en-US" dirty="0">
                <a:latin typeface="Courier New" panose="02070309020205020404" pitchFamily="49" charset="0"/>
              </a:rPr>
              <a:t>(int *</a:t>
            </a:r>
            <a:r>
              <a:rPr kumimoji="1" lang="en-US" altLang="en-US" dirty="0" err="1">
                <a:latin typeface="Courier New" panose="02070309020205020404" pitchFamily="49" charset="0"/>
              </a:rPr>
              <a:t>arr</a:t>
            </a:r>
            <a:r>
              <a:rPr kumimoji="1" lang="en-US" altLang="en-US" dirty="0">
                <a:latin typeface="Courier New" panose="02070309020205020404" pitchFamily="49" charset="0"/>
              </a:rPr>
              <a:t>, int N){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</a:t>
            </a:r>
            <a:r>
              <a:rPr kumimoji="1" lang="en-US" dirty="0">
                <a:latin typeface="Courier New" panose="02070309020205020404" pitchFamily="49" charset="0"/>
              </a:rPr>
              <a:t>for(</a:t>
            </a:r>
            <a:r>
              <a:rPr kumimoji="1" lang="en-US" dirty="0" err="1">
                <a:latin typeface="Courier New" panose="02070309020205020404" pitchFamily="49" charset="0"/>
              </a:rPr>
              <a:t>i</a:t>
            </a:r>
            <a:r>
              <a:rPr kumimoji="1" lang="en-US" dirty="0">
                <a:latin typeface="Courier New" panose="02070309020205020404" pitchFamily="49" charset="0"/>
              </a:rPr>
              <a:t>=1; (</a:t>
            </a:r>
            <a:r>
              <a:rPr kumimoji="1" lang="en-US" dirty="0" err="1">
                <a:latin typeface="Courier New" panose="02070309020205020404" pitchFamily="49" charset="0"/>
              </a:rPr>
              <a:t>i</a:t>
            </a:r>
            <a:r>
              <a:rPr kumimoji="1" lang="en-US" dirty="0">
                <a:latin typeface="Courier New" panose="02070309020205020404" pitchFamily="49" charset="0"/>
              </a:rPr>
              <a:t>&lt;=N) &amp;&amp; flag; </a:t>
            </a:r>
            <a:r>
              <a:rPr kumimoji="1" lang="en-US" dirty="0" err="1">
                <a:latin typeface="Courier New" panose="02070309020205020404" pitchFamily="49" charset="0"/>
              </a:rPr>
              <a:t>i</a:t>
            </a:r>
            <a:r>
              <a:rPr kumimoji="1" lang="en-US" dirty="0">
                <a:latin typeface="Courier New" panose="02070309020205020404" pitchFamily="49" charset="0"/>
              </a:rPr>
              <a:t>++)</a:t>
            </a:r>
          </a:p>
          <a:p>
            <a:pPr>
              <a:spcBef>
                <a:spcPct val="0"/>
              </a:spcBef>
              <a:buNone/>
            </a:pPr>
            <a:r>
              <a:rPr kumimoji="1" lang="en-US" dirty="0">
                <a:latin typeface="Courier New" panose="02070309020205020404" pitchFamily="49" charset="0"/>
              </a:rPr>
              <a:t>	{</a:t>
            </a:r>
          </a:p>
          <a:p>
            <a:pPr>
              <a:spcBef>
                <a:spcPct val="0"/>
              </a:spcBef>
              <a:buNone/>
            </a:pPr>
            <a:r>
              <a:rPr kumimoji="1" lang="en-US" dirty="0">
                <a:latin typeface="Courier New" panose="02070309020205020404" pitchFamily="49" charset="0"/>
              </a:rPr>
              <a:t>		flag=0;</a:t>
            </a:r>
            <a:br>
              <a:rPr kumimoji="1" lang="en-US" dirty="0">
                <a:latin typeface="Courier New" panose="02070309020205020404" pitchFamily="49" charset="0"/>
              </a:rPr>
            </a:br>
            <a:r>
              <a:rPr kumimoji="1" lang="en-US" dirty="0">
                <a:latin typeface="Courier New" panose="02070309020205020404" pitchFamily="49" charset="0"/>
              </a:rPr>
              <a:t>     </a:t>
            </a:r>
          </a:p>
          <a:p>
            <a:pPr>
              <a:spcBef>
                <a:spcPct val="0"/>
              </a:spcBef>
              <a:buNone/>
            </a:pPr>
            <a:r>
              <a:rPr kumimoji="1" lang="en-US" dirty="0">
                <a:latin typeface="Courier New" panose="02070309020205020404" pitchFamily="49" charset="0"/>
              </a:rPr>
              <a:t>		for (j=0; j&lt;(N-1); </a:t>
            </a:r>
            <a:r>
              <a:rPr kumimoji="1" lang="en-US" dirty="0" err="1">
                <a:latin typeface="Courier New" panose="02070309020205020404" pitchFamily="49" charset="0"/>
              </a:rPr>
              <a:t>j++</a:t>
            </a:r>
            <a:r>
              <a:rPr kumimoji="1" lang="en-US" dirty="0">
                <a:latin typeface="Courier New" panose="02070309020205020404" pitchFamily="49" charset="0"/>
              </a:rPr>
              <a:t>)</a:t>
            </a:r>
            <a:br>
              <a:rPr kumimoji="1" lang="en-US" dirty="0">
                <a:latin typeface="Courier New" panose="02070309020205020404" pitchFamily="49" charset="0"/>
              </a:rPr>
            </a:br>
            <a:r>
              <a:rPr kumimoji="1" lang="en-US" dirty="0">
                <a:latin typeface="Courier New" panose="02070309020205020404" pitchFamily="49" charset="0"/>
              </a:rPr>
              <a:t>    	{</a:t>
            </a:r>
            <a:br>
              <a:rPr kumimoji="1" lang="en-US" dirty="0">
                <a:latin typeface="Courier New" panose="02070309020205020404" pitchFamily="49" charset="0"/>
              </a:rPr>
            </a:br>
            <a:r>
              <a:rPr kumimoji="1" lang="en-US" dirty="0">
                <a:latin typeface="Courier New" panose="02070309020205020404" pitchFamily="49" charset="0"/>
              </a:rPr>
              <a:t>     	if (</a:t>
            </a:r>
            <a:r>
              <a:rPr kumimoji="1" lang="en-US" dirty="0" err="1">
                <a:latin typeface="Courier New" panose="02070309020205020404" pitchFamily="49" charset="0"/>
              </a:rPr>
              <a:t>arr</a:t>
            </a:r>
            <a:r>
              <a:rPr kumimoji="1" lang="en-US" dirty="0">
                <a:latin typeface="Courier New" panose="02070309020205020404" pitchFamily="49" charset="0"/>
              </a:rPr>
              <a:t>[j] &gt; </a:t>
            </a:r>
            <a:r>
              <a:rPr kumimoji="1" lang="en-US" dirty="0" err="1">
                <a:latin typeface="Courier New" panose="02070309020205020404" pitchFamily="49" charset="0"/>
              </a:rPr>
              <a:t>arr</a:t>
            </a:r>
            <a:r>
              <a:rPr kumimoji="1" lang="en-US" dirty="0">
                <a:latin typeface="Courier New" panose="02070309020205020404" pitchFamily="49" charset="0"/>
              </a:rPr>
              <a:t>[j+1])</a:t>
            </a:r>
            <a:br>
              <a:rPr kumimoji="1" lang="en-US" dirty="0">
                <a:latin typeface="Courier New" panose="02070309020205020404" pitchFamily="49" charset="0"/>
              </a:rPr>
            </a:br>
            <a:r>
              <a:rPr kumimoji="1" lang="en-US" dirty="0">
                <a:latin typeface="Courier New" panose="02070309020205020404" pitchFamily="49" charset="0"/>
              </a:rPr>
              <a:t>           {      </a:t>
            </a:r>
          </a:p>
          <a:p>
            <a:pPr>
              <a:spcBef>
                <a:spcPct val="0"/>
              </a:spcBef>
              <a:buNone/>
            </a:pPr>
            <a:r>
              <a:rPr kumimoji="1" lang="en-US" dirty="0">
                <a:latin typeface="Courier New" panose="02070309020205020404" pitchFamily="49" charset="0"/>
              </a:rPr>
              <a:t>				temp = </a:t>
            </a:r>
            <a:r>
              <a:rPr kumimoji="1" lang="en-US" dirty="0" err="1">
                <a:latin typeface="Courier New" panose="02070309020205020404" pitchFamily="49" charset="0"/>
              </a:rPr>
              <a:t>arr</a:t>
            </a:r>
            <a:r>
              <a:rPr kumimoji="1" lang="en-US" dirty="0">
                <a:latin typeface="Courier New" panose="02070309020205020404" pitchFamily="49" charset="0"/>
              </a:rPr>
              <a:t>[j];</a:t>
            </a:r>
          </a:p>
          <a:p>
            <a:pPr>
              <a:spcBef>
                <a:spcPct val="0"/>
              </a:spcBef>
              <a:buNone/>
            </a:pPr>
            <a:r>
              <a:rPr kumimoji="1" lang="en-US" dirty="0">
                <a:latin typeface="Courier New" panose="02070309020205020404" pitchFamily="49" charset="0"/>
              </a:rPr>
              <a:t>				</a:t>
            </a:r>
            <a:r>
              <a:rPr kumimoji="1" lang="en-US" dirty="0" err="1">
                <a:latin typeface="Courier New" panose="02070309020205020404" pitchFamily="49" charset="0"/>
              </a:rPr>
              <a:t>arr</a:t>
            </a:r>
            <a:r>
              <a:rPr kumimoji="1" lang="en-US" dirty="0">
                <a:latin typeface="Courier New" panose="02070309020205020404" pitchFamily="49" charset="0"/>
              </a:rPr>
              <a:t>[j] = </a:t>
            </a:r>
            <a:r>
              <a:rPr kumimoji="1" lang="en-US" dirty="0" err="1">
                <a:latin typeface="Courier New" panose="02070309020205020404" pitchFamily="49" charset="0"/>
              </a:rPr>
              <a:t>arr</a:t>
            </a:r>
            <a:r>
              <a:rPr kumimoji="1" lang="en-US" dirty="0">
                <a:latin typeface="Courier New" panose="02070309020205020404" pitchFamily="49" charset="0"/>
              </a:rPr>
              <a:t>[j+1];</a:t>
            </a:r>
          </a:p>
          <a:p>
            <a:pPr>
              <a:spcBef>
                <a:spcPct val="0"/>
              </a:spcBef>
              <a:buNone/>
            </a:pPr>
            <a:r>
              <a:rPr kumimoji="1" lang="en-US" dirty="0">
                <a:latin typeface="Courier New" panose="02070309020205020404" pitchFamily="49" charset="0"/>
              </a:rPr>
              <a:t>				</a:t>
            </a:r>
            <a:r>
              <a:rPr kumimoji="1" lang="en-US" dirty="0" err="1">
                <a:latin typeface="Courier New" panose="02070309020205020404" pitchFamily="49" charset="0"/>
              </a:rPr>
              <a:t>arr</a:t>
            </a:r>
            <a:r>
              <a:rPr kumimoji="1" lang="en-US" dirty="0">
                <a:latin typeface="Courier New" panose="02070309020205020404" pitchFamily="49" charset="0"/>
              </a:rPr>
              <a:t>[j+1] = temp;</a:t>
            </a:r>
            <a:br>
              <a:rPr kumimoji="1" lang="en-US" dirty="0">
                <a:latin typeface="Courier New" panose="02070309020205020404" pitchFamily="49" charset="0"/>
              </a:rPr>
            </a:br>
            <a:r>
              <a:rPr kumimoji="1" lang="en-US" dirty="0">
                <a:latin typeface="Courier New" panose="02070309020205020404" pitchFamily="49" charset="0"/>
              </a:rPr>
              <a:t>                 </a:t>
            </a:r>
            <a:br>
              <a:rPr kumimoji="1" lang="en-US" dirty="0">
                <a:latin typeface="Courier New" panose="02070309020205020404" pitchFamily="49" charset="0"/>
              </a:rPr>
            </a:br>
            <a:r>
              <a:rPr kumimoji="1" lang="en-US" dirty="0">
                <a:latin typeface="Courier New" panose="02070309020205020404" pitchFamily="49" charset="0"/>
              </a:rPr>
              <a:t>                	flag = 1;      //To indicate swap </a:t>
            </a:r>
            <a:br>
              <a:rPr kumimoji="1" lang="en-US" dirty="0">
                <a:latin typeface="Courier New" panose="02070309020205020404" pitchFamily="49" charset="0"/>
              </a:rPr>
            </a:br>
            <a:r>
              <a:rPr kumimoji="1" lang="en-US" dirty="0">
                <a:latin typeface="Courier New" panose="02070309020205020404" pitchFamily="49" charset="0"/>
              </a:rPr>
              <a:t>           }</a:t>
            </a:r>
            <a:br>
              <a:rPr kumimoji="1" lang="en-US" dirty="0">
                <a:latin typeface="Courier New" panose="02070309020205020404" pitchFamily="49" charset="0"/>
              </a:rPr>
            </a:br>
            <a:r>
              <a:rPr kumimoji="1" lang="en-US" dirty="0">
                <a:latin typeface="Courier New" panose="02070309020205020404" pitchFamily="49" charset="0"/>
              </a:rPr>
              <a:t>     }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en-US" dirty="0">
                <a:latin typeface="Courier New" panose="02070309020205020404" pitchFamily="49" charset="0"/>
              </a:rPr>
              <a:t> }</a:t>
            </a:r>
            <a:endParaRPr kumimoji="1" lang="en-AU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0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246E-9834-489D-8A5B-49A18030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AA24-73E2-4B75-9074-2B61C8B8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the time complexity of this algorithm? </a:t>
            </a:r>
          </a:p>
          <a:p>
            <a:r>
              <a:rPr lang="en-US" altLang="en-US" dirty="0"/>
              <a:t>Worst case &gt; Average case &gt; Best case</a:t>
            </a:r>
          </a:p>
          <a:p>
            <a:r>
              <a:rPr lang="en-US" altLang="en-US" dirty="0"/>
              <a:t>Each iteration compares all the adjacent elements, swapping them if necessary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first iteration		 N      +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 second iteration		 N-1   +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      …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 last iteration		 1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 Total			N(1+N)/2 = </a:t>
            </a:r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O(N</a:t>
            </a:r>
            <a:r>
              <a:rPr lang="en-US" altLang="en-US" baseline="30000" dirty="0">
                <a:solidFill>
                  <a:schemeClr val="tx2"/>
                </a:solidFill>
                <a:latin typeface="Verdana" panose="020B0604030504040204" pitchFamily="34" charset="0"/>
              </a:rPr>
              <a:t>2</a:t>
            </a:r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6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9638-FCB0-47D2-8E19-AC87D663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0E6F-7CD1-4998-80E0-59B4D5DB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Insertion, Selection and Bubble sort: </a:t>
            </a:r>
          </a:p>
          <a:p>
            <a:pPr lvl="1"/>
            <a:r>
              <a:rPr lang="en-US" altLang="en-US" dirty="0"/>
              <a:t>Worst case time complexity is proportional to N</a:t>
            </a:r>
            <a:r>
              <a:rPr lang="en-US" altLang="en-US" baseline="30000" dirty="0"/>
              <a:t>2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6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5282-E7EE-48ED-BF25-4CC1CAC7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2E447-F3F2-4090-A65F-2D59FE3D10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</a:p>
          <a:p>
            <a:r>
              <a:rPr lang="en-US" altLang="en-US" dirty="0"/>
              <a:t>Insertion Sort</a:t>
            </a:r>
          </a:p>
          <a:p>
            <a:r>
              <a:rPr lang="en-US" altLang="en-US" dirty="0"/>
              <a:t>Bubble Sort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LAST LECTURE SUMMARY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dirty="0"/>
              <a:t>Arrays</a:t>
            </a:r>
          </a:p>
          <a:p>
            <a:r>
              <a:rPr lang="en-US" dirty="0"/>
              <a:t>Binary Search, Linear Search</a:t>
            </a:r>
          </a:p>
          <a:p>
            <a:r>
              <a:rPr lang="en-US" dirty="0"/>
              <a:t>Operation on Arrays</a:t>
            </a:r>
          </a:p>
          <a:p>
            <a:pPr lvl="1"/>
            <a:r>
              <a:rPr lang="en-US" dirty="0"/>
              <a:t>Traversal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 err="1"/>
              <a:t>Updation</a:t>
            </a:r>
            <a:endParaRPr lang="en-US" dirty="0"/>
          </a:p>
          <a:p>
            <a:pPr lvl="1"/>
            <a:r>
              <a:rPr lang="en-US" dirty="0"/>
              <a:t>Deletion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</a:p>
          <a:p>
            <a:r>
              <a:rPr lang="en-US" altLang="en-US" dirty="0"/>
              <a:t>Insertion Sort</a:t>
            </a:r>
          </a:p>
          <a:p>
            <a:r>
              <a:rPr lang="en-US" altLang="en-US" dirty="0"/>
              <a:t>Bubble Sort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F674-D546-4B67-BC40-812B7102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23CF-AE8F-44B6-871C-F8C326C2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Main idea:</a:t>
            </a:r>
          </a:p>
          <a:p>
            <a:pPr lvl="1"/>
            <a:r>
              <a:rPr lang="en-US" altLang="en-US" dirty="0"/>
              <a:t>find the smallest element  </a:t>
            </a:r>
          </a:p>
          <a:p>
            <a:pPr lvl="1"/>
            <a:r>
              <a:rPr lang="en-US" altLang="en-US" dirty="0"/>
              <a:t>put it in the first position</a:t>
            </a:r>
          </a:p>
          <a:p>
            <a:pPr lvl="1"/>
            <a:r>
              <a:rPr lang="en-US" altLang="en-US" dirty="0"/>
              <a:t>find the next smallest element</a:t>
            </a:r>
          </a:p>
          <a:p>
            <a:pPr lvl="1"/>
            <a:r>
              <a:rPr lang="en-US" altLang="en-US" dirty="0"/>
              <a:t>put it in the second position</a:t>
            </a:r>
          </a:p>
          <a:p>
            <a:pPr lvl="1"/>
            <a:r>
              <a:rPr lang="en-US" altLang="en-US" dirty="0"/>
              <a:t>…</a:t>
            </a:r>
          </a:p>
          <a:p>
            <a:r>
              <a:rPr lang="en-US" altLang="en-US" dirty="0"/>
              <a:t>And so on, until you get to the end of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DF10-5F92-4820-8D0F-0075045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 -- Example</a:t>
            </a:r>
            <a:endParaRPr lang="en-US" dirty="0"/>
          </a:p>
        </p:txBody>
      </p:sp>
      <p:grpSp>
        <p:nvGrpSpPr>
          <p:cNvPr id="4" name="Group 53">
            <a:extLst>
              <a:ext uri="{FF2B5EF4-FFF2-40B4-BE49-F238E27FC236}">
                <a16:creationId xmlns:a16="http://schemas.microsoft.com/office/drawing/2014/main" id="{1F4582ED-0567-449B-81F9-5CB1E1D314A1}"/>
              </a:ext>
            </a:extLst>
          </p:cNvPr>
          <p:cNvGrpSpPr>
            <a:grpSpLocks/>
          </p:cNvGrpSpPr>
          <p:nvPr/>
        </p:nvGrpSpPr>
        <p:grpSpPr bwMode="auto">
          <a:xfrm>
            <a:off x="3756986" y="1382469"/>
            <a:ext cx="3429000" cy="1169987"/>
            <a:chOff x="864" y="610"/>
            <a:chExt cx="2160" cy="737"/>
          </a:xfrm>
        </p:grpSpPr>
        <p:grpSp>
          <p:nvGrpSpPr>
            <p:cNvPr id="5" name="Group 54">
              <a:extLst>
                <a:ext uri="{FF2B5EF4-FFF2-40B4-BE49-F238E27FC236}">
                  <a16:creationId xmlns:a16="http://schemas.microsoft.com/office/drawing/2014/main" id="{51305AE0-5FDB-4FF5-9148-7386C1D92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979"/>
              <a:ext cx="1793" cy="368"/>
              <a:chOff x="1032" y="1344"/>
              <a:chExt cx="1992" cy="384"/>
            </a:xfrm>
          </p:grpSpPr>
          <p:sp>
            <p:nvSpPr>
              <p:cNvPr id="17" name="Rectangle 55">
                <a:extLst>
                  <a:ext uri="{FF2B5EF4-FFF2-40B4-BE49-F238E27FC236}">
                    <a16:creationId xmlns:a16="http://schemas.microsoft.com/office/drawing/2014/main" id="{82D179B8-15F9-4AB0-969C-A6A1730DE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8" name="Rectangle 56">
                <a:extLst>
                  <a:ext uri="{FF2B5EF4-FFF2-40B4-BE49-F238E27FC236}">
                    <a16:creationId xmlns:a16="http://schemas.microsoft.com/office/drawing/2014/main" id="{857FEC29-4FB0-4730-96C8-65304E8E9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9" name="Rectangle 57">
                <a:extLst>
                  <a:ext uri="{FF2B5EF4-FFF2-40B4-BE49-F238E27FC236}">
                    <a16:creationId xmlns:a16="http://schemas.microsoft.com/office/drawing/2014/main" id="{D00D9B7E-AB74-40DE-A2F4-950928357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0" name="Rectangle 58">
                <a:extLst>
                  <a:ext uri="{FF2B5EF4-FFF2-40B4-BE49-F238E27FC236}">
                    <a16:creationId xmlns:a16="http://schemas.microsoft.com/office/drawing/2014/main" id="{B99146E2-8CA0-4725-86A2-CC26C3CEE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6" name="Rectangle 59">
              <a:extLst>
                <a:ext uri="{FF2B5EF4-FFF2-40B4-BE49-F238E27FC236}">
                  <a16:creationId xmlns:a16="http://schemas.microsoft.com/office/drawing/2014/main" id="{E79CA729-F1BE-44DD-8264-53C7E0EFB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610"/>
              <a:ext cx="449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" name="Rectangle 60">
              <a:extLst>
                <a:ext uri="{FF2B5EF4-FFF2-40B4-BE49-F238E27FC236}">
                  <a16:creationId xmlns:a16="http://schemas.microsoft.com/office/drawing/2014/main" id="{E1649F01-9851-463A-AA3F-E9EBD63E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61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" name="Rectangle 61">
              <a:extLst>
                <a:ext uri="{FF2B5EF4-FFF2-40B4-BE49-F238E27FC236}">
                  <a16:creationId xmlns:a16="http://schemas.microsoft.com/office/drawing/2014/main" id="{D0D72A44-3A9C-4099-94ED-B2B86B163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61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9" name="Rectangle 62">
              <a:extLst>
                <a:ext uri="{FF2B5EF4-FFF2-40B4-BE49-F238E27FC236}">
                  <a16:creationId xmlns:a16="http://schemas.microsoft.com/office/drawing/2014/main" id="{24442611-C080-40D8-91C5-67903D420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61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10" name="Text Box 63">
              <a:extLst>
                <a:ext uri="{FF2B5EF4-FFF2-40B4-BE49-F238E27FC236}">
                  <a16:creationId xmlns:a16="http://schemas.microsoft.com/office/drawing/2014/main" id="{40F7B418-7699-457C-B916-A75CEFD5D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610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  <p:sp>
          <p:nvSpPr>
            <p:cNvPr id="11" name="Text Box 64">
              <a:extLst>
                <a:ext uri="{FF2B5EF4-FFF2-40B4-BE49-F238E27FC236}">
                  <a16:creationId xmlns:a16="http://schemas.microsoft.com/office/drawing/2014/main" id="{F0B56F66-4705-4A3A-A508-2CB05BAC9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614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 dirty="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  <p:grpSp>
          <p:nvGrpSpPr>
            <p:cNvPr id="12" name="Group 65">
              <a:extLst>
                <a:ext uri="{FF2B5EF4-FFF2-40B4-BE49-F238E27FC236}">
                  <a16:creationId xmlns:a16="http://schemas.microsoft.com/office/drawing/2014/main" id="{56709848-CDB3-42CA-9DE9-F4F9DF03F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1" y="975"/>
              <a:ext cx="1793" cy="368"/>
              <a:chOff x="1032" y="2160"/>
              <a:chExt cx="1992" cy="384"/>
            </a:xfrm>
          </p:grpSpPr>
          <p:sp>
            <p:nvSpPr>
              <p:cNvPr id="13" name="Rectangle 66">
                <a:extLst>
                  <a:ext uri="{FF2B5EF4-FFF2-40B4-BE49-F238E27FC236}">
                    <a16:creationId xmlns:a16="http://schemas.microsoft.com/office/drawing/2014/main" id="{E6F386E7-A48F-413A-9948-ABD4A143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4" name="Rectangle 67">
                <a:extLst>
                  <a:ext uri="{FF2B5EF4-FFF2-40B4-BE49-F238E27FC236}">
                    <a16:creationId xmlns:a16="http://schemas.microsoft.com/office/drawing/2014/main" id="{1FF43BD0-8546-4274-B13C-412B2F75A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" name="Rectangle 68">
                <a:extLst>
                  <a:ext uri="{FF2B5EF4-FFF2-40B4-BE49-F238E27FC236}">
                    <a16:creationId xmlns:a16="http://schemas.microsoft.com/office/drawing/2014/main" id="{2317A919-879A-482A-B3FF-7A4EBA168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6" name="Rectangle 69">
                <a:extLst>
                  <a:ext uri="{FF2B5EF4-FFF2-40B4-BE49-F238E27FC236}">
                    <a16:creationId xmlns:a16="http://schemas.microsoft.com/office/drawing/2014/main" id="{887167E4-06B4-4C64-9F96-56FFEE92B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</p:grpSp>
      <p:grpSp>
        <p:nvGrpSpPr>
          <p:cNvPr id="21" name="Group 26">
            <a:extLst>
              <a:ext uri="{FF2B5EF4-FFF2-40B4-BE49-F238E27FC236}">
                <a16:creationId xmlns:a16="http://schemas.microsoft.com/office/drawing/2014/main" id="{F04D062F-99FD-42E9-8D39-800D3346E534}"/>
              </a:ext>
            </a:extLst>
          </p:cNvPr>
          <p:cNvGrpSpPr>
            <a:grpSpLocks/>
          </p:cNvGrpSpPr>
          <p:nvPr/>
        </p:nvGrpSpPr>
        <p:grpSpPr bwMode="auto">
          <a:xfrm>
            <a:off x="3806877" y="2423635"/>
            <a:ext cx="3429000" cy="1169988"/>
            <a:chOff x="864" y="1393"/>
            <a:chExt cx="2160" cy="737"/>
          </a:xfrm>
        </p:grpSpPr>
        <p:grpSp>
          <p:nvGrpSpPr>
            <p:cNvPr id="22" name="Group 27">
              <a:extLst>
                <a:ext uri="{FF2B5EF4-FFF2-40B4-BE49-F238E27FC236}">
                  <a16:creationId xmlns:a16="http://schemas.microsoft.com/office/drawing/2014/main" id="{53FEF124-D838-47CD-9A2E-B2264EF45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762"/>
              <a:ext cx="1793" cy="368"/>
              <a:chOff x="1032" y="2160"/>
              <a:chExt cx="1992" cy="384"/>
            </a:xfrm>
          </p:grpSpPr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87BA037E-3841-4AAC-A8DC-7CC4BC5F1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E92577F9-4DC2-47E1-B5C7-519CC3856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39DDB0A-7A0A-499F-AEFE-AD04AA6B9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B5CA1498-F29B-48D2-B369-57FAE901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7E731026-21AB-45AA-B1CA-2092EF5FC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393"/>
              <a:ext cx="449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5255B1D3-F8F2-43C5-9CC8-F1E8E2279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393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5" name="Rectangle 34">
              <a:extLst>
                <a:ext uri="{FF2B5EF4-FFF2-40B4-BE49-F238E27FC236}">
                  <a16:creationId xmlns:a16="http://schemas.microsoft.com/office/drawing/2014/main" id="{ABB74866-8665-45FF-9647-30F9CA4EE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393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6" name="Rectangle 35">
              <a:extLst>
                <a:ext uri="{FF2B5EF4-FFF2-40B4-BE49-F238E27FC236}">
                  <a16:creationId xmlns:a16="http://schemas.microsoft.com/office/drawing/2014/main" id="{A8EA6376-0741-411E-A15D-A9296DDAF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393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5</a:t>
              </a:r>
            </a:p>
          </p:txBody>
        </p:sp>
        <p:sp>
          <p:nvSpPr>
            <p:cNvPr id="27" name="Text Box 36">
              <a:extLst>
                <a:ext uri="{FF2B5EF4-FFF2-40B4-BE49-F238E27FC236}">
                  <a16:creationId xmlns:a16="http://schemas.microsoft.com/office/drawing/2014/main" id="{43CA205D-6BCC-48F0-8270-F959F4463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93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 dirty="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  <p:grpSp>
        <p:nvGrpSpPr>
          <p:cNvPr id="32" name="Group 14">
            <a:extLst>
              <a:ext uri="{FF2B5EF4-FFF2-40B4-BE49-F238E27FC236}">
                <a16:creationId xmlns:a16="http://schemas.microsoft.com/office/drawing/2014/main" id="{C033527A-13E2-4E67-BFF9-5BF4F1FCAC8D}"/>
              </a:ext>
            </a:extLst>
          </p:cNvPr>
          <p:cNvGrpSpPr>
            <a:grpSpLocks/>
          </p:cNvGrpSpPr>
          <p:nvPr/>
        </p:nvGrpSpPr>
        <p:grpSpPr bwMode="auto">
          <a:xfrm>
            <a:off x="3822292" y="3429530"/>
            <a:ext cx="3429000" cy="1169987"/>
            <a:chOff x="624" y="2592"/>
            <a:chExt cx="2400" cy="768"/>
          </a:xfrm>
        </p:grpSpPr>
        <p:grpSp>
          <p:nvGrpSpPr>
            <p:cNvPr id="33" name="Group 15">
              <a:extLst>
                <a:ext uri="{FF2B5EF4-FFF2-40B4-BE49-F238E27FC236}">
                  <a16:creationId xmlns:a16="http://schemas.microsoft.com/office/drawing/2014/main" id="{C2D63BC5-6FC6-4AD0-A43D-99E121185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2" y="2976"/>
              <a:ext cx="1992" cy="384"/>
              <a:chOff x="1032" y="2976"/>
              <a:chExt cx="1992" cy="384"/>
            </a:xfrm>
          </p:grpSpPr>
          <p:sp>
            <p:nvSpPr>
              <p:cNvPr id="39" name="Rectangle 16">
                <a:extLst>
                  <a:ext uri="{FF2B5EF4-FFF2-40B4-BE49-F238E27FC236}">
                    <a16:creationId xmlns:a16="http://schemas.microsoft.com/office/drawing/2014/main" id="{7EAAF889-872E-4B29-BF8E-BAD2A9AF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5793ED76-393E-44C0-882C-B2B5A7E46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D8D7CA75-8DEE-4F7C-B0F6-07FF0369D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71A71E5A-D1C3-4A8D-A4A9-F36A58D00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BC4F3264-D204-401F-AF2C-EA2BE9CFA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2592"/>
              <a:ext cx="498" cy="38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7</a:t>
              </a: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558DE9F6-7876-4B6E-B864-7A8F50735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2592"/>
              <a:ext cx="498" cy="384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3290129B-257B-4C58-B5E4-11280FD3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2592"/>
              <a:ext cx="498" cy="384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4D630D23-7D6E-486B-87A9-099C159E0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2592"/>
              <a:ext cx="498" cy="38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5</a:t>
              </a:r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72326562-01EC-4248-BA0A-3BD06BE0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92"/>
              <a:ext cx="38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  <p:grpSp>
        <p:nvGrpSpPr>
          <p:cNvPr id="43" name="Group 2">
            <a:extLst>
              <a:ext uri="{FF2B5EF4-FFF2-40B4-BE49-F238E27FC236}">
                <a16:creationId xmlns:a16="http://schemas.microsoft.com/office/drawing/2014/main" id="{ECF0FD25-EAF2-4794-A3AB-7880207D70FE}"/>
              </a:ext>
            </a:extLst>
          </p:cNvPr>
          <p:cNvGrpSpPr>
            <a:grpSpLocks/>
          </p:cNvGrpSpPr>
          <p:nvPr/>
        </p:nvGrpSpPr>
        <p:grpSpPr bwMode="auto">
          <a:xfrm>
            <a:off x="3822293" y="4440981"/>
            <a:ext cx="3429000" cy="1169988"/>
            <a:chOff x="624" y="3408"/>
            <a:chExt cx="2400" cy="768"/>
          </a:xfrm>
        </p:grpSpPr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7F2DA53B-A522-490B-892B-7C885471C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2" y="3792"/>
              <a:ext cx="1992" cy="384"/>
              <a:chOff x="1032" y="3792"/>
              <a:chExt cx="1992" cy="384"/>
            </a:xfrm>
          </p:grpSpPr>
          <p:sp>
            <p:nvSpPr>
              <p:cNvPr id="50" name="Rectangle 4">
                <a:extLst>
                  <a:ext uri="{FF2B5EF4-FFF2-40B4-BE49-F238E27FC236}">
                    <a16:creationId xmlns:a16="http://schemas.microsoft.com/office/drawing/2014/main" id="{A8BC028C-2C67-4D6B-BA88-D16A5B5AD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D80E4B1B-457A-43C2-9AB9-5BAC231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2" name="Rectangle 6">
                <a:extLst>
                  <a:ext uri="{FF2B5EF4-FFF2-40B4-BE49-F238E27FC236}">
                    <a16:creationId xmlns:a16="http://schemas.microsoft.com/office/drawing/2014/main" id="{D27058CA-C253-4A39-B2AF-C048F2051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3" name="Rectangle 7">
                <a:extLst>
                  <a:ext uri="{FF2B5EF4-FFF2-40B4-BE49-F238E27FC236}">
                    <a16:creationId xmlns:a16="http://schemas.microsoft.com/office/drawing/2014/main" id="{7ECD611D-0129-4109-AE83-764C6D22D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2558FE0-7FB1-43DC-9AFC-DD855C9F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3408"/>
              <a:ext cx="498" cy="38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7</a:t>
              </a: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1B4B2802-C572-4112-956B-3F0501D1B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408"/>
              <a:ext cx="498" cy="38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/>
                <a:t>12</a:t>
              </a: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C7F80B36-0F48-45C9-BCEA-0B71636B5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3408"/>
              <a:ext cx="498" cy="384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dirty="0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FBED168F-658A-4FC3-B185-C5D30A0E5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408"/>
              <a:ext cx="498" cy="38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5</a:t>
              </a:r>
            </a:p>
          </p:txBody>
        </p: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6D5923AA-6EE1-4785-8668-070E6831D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08"/>
              <a:ext cx="38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 dirty="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  <p:grpSp>
        <p:nvGrpSpPr>
          <p:cNvPr id="54" name="Group 42">
            <a:extLst>
              <a:ext uri="{FF2B5EF4-FFF2-40B4-BE49-F238E27FC236}">
                <a16:creationId xmlns:a16="http://schemas.microsoft.com/office/drawing/2014/main" id="{3AB52A9D-F199-4CE6-BEB2-A4EBA6FEA22B}"/>
              </a:ext>
            </a:extLst>
          </p:cNvPr>
          <p:cNvGrpSpPr>
            <a:grpSpLocks/>
          </p:cNvGrpSpPr>
          <p:nvPr/>
        </p:nvGrpSpPr>
        <p:grpSpPr bwMode="auto">
          <a:xfrm>
            <a:off x="3838336" y="5534323"/>
            <a:ext cx="3429000" cy="1169987"/>
            <a:chOff x="864" y="3696"/>
            <a:chExt cx="2160" cy="737"/>
          </a:xfrm>
        </p:grpSpPr>
        <p:grpSp>
          <p:nvGrpSpPr>
            <p:cNvPr id="55" name="Group 43">
              <a:extLst>
                <a:ext uri="{FF2B5EF4-FFF2-40B4-BE49-F238E27FC236}">
                  <a16:creationId xmlns:a16="http://schemas.microsoft.com/office/drawing/2014/main" id="{597FC555-E89A-4B17-8B0B-8E25BC86F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4065"/>
              <a:ext cx="1793" cy="368"/>
              <a:chOff x="1032" y="3792"/>
              <a:chExt cx="1992" cy="384"/>
            </a:xfrm>
          </p:grpSpPr>
          <p:sp>
            <p:nvSpPr>
              <p:cNvPr id="61" name="Rectangle 44">
                <a:extLst>
                  <a:ext uri="{FF2B5EF4-FFF2-40B4-BE49-F238E27FC236}">
                    <a16:creationId xmlns:a16="http://schemas.microsoft.com/office/drawing/2014/main" id="{D25C3E98-374A-4B5C-86C8-9C5F82F47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2" name="Rectangle 45">
                <a:extLst>
                  <a:ext uri="{FF2B5EF4-FFF2-40B4-BE49-F238E27FC236}">
                    <a16:creationId xmlns:a16="http://schemas.microsoft.com/office/drawing/2014/main" id="{B2D1DB91-9BED-4A03-9C70-A4ECC7530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3" name="Rectangle 46">
                <a:extLst>
                  <a:ext uri="{FF2B5EF4-FFF2-40B4-BE49-F238E27FC236}">
                    <a16:creationId xmlns:a16="http://schemas.microsoft.com/office/drawing/2014/main" id="{3FE1F615-0F9A-4BF3-88F1-EACB422A4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4" name="Rectangle 47">
                <a:extLst>
                  <a:ext uri="{FF2B5EF4-FFF2-40B4-BE49-F238E27FC236}">
                    <a16:creationId xmlns:a16="http://schemas.microsoft.com/office/drawing/2014/main" id="{B46DFA44-9A0E-4E06-9E39-3970700B0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i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DA5D19E4-8E2E-42EE-A33C-AC2CFDEE1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3696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7</a:t>
              </a:r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2E7C563F-E78C-4D41-8D08-7F20BB3FF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696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12</a:t>
              </a: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1B00FB99-DD5A-41DB-B27E-E7440855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696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19</a:t>
              </a:r>
            </a:p>
          </p:txBody>
        </p:sp>
        <p:sp>
          <p:nvSpPr>
            <p:cNvPr id="59" name="Rectangle 51">
              <a:extLst>
                <a:ext uri="{FF2B5EF4-FFF2-40B4-BE49-F238E27FC236}">
                  <a16:creationId xmlns:a16="http://schemas.microsoft.com/office/drawing/2014/main" id="{FA84E952-E69C-4C16-B3C3-9878D458A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3696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/>
                <a:t>5</a:t>
              </a:r>
            </a:p>
          </p:txBody>
        </p:sp>
        <p:sp>
          <p:nvSpPr>
            <p:cNvPr id="60" name="Text Box 52">
              <a:extLst>
                <a:ext uri="{FF2B5EF4-FFF2-40B4-BE49-F238E27FC236}">
                  <a16:creationId xmlns:a16="http://schemas.microsoft.com/office/drawing/2014/main" id="{964F422C-EB62-4A81-95E5-5016AA271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696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3200">
                  <a:solidFill>
                    <a:srgbClr val="008080"/>
                  </a:solidFill>
                  <a:latin typeface="Arial" panose="020B0604020202020204" pitchFamily="34" charset="0"/>
                </a:rPr>
                <a:t>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5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A53C-D6DB-477C-8DFA-46804F2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Sort: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9EC6-9754-42A2-9CEC-CA2D859B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None/>
            </a:pPr>
            <a:r>
              <a:rPr kumimoji="1" lang="en-US" altLang="en-US" b="1" dirty="0">
                <a:latin typeface="Courier New" panose="02070309020205020404" pitchFamily="49" charset="0"/>
              </a:rPr>
              <a:t>void </a:t>
            </a:r>
            <a:r>
              <a:rPr kumimoji="1" lang="en-US" altLang="en-US" b="1" dirty="0" err="1">
                <a:latin typeface="Courier New" panose="02070309020205020404" pitchFamily="49" charset="0"/>
              </a:rPr>
              <a:t>selectionSort</a:t>
            </a:r>
            <a:r>
              <a:rPr kumimoji="1" lang="en-US" altLang="en-US" b="1" dirty="0">
                <a:latin typeface="Courier New" panose="02070309020205020404" pitchFamily="49" charset="0"/>
              </a:rPr>
              <a:t>(int *</a:t>
            </a:r>
            <a:r>
              <a:rPr kumimoji="1" lang="en-US" altLang="en-US" b="1" dirty="0" err="1">
                <a:latin typeface="Courier New" panose="02070309020205020404" pitchFamily="49" charset="0"/>
              </a:rPr>
              <a:t>arr</a:t>
            </a:r>
            <a:r>
              <a:rPr kumimoji="1" lang="en-US" altLang="en-US" b="1" dirty="0">
                <a:latin typeface="Courier New" panose="02070309020205020404" pitchFamily="49" charset="0"/>
              </a:rPr>
              <a:t>, int N)</a:t>
            </a:r>
          </a:p>
          <a:p>
            <a:pPr>
              <a:spcBef>
                <a:spcPct val="0"/>
              </a:spcBef>
              <a:buNone/>
            </a:pPr>
            <a:r>
              <a:rPr kumimoji="1" lang="pt-BR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kumimoji="1" lang="pt-BR" altLang="en-US" b="1" dirty="0">
                <a:latin typeface="Courier New" panose="02070309020205020404" pitchFamily="49" charset="0"/>
              </a:rPr>
              <a:t>		for (int i=0; i &lt;= n-1; i++)</a:t>
            </a:r>
          </a:p>
          <a:p>
            <a:pPr>
              <a:spcBef>
                <a:spcPct val="0"/>
              </a:spcBef>
              <a:buNone/>
            </a:pPr>
            <a:r>
              <a:rPr kumimoji="1" lang="pt-BR" altLang="en-US" b="1" dirty="0">
                <a:latin typeface="Courier New" panose="02070309020205020404" pitchFamily="49" charset="0"/>
              </a:rPr>
              <a:t>		{</a:t>
            </a:r>
          </a:p>
          <a:p>
            <a:pPr>
              <a:spcBef>
                <a:spcPct val="0"/>
              </a:spcBef>
              <a:buNone/>
            </a:pPr>
            <a:r>
              <a:rPr kumimoji="1" lang="pt-BR" altLang="en-US" b="1" dirty="0">
                <a:latin typeface="Courier New" panose="02070309020205020404" pitchFamily="49" charset="0"/>
              </a:rPr>
              <a:t>			min = i;</a:t>
            </a:r>
          </a:p>
          <a:p>
            <a:pPr>
              <a:spcBef>
                <a:spcPct val="0"/>
              </a:spcBef>
              <a:buNone/>
            </a:pPr>
            <a:endParaRPr kumimoji="1" lang="pt-BR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1" lang="pt-BR" altLang="en-US" b="1" dirty="0">
                <a:latin typeface="Courier New" panose="02070309020205020404" pitchFamily="49" charset="0"/>
              </a:rPr>
              <a:t>			 for (int j=i+1; j &lt; n; j++)</a:t>
            </a:r>
          </a:p>
          <a:p>
            <a:pPr>
              <a:spcBef>
                <a:spcPct val="0"/>
              </a:spcBef>
              <a:buNone/>
            </a:pPr>
            <a:r>
              <a:rPr kumimoji="1" lang="pt-BR" altLang="en-US" b="1" dirty="0">
                <a:latin typeface="Courier New" panose="02070309020205020404" pitchFamily="49" charset="0"/>
              </a:rPr>
              <a:t>			{</a:t>
            </a:r>
          </a:p>
          <a:p>
            <a:pPr>
              <a:spcBef>
                <a:spcPct val="0"/>
              </a:spcBef>
              <a:buNone/>
            </a:pPr>
            <a:r>
              <a:rPr kumimoji="1" lang="pt-BR" altLang="en-US" b="1" dirty="0">
                <a:latin typeface="Courier New" panose="02070309020205020404" pitchFamily="49" charset="0"/>
              </a:rPr>
              <a:t>				if(A[j] &lt; A[min])</a:t>
            </a:r>
          </a:p>
          <a:p>
            <a:pPr>
              <a:spcBef>
                <a:spcPct val="0"/>
              </a:spcBef>
              <a:buNone/>
            </a:pPr>
            <a:endParaRPr kumimoji="1" lang="pt-BR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1" lang="pt-BR" altLang="en-US" b="1" dirty="0">
                <a:latin typeface="Courier New" panose="02070309020205020404" pitchFamily="49" charset="0"/>
              </a:rPr>
              <a:t>				min =j;</a:t>
            </a:r>
          </a:p>
          <a:p>
            <a:pPr>
              <a:spcBef>
                <a:spcPct val="0"/>
              </a:spcBef>
              <a:buNone/>
            </a:pPr>
            <a:r>
              <a:rPr kumimoji="1" lang="pt-BR" altLang="en-US" b="1" dirty="0">
                <a:latin typeface="Courier New" panose="02070309020205020404" pitchFamily="49" charset="0"/>
              </a:rPr>
              <a:t>			}</a:t>
            </a:r>
          </a:p>
          <a:p>
            <a:pPr>
              <a:spcBef>
                <a:spcPct val="0"/>
              </a:spcBef>
              <a:buNone/>
            </a:pPr>
            <a:endParaRPr kumimoji="1" lang="pt-BR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1" lang="pt-BR" altLang="en-US" b="1" dirty="0">
                <a:latin typeface="Courier New" panose="02070309020205020404" pitchFamily="49" charset="0"/>
              </a:rPr>
              <a:t>				Swap a[i] and A[min]</a:t>
            </a:r>
          </a:p>
          <a:p>
            <a:pPr>
              <a:spcBef>
                <a:spcPct val="0"/>
              </a:spcBef>
              <a:buNone/>
            </a:pPr>
            <a:r>
              <a:rPr kumimoji="1" lang="pt-BR" altLang="en-US" b="1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7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39A4-6247-4628-9826-9BFB5172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Swap Action (Selection Sorting)</a:t>
            </a:r>
            <a:endParaRPr lang="en-US" dirty="0"/>
          </a:p>
        </p:txBody>
      </p:sp>
      <p:grpSp>
        <p:nvGrpSpPr>
          <p:cNvPr id="5" name="Group 45">
            <a:extLst>
              <a:ext uri="{FF2B5EF4-FFF2-40B4-BE49-F238E27FC236}">
                <a16:creationId xmlns:a16="http://schemas.microsoft.com/office/drawing/2014/main" id="{1D79E85C-7A54-4D92-86D3-0B986AE7F731}"/>
              </a:ext>
            </a:extLst>
          </p:cNvPr>
          <p:cNvGrpSpPr>
            <a:grpSpLocks/>
          </p:cNvGrpSpPr>
          <p:nvPr/>
        </p:nvGrpSpPr>
        <p:grpSpPr bwMode="auto">
          <a:xfrm>
            <a:off x="4570412" y="1828800"/>
            <a:ext cx="2286000" cy="457200"/>
            <a:chOff x="2016" y="960"/>
            <a:chExt cx="1440" cy="28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8BAC356A-1D69-45BA-A78D-0F8CD998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6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AC485C11-ABA3-4022-BDF0-C71EB7D7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96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27CE4B6-CA74-4297-ABB2-260D6B48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96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2759021-2176-4CBA-9A8D-6C2498E54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6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10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8B58B9E-BD5E-4308-9D41-FD30E71E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96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</p:grpSp>
      <p:grpSp>
        <p:nvGrpSpPr>
          <p:cNvPr id="11" name="Group 41">
            <a:extLst>
              <a:ext uri="{FF2B5EF4-FFF2-40B4-BE49-F238E27FC236}">
                <a16:creationId xmlns:a16="http://schemas.microsoft.com/office/drawing/2014/main" id="{B541503B-4585-4EF0-96B2-4F0ADF2819EF}"/>
              </a:ext>
            </a:extLst>
          </p:cNvPr>
          <p:cNvGrpSpPr>
            <a:grpSpLocks/>
          </p:cNvGrpSpPr>
          <p:nvPr/>
        </p:nvGrpSpPr>
        <p:grpSpPr bwMode="auto">
          <a:xfrm>
            <a:off x="4592270" y="2667000"/>
            <a:ext cx="2286000" cy="457200"/>
            <a:chOff x="2016" y="1824"/>
            <a:chExt cx="1440" cy="288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2C9715D6-DD8C-4FC8-9D0A-E3B41A859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A71EBD67-4B56-4CBE-B3C6-EB8825B97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7BDF0883-6DBD-4F5E-8A49-72E8D74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20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85C2DB00-252D-4868-A516-30E4C5DA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10</a:t>
              </a: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AE88347F-8903-4FEF-AAC2-B215A6445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</p:grpSp>
      <p:grpSp>
        <p:nvGrpSpPr>
          <p:cNvPr id="17" name="Group 42">
            <a:extLst>
              <a:ext uri="{FF2B5EF4-FFF2-40B4-BE49-F238E27FC236}">
                <a16:creationId xmlns:a16="http://schemas.microsoft.com/office/drawing/2014/main" id="{A038FDC1-C589-42A0-B2F9-4BF84B24A6BE}"/>
              </a:ext>
            </a:extLst>
          </p:cNvPr>
          <p:cNvGrpSpPr>
            <a:grpSpLocks/>
          </p:cNvGrpSpPr>
          <p:nvPr/>
        </p:nvGrpSpPr>
        <p:grpSpPr bwMode="auto">
          <a:xfrm>
            <a:off x="4593613" y="3496408"/>
            <a:ext cx="2286000" cy="457200"/>
            <a:chOff x="2016" y="2400"/>
            <a:chExt cx="1440" cy="288"/>
          </a:xfrm>
        </p:grpSpPr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306BE068-F033-42ED-BAC1-BC05DB711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F1F77C2A-FE77-4880-B910-7BDDB8FC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7</a:t>
              </a: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9AB65C07-DC7F-4034-9931-9D5694D12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46FC6D7C-0283-43E9-80AF-B55F1745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10</a:t>
              </a:r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E9A1A3BE-0E64-458C-B588-35D856D5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8</a:t>
              </a:r>
            </a:p>
          </p:txBody>
        </p:sp>
      </p:grpSp>
      <p:grpSp>
        <p:nvGrpSpPr>
          <p:cNvPr id="23" name="Group 42">
            <a:extLst>
              <a:ext uri="{FF2B5EF4-FFF2-40B4-BE49-F238E27FC236}">
                <a16:creationId xmlns:a16="http://schemas.microsoft.com/office/drawing/2014/main" id="{B725559F-E5F2-4A29-BCE7-AA111D707286}"/>
              </a:ext>
            </a:extLst>
          </p:cNvPr>
          <p:cNvGrpSpPr>
            <a:grpSpLocks/>
          </p:cNvGrpSpPr>
          <p:nvPr/>
        </p:nvGrpSpPr>
        <p:grpSpPr bwMode="auto">
          <a:xfrm>
            <a:off x="4592270" y="4340096"/>
            <a:ext cx="2286000" cy="457200"/>
            <a:chOff x="2016" y="2400"/>
            <a:chExt cx="1440" cy="288"/>
          </a:xfrm>
        </p:grpSpPr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4B00878C-8A6F-492F-8D02-72DD2E1A4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8E3577A5-54E2-4BDE-BE23-82FAD0F1E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7</a:t>
              </a: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909AE921-4CF3-4FC2-8C52-F1A2AA306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D67E7751-36FB-4433-8C6B-E71807DE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10</a:t>
              </a:r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008C41AC-067A-4CB8-82EA-4B4806273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8</a:t>
              </a:r>
            </a:p>
          </p:txBody>
        </p:sp>
      </p:grpSp>
      <p:grpSp>
        <p:nvGrpSpPr>
          <p:cNvPr id="29" name="Group 44">
            <a:extLst>
              <a:ext uri="{FF2B5EF4-FFF2-40B4-BE49-F238E27FC236}">
                <a16:creationId xmlns:a16="http://schemas.microsoft.com/office/drawing/2014/main" id="{2F652AA2-6169-4EDC-A07C-D4484C16AF9F}"/>
              </a:ext>
            </a:extLst>
          </p:cNvPr>
          <p:cNvGrpSpPr>
            <a:grpSpLocks/>
          </p:cNvGrpSpPr>
          <p:nvPr/>
        </p:nvGrpSpPr>
        <p:grpSpPr bwMode="auto">
          <a:xfrm>
            <a:off x="4619992" y="5131777"/>
            <a:ext cx="2286000" cy="457200"/>
            <a:chOff x="2016" y="3456"/>
            <a:chExt cx="1440" cy="288"/>
          </a:xfrm>
        </p:grpSpPr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719E1132-45E9-4631-A579-6EA0DCB95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45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A8323E96-2FC6-4CBB-94CB-0564E9BF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5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DC8DC182-B00A-4B1F-A83F-C97B1EF89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5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EAB8CFD5-5B28-4B97-A7DF-4921B8FE1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5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10</a:t>
              </a:r>
            </a:p>
          </p:txBody>
        </p:sp>
        <p:sp>
          <p:nvSpPr>
            <p:cNvPr id="34" name="Rectangle 36">
              <a:extLst>
                <a:ext uri="{FF2B5EF4-FFF2-40B4-BE49-F238E27FC236}">
                  <a16:creationId xmlns:a16="http://schemas.microsoft.com/office/drawing/2014/main" id="{ABE96B4A-7380-4D97-BE48-79032293C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5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</p:grpSp>
      <p:grpSp>
        <p:nvGrpSpPr>
          <p:cNvPr id="35" name="Group 37">
            <a:extLst>
              <a:ext uri="{FF2B5EF4-FFF2-40B4-BE49-F238E27FC236}">
                <a16:creationId xmlns:a16="http://schemas.microsoft.com/office/drawing/2014/main" id="{00684B85-F810-4264-992A-F6C222DFDB85}"/>
              </a:ext>
            </a:extLst>
          </p:cNvPr>
          <p:cNvGrpSpPr>
            <a:grpSpLocks/>
          </p:cNvGrpSpPr>
          <p:nvPr/>
        </p:nvGrpSpPr>
        <p:grpSpPr bwMode="auto">
          <a:xfrm>
            <a:off x="4867762" y="2286000"/>
            <a:ext cx="838200" cy="228600"/>
            <a:chOff x="2160" y="1536"/>
            <a:chExt cx="528" cy="144"/>
          </a:xfrm>
        </p:grpSpPr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6BBAA50C-C5BC-4721-96C6-62461974C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536"/>
              <a:ext cx="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482D2729-012F-4F6D-8AE7-FD3BD48DE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536"/>
              <a:ext cx="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29C574CF-52BD-4A36-BA98-85003C0D98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60" y="1680"/>
              <a:ext cx="52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A51A7B-56AC-473D-8EBB-93A7CEE54153}"/>
              </a:ext>
            </a:extLst>
          </p:cNvPr>
          <p:cNvGrpSpPr>
            <a:grpSpLocks/>
          </p:cNvGrpSpPr>
          <p:nvPr/>
        </p:nvGrpSpPr>
        <p:grpSpPr bwMode="auto">
          <a:xfrm>
            <a:off x="5231178" y="3121269"/>
            <a:ext cx="1371600" cy="228600"/>
            <a:chOff x="2448" y="2112"/>
            <a:chExt cx="864" cy="144"/>
          </a:xfrm>
        </p:grpSpPr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AA0E6C98-567A-4224-A54A-0CB91D990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A33C2049-83BE-4EBC-83D9-1DE52F561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112"/>
              <a:ext cx="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FC6AB352-8268-46B9-859A-3C2841BB2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8" y="2256"/>
              <a:ext cx="86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39">
            <a:extLst>
              <a:ext uri="{FF2B5EF4-FFF2-40B4-BE49-F238E27FC236}">
                <a16:creationId xmlns:a16="http://schemas.microsoft.com/office/drawing/2014/main" id="{6FB60396-A2C6-48A5-A4ED-BD7A8DDEF64B}"/>
              </a:ext>
            </a:extLst>
          </p:cNvPr>
          <p:cNvGrpSpPr>
            <a:grpSpLocks/>
          </p:cNvGrpSpPr>
          <p:nvPr/>
        </p:nvGrpSpPr>
        <p:grpSpPr bwMode="auto">
          <a:xfrm>
            <a:off x="5784848" y="3936023"/>
            <a:ext cx="838200" cy="228600"/>
            <a:chOff x="2784" y="2688"/>
            <a:chExt cx="528" cy="144"/>
          </a:xfrm>
        </p:grpSpPr>
        <p:sp>
          <p:nvSpPr>
            <p:cNvPr id="49" name="Line 29">
              <a:extLst>
                <a:ext uri="{FF2B5EF4-FFF2-40B4-BE49-F238E27FC236}">
                  <a16:creationId xmlns:a16="http://schemas.microsoft.com/office/drawing/2014/main" id="{AB1B5EB1-AEB3-42AF-9626-312C9D083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688"/>
              <a:ext cx="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0">
              <a:extLst>
                <a:ext uri="{FF2B5EF4-FFF2-40B4-BE49-F238E27FC236}">
                  <a16:creationId xmlns:a16="http://schemas.microsoft.com/office/drawing/2014/main" id="{E59E2328-9861-4455-B558-55E9ACA7F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688"/>
              <a:ext cx="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D1FA1C22-029F-4563-B922-4B6321942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4" y="2832"/>
              <a:ext cx="52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158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FE4-A063-498D-8BB2-660DCD57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0014-5145-4458-9EF7-5F9F7D9E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What is the time complexity of this algorithm?</a:t>
            </a:r>
          </a:p>
          <a:p>
            <a:pPr marL="0" indent="0">
              <a:buNone/>
            </a:pPr>
            <a:r>
              <a:rPr lang="en-US" altLang="en-US" sz="2400" dirty="0"/>
              <a:t>	Worst case == Best case == Average case </a:t>
            </a:r>
          </a:p>
          <a:p>
            <a:r>
              <a:rPr lang="en-US" altLang="en-US" sz="2400" dirty="0"/>
              <a:t>Each iteration performs a linear search on the rest of the array</a:t>
            </a:r>
          </a:p>
          <a:p>
            <a:pPr lvl="2"/>
            <a:r>
              <a:rPr lang="en-US" altLang="en-US" dirty="0"/>
              <a:t>first element		 N    +</a:t>
            </a:r>
          </a:p>
          <a:p>
            <a:pPr lvl="2"/>
            <a:r>
              <a:rPr lang="en-US" altLang="en-US" dirty="0"/>
              <a:t>second element		 N-1 + </a:t>
            </a:r>
          </a:p>
          <a:p>
            <a:pPr lvl="2"/>
            <a:r>
              <a:rPr lang="en-US" altLang="en-US" dirty="0"/>
              <a:t>       …</a:t>
            </a:r>
          </a:p>
          <a:p>
            <a:pPr lvl="2"/>
            <a:r>
              <a:rPr lang="en-US" altLang="en-US" dirty="0"/>
              <a:t>penultimate element	 2     +</a:t>
            </a:r>
          </a:p>
          <a:p>
            <a:pPr lvl="2"/>
            <a:r>
              <a:rPr lang="en-US" altLang="en-US" dirty="0"/>
              <a:t>last element		 1</a:t>
            </a:r>
          </a:p>
          <a:p>
            <a:pPr lvl="2"/>
            <a:r>
              <a:rPr lang="en-US" altLang="en-US" dirty="0"/>
              <a:t>Total			 N(N+1)/2 </a:t>
            </a:r>
            <a:br>
              <a:rPr lang="en-US" altLang="en-US" dirty="0"/>
            </a:br>
            <a:r>
              <a:rPr lang="en-US" altLang="en-US" dirty="0"/>
              <a:t>				  = (</a:t>
            </a:r>
            <a:r>
              <a:rPr lang="en-US" altLang="en-US" dirty="0">
                <a:solidFill>
                  <a:schemeClr val="tx2"/>
                </a:solidFill>
              </a:rPr>
              <a:t>N</a:t>
            </a:r>
            <a:r>
              <a:rPr lang="en-US" altLang="en-US" baseline="30000" dirty="0">
                <a:solidFill>
                  <a:schemeClr val="tx2"/>
                </a:solidFill>
              </a:rPr>
              <a:t>2</a:t>
            </a:r>
            <a:r>
              <a:rPr lang="en-US" altLang="en-US" dirty="0">
                <a:solidFill>
                  <a:schemeClr val="tx2"/>
                </a:solidFill>
              </a:rPr>
              <a:t>+N)/2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A9AE-19B4-4830-95E9-3E540B91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Sort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360F-C961-4E05-8ED8-6DFCA2E4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Basic idea (</a:t>
            </a:r>
            <a:r>
              <a:rPr lang="en-US" altLang="en-US" i="1" dirty="0"/>
              <a:t>sorting cards</a:t>
            </a:r>
            <a:r>
              <a:rPr lang="en-US" altLang="en-US" dirty="0"/>
              <a:t>):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Starts by considering the first two elements of the array data, if out of order, swap them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Consider the third element, insert it into the proper  position among the first three elements.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Consider the forth element, insert it into the proper position among the first four elements.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… 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29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1018</Words>
  <Application>Microsoft Office PowerPoint</Application>
  <PresentationFormat>Widescreen</PresentationFormat>
  <Paragraphs>320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Garamond</vt:lpstr>
      <vt:lpstr>Helvetica Light</vt:lpstr>
      <vt:lpstr>Times New Roman</vt:lpstr>
      <vt:lpstr>Verdana</vt:lpstr>
      <vt:lpstr>Wingdings 2</vt:lpstr>
      <vt:lpstr>DividendVTI</vt:lpstr>
      <vt:lpstr>Data Structures and algorithms</vt:lpstr>
      <vt:lpstr>LAST LECTURE SUMMARY</vt:lpstr>
      <vt:lpstr>OBJECTIVES</vt:lpstr>
      <vt:lpstr>Selection Sort </vt:lpstr>
      <vt:lpstr>Selection Sort -- Example</vt:lpstr>
      <vt:lpstr>Selection Sort: Code</vt:lpstr>
      <vt:lpstr>Swap Action (Selection Sorting)</vt:lpstr>
      <vt:lpstr>Selection Sort Analysis</vt:lpstr>
      <vt:lpstr>Insertion Sort </vt:lpstr>
      <vt:lpstr>Insertion Sort -- Example</vt:lpstr>
      <vt:lpstr>Insertion Sort: Code</vt:lpstr>
      <vt:lpstr>Insertion Sort Analysis </vt:lpstr>
      <vt:lpstr>Bubble Sort</vt:lpstr>
      <vt:lpstr>Bubble Sort -- Example</vt:lpstr>
      <vt:lpstr>Bubble Sort: Code</vt:lpstr>
      <vt:lpstr>Bubble Sort Analysis </vt:lpstr>
      <vt:lpstr>Summary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2020-02-25T11:16:51Z</dcterms:created>
  <dcterms:modified xsi:type="dcterms:W3CDTF">2022-10-19T17:05:21Z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