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9" r:id="rId3"/>
    <p:sldId id="280" r:id="rId4"/>
    <p:sldId id="281" r:id="rId5"/>
    <p:sldId id="285" r:id="rId6"/>
    <p:sldId id="28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41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4EA7E-7E48-4B65-998D-808B158022E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944563"/>
            <a:ext cx="34036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636963"/>
            <a:ext cx="806767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D49D7-D40B-486B-8290-92B47430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0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A67312-05A8-44F8-AB17-9CB66ECFD22D}" type="slidenum">
              <a:rPr lang="en-US" altLang="en-US" sz="1200" b="0"/>
              <a:pPr/>
              <a:t>3</a:t>
            </a:fld>
            <a:endParaRPr lang="en-US" altLang="en-US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372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86230" y="554990"/>
            <a:ext cx="691133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1689" y="242569"/>
            <a:ext cx="8440420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1020" y="2078989"/>
            <a:ext cx="9001759" cy="475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2124810"/>
            <a:ext cx="419735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en-US" dirty="0"/>
              <a:t>Data Structures &amp;</a:t>
            </a:r>
            <a:br>
              <a:rPr lang="en-US" altLang="en-US" dirty="0"/>
            </a:br>
            <a:r>
              <a:rPr lang="en-US" altLang="en-US" dirty="0"/>
              <a:t>Algorithms</a:t>
            </a:r>
            <a:br>
              <a:rPr lang="en-US" altLang="en-US" dirty="0"/>
            </a:br>
            <a:endParaRPr b="0" spc="-5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807" y="2143027"/>
            <a:ext cx="4191000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/>
          <p:cNvSpPr>
            <a:spLocks noGrp="1" noChangeArrowheads="1"/>
          </p:cNvSpPr>
          <p:nvPr/>
        </p:nvSpPr>
        <p:spPr bwMode="auto">
          <a:xfrm>
            <a:off x="927100" y="2355850"/>
            <a:ext cx="8229600" cy="19050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6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914900" y="4292600"/>
            <a:ext cx="401320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Week1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779" y="554990"/>
            <a:ext cx="62210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Study </a:t>
            </a:r>
            <a:r>
              <a:rPr spc="-5" dirty="0"/>
              <a:t>in Data</a:t>
            </a:r>
            <a:r>
              <a:rPr spc="-110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2251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2113279"/>
            <a:ext cx="2014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957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Logi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l	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1022" y="2113279"/>
            <a:ext cx="63265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8600" algn="l"/>
                <a:tab pos="5071110" algn="l"/>
                <a:tab pos="5749925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mat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l	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47726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2420620"/>
            <a:ext cx="8658225" cy="1430020"/>
          </a:xfrm>
          <a:prstGeom prst="rect">
            <a:avLst/>
          </a:prstGeom>
        </p:spPr>
        <p:txBody>
          <a:bodyPr vert="horz" wrap="square" lIns="0" tIns="227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structure.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90"/>
              </a:spcBef>
              <a:tabLst>
                <a:tab pos="3100705" algn="l"/>
                <a:tab pos="3752850" algn="l"/>
                <a:tab pos="5647055" algn="l"/>
                <a:tab pos="6412230" algn="l"/>
                <a:tab pos="695198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entatio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	structu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	a	compu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22350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3826509"/>
            <a:ext cx="8809355" cy="362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7480" algn="just">
              <a:lnSpc>
                <a:spcPct val="107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languages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C, C++, 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JAVA,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pl-languages</a:t>
            </a:r>
            <a:r>
              <a:rPr sz="3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etc.)</a:t>
            </a:r>
            <a:endParaRPr sz="3200" dirty="0">
              <a:latin typeface="Arial"/>
              <a:cs typeface="Arial"/>
            </a:endParaRPr>
          </a:p>
          <a:p>
            <a:pPr marL="12700" marR="156210" algn="just">
              <a:lnSpc>
                <a:spcPct val="107100"/>
              </a:lnSpc>
              <a:spcBef>
                <a:spcPts val="1415"/>
              </a:spcBef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Qunatitative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analysis of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structure, which  includes determining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amount of memory  needed to store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structure and the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time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required to process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structure.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								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0" y="554990"/>
            <a:ext cx="8335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FFFFFF"/>
                </a:solidFill>
                <a:latin typeface="Arial"/>
                <a:cs typeface="Arial"/>
              </a:rPr>
              <a:t>Classification of Data</a:t>
            </a:r>
            <a:r>
              <a:rPr sz="4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26229" y="1897379"/>
            <a:ext cx="1654810" cy="547370"/>
          </a:xfrm>
          <a:custGeom>
            <a:avLst/>
            <a:gdLst/>
            <a:ahLst/>
            <a:cxnLst/>
            <a:rect l="l" t="t" r="r" b="b"/>
            <a:pathLst>
              <a:path w="1654810" h="547369">
                <a:moveTo>
                  <a:pt x="1654810" y="0"/>
                </a:moveTo>
                <a:lnTo>
                  <a:pt x="0" y="0"/>
                </a:lnTo>
                <a:lnTo>
                  <a:pt x="0" y="547370"/>
                </a:lnTo>
                <a:lnTo>
                  <a:pt x="1654810" y="547370"/>
                </a:lnTo>
                <a:lnTo>
                  <a:pt x="16548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6229" y="1897379"/>
            <a:ext cx="1654810" cy="547370"/>
          </a:xfrm>
          <a:custGeom>
            <a:avLst/>
            <a:gdLst/>
            <a:ahLst/>
            <a:cxnLst/>
            <a:rect l="l" t="t" r="r" b="b"/>
            <a:pathLst>
              <a:path w="1654810" h="547369">
                <a:moveTo>
                  <a:pt x="826770" y="547370"/>
                </a:moveTo>
                <a:lnTo>
                  <a:pt x="0" y="547370"/>
                </a:lnTo>
                <a:lnTo>
                  <a:pt x="0" y="0"/>
                </a:lnTo>
                <a:lnTo>
                  <a:pt x="1654810" y="0"/>
                </a:lnTo>
                <a:lnTo>
                  <a:pt x="1654810" y="547370"/>
                </a:lnTo>
                <a:lnTo>
                  <a:pt x="826770" y="54737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26229" y="1908809"/>
            <a:ext cx="165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53000" y="249936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51100" y="2967989"/>
            <a:ext cx="4800600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6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51100" y="2967989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5003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2869" y="3468370"/>
            <a:ext cx="2416810" cy="547370"/>
          </a:xfrm>
          <a:custGeom>
            <a:avLst/>
            <a:gdLst/>
            <a:ahLst/>
            <a:cxnLst/>
            <a:rect l="l" t="t" r="r" b="b"/>
            <a:pathLst>
              <a:path w="2416810" h="547370">
                <a:moveTo>
                  <a:pt x="2416810" y="0"/>
                </a:moveTo>
                <a:lnTo>
                  <a:pt x="0" y="0"/>
                </a:lnTo>
                <a:lnTo>
                  <a:pt x="0" y="547369"/>
                </a:lnTo>
                <a:lnTo>
                  <a:pt x="2416810" y="547369"/>
                </a:lnTo>
                <a:lnTo>
                  <a:pt x="24168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2869" y="3468370"/>
            <a:ext cx="2416810" cy="547370"/>
          </a:xfrm>
          <a:custGeom>
            <a:avLst/>
            <a:gdLst/>
            <a:ahLst/>
            <a:cxnLst/>
            <a:rect l="l" t="t" r="r" b="b"/>
            <a:pathLst>
              <a:path w="2416810" h="547370">
                <a:moveTo>
                  <a:pt x="1207770" y="547369"/>
                </a:moveTo>
                <a:lnTo>
                  <a:pt x="0" y="547369"/>
                </a:lnTo>
                <a:lnTo>
                  <a:pt x="0" y="0"/>
                </a:lnTo>
                <a:lnTo>
                  <a:pt x="2416810" y="0"/>
                </a:lnTo>
                <a:lnTo>
                  <a:pt x="2416810" y="547369"/>
                </a:lnTo>
                <a:lnTo>
                  <a:pt x="1207770" y="54736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77950" y="3479800"/>
            <a:ext cx="241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Simple Data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75300" y="3906520"/>
            <a:ext cx="2837180" cy="547370"/>
          </a:xfrm>
          <a:custGeom>
            <a:avLst/>
            <a:gdLst/>
            <a:ahLst/>
            <a:cxnLst/>
            <a:rect l="l" t="t" r="r" b="b"/>
            <a:pathLst>
              <a:path w="2837179" h="547370">
                <a:moveTo>
                  <a:pt x="2837179" y="0"/>
                </a:moveTo>
                <a:lnTo>
                  <a:pt x="0" y="0"/>
                </a:lnTo>
                <a:lnTo>
                  <a:pt x="0" y="547369"/>
                </a:lnTo>
                <a:lnTo>
                  <a:pt x="2837179" y="547369"/>
                </a:lnTo>
                <a:lnTo>
                  <a:pt x="28371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75300" y="3906520"/>
            <a:ext cx="2837180" cy="547370"/>
          </a:xfrm>
          <a:custGeom>
            <a:avLst/>
            <a:gdLst/>
            <a:ahLst/>
            <a:cxnLst/>
            <a:rect l="l" t="t" r="r" b="b"/>
            <a:pathLst>
              <a:path w="2837179" h="547370">
                <a:moveTo>
                  <a:pt x="1418590" y="547369"/>
                </a:moveTo>
                <a:lnTo>
                  <a:pt x="0" y="547369"/>
                </a:lnTo>
                <a:lnTo>
                  <a:pt x="0" y="0"/>
                </a:lnTo>
                <a:lnTo>
                  <a:pt x="2837179" y="0"/>
                </a:lnTo>
                <a:lnTo>
                  <a:pt x="2837179" y="547369"/>
                </a:lnTo>
                <a:lnTo>
                  <a:pt x="1418590" y="54736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75300" y="3917950"/>
            <a:ext cx="2837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Compound Data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39000" y="299212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000" y="444754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95800" y="5097779"/>
            <a:ext cx="2743200" cy="48260"/>
          </a:xfrm>
          <a:custGeom>
            <a:avLst/>
            <a:gdLst/>
            <a:ahLst/>
            <a:cxnLst/>
            <a:rect l="l" t="t" r="r" b="b"/>
            <a:pathLst>
              <a:path w="2743200" h="48260">
                <a:moveTo>
                  <a:pt x="0" y="0"/>
                </a:moveTo>
                <a:lnTo>
                  <a:pt x="2743200" y="482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5800" y="50977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32650" y="517017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8739" y="5554979"/>
            <a:ext cx="2353310" cy="547370"/>
          </a:xfrm>
          <a:custGeom>
            <a:avLst/>
            <a:gdLst/>
            <a:ahLst/>
            <a:cxnLst/>
            <a:rect l="l" t="t" r="r" b="b"/>
            <a:pathLst>
              <a:path w="2353310" h="547370">
                <a:moveTo>
                  <a:pt x="2353310" y="0"/>
                </a:moveTo>
                <a:lnTo>
                  <a:pt x="0" y="0"/>
                </a:lnTo>
                <a:lnTo>
                  <a:pt x="0" y="547370"/>
                </a:lnTo>
                <a:lnTo>
                  <a:pt x="2353310" y="547370"/>
                </a:lnTo>
                <a:lnTo>
                  <a:pt x="23533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18739" y="5554979"/>
            <a:ext cx="2353310" cy="547370"/>
          </a:xfrm>
          <a:custGeom>
            <a:avLst/>
            <a:gdLst/>
            <a:ahLst/>
            <a:cxnLst/>
            <a:rect l="l" t="t" r="r" b="b"/>
            <a:pathLst>
              <a:path w="2353310" h="547370">
                <a:moveTo>
                  <a:pt x="1177289" y="547370"/>
                </a:moveTo>
                <a:lnTo>
                  <a:pt x="0" y="547370"/>
                </a:lnTo>
                <a:lnTo>
                  <a:pt x="0" y="0"/>
                </a:lnTo>
                <a:lnTo>
                  <a:pt x="2353310" y="0"/>
                </a:lnTo>
                <a:lnTo>
                  <a:pt x="2353310" y="547370"/>
                </a:lnTo>
                <a:lnTo>
                  <a:pt x="1177289" y="54737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1020" y="5627370"/>
            <a:ext cx="2848610" cy="547370"/>
          </a:xfrm>
          <a:custGeom>
            <a:avLst/>
            <a:gdLst/>
            <a:ahLst/>
            <a:cxnLst/>
            <a:rect l="l" t="t" r="r" b="b"/>
            <a:pathLst>
              <a:path w="2848609" h="547370">
                <a:moveTo>
                  <a:pt x="2848609" y="0"/>
                </a:moveTo>
                <a:lnTo>
                  <a:pt x="0" y="0"/>
                </a:lnTo>
                <a:lnTo>
                  <a:pt x="0" y="547369"/>
                </a:lnTo>
                <a:lnTo>
                  <a:pt x="2848609" y="547369"/>
                </a:lnTo>
                <a:lnTo>
                  <a:pt x="28486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21020" y="5627370"/>
            <a:ext cx="2848610" cy="547370"/>
          </a:xfrm>
          <a:custGeom>
            <a:avLst/>
            <a:gdLst/>
            <a:ahLst/>
            <a:cxnLst/>
            <a:rect l="l" t="t" r="r" b="b"/>
            <a:pathLst>
              <a:path w="2848609" h="547370">
                <a:moveTo>
                  <a:pt x="1424939" y="547369"/>
                </a:moveTo>
                <a:lnTo>
                  <a:pt x="0" y="547369"/>
                </a:lnTo>
                <a:lnTo>
                  <a:pt x="0" y="0"/>
                </a:lnTo>
                <a:lnTo>
                  <a:pt x="2848609" y="0"/>
                </a:lnTo>
                <a:lnTo>
                  <a:pt x="2848609" y="547369"/>
                </a:lnTo>
                <a:lnTo>
                  <a:pt x="1424939" y="54736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21020" y="5638800"/>
            <a:ext cx="284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Non-Linear Data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10000" y="612012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52600" y="6590030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2600" y="659003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25420" y="659003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04920" y="659003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72709" y="659003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39330" y="61925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23279" y="6662419"/>
            <a:ext cx="2391410" cy="0"/>
          </a:xfrm>
          <a:custGeom>
            <a:avLst/>
            <a:gdLst/>
            <a:ahLst/>
            <a:cxnLst/>
            <a:rect l="l" t="t" r="r" b="b"/>
            <a:pathLst>
              <a:path w="2391409">
                <a:moveTo>
                  <a:pt x="0" y="0"/>
                </a:moveTo>
                <a:lnTo>
                  <a:pt x="239141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29629" y="666241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17080" y="666241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05800" y="666241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35100" y="7047230"/>
            <a:ext cx="726440" cy="457200"/>
          </a:xfrm>
          <a:custGeom>
            <a:avLst/>
            <a:gdLst/>
            <a:ahLst/>
            <a:cxnLst/>
            <a:rect l="l" t="t" r="r" b="b"/>
            <a:pathLst>
              <a:path w="726439" h="457200">
                <a:moveTo>
                  <a:pt x="726439" y="0"/>
                </a:moveTo>
                <a:lnTo>
                  <a:pt x="0" y="0"/>
                </a:lnTo>
                <a:lnTo>
                  <a:pt x="0" y="457200"/>
                </a:lnTo>
                <a:lnTo>
                  <a:pt x="726439" y="457200"/>
                </a:lnTo>
                <a:lnTo>
                  <a:pt x="726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35100" y="7047230"/>
            <a:ext cx="726440" cy="457200"/>
          </a:xfrm>
          <a:custGeom>
            <a:avLst/>
            <a:gdLst/>
            <a:ahLst/>
            <a:cxnLst/>
            <a:rect l="l" t="t" r="r" b="b"/>
            <a:pathLst>
              <a:path w="726439" h="457200">
                <a:moveTo>
                  <a:pt x="36321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26439" y="0"/>
                </a:lnTo>
                <a:lnTo>
                  <a:pt x="726439" y="457200"/>
                </a:lnTo>
                <a:lnTo>
                  <a:pt x="363219" y="45720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35100" y="7058659"/>
            <a:ext cx="726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78379" y="7047230"/>
            <a:ext cx="1273810" cy="457200"/>
          </a:xfrm>
          <a:custGeom>
            <a:avLst/>
            <a:gdLst/>
            <a:ahLst/>
            <a:cxnLst/>
            <a:rect l="l" t="t" r="r" b="b"/>
            <a:pathLst>
              <a:path w="1273810" h="457200">
                <a:moveTo>
                  <a:pt x="1273809" y="0"/>
                </a:moveTo>
                <a:lnTo>
                  <a:pt x="0" y="0"/>
                </a:lnTo>
                <a:lnTo>
                  <a:pt x="0" y="457200"/>
                </a:lnTo>
                <a:lnTo>
                  <a:pt x="1273809" y="457200"/>
                </a:lnTo>
                <a:lnTo>
                  <a:pt x="12738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78379" y="7047230"/>
            <a:ext cx="1273810" cy="457200"/>
          </a:xfrm>
          <a:custGeom>
            <a:avLst/>
            <a:gdLst/>
            <a:ahLst/>
            <a:cxnLst/>
            <a:rect l="l" t="t" r="r" b="b"/>
            <a:pathLst>
              <a:path w="1273810" h="457200">
                <a:moveTo>
                  <a:pt x="636269" y="457200"/>
                </a:moveTo>
                <a:lnTo>
                  <a:pt x="0" y="457200"/>
                </a:lnTo>
                <a:lnTo>
                  <a:pt x="0" y="0"/>
                </a:lnTo>
                <a:lnTo>
                  <a:pt x="1273809" y="0"/>
                </a:lnTo>
                <a:lnTo>
                  <a:pt x="1273809" y="457200"/>
                </a:lnTo>
                <a:lnTo>
                  <a:pt x="636269" y="45720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78379" y="7058659"/>
            <a:ext cx="1273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Linked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653790" y="7047230"/>
            <a:ext cx="753110" cy="457200"/>
          </a:xfrm>
          <a:custGeom>
            <a:avLst/>
            <a:gdLst/>
            <a:ahLst/>
            <a:cxnLst/>
            <a:rect l="l" t="t" r="r" b="b"/>
            <a:pathLst>
              <a:path w="753110" h="457200">
                <a:moveTo>
                  <a:pt x="753110" y="0"/>
                </a:moveTo>
                <a:lnTo>
                  <a:pt x="0" y="0"/>
                </a:lnTo>
                <a:lnTo>
                  <a:pt x="0" y="457200"/>
                </a:lnTo>
                <a:lnTo>
                  <a:pt x="753110" y="457200"/>
                </a:lnTo>
                <a:lnTo>
                  <a:pt x="7531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53790" y="7047230"/>
            <a:ext cx="753110" cy="457200"/>
          </a:xfrm>
          <a:custGeom>
            <a:avLst/>
            <a:gdLst/>
            <a:ahLst/>
            <a:cxnLst/>
            <a:rect l="l" t="t" r="r" b="b"/>
            <a:pathLst>
              <a:path w="753110" h="457200">
                <a:moveTo>
                  <a:pt x="37718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3110" y="0"/>
                </a:lnTo>
                <a:lnTo>
                  <a:pt x="753110" y="457200"/>
                </a:lnTo>
                <a:lnTo>
                  <a:pt x="377189" y="45720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653790" y="7058659"/>
            <a:ext cx="753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77409" y="7047230"/>
            <a:ext cx="866140" cy="457200"/>
          </a:xfrm>
          <a:custGeom>
            <a:avLst/>
            <a:gdLst/>
            <a:ahLst/>
            <a:cxnLst/>
            <a:rect l="l" t="t" r="r" b="b"/>
            <a:pathLst>
              <a:path w="866139" h="457200">
                <a:moveTo>
                  <a:pt x="866139" y="0"/>
                </a:moveTo>
                <a:lnTo>
                  <a:pt x="0" y="0"/>
                </a:lnTo>
                <a:lnTo>
                  <a:pt x="0" y="457200"/>
                </a:lnTo>
                <a:lnTo>
                  <a:pt x="866139" y="457200"/>
                </a:lnTo>
                <a:lnTo>
                  <a:pt x="8661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77409" y="7047230"/>
            <a:ext cx="866140" cy="457200"/>
          </a:xfrm>
          <a:custGeom>
            <a:avLst/>
            <a:gdLst/>
            <a:ahLst/>
            <a:cxnLst/>
            <a:rect l="l" t="t" r="r" b="b"/>
            <a:pathLst>
              <a:path w="866139" h="457200">
                <a:moveTo>
                  <a:pt x="433069" y="457200"/>
                </a:moveTo>
                <a:lnTo>
                  <a:pt x="0" y="457200"/>
                </a:lnTo>
                <a:lnTo>
                  <a:pt x="0" y="0"/>
                </a:lnTo>
                <a:lnTo>
                  <a:pt x="866139" y="0"/>
                </a:lnTo>
                <a:lnTo>
                  <a:pt x="866139" y="457200"/>
                </a:lnTo>
                <a:lnTo>
                  <a:pt x="433069" y="45720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677409" y="7058659"/>
            <a:ext cx="86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725159" y="7119619"/>
            <a:ext cx="642620" cy="436880"/>
          </a:xfrm>
          <a:custGeom>
            <a:avLst/>
            <a:gdLst/>
            <a:ahLst/>
            <a:cxnLst/>
            <a:rect l="l" t="t" r="r" b="b"/>
            <a:pathLst>
              <a:path w="642620" h="436879">
                <a:moveTo>
                  <a:pt x="642619" y="436879"/>
                </a:moveTo>
                <a:lnTo>
                  <a:pt x="0" y="436879"/>
                </a:lnTo>
                <a:lnTo>
                  <a:pt x="0" y="0"/>
                </a:lnTo>
                <a:lnTo>
                  <a:pt x="642619" y="0"/>
                </a:lnTo>
                <a:lnTo>
                  <a:pt x="642619" y="436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25159" y="7119619"/>
            <a:ext cx="642620" cy="436880"/>
          </a:xfrm>
          <a:custGeom>
            <a:avLst/>
            <a:gdLst/>
            <a:ahLst/>
            <a:cxnLst/>
            <a:rect l="l" t="t" r="r" b="b"/>
            <a:pathLst>
              <a:path w="642620" h="436879">
                <a:moveTo>
                  <a:pt x="0" y="436879"/>
                </a:moveTo>
                <a:lnTo>
                  <a:pt x="0" y="0"/>
                </a:lnTo>
                <a:lnTo>
                  <a:pt x="642619" y="0"/>
                </a:lnTo>
                <a:lnTo>
                  <a:pt x="642619" y="43687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725159" y="7131050"/>
            <a:ext cx="642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82740" y="7119619"/>
            <a:ext cx="816610" cy="436880"/>
          </a:xfrm>
          <a:custGeom>
            <a:avLst/>
            <a:gdLst/>
            <a:ahLst/>
            <a:cxnLst/>
            <a:rect l="l" t="t" r="r" b="b"/>
            <a:pathLst>
              <a:path w="816609" h="436879">
                <a:moveTo>
                  <a:pt x="816609" y="436879"/>
                </a:moveTo>
                <a:lnTo>
                  <a:pt x="0" y="436879"/>
                </a:lnTo>
                <a:lnTo>
                  <a:pt x="0" y="0"/>
                </a:lnTo>
                <a:lnTo>
                  <a:pt x="816609" y="0"/>
                </a:lnTo>
                <a:lnTo>
                  <a:pt x="816609" y="436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82740" y="7119619"/>
            <a:ext cx="816610" cy="436880"/>
          </a:xfrm>
          <a:custGeom>
            <a:avLst/>
            <a:gdLst/>
            <a:ahLst/>
            <a:cxnLst/>
            <a:rect l="l" t="t" r="r" b="b"/>
            <a:pathLst>
              <a:path w="816609" h="436879">
                <a:moveTo>
                  <a:pt x="0" y="436879"/>
                </a:moveTo>
                <a:lnTo>
                  <a:pt x="0" y="0"/>
                </a:lnTo>
                <a:lnTo>
                  <a:pt x="816609" y="0"/>
                </a:lnTo>
                <a:lnTo>
                  <a:pt x="816609" y="43687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682740" y="7131050"/>
            <a:ext cx="816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Graph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730490" y="7119619"/>
            <a:ext cx="664210" cy="436880"/>
          </a:xfrm>
          <a:custGeom>
            <a:avLst/>
            <a:gdLst/>
            <a:ahLst/>
            <a:cxnLst/>
            <a:rect l="l" t="t" r="r" b="b"/>
            <a:pathLst>
              <a:path w="664209" h="436879">
                <a:moveTo>
                  <a:pt x="664209" y="436879"/>
                </a:moveTo>
                <a:lnTo>
                  <a:pt x="0" y="436879"/>
                </a:lnTo>
                <a:lnTo>
                  <a:pt x="0" y="0"/>
                </a:lnTo>
                <a:lnTo>
                  <a:pt x="664209" y="0"/>
                </a:lnTo>
                <a:lnTo>
                  <a:pt x="664209" y="436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30490" y="7119619"/>
            <a:ext cx="664210" cy="436880"/>
          </a:xfrm>
          <a:custGeom>
            <a:avLst/>
            <a:gdLst/>
            <a:ahLst/>
            <a:cxnLst/>
            <a:rect l="l" t="t" r="r" b="b"/>
            <a:pathLst>
              <a:path w="664209" h="436879">
                <a:moveTo>
                  <a:pt x="0" y="436879"/>
                </a:moveTo>
                <a:lnTo>
                  <a:pt x="0" y="0"/>
                </a:lnTo>
                <a:lnTo>
                  <a:pt x="664209" y="0"/>
                </a:lnTo>
                <a:lnTo>
                  <a:pt x="664209" y="43687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30490" y="7131050"/>
            <a:ext cx="664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622550" y="399669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5150" y="4466590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5150" y="446659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37969" y="446659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5100" y="4923790"/>
            <a:ext cx="892810" cy="457200"/>
          </a:xfrm>
          <a:custGeom>
            <a:avLst/>
            <a:gdLst/>
            <a:ahLst/>
            <a:cxnLst/>
            <a:rect l="l" t="t" r="r" b="b"/>
            <a:pathLst>
              <a:path w="892810" h="457200">
                <a:moveTo>
                  <a:pt x="892810" y="0"/>
                </a:moveTo>
                <a:lnTo>
                  <a:pt x="0" y="0"/>
                </a:lnTo>
                <a:lnTo>
                  <a:pt x="0" y="457200"/>
                </a:lnTo>
                <a:lnTo>
                  <a:pt x="892810" y="457200"/>
                </a:lnTo>
                <a:lnTo>
                  <a:pt x="8928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5100" y="4923790"/>
            <a:ext cx="892810" cy="457200"/>
          </a:xfrm>
          <a:custGeom>
            <a:avLst/>
            <a:gdLst/>
            <a:ahLst/>
            <a:cxnLst/>
            <a:rect l="l" t="t" r="r" b="b"/>
            <a:pathLst>
              <a:path w="892810" h="457200">
                <a:moveTo>
                  <a:pt x="447040" y="457200"/>
                </a:moveTo>
                <a:lnTo>
                  <a:pt x="0" y="457200"/>
                </a:lnTo>
                <a:lnTo>
                  <a:pt x="0" y="0"/>
                </a:lnTo>
                <a:lnTo>
                  <a:pt x="892810" y="0"/>
                </a:lnTo>
                <a:lnTo>
                  <a:pt x="892810" y="457200"/>
                </a:lnTo>
                <a:lnTo>
                  <a:pt x="447040" y="45720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65100" y="4935220"/>
            <a:ext cx="892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Integer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383030" y="4923790"/>
            <a:ext cx="688340" cy="457200"/>
          </a:xfrm>
          <a:custGeom>
            <a:avLst/>
            <a:gdLst/>
            <a:ahLst/>
            <a:cxnLst/>
            <a:rect l="l" t="t" r="r" b="b"/>
            <a:pathLst>
              <a:path w="688339" h="457200">
                <a:moveTo>
                  <a:pt x="688339" y="0"/>
                </a:moveTo>
                <a:lnTo>
                  <a:pt x="0" y="0"/>
                </a:lnTo>
                <a:lnTo>
                  <a:pt x="0" y="457200"/>
                </a:lnTo>
                <a:lnTo>
                  <a:pt x="688339" y="457200"/>
                </a:lnTo>
                <a:lnTo>
                  <a:pt x="688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83030" y="4923790"/>
            <a:ext cx="688340" cy="457200"/>
          </a:xfrm>
          <a:custGeom>
            <a:avLst/>
            <a:gdLst/>
            <a:ahLst/>
            <a:cxnLst/>
            <a:rect l="l" t="t" r="r" b="b"/>
            <a:pathLst>
              <a:path w="688339" h="457200">
                <a:moveTo>
                  <a:pt x="344169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8339" y="0"/>
                </a:lnTo>
                <a:lnTo>
                  <a:pt x="688339" y="457200"/>
                </a:lnTo>
                <a:lnTo>
                  <a:pt x="344169" y="45720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377950" y="4935220"/>
            <a:ext cx="693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Float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142489" y="4923790"/>
            <a:ext cx="1184910" cy="457200"/>
          </a:xfrm>
          <a:custGeom>
            <a:avLst/>
            <a:gdLst/>
            <a:ahLst/>
            <a:cxnLst/>
            <a:rect l="l" t="t" r="r" b="b"/>
            <a:pathLst>
              <a:path w="1184910" h="457200">
                <a:moveTo>
                  <a:pt x="1184910" y="0"/>
                </a:moveTo>
                <a:lnTo>
                  <a:pt x="0" y="0"/>
                </a:lnTo>
                <a:lnTo>
                  <a:pt x="0" y="457200"/>
                </a:lnTo>
                <a:lnTo>
                  <a:pt x="1184910" y="457200"/>
                </a:lnTo>
                <a:lnTo>
                  <a:pt x="11849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42489" y="4923790"/>
            <a:ext cx="1184910" cy="457200"/>
          </a:xfrm>
          <a:custGeom>
            <a:avLst/>
            <a:gdLst/>
            <a:ahLst/>
            <a:cxnLst/>
            <a:rect l="l" t="t" r="r" b="b"/>
            <a:pathLst>
              <a:path w="1184910" h="457200">
                <a:moveTo>
                  <a:pt x="59309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184910" y="0"/>
                </a:lnTo>
                <a:lnTo>
                  <a:pt x="1184910" y="457200"/>
                </a:lnTo>
                <a:lnTo>
                  <a:pt x="593090" y="45720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70909" y="4923790"/>
            <a:ext cx="904240" cy="457200"/>
          </a:xfrm>
          <a:custGeom>
            <a:avLst/>
            <a:gdLst/>
            <a:ahLst/>
            <a:cxnLst/>
            <a:rect l="l" t="t" r="r" b="b"/>
            <a:pathLst>
              <a:path w="904239" h="457200">
                <a:moveTo>
                  <a:pt x="904239" y="0"/>
                </a:moveTo>
                <a:lnTo>
                  <a:pt x="0" y="0"/>
                </a:lnTo>
                <a:lnTo>
                  <a:pt x="0" y="457200"/>
                </a:lnTo>
                <a:lnTo>
                  <a:pt x="904239" y="457200"/>
                </a:lnTo>
                <a:lnTo>
                  <a:pt x="9042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70909" y="4923790"/>
            <a:ext cx="904240" cy="457200"/>
          </a:xfrm>
          <a:custGeom>
            <a:avLst/>
            <a:gdLst/>
            <a:ahLst/>
            <a:cxnLst/>
            <a:rect l="l" t="t" r="r" b="b"/>
            <a:pathLst>
              <a:path w="904239" h="457200">
                <a:moveTo>
                  <a:pt x="452119" y="457200"/>
                </a:moveTo>
                <a:lnTo>
                  <a:pt x="0" y="457200"/>
                </a:lnTo>
                <a:lnTo>
                  <a:pt x="0" y="0"/>
                </a:lnTo>
                <a:lnTo>
                  <a:pt x="904239" y="0"/>
                </a:lnTo>
                <a:lnTo>
                  <a:pt x="904239" y="457200"/>
                </a:lnTo>
                <a:lnTo>
                  <a:pt x="452119" y="45720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142489" y="4935220"/>
            <a:ext cx="282956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  <a:tabLst>
                <a:tab pos="1417955" algn="l"/>
              </a:tabLst>
            </a:pPr>
            <a:r>
              <a:rPr sz="1800" spc="-5" dirty="0">
                <a:latin typeface="Arial"/>
                <a:cs typeface="Arial"/>
              </a:rPr>
              <a:t>Character	Pointer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56642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Linear Data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797810" y="446659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85259" y="446659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8089900" y="41909"/>
            <a:ext cx="1664335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259" y="553720"/>
            <a:ext cx="8949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Classification of Data </a:t>
            </a:r>
            <a:r>
              <a:rPr spc="-10" dirty="0"/>
              <a:t>Structure</a:t>
            </a:r>
            <a:r>
              <a:rPr spc="-114" dirty="0"/>
              <a:t> </a:t>
            </a:r>
            <a:r>
              <a:rPr spc="-5"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2251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2113279"/>
            <a:ext cx="8507095" cy="18961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4600"/>
              </a:lnSpc>
              <a:spcBef>
                <a:spcPts val="305"/>
              </a:spcBef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Simple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Structure: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Simple data structure can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be 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constructed with the help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primitive data structure.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 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primitive data structure used to represent the standard data  types of any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one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of the computer languages (integer, Character,  float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etc.).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2735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4137659"/>
            <a:ext cx="8647430" cy="22682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4700"/>
              </a:lnSpc>
              <a:spcBef>
                <a:spcPts val="300"/>
              </a:spcBef>
            </a:pPr>
            <a:r>
              <a:rPr sz="3200" spc="-5" dirty="0">
                <a:solidFill>
                  <a:srgbClr val="FFFFFF"/>
                </a:solidFill>
                <a:latin typeface="Georgia"/>
                <a:cs typeface="Georgia"/>
              </a:rPr>
              <a:t>Compound Data Structure: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Compound data structure  can be constructed with the help of any one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the primitive data  structure and it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having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specific functionality.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can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be 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designed by user.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can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be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classified as Linear and Non-Linear  Data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Structure.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300" dirty="0">
                <a:solidFill>
                  <a:srgbClr val="252525"/>
                </a:solidFill>
                <a:latin typeface="Georgia"/>
                <a:cs typeface="Georgia"/>
              </a:rPr>
              <a:t>.</a:t>
            </a:r>
            <a:endParaRPr sz="1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259" y="554990"/>
            <a:ext cx="8949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Classification of Data </a:t>
            </a:r>
            <a:r>
              <a:rPr spc="-10" dirty="0"/>
              <a:t>Structure</a:t>
            </a:r>
            <a:r>
              <a:rPr spc="-114" dirty="0"/>
              <a:t> </a:t>
            </a:r>
            <a:r>
              <a:rPr spc="-5"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2251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2076026"/>
            <a:ext cx="8617585" cy="133413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5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Linear Data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Structures: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linear data structure traverses  the data elements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sequentially,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which only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data element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directly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be reached.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Ex: Arrays, Linked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66776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4155" rIns="0" bIns="0" rtlCol="0">
            <a:spAutoFit/>
          </a:bodyPr>
          <a:lstStyle/>
          <a:p>
            <a:pPr marL="394970" marR="5080">
              <a:lnSpc>
                <a:spcPct val="93300"/>
              </a:lnSpc>
              <a:spcBef>
                <a:spcPts val="355"/>
              </a:spcBef>
            </a:pPr>
            <a:r>
              <a:rPr sz="3200" spc="-5" dirty="0"/>
              <a:t>Non-Linear Data </a:t>
            </a:r>
            <a:r>
              <a:rPr sz="3200" spc="-10" dirty="0"/>
              <a:t>Structures: </a:t>
            </a:r>
            <a:r>
              <a:rPr spc="-5" dirty="0"/>
              <a:t>Every data item is  attached </a:t>
            </a:r>
            <a:r>
              <a:rPr dirty="0"/>
              <a:t>to </a:t>
            </a:r>
            <a:r>
              <a:rPr spc="-5" dirty="0"/>
              <a:t>several other data items in </a:t>
            </a:r>
            <a:r>
              <a:rPr dirty="0"/>
              <a:t>a </a:t>
            </a:r>
            <a:r>
              <a:rPr spc="-5" dirty="0"/>
              <a:t>way that </a:t>
            </a:r>
            <a:r>
              <a:rPr dirty="0"/>
              <a:t>is </a:t>
            </a:r>
            <a:r>
              <a:rPr spc="-5" dirty="0"/>
              <a:t>specific for  reflecting relationships. The data items </a:t>
            </a:r>
            <a:r>
              <a:rPr dirty="0"/>
              <a:t>are </a:t>
            </a:r>
            <a:r>
              <a:rPr spc="-5" dirty="0"/>
              <a:t>not arranged in </a:t>
            </a:r>
            <a:r>
              <a:rPr dirty="0"/>
              <a:t>a  </a:t>
            </a:r>
            <a:r>
              <a:rPr spc="-5" dirty="0"/>
              <a:t>sequential </a:t>
            </a:r>
            <a:r>
              <a:rPr dirty="0"/>
              <a:t>structure. </a:t>
            </a:r>
            <a:r>
              <a:rPr spc="-5" dirty="0"/>
              <a:t>Ex: </a:t>
            </a:r>
            <a:r>
              <a:rPr spc="-15" dirty="0"/>
              <a:t>Trees,</a:t>
            </a:r>
            <a:r>
              <a:rPr spc="-50" dirty="0"/>
              <a:t> </a:t>
            </a:r>
            <a:r>
              <a:rPr dirty="0"/>
              <a:t>Graphs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216150" marR="5080" indent="-2203450">
              <a:lnSpc>
                <a:spcPts val="4920"/>
              </a:lnSpc>
              <a:spcBef>
                <a:spcPts val="560"/>
              </a:spcBef>
            </a:pPr>
            <a:r>
              <a:rPr spc="-5" dirty="0"/>
              <a:t>Operation on</a:t>
            </a:r>
            <a:r>
              <a:rPr spc="-85" dirty="0"/>
              <a:t> </a:t>
            </a:r>
            <a:r>
              <a:rPr spc="-5" dirty="0"/>
              <a:t>Linear/Non-Linear  Data</a:t>
            </a:r>
            <a:r>
              <a:rPr spc="-2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22555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8981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5394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1808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82345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1965959"/>
            <a:ext cx="4579620" cy="3233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64285">
              <a:lnSpc>
                <a:spcPct val="1316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Georgia"/>
                <a:cs typeface="Georgia"/>
              </a:rPr>
              <a:t>Add an element  Delete an element  Traverse </a:t>
            </a:r>
            <a:r>
              <a:rPr sz="3200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3200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Georgia"/>
                <a:cs typeface="Georgia"/>
              </a:rPr>
              <a:t>Display</a:t>
            </a:r>
            <a:endParaRPr sz="3200">
              <a:latin typeface="Georgia"/>
              <a:cs typeface="Georgia"/>
            </a:endParaRPr>
          </a:p>
          <a:p>
            <a:pPr marL="12700" marR="5080">
              <a:lnSpc>
                <a:spcPct val="131500"/>
              </a:lnSpc>
            </a:pPr>
            <a:r>
              <a:rPr sz="3200" spc="-5" dirty="0">
                <a:solidFill>
                  <a:srgbClr val="FFFFFF"/>
                </a:solidFill>
                <a:latin typeface="Georgia"/>
                <a:cs typeface="Georgia"/>
              </a:rPr>
              <a:t>Sort the list </a:t>
            </a:r>
            <a:r>
              <a:rPr sz="3200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3200" spc="-5" dirty="0">
                <a:solidFill>
                  <a:srgbClr val="FFFFFF"/>
                </a:solidFill>
                <a:latin typeface="Georgia"/>
                <a:cs typeface="Georgia"/>
              </a:rPr>
              <a:t>elements  Search for </a:t>
            </a:r>
            <a:r>
              <a:rPr sz="3200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sz="3200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Georgia"/>
                <a:cs typeface="Georgia"/>
              </a:rPr>
              <a:t>element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910" y="554990"/>
            <a:ext cx="6272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Types </a:t>
            </a:r>
            <a:r>
              <a:rPr spc="-5" dirty="0"/>
              <a:t>of Data</a:t>
            </a:r>
            <a:r>
              <a:rPr spc="-45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9011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645920"/>
            <a:ext cx="8657590" cy="315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8299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Array: is commonly used in computer 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programming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to mean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contiguous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block of  memory locations, where each memory location  stores one fixed-length data item. e.g. Array of 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Integers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int a[10],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Array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of Character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char</a:t>
            </a:r>
            <a:r>
              <a:rPr sz="32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b[10]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0" y="5573395"/>
          <a:ext cx="5060945" cy="1129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9895">
                <a:tc gridSpan="10">
                  <a:txBody>
                    <a:bodyPr/>
                    <a:lstStyle/>
                    <a:p>
                      <a:pPr marL="1473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Array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Integers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147945" y="5551804"/>
          <a:ext cx="4932678" cy="113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0530">
                <a:tc gridSpan="10">
                  <a:txBody>
                    <a:bodyPr/>
                    <a:lstStyle/>
                    <a:p>
                      <a:pPr marL="13874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Array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230" y="554990"/>
            <a:ext cx="6891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Types </a:t>
            </a:r>
            <a:r>
              <a:rPr spc="-5" dirty="0"/>
              <a:t>of Data </a:t>
            </a:r>
            <a:r>
              <a:rPr spc="-10" dirty="0"/>
              <a:t>Structure</a:t>
            </a:r>
            <a:r>
              <a:rPr spc="-45" dirty="0"/>
              <a:t> </a:t>
            </a:r>
            <a:r>
              <a:rPr spc="-5"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590" y="2040890"/>
            <a:ext cx="4773930" cy="521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65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Stack: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stack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 data 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structure in which items can 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inserted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only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one 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end and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get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items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back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same end.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There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last 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item inserted into stack,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is 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the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first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item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taken 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out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stack.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In short  its also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called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Last in First 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out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[LIFO].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7800" y="1828800"/>
            <a:ext cx="41148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230" y="554990"/>
            <a:ext cx="6891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Types </a:t>
            </a:r>
            <a:r>
              <a:rPr spc="-5" dirty="0"/>
              <a:t>of Data </a:t>
            </a:r>
            <a:r>
              <a:rPr spc="-10" dirty="0"/>
              <a:t>Structure</a:t>
            </a:r>
            <a:r>
              <a:rPr spc="-45" dirty="0"/>
              <a:t> </a:t>
            </a:r>
            <a:r>
              <a:rPr spc="-5"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2199640"/>
            <a:ext cx="3781425" cy="106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500"/>
              </a:lnSpc>
              <a:spcBef>
                <a:spcPts val="100"/>
              </a:spcBef>
              <a:tabLst>
                <a:tab pos="1326515" algn="l"/>
                <a:tab pos="1537335" algn="l"/>
                <a:tab pos="2349500" algn="l"/>
                <a:tab pos="295275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	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	s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tr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re  which		items	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150" y="1682749"/>
            <a:ext cx="4446905" cy="15811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1450340" algn="l"/>
                <a:tab pos="2009775" algn="l"/>
                <a:tab pos="3267710" algn="l"/>
                <a:tab pos="382524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Queue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:	A	queue	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	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two</a:t>
            </a:r>
            <a:endParaRPr sz="3200">
              <a:latin typeface="Times New Roman"/>
              <a:cs typeface="Times New Roman"/>
            </a:endParaRPr>
          </a:p>
          <a:p>
            <a:pPr marL="4050665" marR="5715" indent="64769" algn="r">
              <a:lnSpc>
                <a:spcPts val="4090"/>
              </a:lnSpc>
              <a:spcBef>
                <a:spcPts val="165"/>
              </a:spcBef>
            </a:pP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 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150" y="3238500"/>
            <a:ext cx="4450080" cy="4178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640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inserted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one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end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taken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out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other 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end.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Therefore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first 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item inserted into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queue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is 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first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item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taken 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out from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queue.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 property is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called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First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First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out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[FIFO].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95850" y="1828800"/>
            <a:ext cx="4933950" cy="484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230" y="554990"/>
            <a:ext cx="6891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Types </a:t>
            </a:r>
            <a:r>
              <a:rPr spc="-5" dirty="0"/>
              <a:t>of Data </a:t>
            </a:r>
            <a:r>
              <a:rPr spc="-10" dirty="0"/>
              <a:t>Structure</a:t>
            </a:r>
            <a:r>
              <a:rPr spc="-45" dirty="0"/>
              <a:t> </a:t>
            </a:r>
            <a:r>
              <a:rPr spc="-5"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682749"/>
            <a:ext cx="9113520" cy="2620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6400"/>
              </a:lnSpc>
              <a:spcBef>
                <a:spcPts val="95"/>
              </a:spcBef>
            </a:pP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Linked List: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Could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alternately used to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store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items.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linked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list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space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store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items is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created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as is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needed 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destroyed when space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no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longer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required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store 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items.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Hence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linked list is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 dynamic data</a:t>
            </a:r>
            <a:r>
              <a:rPr sz="3200" spc="6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structure 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space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acquire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only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need.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4572000"/>
            <a:ext cx="8229600" cy="298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230" y="554990"/>
            <a:ext cx="6891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Types </a:t>
            </a:r>
            <a:r>
              <a:rPr spc="-5" dirty="0"/>
              <a:t>of Data </a:t>
            </a:r>
            <a:r>
              <a:rPr spc="-10" dirty="0"/>
              <a:t>Structure</a:t>
            </a:r>
            <a:r>
              <a:rPr spc="-45" dirty="0"/>
              <a:t> </a:t>
            </a:r>
            <a:r>
              <a:rPr spc="-5"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2076450"/>
            <a:ext cx="4090035" cy="314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6500"/>
              </a:lnSpc>
              <a:spcBef>
                <a:spcPts val="100"/>
              </a:spcBef>
            </a:pP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Tree: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non-linear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data 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structure which is 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mainly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used to represent  data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containing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hierarchical relationship 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elements.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6709" y="2076450"/>
            <a:ext cx="4241800" cy="314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65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Binary 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Tree: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binary  tree is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tree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such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that  every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node has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at most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2 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child and each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node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is 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labeled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either left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right child.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romanc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299" y="1"/>
            <a:ext cx="1581268" cy="160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" descr="romanceu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" y="1"/>
            <a:ext cx="1499056" cy="152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3530600" y="2099028"/>
            <a:ext cx="3274483" cy="346340"/>
            <a:chOff x="1632" y="432"/>
            <a:chExt cx="1872" cy="198"/>
          </a:xfrm>
        </p:grpSpPr>
        <p:pic>
          <p:nvPicPr>
            <p:cNvPr id="3101" name="Picture 7" descr="romancepear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528"/>
              <a:ext cx="7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02" name="Picture 8" descr="romancebar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432"/>
              <a:ext cx="86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03" name="Picture 9" descr="romancebar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432"/>
              <a:ext cx="86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7" name="Group 10"/>
          <p:cNvGrpSpPr>
            <a:grpSpLocks/>
          </p:cNvGrpSpPr>
          <p:nvPr/>
        </p:nvGrpSpPr>
        <p:grpSpPr bwMode="auto">
          <a:xfrm>
            <a:off x="1347611" y="2518833"/>
            <a:ext cx="7724422" cy="587728"/>
            <a:chOff x="624" y="432"/>
            <a:chExt cx="3888" cy="198"/>
          </a:xfrm>
        </p:grpSpPr>
        <p:pic>
          <p:nvPicPr>
            <p:cNvPr id="3094" name="Picture 11" descr="romancebar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432"/>
              <a:ext cx="86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5" name="Picture 12" descr="romancebar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432"/>
              <a:ext cx="86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6" name="Picture 13" descr="romancepear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528"/>
              <a:ext cx="7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7" name="Picture 14" descr="romancebar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432"/>
              <a:ext cx="86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8" name="Picture 15" descr="romancebar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432"/>
              <a:ext cx="86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9" name="Picture 16" descr="romancepear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528"/>
              <a:ext cx="7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00" name="Picture 17" descr="romancepear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528"/>
              <a:ext cx="7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8" name="Group 18"/>
          <p:cNvGrpSpPr>
            <a:grpSpLocks/>
          </p:cNvGrpSpPr>
          <p:nvPr/>
        </p:nvGrpSpPr>
        <p:grpSpPr bwMode="auto">
          <a:xfrm rot="10800000">
            <a:off x="2019300" y="5457473"/>
            <a:ext cx="6800850" cy="346340"/>
            <a:chOff x="624" y="432"/>
            <a:chExt cx="3888" cy="198"/>
          </a:xfrm>
        </p:grpSpPr>
        <p:pic>
          <p:nvPicPr>
            <p:cNvPr id="3087" name="Picture 19" descr="romancebar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432"/>
              <a:ext cx="86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8" name="Picture 20" descr="romancebar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432"/>
              <a:ext cx="86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9" name="Picture 21" descr="romancepear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528"/>
              <a:ext cx="7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0" name="Picture 22" descr="romancebar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432"/>
              <a:ext cx="86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1" name="Picture 23" descr="romancebar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432"/>
              <a:ext cx="86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2" name="Picture 24" descr="romancepear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528"/>
              <a:ext cx="7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3" name="Picture 25" descr="romancepear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528"/>
              <a:ext cx="7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9" name="Picture 26" descr="romanceu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512" y="6034705"/>
            <a:ext cx="1499055" cy="152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27" descr="romanceu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" y="5950744"/>
            <a:ext cx="1581268" cy="160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81" name="Group 28"/>
          <p:cNvGrpSpPr>
            <a:grpSpLocks/>
          </p:cNvGrpSpPr>
          <p:nvPr/>
        </p:nvGrpSpPr>
        <p:grpSpPr bwMode="auto">
          <a:xfrm>
            <a:off x="3866445" y="6297084"/>
            <a:ext cx="3274483" cy="346340"/>
            <a:chOff x="1632" y="432"/>
            <a:chExt cx="1872" cy="198"/>
          </a:xfrm>
        </p:grpSpPr>
        <p:pic>
          <p:nvPicPr>
            <p:cNvPr id="3084" name="Picture 29" descr="romancepear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528"/>
              <a:ext cx="7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30" descr="romancebar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432"/>
              <a:ext cx="86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6" name="Picture 31" descr="romancebar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432"/>
              <a:ext cx="86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82" name="Picture 32" descr="WelcomeFish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9" y="3274483"/>
            <a:ext cx="7136694" cy="117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45" name="Rectangle 33"/>
          <p:cNvSpPr>
            <a:spLocks noChangeArrowheads="1"/>
          </p:cNvSpPr>
          <p:nvPr/>
        </p:nvSpPr>
        <p:spPr bwMode="auto">
          <a:xfrm>
            <a:off x="1431572" y="4617861"/>
            <a:ext cx="7808383" cy="112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dirty="0" smtClean="0">
                <a:solidFill>
                  <a:schemeClr val="bg1"/>
                </a:solidFill>
              </a:rPr>
              <a:t>Well Come </a:t>
            </a:r>
            <a:r>
              <a:rPr lang="en-US" altLang="en-US" sz="3085" dirty="0" smtClean="0">
                <a:solidFill>
                  <a:schemeClr val="bg1"/>
                </a:solidFill>
              </a:rPr>
              <a:t>TO </a:t>
            </a:r>
            <a:r>
              <a:rPr lang="en-US" altLang="en-US" sz="3085" dirty="0">
                <a:solidFill>
                  <a:schemeClr val="bg1"/>
                </a:solidFill>
              </a:rPr>
              <a:t>ALL STUDENTS </a:t>
            </a:r>
            <a:r>
              <a:rPr lang="en-US" altLang="en-US" sz="3085" dirty="0" smtClean="0">
                <a:solidFill>
                  <a:schemeClr val="bg1"/>
                </a:solidFill>
              </a:rPr>
              <a:t>IN </a:t>
            </a:r>
            <a:r>
              <a:rPr lang="en-US" altLang="en-US" sz="3085" dirty="0">
                <a:solidFill>
                  <a:schemeClr val="bg1"/>
                </a:solidFill>
              </a:rPr>
              <a:t>4th SEMESTER </a:t>
            </a:r>
          </a:p>
        </p:txBody>
      </p:sp>
    </p:spTree>
    <p:extLst>
      <p:ext uri="{BB962C8B-B14F-4D97-AF65-F5344CB8AC3E}">
        <p14:creationId xmlns:p14="http://schemas.microsoft.com/office/powerpoint/2010/main" val="221594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230" y="554990"/>
            <a:ext cx="6891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Types </a:t>
            </a:r>
            <a:r>
              <a:rPr spc="-5" dirty="0"/>
              <a:t>of Data </a:t>
            </a:r>
            <a:r>
              <a:rPr spc="-10" dirty="0"/>
              <a:t>Structure</a:t>
            </a:r>
            <a:r>
              <a:rPr spc="-45" dirty="0"/>
              <a:t> </a:t>
            </a:r>
            <a:r>
              <a:rPr spc="-5" dirty="0"/>
              <a:t>...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828800"/>
            <a:ext cx="9372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230" y="554990"/>
            <a:ext cx="6891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Types </a:t>
            </a:r>
            <a:r>
              <a:rPr spc="-5" dirty="0"/>
              <a:t>of Data </a:t>
            </a:r>
            <a:r>
              <a:rPr spc="-10" dirty="0"/>
              <a:t>Structure</a:t>
            </a:r>
            <a:r>
              <a:rPr spc="-45" dirty="0"/>
              <a:t> </a:t>
            </a:r>
            <a:r>
              <a:rPr spc="-5"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863089"/>
            <a:ext cx="8794750" cy="263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Graph: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It is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set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of items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connected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by edges. 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item is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called 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vertex or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node. 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Trees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are  just like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special kinds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of graphs.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Graphs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are  usually represented by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G = </a:t>
            </a: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(V,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E), where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V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set vertices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Edges.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230" y="554990"/>
            <a:ext cx="6891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Types </a:t>
            </a:r>
            <a:r>
              <a:rPr spc="-5" dirty="0"/>
              <a:t>of Data </a:t>
            </a:r>
            <a:r>
              <a:rPr spc="-10" dirty="0"/>
              <a:t>Structure</a:t>
            </a:r>
            <a:r>
              <a:rPr spc="-45" dirty="0"/>
              <a:t> </a:t>
            </a:r>
            <a:r>
              <a:rPr spc="-5"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379" y="2167889"/>
            <a:ext cx="5005705" cy="472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Undirected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Graph: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graph  whose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edges are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unordered pair of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vertices.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That is each edge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connects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two vertices. In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an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undirected graph, direction  is not important, if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path  is available, it can be 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traversed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 any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direction.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52390" y="2354579"/>
            <a:ext cx="4427220" cy="3900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230" y="554990"/>
            <a:ext cx="6891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Types </a:t>
            </a:r>
            <a:r>
              <a:rPr spc="-5" dirty="0"/>
              <a:t>of Data </a:t>
            </a:r>
            <a:r>
              <a:rPr spc="-10" dirty="0"/>
              <a:t>Structure</a:t>
            </a:r>
            <a:r>
              <a:rPr spc="-45" dirty="0"/>
              <a:t> </a:t>
            </a:r>
            <a:r>
              <a:rPr spc="-5"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898650"/>
            <a:ext cx="9140825" cy="211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Directed Graph: In directed graph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directional  edge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connect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node/vertex. If there is one edge  from one vertex to other then only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path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be  followed.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4079240"/>
            <a:ext cx="8892540" cy="325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6230" y="554990"/>
            <a:ext cx="6891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70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4400" b="1" spc="-5" dirty="0">
                <a:solidFill>
                  <a:srgbClr val="FFFFFF"/>
                </a:solidFill>
                <a:latin typeface="Arial"/>
                <a:cs typeface="Arial"/>
              </a:rPr>
              <a:t>of Data </a:t>
            </a:r>
            <a:r>
              <a:rPr sz="4400" b="1" spc="-1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4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969770"/>
            <a:ext cx="9585960" cy="966469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3570"/>
              </a:lnSpc>
              <a:spcBef>
                <a:spcPts val="440"/>
              </a:spcBef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Weighted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Graph: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graph having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weight, or</a:t>
            </a:r>
            <a:r>
              <a:rPr sz="3200" spc="-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number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associated with each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edge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429000"/>
            <a:ext cx="9395460" cy="3201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400" y="511809"/>
            <a:ext cx="6974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Selecting </a:t>
            </a:r>
            <a:r>
              <a:rPr dirty="0"/>
              <a:t>a </a:t>
            </a:r>
            <a:r>
              <a:rPr spc="-10" dirty="0"/>
              <a:t>Data</a:t>
            </a:r>
            <a:r>
              <a:rPr spc="-4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222757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1369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41070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058670"/>
            <a:ext cx="8467725" cy="306070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 marR="5080">
              <a:lnSpc>
                <a:spcPct val="74700"/>
              </a:lnSpc>
              <a:spcBef>
                <a:spcPts val="107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Analyze the problem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determine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resource  constraints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solution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meet.</a:t>
            </a:r>
            <a:endParaRPr sz="3200">
              <a:latin typeface="Arial"/>
              <a:cs typeface="Arial"/>
            </a:endParaRPr>
          </a:p>
          <a:p>
            <a:pPr marL="12700" marR="340995">
              <a:lnSpc>
                <a:spcPct val="74700"/>
              </a:lnSpc>
              <a:spcBef>
                <a:spcPts val="1420"/>
              </a:spcBef>
              <a:tabLst>
                <a:tab pos="2157095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Determine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basic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operations that must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supported.	Quantify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resource constraints  for each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operation.</a:t>
            </a:r>
            <a:endParaRPr sz="3200">
              <a:latin typeface="Arial"/>
              <a:cs typeface="Arial"/>
            </a:endParaRPr>
          </a:p>
          <a:p>
            <a:pPr marL="12700" marR="50165">
              <a:lnSpc>
                <a:spcPct val="74700"/>
              </a:lnSpc>
              <a:spcBef>
                <a:spcPts val="142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Select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data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structure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best meets these  requirements.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689" y="501650"/>
            <a:ext cx="8440420" cy="914400"/>
          </a:xfrm>
        </p:spPr>
        <p:txBody>
          <a:bodyPr/>
          <a:lstStyle/>
          <a:p>
            <a:pPr algn="ctr"/>
            <a:r>
              <a:rPr lang="en-US" altLang="en-US" dirty="0"/>
              <a:t>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020" y="2078988"/>
            <a:ext cx="9001759" cy="29546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u="sng" dirty="0"/>
              <a:t>Algorithm:</a:t>
            </a:r>
            <a:r>
              <a:rPr lang="en-US" altLang="en-US" dirty="0"/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chemeClr val="bg1"/>
                </a:solidFill>
              </a:rPr>
              <a:t>A computable set of steps to achieve a desired result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en-US" sz="3600" dirty="0" smtClean="0">
                <a:solidFill>
                  <a:schemeClr val="bg1"/>
                </a:solidFill>
              </a:rPr>
              <a:t>Relationship </a:t>
            </a:r>
            <a:r>
              <a:rPr lang="en-US" altLang="en-US" sz="3600" dirty="0">
                <a:solidFill>
                  <a:schemeClr val="bg1"/>
                </a:solidFill>
              </a:rPr>
              <a:t>to Data Structure </a:t>
            </a:r>
          </a:p>
          <a:p>
            <a:pPr lvl="2"/>
            <a:r>
              <a:rPr lang="en-US" altLang="en-US" sz="3600" dirty="0">
                <a:solidFill>
                  <a:schemeClr val="bg1"/>
                </a:solidFill>
              </a:rPr>
              <a:t>Example: Find an element</a:t>
            </a:r>
          </a:p>
          <a:p>
            <a:endParaRPr 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978745" y="5867400"/>
            <a:ext cx="4158310" cy="609600"/>
            <a:chOff x="1440" y="3696"/>
            <a:chExt cx="1968" cy="38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567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17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068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19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70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821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072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1440" y="3696"/>
              <a:ext cx="19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067556" y="4648200"/>
            <a:ext cx="4056888" cy="1066800"/>
            <a:chOff x="3552" y="2688"/>
            <a:chExt cx="1920" cy="672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3679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898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4180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00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82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902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5184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552" y="2688"/>
              <a:ext cx="192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340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689" y="501650"/>
            <a:ext cx="8440420" cy="905510"/>
          </a:xfrm>
        </p:spPr>
        <p:txBody>
          <a:bodyPr/>
          <a:lstStyle/>
          <a:p>
            <a:pPr algn="ctr"/>
            <a:r>
              <a:rPr lang="en-US" altLang="en-US" dirty="0"/>
              <a:t>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6962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4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130175" y="2205546"/>
            <a:ext cx="9823450" cy="1652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289" u="sng" dirty="0"/>
              <a:t>BSCS/BSIT</a:t>
            </a:r>
          </a:p>
          <a:p>
            <a:pPr marL="125947" indent="-125947">
              <a:buFont typeface="Arial" pitchFamily="34" charset="0"/>
              <a:buChar char="•"/>
              <a:defRPr/>
            </a:pPr>
            <a:r>
              <a:rPr lang="en-US" sz="4848" dirty="0">
                <a:solidFill>
                  <a:srgbClr val="FFFFFF"/>
                </a:solidFill>
              </a:rPr>
              <a:t>Classes and Lab 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title"/>
          </p:nvPr>
        </p:nvSpPr>
        <p:spPr>
          <a:xfrm>
            <a:off x="508000" y="882650"/>
            <a:ext cx="9067800" cy="677108"/>
          </a:xfrm>
          <a:noFill/>
        </p:spPr>
        <p:txBody>
          <a:bodyPr/>
          <a:lstStyle/>
          <a:p>
            <a:pPr algn="ctr"/>
            <a:r>
              <a:rPr lang="en-US" altLang="en-US" dirty="0" smtClean="0"/>
              <a:t>CS423 DSA</a:t>
            </a:r>
          </a:p>
        </p:txBody>
      </p:sp>
    </p:spTree>
    <p:extLst>
      <p:ext uri="{BB962C8B-B14F-4D97-AF65-F5344CB8AC3E}">
        <p14:creationId xmlns:p14="http://schemas.microsoft.com/office/powerpoint/2010/main" val="272415657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01568" y="491711"/>
            <a:ext cx="8396111" cy="1416991"/>
          </a:xfrm>
        </p:spPr>
        <p:txBody>
          <a:bodyPr anchor="t"/>
          <a:lstStyle/>
          <a:p>
            <a:pPr algn="l"/>
            <a:r>
              <a:rPr lang="en-US" altLang="en-US" sz="4800" dirty="0" smtClean="0">
                <a:solidFill>
                  <a:srgbClr val="FFFFFF"/>
                </a:solidFill>
              </a:rPr>
              <a:t>Quizzes  &amp; </a:t>
            </a:r>
            <a:r>
              <a:rPr lang="en-US" altLang="en-US" sz="4800" dirty="0" err="1" smtClean="0">
                <a:solidFill>
                  <a:srgbClr val="FFFFFF"/>
                </a:solidFill>
              </a:rPr>
              <a:t>Assignments</a:t>
            </a:r>
            <a:r>
              <a:rPr lang="en-US" altLang="en-US" sz="4408" u="sng" dirty="0" err="1" smtClean="0">
                <a:solidFill>
                  <a:schemeClr val="tx1"/>
                </a:solidFill>
              </a:rPr>
              <a:t>rse</a:t>
            </a:r>
            <a:r>
              <a:rPr lang="en-US" altLang="en-US" sz="4408" u="sng" dirty="0" smtClean="0">
                <a:solidFill>
                  <a:schemeClr val="tx1"/>
                </a:solidFill>
              </a:rPr>
              <a:t> </a:t>
            </a:r>
            <a:r>
              <a:rPr lang="en-US" altLang="en-US" sz="4408" u="sng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>
          <a:xfrm>
            <a:off x="4233" y="2015067"/>
            <a:ext cx="9739489" cy="4431213"/>
          </a:xfrm>
        </p:spPr>
        <p:txBody>
          <a:bodyPr/>
          <a:lstStyle/>
          <a:p>
            <a:r>
              <a:rPr lang="en-US" altLang="en-US" sz="3085" b="1" dirty="0">
                <a:solidFill>
                  <a:srgbClr val="FFFFFF"/>
                </a:solidFill>
              </a:rPr>
              <a:t>Quizzes –% (4-5 </a:t>
            </a:r>
            <a:r>
              <a:rPr lang="en-US" altLang="en-US" sz="3085" b="1" dirty="0" err="1">
                <a:solidFill>
                  <a:srgbClr val="FFFFFF"/>
                </a:solidFill>
              </a:rPr>
              <a:t>Quizez</a:t>
            </a:r>
            <a:r>
              <a:rPr lang="en-US" altLang="en-US" sz="3085" b="1" dirty="0">
                <a:solidFill>
                  <a:srgbClr val="FFFFFF"/>
                </a:solidFill>
              </a:rPr>
              <a:t> best of 4 will be Counted)</a:t>
            </a:r>
          </a:p>
          <a:p>
            <a:r>
              <a:rPr lang="en-US" altLang="en-US" sz="3085" b="1" dirty="0">
                <a:solidFill>
                  <a:srgbClr val="FFFFFF"/>
                </a:solidFill>
              </a:rPr>
              <a:t>Assignments –% (4-5 Assignments best of 4 will be Counted) – (Tasks  weightage) </a:t>
            </a:r>
          </a:p>
          <a:p>
            <a:r>
              <a:rPr lang="en-US" altLang="en-US" sz="3085" b="1" dirty="0">
                <a:solidFill>
                  <a:srgbClr val="FFFFFF"/>
                </a:solidFill>
              </a:rPr>
              <a:t>Presentations –  % (Individual Presentation)</a:t>
            </a:r>
          </a:p>
          <a:p>
            <a:r>
              <a:rPr lang="en-US" altLang="en-US" sz="3085" b="1" dirty="0">
                <a:solidFill>
                  <a:srgbClr val="FFFFFF"/>
                </a:solidFill>
              </a:rPr>
              <a:t>Mid Term</a:t>
            </a:r>
          </a:p>
          <a:p>
            <a:r>
              <a:rPr lang="en-US" altLang="en-US" sz="3085" b="1" dirty="0">
                <a:solidFill>
                  <a:srgbClr val="FFFFFF"/>
                </a:solidFill>
              </a:rPr>
              <a:t>Final % (All Course) </a:t>
            </a:r>
          </a:p>
          <a:p>
            <a:r>
              <a:rPr lang="en-US" altLang="en-US" sz="3085" b="1" dirty="0">
                <a:solidFill>
                  <a:srgbClr val="FF0000"/>
                </a:solidFill>
              </a:rPr>
              <a:t>Same grading applies for Lab as well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61835" y="6318074"/>
            <a:ext cx="671689" cy="5737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45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18657" indent="-314868">
              <a:defRPr sz="2645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9472" indent="-251894">
              <a:defRPr sz="2645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63260" indent="-251894">
              <a:defRPr sz="2645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67049" indent="-251894">
              <a:defRPr sz="2645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70838" indent="-251894" eaLnBrk="0" fontAlgn="base" hangingPunct="0">
              <a:spcBef>
                <a:spcPct val="0"/>
              </a:spcBef>
              <a:spcAft>
                <a:spcPct val="0"/>
              </a:spcAft>
              <a:defRPr sz="2645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74626" indent="-251894" eaLnBrk="0" fontAlgn="base" hangingPunct="0">
              <a:spcBef>
                <a:spcPct val="0"/>
              </a:spcBef>
              <a:spcAft>
                <a:spcPct val="0"/>
              </a:spcAft>
              <a:defRPr sz="2645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78415" indent="-251894" eaLnBrk="0" fontAlgn="base" hangingPunct="0">
              <a:spcBef>
                <a:spcPct val="0"/>
              </a:spcBef>
              <a:spcAft>
                <a:spcPct val="0"/>
              </a:spcAft>
              <a:defRPr sz="2645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82204" indent="-251894" eaLnBrk="0" fontAlgn="base" hangingPunct="0">
              <a:spcBef>
                <a:spcPct val="0"/>
              </a:spcBef>
              <a:spcAft>
                <a:spcPct val="0"/>
              </a:spcAft>
              <a:defRPr sz="2645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D18F3F-B7A3-4B2E-A212-8B38B1FB5C13}" type="slidenum">
              <a:rPr lang="en-US" altLang="en-US" sz="1543" b="0">
                <a:latin typeface="Arial" panose="020B0604020202020204" pitchFamily="34" charset="0"/>
              </a:rPr>
              <a:pPr/>
              <a:t>4</a:t>
            </a:fld>
            <a:endParaRPr lang="en-US" altLang="en-US" sz="1543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>
          <a:xfrm>
            <a:off x="4234" y="1343378"/>
            <a:ext cx="10075333" cy="5625394"/>
          </a:xfrm>
        </p:spPr>
        <p:txBody>
          <a:bodyPr>
            <a:normAutofit fontScale="25000" lnSpcReduction="20000"/>
          </a:bodyPr>
          <a:lstStyle/>
          <a:p>
            <a:pPr marL="301223" indent="-272046">
              <a:buFont typeface="Wingdings 2"/>
              <a:buChar char=""/>
              <a:defRPr/>
            </a:pPr>
            <a:endParaRPr lang="en-US" sz="12800" dirty="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01223" indent="-272046">
              <a:buFont typeface="Wingdings 2"/>
              <a:buChar char=""/>
              <a:defRPr/>
            </a:pPr>
            <a:endParaRPr lang="en-US" sz="128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01223" indent="-272046">
              <a:buFont typeface="Wingdings 2"/>
              <a:buChar char=""/>
              <a:defRPr/>
            </a:pPr>
            <a:r>
              <a:rPr lang="en-US" sz="1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 </a:t>
            </a:r>
            <a:r>
              <a:rPr lang="en-US" sz="1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will be </a:t>
            </a:r>
            <a:r>
              <a:rPr lang="en-US" sz="1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 Data Structure domain.</a:t>
            </a:r>
          </a:p>
          <a:p>
            <a:pPr marL="301223" indent="-272046">
              <a:buFont typeface="Wingdings 2"/>
              <a:buChar char=""/>
              <a:defRPr/>
            </a:pPr>
            <a:endParaRPr lang="en-US" sz="128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01223" indent="-272046">
              <a:buFont typeface="Wingdings 2"/>
              <a:buChar char=""/>
              <a:defRPr/>
            </a:pPr>
            <a:r>
              <a:rPr lang="en-US" sz="1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Student may choose the presentation and approve it from teacher </a:t>
            </a:r>
            <a:r>
              <a:rPr lang="en-US" sz="1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 </a:t>
            </a:r>
            <a:r>
              <a:rPr lang="en-US" sz="1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teacher will assign the topic</a:t>
            </a:r>
            <a:r>
              <a:rPr lang="en-US" sz="1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01223" indent="-272046">
              <a:buFont typeface="Wingdings 2"/>
              <a:buChar char=""/>
              <a:defRPr/>
            </a:pPr>
            <a:endParaRPr lang="en-US" sz="128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01223" indent="-272046">
              <a:buFont typeface="Wingdings 2"/>
              <a:buChar char=""/>
              <a:defRPr/>
            </a:pPr>
            <a:r>
              <a:rPr lang="en-US" sz="1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Individual or group </a:t>
            </a:r>
            <a:r>
              <a:rPr lang="en-US" sz="1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presentation will be taken</a:t>
            </a:r>
            <a:r>
              <a:rPr lang="en-US" sz="1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01223" indent="-272046">
              <a:buFont typeface="Wingdings 2"/>
              <a:buChar char=""/>
              <a:defRPr/>
            </a:pPr>
            <a:endParaRPr lang="en-US" sz="128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01223" indent="-272046">
              <a:buFont typeface="Wingdings 2"/>
              <a:buChar char=""/>
              <a:defRPr/>
            </a:pPr>
            <a:endParaRPr lang="en-US" sz="128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01223" indent="-272046">
              <a:buFont typeface="Wingdings 2"/>
              <a:buChar char=""/>
              <a:defRPr/>
            </a:pPr>
            <a:r>
              <a:rPr lang="en-US" sz="1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Discussion and questions will be asked</a:t>
            </a:r>
            <a:r>
              <a:rPr lang="en-US" sz="1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01223" indent="-272046">
              <a:buFont typeface="Wingdings 2"/>
              <a:buChar char=""/>
              <a:defRPr/>
            </a:pPr>
            <a:endParaRPr lang="en-US" sz="128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01223" indent="-272046">
              <a:buFont typeface="Wingdings 2"/>
              <a:buChar char=""/>
              <a:defRPr/>
            </a:pPr>
            <a:r>
              <a:rPr lang="en-US" sz="1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Volunteer </a:t>
            </a:r>
            <a:r>
              <a:rPr lang="en-US" sz="1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presentations (you may not be that familiar with this kind of stuff but you need to respond to it quickly!)</a:t>
            </a:r>
          </a:p>
          <a:p>
            <a:pPr marL="301223" indent="-272046">
              <a:buFont typeface="Wingdings 2"/>
              <a:buChar char=""/>
              <a:defRPr/>
            </a:pPr>
            <a:endParaRPr lang="en-US" sz="14104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01223" indent="-272046">
              <a:buFont typeface="Wingdings 2"/>
              <a:buChar char=""/>
              <a:defRPr/>
            </a:pPr>
            <a:endParaRPr lang="en-US" sz="1146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01223" indent="-272046">
              <a:buFont typeface="Wingdings 2"/>
              <a:buChar char=""/>
              <a:defRPr/>
            </a:pPr>
            <a:endParaRPr lang="en-US" sz="1146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indent="-272046">
              <a:buFont typeface="Wingdings 2"/>
              <a:buChar char=""/>
              <a:defRPr/>
            </a:pPr>
            <a:endParaRPr lang="en-US" sz="2645" b="1" dirty="0">
              <a:solidFill>
                <a:srgbClr val="FFFFFF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24889" y="6968772"/>
            <a:ext cx="2099028" cy="5037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45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18657" indent="-314868">
              <a:defRPr sz="2645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9472" indent="-251894">
              <a:defRPr sz="2645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63260" indent="-251894">
              <a:defRPr sz="2645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67049" indent="-251894">
              <a:defRPr sz="2645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70838" indent="-251894" eaLnBrk="0" fontAlgn="base" hangingPunct="0">
              <a:spcBef>
                <a:spcPct val="0"/>
              </a:spcBef>
              <a:spcAft>
                <a:spcPct val="0"/>
              </a:spcAft>
              <a:defRPr sz="2645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74626" indent="-251894" eaLnBrk="0" fontAlgn="base" hangingPunct="0">
              <a:spcBef>
                <a:spcPct val="0"/>
              </a:spcBef>
              <a:spcAft>
                <a:spcPct val="0"/>
              </a:spcAft>
              <a:defRPr sz="2645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78415" indent="-251894" eaLnBrk="0" fontAlgn="base" hangingPunct="0">
              <a:spcBef>
                <a:spcPct val="0"/>
              </a:spcBef>
              <a:spcAft>
                <a:spcPct val="0"/>
              </a:spcAft>
              <a:defRPr sz="2645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82204" indent="-251894" eaLnBrk="0" fontAlgn="base" hangingPunct="0">
              <a:spcBef>
                <a:spcPct val="0"/>
              </a:spcBef>
              <a:spcAft>
                <a:spcPct val="0"/>
              </a:spcAft>
              <a:defRPr sz="2645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6855C8-CF74-42D5-A25E-1851B10530B0}" type="slidenum">
              <a:rPr lang="en-US" altLang="en-US" sz="1543" b="0">
                <a:latin typeface="Arial" panose="020B0604020202020204" pitchFamily="34" charset="0"/>
              </a:rPr>
              <a:pPr/>
              <a:t>5</a:t>
            </a:fld>
            <a:endParaRPr lang="en-US" altLang="en-US" sz="1543" b="0">
              <a:latin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91961" y="671689"/>
            <a:ext cx="8396111" cy="839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453" tIns="50727" rIns="101453" bIns="50727"/>
          <a:lstStyle/>
          <a:p>
            <a:pPr>
              <a:buClr>
                <a:schemeClr val="accent3"/>
              </a:buClr>
              <a:defRPr/>
            </a:pPr>
            <a:r>
              <a:rPr lang="en-US" sz="3967" u="sng" dirty="0" smtClean="0">
                <a:solidFill>
                  <a:schemeClr val="bg1"/>
                </a:solidFill>
              </a:rPr>
              <a:t>Project Presentation </a:t>
            </a:r>
            <a:r>
              <a:rPr lang="en-US" sz="3967" u="sng" dirty="0">
                <a:solidFill>
                  <a:schemeClr val="bg1"/>
                </a:solidFill>
              </a:rPr>
              <a:t>Policies</a:t>
            </a:r>
          </a:p>
        </p:txBody>
      </p:sp>
    </p:spTree>
    <p:extLst>
      <p:ext uri="{BB962C8B-B14F-4D97-AF65-F5344CB8AC3E}">
        <p14:creationId xmlns:p14="http://schemas.microsoft.com/office/powerpoint/2010/main" val="1435213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689" y="242569"/>
            <a:ext cx="8440420" cy="1354217"/>
          </a:xfrm>
        </p:spPr>
        <p:txBody>
          <a:bodyPr/>
          <a:lstStyle/>
          <a:p>
            <a:r>
              <a:rPr lang="en-US" dirty="0"/>
              <a:t>Grading Policy:</a:t>
            </a:r>
            <a:br>
              <a:rPr lang="en-US" dirty="0"/>
            </a:br>
            <a:r>
              <a:rPr lang="en-US" dirty="0"/>
              <a:t>(Tentative)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021" y="2078988"/>
            <a:ext cx="8996680" cy="2462213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Mid Tem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Final Theory Exam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Practical Exam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Quizzes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04077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5210" y="554990"/>
            <a:ext cx="54470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lang="en-US" spc="-5" dirty="0">
                <a:solidFill>
                  <a:srgbClr val="FFFFFF"/>
                </a:solidFill>
              </a:rPr>
              <a:t>Data</a:t>
            </a:r>
            <a:r>
              <a:rPr lang="en-US" spc="-10" dirty="0">
                <a:solidFill>
                  <a:srgbClr val="FFFFFF"/>
                </a:solidFill>
              </a:rPr>
              <a:t> </a:t>
            </a:r>
            <a:r>
              <a:rPr lang="en-US" spc="-5" dirty="0">
                <a:solidFill>
                  <a:srgbClr val="FFFFFF"/>
                </a:solidFill>
              </a:rPr>
              <a:t>Structure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20002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" y="1713229"/>
            <a:ext cx="9946004" cy="4546373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732790" marR="539750">
              <a:lnSpc>
                <a:spcPct val="92600"/>
              </a:lnSpc>
              <a:spcBef>
                <a:spcPts val="1445"/>
              </a:spcBef>
              <a:buClr>
                <a:srgbClr val="FFFF00"/>
              </a:buClr>
              <a:buSzPct val="75000"/>
              <a:tabLst>
                <a:tab pos="1021080" algn="l"/>
                <a:tab pos="3987165" algn="l"/>
              </a:tabLst>
            </a:pPr>
            <a:r>
              <a:rPr lang="en-US" sz="3200" spc="-5" dirty="0" smtClean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5" dirty="0" smtClean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3200" spc="1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732790" marR="539750">
              <a:lnSpc>
                <a:spcPct val="92600"/>
              </a:lnSpc>
              <a:spcBef>
                <a:spcPts val="1445"/>
              </a:spcBef>
              <a:buClr>
                <a:srgbClr val="FFFF00"/>
              </a:buClr>
              <a:buSzPct val="75000"/>
              <a:tabLst>
                <a:tab pos="1021080" algn="l"/>
                <a:tab pos="3987165" algn="l"/>
              </a:tabLst>
            </a:pPr>
            <a:r>
              <a:rPr lang="en-US" sz="2800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sz="28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simply</a:t>
            </a:r>
            <a:r>
              <a:rPr lang="en-US" sz="28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value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are set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 values of  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different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type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is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called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 types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like  string, 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integer,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char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etc.</a:t>
            </a:r>
            <a:endParaRPr sz="2800" dirty="0">
              <a:latin typeface="Times New Roman"/>
              <a:cs typeface="Times New Roman"/>
            </a:endParaRPr>
          </a:p>
          <a:p>
            <a:pPr marL="1189990" marR="539750" indent="-457200">
              <a:lnSpc>
                <a:spcPct val="92600"/>
              </a:lnSpc>
              <a:spcBef>
                <a:spcPts val="1445"/>
              </a:spcBef>
              <a:buClr>
                <a:srgbClr val="FFFF00"/>
              </a:buClr>
              <a:buSzPct val="75000"/>
              <a:buFont typeface="Arial" panose="020B0604020202020204" pitchFamily="34" charset="0"/>
              <a:buChar char="•"/>
              <a:tabLst>
                <a:tab pos="1021080" algn="l"/>
                <a:tab pos="3987165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Structure: </a:t>
            </a:r>
            <a:endParaRPr lang="en-US" sz="32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732790" marR="5080">
              <a:lnSpc>
                <a:spcPts val="3550"/>
              </a:lnSpc>
              <a:spcBef>
                <a:spcPts val="1210"/>
              </a:spcBef>
              <a:buClr>
                <a:srgbClr val="FFFF00"/>
              </a:buClr>
              <a:buSzPct val="75000"/>
              <a:tabLst>
                <a:tab pos="1021080" algn="l"/>
              </a:tabLst>
            </a:pPr>
            <a:r>
              <a:rPr sz="2800" spc="-9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Way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organizing information,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so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that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it is easier to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lang="en-US" sz="28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</a:p>
          <a:p>
            <a:pPr marL="732790" marR="5080">
              <a:lnSpc>
                <a:spcPts val="3550"/>
              </a:lnSpc>
              <a:spcBef>
                <a:spcPts val="1210"/>
              </a:spcBef>
              <a:buClr>
                <a:srgbClr val="FFFF00"/>
              </a:buClr>
              <a:buSzPct val="75000"/>
              <a:tabLst>
                <a:tab pos="1021080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So </a:t>
            </a:r>
            <a:endParaRPr lang="en-US" sz="2800" dirty="0">
              <a:latin typeface="Times New Roman"/>
              <a:cs typeface="Times New Roman"/>
            </a:endParaRPr>
          </a:p>
          <a:p>
            <a:pPr marL="732790" marR="5080">
              <a:lnSpc>
                <a:spcPts val="3550"/>
              </a:lnSpc>
              <a:spcBef>
                <a:spcPts val="1210"/>
              </a:spcBef>
              <a:buClr>
                <a:srgbClr val="FFFF00"/>
              </a:buClr>
              <a:buSzPct val="75000"/>
              <a:tabLst>
                <a:tab pos="1021080" algn="l"/>
              </a:tabLst>
            </a:pPr>
            <a:r>
              <a:rPr sz="28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Its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way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organizing	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such a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way</a:t>
            </a:r>
            <a:r>
              <a:rPr sz="28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so 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easier to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5210" y="554990"/>
            <a:ext cx="5447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rgbClr val="FFFFFF"/>
                </a:solidFill>
              </a:rPr>
              <a:t>Data</a:t>
            </a:r>
            <a:r>
              <a:rPr lang="en-US" spc="-10" dirty="0">
                <a:solidFill>
                  <a:srgbClr val="FFFFFF"/>
                </a:solidFill>
              </a:rPr>
              <a:t> </a:t>
            </a:r>
            <a:r>
              <a:rPr lang="en-US" spc="-5" dirty="0">
                <a:solidFill>
                  <a:srgbClr val="FFFFFF"/>
                </a:solidFill>
              </a:rPr>
              <a:t>Structure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2251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2021839"/>
            <a:ext cx="8479155" cy="30492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..</a:t>
            </a:r>
            <a:endParaRPr sz="3200" dirty="0">
              <a:latin typeface="Arial"/>
              <a:cs typeface="Arial"/>
            </a:endParaRPr>
          </a:p>
          <a:p>
            <a:pPr marL="1308100" marR="162560" indent="-575310">
              <a:lnSpc>
                <a:spcPct val="83200"/>
              </a:lnSpc>
              <a:spcBef>
                <a:spcPts val="1365"/>
              </a:spcBef>
              <a:buClr>
                <a:srgbClr val="FFFF00"/>
              </a:buClr>
              <a:buSzPct val="75000"/>
              <a:buFont typeface="Trebuchet MS"/>
              <a:buChar char="–"/>
              <a:tabLst>
                <a:tab pos="102108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data structure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is 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particular way of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organizing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in 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3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it  can be used </a:t>
            </a:r>
            <a:r>
              <a:rPr sz="3200" spc="-185" dirty="0">
                <a:solidFill>
                  <a:srgbClr val="FFFFFF"/>
                </a:solidFill>
                <a:latin typeface="Arial"/>
                <a:cs typeface="Arial"/>
              </a:rPr>
              <a:t>efif</a:t>
            </a:r>
            <a:r>
              <a:rPr sz="32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ciently.</a:t>
            </a:r>
            <a:endParaRPr sz="3200" dirty="0">
              <a:latin typeface="Arial"/>
              <a:cs typeface="Arial"/>
            </a:endParaRPr>
          </a:p>
          <a:p>
            <a:pPr marL="1308100" indent="-575310">
              <a:lnSpc>
                <a:spcPts val="3695"/>
              </a:lnSpc>
              <a:spcBef>
                <a:spcPts val="910"/>
              </a:spcBef>
              <a:buClr>
                <a:srgbClr val="FFFF00"/>
              </a:buClr>
              <a:buSzPct val="75000"/>
              <a:buFont typeface="Trebuchet MS"/>
              <a:buChar char="–"/>
              <a:tabLst>
                <a:tab pos="102108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scheme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organizing related pieces</a:t>
            </a:r>
            <a:r>
              <a:rPr sz="32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 smtClean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sz="32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4589" y="554990"/>
            <a:ext cx="5201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Data</a:t>
            </a:r>
            <a:r>
              <a:rPr spc="-100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2251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4521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522350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00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114300">
              <a:lnSpc>
                <a:spcPct val="107100"/>
              </a:lnSpc>
              <a:spcBef>
                <a:spcPts val="95"/>
              </a:spcBef>
            </a:pPr>
            <a:r>
              <a:rPr sz="3200" spc="-5" dirty="0"/>
              <a:t>Human </a:t>
            </a:r>
            <a:r>
              <a:rPr sz="3200" spc="-10" dirty="0"/>
              <a:t>requirement </a:t>
            </a:r>
            <a:r>
              <a:rPr sz="3200" spc="-5" dirty="0"/>
              <a:t>with computer are going to  </a:t>
            </a:r>
            <a:r>
              <a:rPr sz="3200" dirty="0"/>
              <a:t>complex </a:t>
            </a:r>
            <a:r>
              <a:rPr sz="3200" spc="-5" dirty="0"/>
              <a:t>day by </a:t>
            </a:r>
            <a:r>
              <a:rPr sz="3200" spc="-65" dirty="0"/>
              <a:t>day. </a:t>
            </a:r>
            <a:r>
              <a:rPr sz="3200" spc="-180" dirty="0"/>
              <a:t>To </a:t>
            </a:r>
            <a:r>
              <a:rPr sz="3200" dirty="0"/>
              <a:t>solve </a:t>
            </a:r>
            <a:r>
              <a:rPr sz="3200" spc="-10" dirty="0"/>
              <a:t>the </a:t>
            </a:r>
            <a:r>
              <a:rPr sz="3200" dirty="0"/>
              <a:t>complex  </a:t>
            </a:r>
            <a:r>
              <a:rPr sz="3200" spc="-5" dirty="0"/>
              <a:t>requirements in </a:t>
            </a:r>
            <a:r>
              <a:rPr sz="3200" spc="-15" dirty="0"/>
              <a:t>efficient </a:t>
            </a:r>
            <a:r>
              <a:rPr sz="3200" spc="-5" dirty="0"/>
              <a:t>way we need this  </a:t>
            </a:r>
            <a:r>
              <a:rPr sz="3200" spc="-40" dirty="0"/>
              <a:t>study.</a:t>
            </a:r>
            <a:endParaRPr sz="3200"/>
          </a:p>
          <a:p>
            <a:pPr marL="394970" marR="5080">
              <a:lnSpc>
                <a:spcPct val="144000"/>
              </a:lnSpc>
            </a:pPr>
            <a:r>
              <a:rPr sz="3200" spc="-10" dirty="0"/>
              <a:t>Provide fastest </a:t>
            </a:r>
            <a:r>
              <a:rPr sz="3200" dirty="0"/>
              <a:t>solution </a:t>
            </a:r>
            <a:r>
              <a:rPr sz="3200" spc="-5" dirty="0"/>
              <a:t>of human </a:t>
            </a:r>
            <a:r>
              <a:rPr sz="3200" dirty="0"/>
              <a:t>requirements.  </a:t>
            </a:r>
            <a:r>
              <a:rPr sz="3200" spc="-10" dirty="0"/>
              <a:t>Provide </a:t>
            </a:r>
            <a:r>
              <a:rPr sz="3200" spc="-15" dirty="0"/>
              <a:t>efficient </a:t>
            </a:r>
            <a:r>
              <a:rPr sz="3200" dirty="0"/>
              <a:t>solution </a:t>
            </a:r>
            <a:r>
              <a:rPr sz="3200" spc="-5" dirty="0"/>
              <a:t>of </a:t>
            </a:r>
            <a:r>
              <a:rPr sz="3200" dirty="0"/>
              <a:t>complex</a:t>
            </a:r>
            <a:r>
              <a:rPr sz="3200" spc="-50" dirty="0"/>
              <a:t> </a:t>
            </a:r>
            <a:r>
              <a:rPr sz="3200" spc="-5" dirty="0"/>
              <a:t>problem.</a:t>
            </a:r>
            <a:endParaRPr sz="3200"/>
          </a:p>
          <a:p>
            <a:pPr marL="1403350" indent="-288290">
              <a:lnSpc>
                <a:spcPct val="100000"/>
              </a:lnSpc>
              <a:spcBef>
                <a:spcPts val="1660"/>
              </a:spcBef>
              <a:buClr>
                <a:srgbClr val="FFFF00"/>
              </a:buClr>
              <a:buSzPct val="75000"/>
              <a:buFont typeface="Trebuchet MS"/>
              <a:buChar char="–"/>
              <a:tabLst>
                <a:tab pos="1402715" algn="l"/>
                <a:tab pos="1403350" algn="l"/>
              </a:tabLst>
            </a:pPr>
            <a:r>
              <a:rPr sz="2800" spc="-5" dirty="0"/>
              <a:t>Space</a:t>
            </a:r>
            <a:endParaRPr sz="2800"/>
          </a:p>
          <a:p>
            <a:pPr marL="1403350" indent="-288290">
              <a:lnSpc>
                <a:spcPct val="100000"/>
              </a:lnSpc>
              <a:spcBef>
                <a:spcPts val="1360"/>
              </a:spcBef>
              <a:buClr>
                <a:srgbClr val="FFFF00"/>
              </a:buClr>
              <a:buSzPct val="75000"/>
              <a:buFont typeface="Trebuchet MS"/>
              <a:buChar char="–"/>
              <a:tabLst>
                <a:tab pos="1402715" algn="l"/>
                <a:tab pos="1403350" algn="l"/>
              </a:tabLst>
            </a:pPr>
            <a:r>
              <a:rPr sz="2800" spc="-30" dirty="0"/>
              <a:t>Time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1089</Words>
  <Application>Microsoft Office PowerPoint</Application>
  <PresentationFormat>Custom</PresentationFormat>
  <Paragraphs>198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Georgia</vt:lpstr>
      <vt:lpstr>Times New Roman</vt:lpstr>
      <vt:lpstr>Trebuchet MS</vt:lpstr>
      <vt:lpstr>Wingdings</vt:lpstr>
      <vt:lpstr>Wingdings 2</vt:lpstr>
      <vt:lpstr>Office Theme</vt:lpstr>
      <vt:lpstr>Data Structures &amp; Algorithms </vt:lpstr>
      <vt:lpstr>PowerPoint Presentation</vt:lpstr>
      <vt:lpstr>CS423 DSA</vt:lpstr>
      <vt:lpstr>Quizzes  &amp; Assignmentsrse Evaluation</vt:lpstr>
      <vt:lpstr>PowerPoint Presentation</vt:lpstr>
      <vt:lpstr>Grading Policy: (Tentative)</vt:lpstr>
      <vt:lpstr>Data Structure</vt:lpstr>
      <vt:lpstr>Data Structure</vt:lpstr>
      <vt:lpstr>Why Data Structure</vt:lpstr>
      <vt:lpstr>Study in Data Structure</vt:lpstr>
      <vt:lpstr>PowerPoint Presentation</vt:lpstr>
      <vt:lpstr>Classification of Data Structure ...</vt:lpstr>
      <vt:lpstr>Classification of Data Structure ...</vt:lpstr>
      <vt:lpstr>Operation on Linear/Non-Linear  Data Structure</vt:lpstr>
      <vt:lpstr>Types of Data Structure</vt:lpstr>
      <vt:lpstr>Types of Data Structure ...</vt:lpstr>
      <vt:lpstr>Types of Data Structure ...</vt:lpstr>
      <vt:lpstr>Types of Data Structure ...</vt:lpstr>
      <vt:lpstr>Types of Data Structure ...</vt:lpstr>
      <vt:lpstr>Types of Data Structure ...</vt:lpstr>
      <vt:lpstr>Types of Data Structure ...</vt:lpstr>
      <vt:lpstr>Types of Data Structure ...</vt:lpstr>
      <vt:lpstr>Types of Data Structure ...</vt:lpstr>
      <vt:lpstr>PowerPoint Presentation</vt:lpstr>
      <vt:lpstr>Selecting a Data Structure</vt:lpstr>
      <vt:lpstr>Algorithm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</dc:title>
  <dc:creator>zaid shabbir</dc:creator>
  <cp:lastModifiedBy>UIIT</cp:lastModifiedBy>
  <cp:revision>7</cp:revision>
  <dcterms:created xsi:type="dcterms:W3CDTF">2018-02-19T15:10:38Z</dcterms:created>
  <dcterms:modified xsi:type="dcterms:W3CDTF">2022-10-11T06:43:44Z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2015-04-17T00:00:00Z</vt:filetime>
  </property>
  <property fmtid="{D5CDD505-2E9C-101B-9397-08002B2CF9AE}" pid="3" name="Creator">
    <vt:lpwstr>Impress</vt:lpwstr>
  </property>
  <property fmtid="{D5CDD505-2E9C-101B-9397-08002B2CF9AE}" pid="4" name="LastSaved">
    <vt:filetime>2018-02-19T00:00:00Z</vt:filetime>
  </property>
</Properties>
</file>