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1BB22-0AB4-4025-8BFC-5B76A170C8A0}" type="datetimeFigureOut">
              <a:rPr lang="en-US" smtClean="0"/>
              <a:pPr/>
              <a:t>12/26/2016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4DFA8-F86C-4A7B-9620-39D4085C3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MS Access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109503"/>
            <a:ext cx="8229600" cy="150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DROP TABLE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DROP TABLE statement is used to delete a table.</a:t>
            </a:r>
          </a:p>
          <a:p>
            <a:r>
              <a:rPr lang="en-US" dirty="0"/>
              <a:t>DROP TABLE </a:t>
            </a:r>
            <a:r>
              <a:rPr lang="en-US" dirty="0" err="1" smtClean="0"/>
              <a:t>table_name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TRUNCATE TABLE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/>
              <a:t>the data inside the table, and not the table </a:t>
            </a:r>
            <a:r>
              <a:rPr lang="en-US" dirty="0" smtClean="0"/>
              <a:t>itself.</a:t>
            </a:r>
            <a:endParaRPr lang="en-US" dirty="0"/>
          </a:p>
          <a:p>
            <a:r>
              <a:rPr lang="en-US" dirty="0"/>
              <a:t>Then, use the TRUNCATE TABLE statement:</a:t>
            </a:r>
          </a:p>
          <a:p>
            <a:r>
              <a:rPr lang="en-US" dirty="0"/>
              <a:t>TRUNCATE TABLE </a:t>
            </a:r>
            <a:r>
              <a:rPr lang="en-US" dirty="0" err="1"/>
              <a:t>table_name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 ALTER TABLE 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ALTER TABLE statement is used to add, delete, or modify columns in an existing table.</a:t>
            </a:r>
          </a:p>
          <a:p>
            <a:r>
              <a:rPr lang="en-US" dirty="0" smtClean="0"/>
              <a:t>Syntax</a:t>
            </a:r>
            <a:endParaRPr lang="en-US" dirty="0"/>
          </a:p>
          <a:p>
            <a:pPr lvl="1"/>
            <a:r>
              <a:rPr lang="en-US" dirty="0"/>
              <a:t>To add a column in a table, use the following syntax:</a:t>
            </a:r>
          </a:p>
          <a:p>
            <a:pPr lvl="1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ADD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endParaRPr lang="en-US" dirty="0"/>
          </a:p>
          <a:p>
            <a:pPr lvl="1"/>
            <a:r>
              <a:rPr lang="en-US" dirty="0"/>
              <a:t>To delete a column in a table, use the following syntax (notice that some database systems don't allow deleting a column):</a:t>
            </a:r>
          </a:p>
          <a:p>
            <a:pPr lvl="1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DROP COLUMN </a:t>
            </a:r>
            <a:r>
              <a:rPr lang="en-US" dirty="0" err="1"/>
              <a:t>column_name</a:t>
            </a:r>
            <a:endParaRPr lang="en-US" dirty="0"/>
          </a:p>
          <a:p>
            <a:r>
              <a:rPr lang="en-US" dirty="0" smtClean="0"/>
              <a:t>To change the data type of a column in a table, use the following syntax:</a:t>
            </a:r>
          </a:p>
          <a:p>
            <a:pPr lvl="1"/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ALTER COLUMN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DISTINCT </a:t>
            </a:r>
            <a:r>
              <a:rPr lang="en-US" i="1" dirty="0" err="1"/>
              <a:t>column_name</a:t>
            </a:r>
            <a:r>
              <a:rPr lang="en-US" dirty="0" err="1"/>
              <a:t>,</a:t>
            </a:r>
            <a:r>
              <a:rPr lang="en-US" i="1" dirty="0" err="1"/>
              <a:t>column_name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DISTINCT City FROM Customers</a:t>
            </a:r>
            <a:r>
              <a:rPr lang="en-US" dirty="0" smtClean="0"/>
              <a:t>;	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 INSERT INTO 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smtClean="0">
                <a:solidFill>
                  <a:srgbClr val="000000"/>
                </a:solidFill>
                <a:latin typeface="Verdana"/>
              </a:rPr>
              <a:t>It </a:t>
            </a:r>
            <a:r>
              <a:rPr lang="en-US" b="0" i="0" dirty="0" smtClean="0">
                <a:solidFill>
                  <a:srgbClr val="000000"/>
                </a:solidFill>
                <a:latin typeface="Verdana"/>
              </a:rPr>
              <a:t>is possible to write the INSERT INTO statement in two forms.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Verdana"/>
              </a:rPr>
              <a:t>The first form does not specify the column names where the data will be inserted, only their values: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INSERT INTO </a:t>
            </a:r>
            <a:r>
              <a:rPr lang="en-US" b="0" i="1" dirty="0" err="1" smtClean="0">
                <a:solidFill>
                  <a:srgbClr val="000000"/>
                </a:solidFill>
                <a:latin typeface="Consolas"/>
              </a:rPr>
              <a:t>table_name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/>
            </a:r>
            <a:br>
              <a:rPr lang="en-US" b="0" i="0" dirty="0" smtClean="0">
                <a:solidFill>
                  <a:srgbClr val="000000"/>
                </a:solidFill>
                <a:latin typeface="Consolas"/>
              </a:rPr>
            </a:b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VALUES (</a:t>
            </a:r>
            <a:r>
              <a:rPr lang="en-US" b="0" i="1" dirty="0" smtClean="0">
                <a:solidFill>
                  <a:srgbClr val="000000"/>
                </a:solidFill>
                <a:latin typeface="Consolas"/>
              </a:rPr>
              <a:t>value1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 i="1" dirty="0" smtClean="0">
                <a:solidFill>
                  <a:srgbClr val="000000"/>
                </a:solidFill>
                <a:latin typeface="Consolas"/>
              </a:rPr>
              <a:t>value2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 i="1" dirty="0" smtClean="0">
                <a:solidFill>
                  <a:srgbClr val="000000"/>
                </a:solidFill>
                <a:latin typeface="Consolas"/>
              </a:rPr>
              <a:t>value3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,...);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Verdana"/>
              </a:rPr>
              <a:t>The second form specifies both the column names and the values to be inserted:</a:t>
            </a:r>
          </a:p>
          <a:p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INSERT INTO </a:t>
            </a:r>
            <a:r>
              <a:rPr lang="en-US" b="0" i="1" dirty="0" err="1" smtClean="0">
                <a:solidFill>
                  <a:srgbClr val="000000"/>
                </a:solidFill>
                <a:latin typeface="Consolas"/>
              </a:rPr>
              <a:t>table_name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b="0" i="1" dirty="0" smtClean="0">
                <a:solidFill>
                  <a:srgbClr val="000000"/>
                </a:solidFill>
                <a:latin typeface="Consolas"/>
              </a:rPr>
              <a:t>column1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 i="1" dirty="0" smtClean="0">
                <a:solidFill>
                  <a:srgbClr val="000000"/>
                </a:solidFill>
                <a:latin typeface="Consolas"/>
              </a:rPr>
              <a:t>column2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 i="1" dirty="0" smtClean="0">
                <a:solidFill>
                  <a:srgbClr val="000000"/>
                </a:solidFill>
                <a:latin typeface="Consolas"/>
              </a:rPr>
              <a:t>column3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,..)</a:t>
            </a:r>
            <a:br>
              <a:rPr lang="en-US" b="0" i="0" dirty="0" smtClean="0">
                <a:solidFill>
                  <a:srgbClr val="000000"/>
                </a:solidFill>
                <a:latin typeface="Consolas"/>
              </a:rPr>
            </a:b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VALUES (</a:t>
            </a:r>
            <a:r>
              <a:rPr lang="en-US" b="0" i="1" dirty="0" smtClean="0">
                <a:solidFill>
                  <a:srgbClr val="000000"/>
                </a:solidFill>
                <a:latin typeface="Consolas"/>
              </a:rPr>
              <a:t>value1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 i="1" dirty="0" smtClean="0">
                <a:solidFill>
                  <a:srgbClr val="000000"/>
                </a:solidFill>
                <a:latin typeface="Consolas"/>
              </a:rPr>
              <a:t>value2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0" i="1" dirty="0" smtClean="0">
                <a:solidFill>
                  <a:srgbClr val="000000"/>
                </a:solidFill>
                <a:latin typeface="Consolas"/>
              </a:rPr>
              <a:t>value3</a:t>
            </a:r>
            <a:r>
              <a:rPr lang="en-US" b="0" i="0" dirty="0" smtClean="0">
                <a:solidFill>
                  <a:srgbClr val="000000"/>
                </a:solidFill>
                <a:latin typeface="Consolas"/>
              </a:rPr>
              <a:t>,...);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7" y="1896269"/>
            <a:ext cx="80867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INSERT INTO Customers (</a:t>
            </a:r>
            <a:r>
              <a:rPr lang="en-US" sz="2000" dirty="0" err="1"/>
              <a:t>CustomerName</a:t>
            </a:r>
            <a:r>
              <a:rPr lang="en-US" sz="2000" dirty="0"/>
              <a:t>, </a:t>
            </a:r>
            <a:r>
              <a:rPr lang="en-US" sz="2000" dirty="0" err="1"/>
              <a:t>ContactName</a:t>
            </a:r>
            <a:r>
              <a:rPr lang="en-US" sz="2000" dirty="0"/>
              <a:t>, Address, City, </a:t>
            </a:r>
            <a:r>
              <a:rPr lang="en-US" sz="2000" dirty="0" err="1"/>
              <a:t>PostalCode</a:t>
            </a:r>
            <a:r>
              <a:rPr lang="en-US" sz="2000" dirty="0"/>
              <a:t>, Country)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VALUES ('</a:t>
            </a:r>
            <a:r>
              <a:rPr lang="en-US" sz="2000" dirty="0" err="1"/>
              <a:t>Cardinal','Tom</a:t>
            </a:r>
            <a:r>
              <a:rPr lang="en-US" sz="2000" dirty="0"/>
              <a:t> B. </a:t>
            </a:r>
            <a:r>
              <a:rPr lang="en-US" sz="2000" dirty="0" err="1"/>
              <a:t>Erichsen','Skagen</a:t>
            </a:r>
            <a:r>
              <a:rPr lang="en-US" sz="2000" dirty="0"/>
              <a:t> 21','Stavanger','4006','Norway');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11162"/>
            <a:ext cx="8229600" cy="450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SQL UPDATE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SET </a:t>
            </a:r>
            <a:r>
              <a:rPr lang="en-US" i="1" dirty="0"/>
              <a:t>column1</a:t>
            </a:r>
            <a:r>
              <a:rPr lang="en-US" dirty="0"/>
              <a:t>=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column2</a:t>
            </a:r>
            <a:r>
              <a:rPr lang="en-US" dirty="0"/>
              <a:t>=</a:t>
            </a:r>
            <a:r>
              <a:rPr lang="en-US" i="1" dirty="0"/>
              <a:t>value2</a:t>
            </a:r>
            <a:r>
              <a:rPr lang="en-US" dirty="0"/>
              <a:t>,...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 err="1"/>
              <a:t>some_column</a:t>
            </a:r>
            <a:r>
              <a:rPr lang="en-US" dirty="0"/>
              <a:t>=</a:t>
            </a:r>
            <a:r>
              <a:rPr lang="en-US" i="1" dirty="0" err="1"/>
              <a:t>some_value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2" y="1958181"/>
            <a:ext cx="8029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UPDATE Customers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SET </a:t>
            </a:r>
            <a:r>
              <a:rPr lang="en-US" sz="2400" dirty="0" err="1"/>
              <a:t>ContactName</a:t>
            </a:r>
            <a:r>
              <a:rPr lang="en-US" sz="2400" dirty="0"/>
              <a:t>='Alfred Schmidt', City='Hamburg'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WHERE </a:t>
            </a:r>
            <a:r>
              <a:rPr lang="en-US" sz="2400" dirty="0" err="1"/>
              <a:t>CustomerName</a:t>
            </a:r>
            <a:r>
              <a:rPr lang="en-US" sz="2400" dirty="0"/>
              <a:t>='</a:t>
            </a:r>
            <a:r>
              <a:rPr lang="en-US" sz="2400" dirty="0" err="1"/>
              <a:t>Alfreds</a:t>
            </a:r>
            <a:r>
              <a:rPr lang="en-US" sz="2400" dirty="0"/>
              <a:t> </a:t>
            </a:r>
            <a:r>
              <a:rPr lang="en-US" sz="2400" dirty="0" err="1"/>
              <a:t>Futterkiste</a:t>
            </a:r>
            <a:r>
              <a:rPr lang="en-US" sz="2400" dirty="0"/>
              <a:t>';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1667669"/>
            <a:ext cx="81343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SQL DELETE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DELETE 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some_column</a:t>
            </a:r>
            <a:r>
              <a:rPr lang="en-US" dirty="0"/>
              <a:t>=</a:t>
            </a:r>
            <a:r>
              <a:rPr lang="en-US" i="1" dirty="0" err="1"/>
              <a:t>some_value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/>
              <a:t>DELETE FROM Customers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 </a:t>
            </a:r>
            <a:r>
              <a:rPr lang="en-US" dirty="0" err="1"/>
              <a:t>CustomerName</a:t>
            </a:r>
            <a:r>
              <a:rPr lang="en-US" dirty="0"/>
              <a:t>='</a:t>
            </a:r>
            <a:r>
              <a:rPr lang="en-US" dirty="0" err="1"/>
              <a:t>Alfreds</a:t>
            </a:r>
            <a:r>
              <a:rPr lang="en-US" dirty="0"/>
              <a:t> </a:t>
            </a:r>
            <a:r>
              <a:rPr lang="en-US" dirty="0" err="1"/>
              <a:t>Futterkiste</a:t>
            </a:r>
            <a:r>
              <a:rPr lang="en-US" dirty="0"/>
              <a:t>' AND </a:t>
            </a:r>
            <a:r>
              <a:rPr lang="en-US" dirty="0" err="1"/>
              <a:t>ContactName</a:t>
            </a:r>
            <a:r>
              <a:rPr lang="en-US" dirty="0"/>
              <a:t>='Maria Anders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/>
              <a:t>DELETE FROM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DELETE * FROM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SQL CREATE TABLE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TABLE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column_name1 </a:t>
            </a:r>
            <a:r>
              <a:rPr lang="en-US" i="1" dirty="0" err="1"/>
              <a:t>data_type</a:t>
            </a:r>
            <a:r>
              <a:rPr lang="en-US" dirty="0"/>
              <a:t>(</a:t>
            </a:r>
            <a:r>
              <a:rPr lang="en-US" i="1" dirty="0"/>
              <a:t>size</a:t>
            </a:r>
            <a:r>
              <a:rPr lang="en-US" dirty="0"/>
              <a:t>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column_name2 </a:t>
            </a:r>
            <a:r>
              <a:rPr lang="en-US" i="1" dirty="0" err="1"/>
              <a:t>data_type</a:t>
            </a:r>
            <a:r>
              <a:rPr lang="en-US" dirty="0"/>
              <a:t>(</a:t>
            </a:r>
            <a:r>
              <a:rPr lang="en-US" i="1" dirty="0"/>
              <a:t>size</a:t>
            </a:r>
            <a:r>
              <a:rPr lang="en-US" dirty="0"/>
              <a:t>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column_name3 </a:t>
            </a:r>
            <a:r>
              <a:rPr lang="en-US" i="1" dirty="0" err="1"/>
              <a:t>data_type</a:t>
            </a:r>
            <a:r>
              <a:rPr lang="en-US" dirty="0"/>
              <a:t>(</a:t>
            </a:r>
            <a:r>
              <a:rPr lang="en-US" i="1" dirty="0"/>
              <a:t>size</a:t>
            </a:r>
            <a:r>
              <a:rPr lang="en-US" dirty="0"/>
              <a:t>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r>
              <a:rPr lang="en-US" dirty="0"/>
              <a:t>CREATE TABLE Persons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Address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City </a:t>
            </a:r>
            <a:r>
              <a:rPr lang="en-US" dirty="0" err="1"/>
              <a:t>varchar</a:t>
            </a:r>
            <a:r>
              <a:rPr lang="en-US" dirty="0"/>
              <a:t>(255)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486400"/>
            <a:ext cx="8229600" cy="150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160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MS Access</vt:lpstr>
      <vt:lpstr>SQL INSERT INTO Statement </vt:lpstr>
      <vt:lpstr>Slide 3</vt:lpstr>
      <vt:lpstr>INSERT INTO Customers (CustomerName, ContactName, Address, City, PostalCode, Country) VALUES ('Cardinal','Tom B. Erichsen','Skagen 21','Stavanger','4006','Norway');</vt:lpstr>
      <vt:lpstr>The SQL UPDATE Statement</vt:lpstr>
      <vt:lpstr>Slide 6</vt:lpstr>
      <vt:lpstr>UPDATE Customers SET ContactName='Alfred Schmidt', City='Hamburg' WHERE CustomerName='Alfreds Futterkiste';</vt:lpstr>
      <vt:lpstr>The SQL DELETE Statement</vt:lpstr>
      <vt:lpstr>The SQL CREATE TABLE Statement</vt:lpstr>
      <vt:lpstr>Slide 10</vt:lpstr>
      <vt:lpstr>The DROP TABLE Statement</vt:lpstr>
      <vt:lpstr>The TRUNCATE TABLE Statement </vt:lpstr>
      <vt:lpstr>SQL ALTER TABLE Statement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sidra</dc:creator>
  <cp:lastModifiedBy>Fahad</cp:lastModifiedBy>
  <cp:revision>20</cp:revision>
  <dcterms:created xsi:type="dcterms:W3CDTF">2015-12-31T08:14:18Z</dcterms:created>
  <dcterms:modified xsi:type="dcterms:W3CDTF">2016-12-26T09:29:30Z</dcterms:modified>
</cp:coreProperties>
</file>