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9"/>
  </p:notesMasterIdLst>
  <p:sldIdLst>
    <p:sldId id="277" r:id="rId2"/>
    <p:sldId id="297" r:id="rId3"/>
    <p:sldId id="322" r:id="rId4"/>
    <p:sldId id="335" r:id="rId5"/>
    <p:sldId id="336" r:id="rId6"/>
    <p:sldId id="337" r:id="rId7"/>
    <p:sldId id="338" r:id="rId8"/>
    <p:sldId id="339" r:id="rId9"/>
    <p:sldId id="340" r:id="rId10"/>
    <p:sldId id="321" r:id="rId11"/>
    <p:sldId id="319" r:id="rId12"/>
    <p:sldId id="317" r:id="rId13"/>
    <p:sldId id="323" r:id="rId14"/>
    <p:sldId id="298" r:id="rId15"/>
    <p:sldId id="304" r:id="rId16"/>
    <p:sldId id="310" r:id="rId17"/>
    <p:sldId id="305" r:id="rId18"/>
    <p:sldId id="309" r:id="rId19"/>
    <p:sldId id="307" r:id="rId20"/>
    <p:sldId id="308" r:id="rId21"/>
    <p:sldId id="312" r:id="rId22"/>
    <p:sldId id="313" r:id="rId23"/>
    <p:sldId id="316" r:id="rId24"/>
    <p:sldId id="333" r:id="rId25"/>
    <p:sldId id="332" r:id="rId26"/>
    <p:sldId id="330" r:id="rId27"/>
    <p:sldId id="341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3" autoAdjust="0"/>
    <p:restoredTop sz="87125" autoAdjust="0"/>
  </p:normalViewPr>
  <p:slideViewPr>
    <p:cSldViewPr>
      <p:cViewPr varScale="1">
        <p:scale>
          <a:sx n="64" d="100"/>
          <a:sy n="64" d="100"/>
        </p:scale>
        <p:origin x="15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59EC8-5E2D-4DF8-BBA6-6A48BCFC7886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29B5D-D1F1-479A-8FA3-8FB762F0B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03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0267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Courtesy:     www.layertwo.net</a:t>
            </a:r>
          </a:p>
          <a:p>
            <a:r>
              <a:rPr lang="en-US" baseline="0" dirty="0" smtClean="0"/>
              <a:t>	www.tcpipguide.com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10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014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Courtesy:     www.layertwo.net</a:t>
            </a:r>
          </a:p>
          <a:p>
            <a:r>
              <a:rPr lang="en-US" baseline="0" dirty="0" smtClean="0"/>
              <a:t>	www.tcpipguide.com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11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446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12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094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13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903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dirty="0" smtClean="0"/>
              <a:t>Hosts file is used in small networks or as supplement to the next option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14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150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15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2172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16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946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17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651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18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749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19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618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2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849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20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641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21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342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22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488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23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513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24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9479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25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1717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26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424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Courtesy:     www.layertwo.net</a:t>
            </a:r>
          </a:p>
          <a:p>
            <a:r>
              <a:rPr lang="en-US" baseline="0" dirty="0" smtClean="0"/>
              <a:t>	www.tcpipguide.com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3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142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A90B0C-5B8F-4D3C-BA2C-0AFF3F8CA3A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119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88BDFF-F749-4E6E-B307-3A111C95E70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6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912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B4184-3228-4262-B9FD-962E92714B6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6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443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DF716-CC82-4EF6-926A-1AFC8FDEC7D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6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101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DB64B2-4CE6-4B35-BE59-8D6281CFCC2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471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30CC7E-307B-4153-9207-712873AA9C8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6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258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D00AE82B-E6DE-496D-8593-D879E45BA82B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1/4/2019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6B78E9A-6735-4E07-A74B-4B6796617BE3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1/4/2019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EA5B254-B072-4CB1-B43D-2BC2DB9CD7C4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1/4/2019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7420030-1D19-48EE-8FEC-248B2DA967E1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1/4/2019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1DCC7024-A3EF-4289-85F3-1C5CEC3D99F0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1/4/2019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B93474D-E5F8-4FC2-9B60-E2ED55F7E2BC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1/4/2019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45F01133-C2BB-4240-8A90-E7F9C260C7F2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1/4/2019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0208E7E-0F10-4335-A88E-EEEC5A96BB53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1/4/2019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B3768742-6EA7-4B48-AECD-8DE7C8634080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1/4/2019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AEF9BD24-8B58-4783-8F34-32EB50B922AF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1/4/2019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BE698035-A15B-4316-8BE6-2D4E036B8C5E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1/4/2019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6B6B065-F737-42D4-B0BE-72B22DA3D634}" type="datetime1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1/4/2019</a:t>
            </a:fld>
            <a:endParaRPr lang="en-US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1B07901-0FDA-43D8-9966-A72C4CAA4B59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‹#›</a:t>
            </a:fld>
            <a:endParaRPr lang="en-US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Internet_top-level_domain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5" Type="http://schemas.openxmlformats.org/officeDocument/2006/relationships/image" Target="../media/image16.emf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.niit.edu.pk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niit.edu.pk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wmf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niit.edu.pk/" TargetMode="External"/><Relationship Id="rId5" Type="http://schemas.openxmlformats.org/officeDocument/2006/relationships/image" Target="../media/image14.wmf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niit.edu.pk/" TargetMode="External"/><Relationship Id="rId5" Type="http://schemas.openxmlformats.org/officeDocument/2006/relationships/image" Target="../media/image14.wmf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niit.edu.pk/" TargetMode="External"/><Relationship Id="rId5" Type="http://schemas.openxmlformats.org/officeDocument/2006/relationships/image" Target="../media/image14.wmf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niit.edu.pk/" TargetMode="External"/><Relationship Id="rId5" Type="http://schemas.openxmlformats.org/officeDocument/2006/relationships/image" Target="../media/image14.wmf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752600" y="457200"/>
            <a:ext cx="54864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00"/>
            <a:ext cx="91951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Communication Networks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0" y="2819400"/>
            <a:ext cx="9144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79496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5400" b="1" kern="1200" dirty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Logical </a:t>
            </a:r>
            <a:r>
              <a:rPr lang="en-US" sz="5400" b="1" kern="1200" dirty="0" smtClean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Addressing: IP</a:t>
            </a:r>
            <a:endParaRPr lang="en-US" sz="5400" b="1" kern="1200" dirty="0">
              <a:solidFill>
                <a:srgbClr val="C0504D">
                  <a:lumMod val="75000"/>
                </a:srgbClr>
              </a:solidFill>
              <a:effectLst>
                <a:outerShdw dir="5040000" algn="tl">
                  <a:srgbClr val="1F497D">
                    <a:lumMod val="75000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143000"/>
            <a:ext cx="8229600" cy="533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 b="1" kern="1200" dirty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IP Version </a:t>
            </a:r>
            <a:r>
              <a:rPr lang="en-US" sz="4000" b="1" kern="1200" dirty="0">
                <a:solidFill>
                  <a:srgbClr val="F79646">
                    <a:lumMod val="50000"/>
                  </a:srgbClr>
                </a:solidFill>
                <a:latin typeface="Calibri"/>
                <a:ea typeface="+mn-ea"/>
                <a:cs typeface="+mn-cs"/>
              </a:rPr>
              <a:t>4; </a:t>
            </a:r>
            <a:r>
              <a:rPr lang="en-US" sz="3600" b="1" kern="1200" dirty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Address: </a:t>
            </a:r>
            <a:r>
              <a:rPr lang="en-US" sz="4000" b="1" kern="1200" dirty="0">
                <a:solidFill>
                  <a:srgbClr val="F79646">
                    <a:lumMod val="50000"/>
                  </a:srgbClr>
                </a:solidFill>
                <a:latin typeface="Calibri"/>
                <a:ea typeface="+mn-ea"/>
                <a:cs typeface="+mn-cs"/>
              </a:rPr>
              <a:t>32</a:t>
            </a:r>
            <a:r>
              <a:rPr lang="en-US" sz="3600" b="1" kern="1200" dirty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 bits</a:t>
            </a:r>
          </a:p>
          <a:p>
            <a:pPr algn="l" rtl="0"/>
            <a:endParaRPr lang="en-US" sz="200" b="1" kern="1200" dirty="0">
              <a:solidFill>
                <a:srgbClr val="1F497D"/>
              </a:solidFill>
              <a:latin typeface="Calibri"/>
              <a:ea typeface="+mn-ea"/>
              <a:cs typeface="+mn-cs"/>
            </a:endParaRPr>
          </a:p>
          <a:p>
            <a:pPr algn="l" rtl="0"/>
            <a:r>
              <a:rPr lang="en-US" sz="3600" b="1" kern="1200" dirty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IP Version </a:t>
            </a:r>
            <a:r>
              <a:rPr lang="en-US" sz="4000" b="1" kern="1200" dirty="0">
                <a:solidFill>
                  <a:srgbClr val="F79646">
                    <a:lumMod val="50000"/>
                  </a:srgbClr>
                </a:solidFill>
                <a:latin typeface="Calibri"/>
                <a:ea typeface="+mn-ea"/>
                <a:cs typeface="+mn-cs"/>
              </a:rPr>
              <a:t>6; </a:t>
            </a:r>
            <a:r>
              <a:rPr lang="en-US" sz="3600" b="1" kern="1200" dirty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Address: </a:t>
            </a:r>
            <a:r>
              <a:rPr lang="en-US" sz="4000" b="1" kern="1200" dirty="0">
                <a:solidFill>
                  <a:srgbClr val="F79646">
                    <a:lumMod val="50000"/>
                  </a:srgbClr>
                </a:solidFill>
                <a:latin typeface="Calibri"/>
                <a:ea typeface="+mn-ea"/>
                <a:cs typeface="+mn-cs"/>
              </a:rPr>
              <a:t>128</a:t>
            </a:r>
            <a:r>
              <a:rPr lang="en-US" sz="3600" b="1" kern="1200" dirty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 bits</a:t>
            </a:r>
          </a:p>
          <a:p>
            <a:pPr algn="l" rtl="0"/>
            <a:endParaRPr lang="en-US" sz="1400" b="1" kern="1200" dirty="0">
              <a:latin typeface="Calibri"/>
              <a:ea typeface="+mn-ea"/>
              <a:cs typeface="+mn-cs"/>
            </a:endParaRPr>
          </a:p>
          <a:p>
            <a:pPr algn="l" rtl="0"/>
            <a:r>
              <a:rPr lang="en-US" sz="3600" b="1" i="1" kern="1200" dirty="0">
                <a:latin typeface="Calibri"/>
                <a:ea typeface="+mn-ea"/>
                <a:cs typeface="+mn-cs"/>
              </a:rPr>
              <a:t>Hierarchical</a:t>
            </a:r>
            <a:r>
              <a:rPr lang="en-US" sz="3600" b="1" kern="1200" dirty="0">
                <a:latin typeface="Calibri"/>
                <a:ea typeface="+mn-ea"/>
                <a:cs typeface="+mn-cs"/>
              </a:rPr>
              <a:t> </a:t>
            </a:r>
            <a:r>
              <a:rPr lang="en-US" sz="3600" b="1" kern="1200" dirty="0" smtClean="0">
                <a:latin typeface="Calibri"/>
                <a:ea typeface="+mn-ea"/>
                <a:cs typeface="+mn-cs"/>
              </a:rPr>
              <a:t>addressing</a:t>
            </a:r>
            <a:endParaRPr lang="en-US" sz="3600" b="1" kern="1200" dirty="0">
              <a:latin typeface="Calibri"/>
              <a:ea typeface="+mn-ea"/>
              <a:cs typeface="+mn-cs"/>
            </a:endParaRPr>
          </a:p>
          <a:p>
            <a:pPr algn="l" rtl="0"/>
            <a:endParaRPr lang="en-US" sz="200" b="1" kern="1200" dirty="0">
              <a:solidFill>
                <a:srgbClr val="1F497D"/>
              </a:solidFill>
              <a:latin typeface="Calibri"/>
              <a:ea typeface="+mn-ea"/>
              <a:cs typeface="+mn-cs"/>
            </a:endParaRPr>
          </a:p>
          <a:p>
            <a:pPr algn="l" rtl="0"/>
            <a:r>
              <a:rPr lang="en-US" sz="4000" b="1" kern="1200" dirty="0">
                <a:solidFill>
                  <a:srgbClr val="F79646">
                    <a:lumMod val="50000"/>
                  </a:srgbClr>
                </a:solidFill>
                <a:latin typeface="Calibri"/>
                <a:ea typeface="+mn-ea"/>
                <a:cs typeface="+mn-cs"/>
              </a:rPr>
              <a:t>2</a:t>
            </a:r>
            <a:r>
              <a:rPr lang="en-US" sz="3600" b="1" kern="1200" dirty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 parts: a </a:t>
            </a:r>
            <a:r>
              <a:rPr lang="en-US" sz="36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network</a:t>
            </a:r>
            <a:r>
              <a:rPr lang="en-US" sz="3600" b="1" kern="1200" dirty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 part and a </a:t>
            </a:r>
            <a:r>
              <a:rPr lang="en-US" sz="36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host</a:t>
            </a:r>
            <a:r>
              <a:rPr lang="en-US" sz="3600" b="1" kern="1200" dirty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 part.</a:t>
            </a:r>
            <a:endParaRPr lang="en-US" sz="1200" b="1" kern="1200" dirty="0">
              <a:solidFill>
                <a:srgbClr val="1F497D"/>
              </a:solidFill>
              <a:latin typeface="Calibri"/>
              <a:ea typeface="+mn-ea"/>
              <a:cs typeface="+mn-cs"/>
            </a:endParaRPr>
          </a:p>
          <a:p>
            <a:pPr algn="l" rtl="0"/>
            <a:endParaRPr lang="en-US" sz="1050" b="1" kern="1200" dirty="0">
              <a:solidFill>
                <a:srgbClr val="1F497D"/>
              </a:solidFill>
              <a:latin typeface="Calibri"/>
              <a:ea typeface="+mn-ea"/>
              <a:cs typeface="+mn-cs"/>
            </a:endParaRPr>
          </a:p>
          <a:p>
            <a:pPr algn="l" rtl="0"/>
            <a:r>
              <a:rPr lang="en-US" sz="3600" b="1" kern="1200" dirty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+mn-cs"/>
              </a:rPr>
              <a:t>Machines in a LAN have the same network part; they differ in host parts</a:t>
            </a:r>
          </a:p>
          <a:p>
            <a:pPr algn="l" rtl="0"/>
            <a:endParaRPr lang="en-US" sz="1200" b="1" kern="1200" dirty="0">
              <a:solidFill>
                <a:srgbClr val="1F497D"/>
              </a:solidFill>
              <a:latin typeface="Calibri"/>
              <a:ea typeface="+mn-ea"/>
              <a:cs typeface="+mn-cs"/>
            </a:endParaRPr>
          </a:p>
          <a:p>
            <a:pPr algn="l" rtl="0"/>
            <a:r>
              <a:rPr lang="en-US" sz="3600" b="1" kern="1200" dirty="0" smtClean="0">
                <a:latin typeface="Calibri"/>
                <a:ea typeface="+mn-ea"/>
                <a:cs typeface="+mn-cs"/>
              </a:rPr>
              <a:t>How is the network part of an IP address defined</a:t>
            </a:r>
            <a:r>
              <a:rPr lang="en-US" sz="3200" b="1" kern="1200" dirty="0" smtClean="0">
                <a:latin typeface="Calibri"/>
                <a:ea typeface="+mn-ea"/>
                <a:cs typeface="+mn-cs"/>
              </a:rPr>
              <a:t> </a:t>
            </a:r>
            <a:endParaRPr lang="en-US" sz="3200" b="1" kern="1200" dirty="0"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0400" y="5943600"/>
            <a:ext cx="2650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b="1" dirty="0" smtClean="0">
                <a:solidFill>
                  <a:srgbClr val="C00000"/>
                </a:solidFill>
              </a:rPr>
              <a:t>Subnet mask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9800" y="1132582"/>
            <a:ext cx="3124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4,294,967,296</a:t>
            </a:r>
            <a:r>
              <a:rPr lang="en-US" sz="4000" dirty="0" smtClean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en-US" sz="2000" dirty="0" smtClean="0"/>
              <a:t>possible addresses = 2</a:t>
            </a:r>
            <a:r>
              <a:rPr lang="en-US" sz="2000" baseline="30000" dirty="0" smtClean="0"/>
              <a:t>32</a:t>
            </a:r>
            <a:endParaRPr lang="en-US" sz="1600" baseline="30000" dirty="0" smtClean="0"/>
          </a:p>
        </p:txBody>
      </p:sp>
      <p:grpSp>
        <p:nvGrpSpPr>
          <p:cNvPr id="11" name="Group 5"/>
          <p:cNvGrpSpPr/>
          <p:nvPr/>
        </p:nvGrpSpPr>
        <p:grpSpPr>
          <a:xfrm rot="2139142">
            <a:off x="1931449" y="5639839"/>
            <a:ext cx="994876" cy="1456541"/>
            <a:chOff x="346361" y="298539"/>
            <a:chExt cx="2635031" cy="2989189"/>
          </a:xfrm>
        </p:grpSpPr>
        <p:sp>
          <p:nvSpPr>
            <p:cNvPr id="13" name="Rectangle 12"/>
            <p:cNvSpPr/>
            <p:nvPr/>
          </p:nvSpPr>
          <p:spPr>
            <a:xfrm rot="19241039">
              <a:off x="555835" y="298539"/>
              <a:ext cx="1338253" cy="18949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/>
              <a:r>
                <a:rPr lang="en-US" sz="5400" kern="1200" dirty="0">
                  <a:ln cap="rnd" cmpd="thickThin">
                    <a:solidFill>
                      <a:prstClr val="black"/>
                    </a:solidFill>
                    <a:bevel/>
                  </a:ln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?</a:t>
              </a:r>
              <a:endParaRPr lang="en-US" sz="4000" kern="1200" dirty="0">
                <a:solidFill>
                  <a:srgbClr val="EEECE1">
                    <a:lumMod val="25000"/>
                  </a:srgbClr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4" name="Group 9"/>
            <p:cNvGrpSpPr/>
            <p:nvPr/>
          </p:nvGrpSpPr>
          <p:grpSpPr>
            <a:xfrm>
              <a:off x="346361" y="323390"/>
              <a:ext cx="2635031" cy="2964338"/>
              <a:chOff x="346361" y="323390"/>
              <a:chExt cx="2635031" cy="2964338"/>
            </a:xfrm>
          </p:grpSpPr>
          <p:sp>
            <p:nvSpPr>
              <p:cNvPr id="16" name="Rectangle 15"/>
              <p:cNvSpPr/>
              <p:nvPr/>
            </p:nvSpPr>
            <p:spPr>
              <a:xfrm rot="20169128">
                <a:off x="1358677" y="323390"/>
                <a:ext cx="1622715" cy="2463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7200" kern="1200" dirty="0">
                    <a:ln cap="rnd" cmpd="thickThin">
                      <a:solidFill>
                        <a:prstClr val="black"/>
                      </a:solidFill>
                      <a:bevel/>
                    </a:ln>
                    <a:solidFill>
                      <a:srgbClr val="F79646">
                        <a:lumMod val="75000"/>
                      </a:srgbClr>
                    </a:solidFill>
                    <a:latin typeface="Calibri"/>
                    <a:ea typeface="+mn-ea"/>
                    <a:cs typeface="+mn-cs"/>
                  </a:rPr>
                  <a:t>?</a:t>
                </a:r>
                <a:endParaRPr lang="en-US" sz="5400" kern="1200" dirty="0">
                  <a:solidFill>
                    <a:srgbClr val="F79646">
                      <a:lumMod val="75000"/>
                    </a:srgbClr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9258157">
                <a:off x="346361" y="824350"/>
                <a:ext cx="1465152" cy="2463378"/>
              </a:xfrm>
              <a:prstGeom prst="rect">
                <a:avLst/>
              </a:prstGeom>
              <a:scene3d>
                <a:camera prst="orthographicFront">
                  <a:rot lat="0" lon="10200000" rev="600000"/>
                </a:camera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sz="7200" kern="1200" dirty="0" smtClean="0">
                    <a:ln cap="rnd" cmpd="thickThin">
                      <a:solidFill>
                        <a:prstClr val="black"/>
                      </a:solidFill>
                      <a:bevel/>
                    </a:ln>
                    <a:solidFill>
                      <a:srgbClr val="1F497D">
                        <a:lumMod val="75000"/>
                      </a:srgbClr>
                    </a:solidFill>
                    <a:latin typeface="Calibri"/>
                    <a:ea typeface="+mn-ea"/>
                    <a:cs typeface="+mn-cs"/>
                  </a:rPr>
                  <a:t>?</a:t>
                </a:r>
                <a:endParaRPr lang="en-US" sz="5400" kern="1200" dirty="0">
                  <a:solidFill>
                    <a:srgbClr val="1F497D">
                      <a:lumMod val="75000"/>
                    </a:srgbClr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78357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5400" b="1" dirty="0" smtClean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IP (Internet Protocol)</a:t>
            </a:r>
            <a:endParaRPr lang="en-US" sz="5400" b="1" kern="1200" dirty="0">
              <a:solidFill>
                <a:srgbClr val="C0504D">
                  <a:lumMod val="75000"/>
                </a:srgbClr>
              </a:solidFill>
              <a:effectLst>
                <a:outerShdw dir="5040000" algn="tl">
                  <a:srgbClr val="1F497D">
                    <a:lumMod val="75000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1219200"/>
          <a:ext cx="4648200" cy="3820416"/>
        </p:xfrm>
        <a:graphic>
          <a:graphicData uri="http://schemas.openxmlformats.org/drawingml/2006/table">
            <a:tbl>
              <a:tblPr/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0416">
                <a:tc>
                  <a:txBody>
                    <a:bodyPr/>
                    <a:lstStyle/>
                    <a:p>
                      <a:pPr algn="l"/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286032"/>
            <a:ext cx="3886200" cy="480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152400" y="2438400"/>
            <a:ext cx="3657600" cy="3810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2400" y="2667000"/>
            <a:ext cx="3657600" cy="3810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19600" y="1143000"/>
            <a:ext cx="4724400" cy="4578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IP Address</a:t>
            </a:r>
          </a:p>
          <a:p>
            <a:pPr lvl="0">
              <a:defRPr/>
            </a:pPr>
            <a:endParaRPr lang="en-US" sz="1000" dirty="0" smtClean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sz="2800" b="1" dirty="0" smtClean="0"/>
              <a:t>192.168.15</a:t>
            </a:r>
            <a:r>
              <a:rPr lang="en-US" sz="2800" dirty="0" smtClean="0"/>
              <a:t>.</a:t>
            </a:r>
            <a:r>
              <a:rPr lang="en-US" sz="2800" b="1" dirty="0" smtClean="0"/>
              <a:t>2</a:t>
            </a:r>
            <a:r>
              <a:rPr lang="en-US" sz="2800" dirty="0" smtClean="0"/>
              <a:t> </a:t>
            </a:r>
            <a:r>
              <a:rPr lang="en-US" sz="2800" b="1" dirty="0" smtClean="0"/>
              <a:t>(decimal)</a:t>
            </a:r>
          </a:p>
          <a:p>
            <a:pPr lvl="0"/>
            <a:endParaRPr lang="en-US" sz="1050" b="1" dirty="0" smtClean="0"/>
          </a:p>
          <a:p>
            <a:pPr lvl="0"/>
            <a:r>
              <a:rPr lang="en-US" sz="2800" b="1" dirty="0" smtClean="0"/>
              <a:t>11000000   10101000  </a:t>
            </a:r>
          </a:p>
          <a:p>
            <a:pPr lvl="0"/>
            <a:r>
              <a:rPr lang="en-US" sz="2800" b="1" dirty="0" smtClean="0"/>
              <a:t>00001111 </a:t>
            </a:r>
            <a:r>
              <a:rPr lang="en-US" sz="2800" dirty="0" smtClean="0"/>
              <a:t>  </a:t>
            </a:r>
            <a:r>
              <a:rPr lang="en-US" sz="2800" b="1" dirty="0" smtClean="0"/>
              <a:t>00000010</a:t>
            </a:r>
            <a:r>
              <a:rPr lang="en-US" sz="2800" b="1" dirty="0" smtClean="0">
                <a:solidFill>
                  <a:srgbClr val="C00000"/>
                </a:solidFill>
              </a:rPr>
              <a:t>  </a:t>
            </a:r>
            <a:r>
              <a:rPr lang="en-US" sz="2800" b="1" dirty="0" smtClean="0">
                <a:solidFill>
                  <a:prstClr val="black"/>
                </a:solidFill>
              </a:rPr>
              <a:t>(binary)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</a:p>
          <a:p>
            <a:pPr lvl="0"/>
            <a:endParaRPr lang="en-US" sz="1050" b="1" dirty="0" smtClean="0">
              <a:solidFill>
                <a:prstClr val="black"/>
              </a:solidFill>
            </a:endParaRPr>
          </a:p>
          <a:p>
            <a:pPr lvl="0"/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Subnet Mask:</a:t>
            </a:r>
          </a:p>
          <a:p>
            <a:pPr lvl="0"/>
            <a:endParaRPr lang="en-US" sz="1050" b="1" dirty="0" smtClean="0">
              <a:solidFill>
                <a:prstClr val="black"/>
              </a:solidFill>
            </a:endParaRPr>
          </a:p>
          <a:p>
            <a:pPr lvl="0"/>
            <a:r>
              <a:rPr lang="en-US" sz="2800" b="1" dirty="0" smtClean="0">
                <a:solidFill>
                  <a:schemeClr val="tx2"/>
                </a:solidFill>
              </a:rPr>
              <a:t>255.255.255</a:t>
            </a:r>
            <a:r>
              <a:rPr lang="en-US" sz="2800" b="1" dirty="0" smtClean="0"/>
              <a:t>.</a:t>
            </a:r>
            <a:r>
              <a:rPr lang="en-US" sz="2800" b="1" dirty="0" smtClean="0">
                <a:solidFill>
                  <a:srgbClr val="C00000"/>
                </a:solidFill>
              </a:rPr>
              <a:t>0</a:t>
            </a:r>
            <a:r>
              <a:rPr lang="en-US" sz="2800" b="1" dirty="0" smtClean="0"/>
              <a:t> (decimal)</a:t>
            </a:r>
          </a:p>
          <a:p>
            <a:pPr lvl="0"/>
            <a:endParaRPr lang="en-US" sz="1000" b="1" dirty="0" smtClean="0"/>
          </a:p>
          <a:p>
            <a:pPr lvl="0"/>
            <a:r>
              <a:rPr lang="en-US" sz="2800" b="1" dirty="0" smtClean="0">
                <a:solidFill>
                  <a:schemeClr val="tx2"/>
                </a:solidFill>
              </a:rPr>
              <a:t>11111111   11111111  </a:t>
            </a:r>
          </a:p>
          <a:p>
            <a:pPr lvl="0"/>
            <a:r>
              <a:rPr lang="en-US" sz="2800" b="1" dirty="0" smtClean="0">
                <a:solidFill>
                  <a:schemeClr val="tx2"/>
                </a:solidFill>
              </a:rPr>
              <a:t>11111111 </a:t>
            </a:r>
            <a:r>
              <a:rPr lang="en-US" sz="2800" dirty="0" smtClean="0"/>
              <a:t>  </a:t>
            </a:r>
            <a:r>
              <a:rPr lang="en-US" sz="2800" b="1" dirty="0" smtClean="0">
                <a:solidFill>
                  <a:srgbClr val="C00000"/>
                </a:solidFill>
              </a:rPr>
              <a:t>00000000 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prstClr val="black"/>
                </a:solidFill>
              </a:rPr>
              <a:t>(binary)</a:t>
            </a:r>
            <a:endParaRPr lang="en-US" sz="2800" b="1" dirty="0" smtClean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19600" y="1143000"/>
            <a:ext cx="4724400" cy="4578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IP Address</a:t>
            </a:r>
          </a:p>
          <a:p>
            <a:pPr lvl="0">
              <a:defRPr/>
            </a:pPr>
            <a:endParaRPr lang="en-US" sz="1000" dirty="0" smtClean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sz="2800" b="1" dirty="0" smtClean="0">
                <a:solidFill>
                  <a:schemeClr val="tx2"/>
                </a:solidFill>
              </a:rPr>
              <a:t>192.168.15</a:t>
            </a:r>
            <a:r>
              <a:rPr lang="en-US" sz="2800" dirty="0" smtClean="0"/>
              <a:t>.</a:t>
            </a:r>
            <a:r>
              <a:rPr lang="en-US" sz="2800" b="1" dirty="0" smtClean="0">
                <a:solidFill>
                  <a:srgbClr val="C00000"/>
                </a:solidFill>
              </a:rPr>
              <a:t>2</a:t>
            </a:r>
            <a:r>
              <a:rPr lang="en-US" sz="2800" dirty="0" smtClean="0"/>
              <a:t> </a:t>
            </a:r>
            <a:r>
              <a:rPr lang="en-US" sz="2800" b="1" dirty="0" smtClean="0"/>
              <a:t>(decimal)</a:t>
            </a:r>
          </a:p>
          <a:p>
            <a:pPr lvl="0"/>
            <a:endParaRPr lang="en-US" sz="1050" b="1" dirty="0" smtClean="0"/>
          </a:p>
          <a:p>
            <a:pPr lvl="0"/>
            <a:r>
              <a:rPr lang="en-US" sz="2800" b="1" dirty="0" smtClean="0">
                <a:solidFill>
                  <a:schemeClr val="tx2"/>
                </a:solidFill>
              </a:rPr>
              <a:t>11000000   10101000  </a:t>
            </a:r>
          </a:p>
          <a:p>
            <a:pPr lvl="0"/>
            <a:r>
              <a:rPr lang="en-US" sz="2800" b="1" dirty="0" smtClean="0">
                <a:solidFill>
                  <a:schemeClr val="tx2"/>
                </a:solidFill>
              </a:rPr>
              <a:t>00001111</a:t>
            </a:r>
            <a:r>
              <a:rPr lang="en-US" sz="2800" b="1" dirty="0" smtClean="0"/>
              <a:t> </a:t>
            </a:r>
            <a:r>
              <a:rPr lang="en-US" sz="2800" dirty="0" smtClean="0"/>
              <a:t>  </a:t>
            </a:r>
            <a:r>
              <a:rPr lang="en-US" sz="2800" b="1" dirty="0" smtClean="0">
                <a:solidFill>
                  <a:srgbClr val="C00000"/>
                </a:solidFill>
              </a:rPr>
              <a:t>00000010  </a:t>
            </a:r>
            <a:r>
              <a:rPr lang="en-US" sz="2800" b="1" dirty="0" smtClean="0">
                <a:solidFill>
                  <a:prstClr val="black"/>
                </a:solidFill>
              </a:rPr>
              <a:t>(binary)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</a:p>
          <a:p>
            <a:pPr lvl="0"/>
            <a:endParaRPr lang="en-US" sz="1050" b="1" dirty="0" smtClean="0">
              <a:solidFill>
                <a:prstClr val="black"/>
              </a:solidFill>
            </a:endParaRPr>
          </a:p>
          <a:p>
            <a:pPr lvl="0"/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Subnet Mask:</a:t>
            </a:r>
          </a:p>
          <a:p>
            <a:pPr lvl="0"/>
            <a:endParaRPr lang="en-US" sz="1050" b="1" dirty="0" smtClean="0">
              <a:solidFill>
                <a:prstClr val="black"/>
              </a:solidFill>
            </a:endParaRPr>
          </a:p>
          <a:p>
            <a:pPr lvl="0"/>
            <a:r>
              <a:rPr lang="en-US" sz="2800" b="1" dirty="0" smtClean="0">
                <a:solidFill>
                  <a:schemeClr val="tx2"/>
                </a:solidFill>
              </a:rPr>
              <a:t>255.255.255</a:t>
            </a:r>
            <a:r>
              <a:rPr lang="en-US" sz="2800" b="1" dirty="0" smtClean="0"/>
              <a:t>.</a:t>
            </a:r>
            <a:r>
              <a:rPr lang="en-US" sz="2800" b="1" dirty="0" smtClean="0">
                <a:solidFill>
                  <a:srgbClr val="C00000"/>
                </a:solidFill>
              </a:rPr>
              <a:t>0</a:t>
            </a:r>
            <a:r>
              <a:rPr lang="en-US" sz="2800" b="1" dirty="0" smtClean="0"/>
              <a:t> (decimal)</a:t>
            </a:r>
          </a:p>
          <a:p>
            <a:pPr lvl="0"/>
            <a:endParaRPr lang="en-US" sz="1000" b="1" dirty="0" smtClean="0"/>
          </a:p>
          <a:p>
            <a:pPr lvl="0"/>
            <a:r>
              <a:rPr lang="en-US" sz="2800" b="1" dirty="0" smtClean="0">
                <a:solidFill>
                  <a:schemeClr val="tx2"/>
                </a:solidFill>
              </a:rPr>
              <a:t>11111111   11111111  </a:t>
            </a:r>
          </a:p>
          <a:p>
            <a:pPr lvl="0"/>
            <a:r>
              <a:rPr lang="en-US" sz="2800" b="1" dirty="0" smtClean="0">
                <a:solidFill>
                  <a:schemeClr val="tx2"/>
                </a:solidFill>
              </a:rPr>
              <a:t>11111111</a:t>
            </a:r>
            <a:r>
              <a:rPr lang="en-US" sz="2800" b="1" dirty="0" smtClean="0"/>
              <a:t> </a:t>
            </a:r>
            <a:r>
              <a:rPr lang="en-US" sz="2800" dirty="0" smtClean="0"/>
              <a:t>  </a:t>
            </a:r>
            <a:r>
              <a:rPr lang="en-US" sz="2800" b="1" dirty="0" smtClean="0">
                <a:solidFill>
                  <a:srgbClr val="C00000"/>
                </a:solidFill>
              </a:rPr>
              <a:t>00000000 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prstClr val="black"/>
                </a:solidFill>
              </a:rPr>
              <a:t>(binary)</a:t>
            </a:r>
            <a:endParaRPr lang="en-US" sz="2800" b="1" dirty="0" smtClean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19600" y="58674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Network part</a:t>
            </a:r>
            <a:r>
              <a:rPr lang="en-US" sz="3200" dirty="0" smtClean="0"/>
              <a:t>	</a:t>
            </a:r>
            <a:r>
              <a:rPr lang="en-US" sz="3200" b="1" dirty="0" smtClean="0">
                <a:solidFill>
                  <a:srgbClr val="C00000"/>
                </a:solidFill>
              </a:rPr>
              <a:t>Host part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83840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4800" b="1" kern="1200" dirty="0" smtClean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Applications Identification</a:t>
            </a:r>
            <a:endParaRPr lang="en-US" sz="4800" b="1" kern="1200" dirty="0">
              <a:solidFill>
                <a:srgbClr val="C0504D">
                  <a:lumMod val="75000"/>
                </a:srgbClr>
              </a:solidFill>
              <a:effectLst>
                <a:outerShdw dir="5040000" algn="tl">
                  <a:srgbClr val="1F497D">
                    <a:lumMod val="75000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143000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 b="1" kern="1200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How to </a:t>
            </a:r>
            <a:r>
              <a:rPr lang="en-US" sz="3600" b="1" dirty="0" smtClean="0">
                <a:solidFill>
                  <a:srgbClr val="1F497D"/>
                </a:solidFill>
                <a:latin typeface="Calibri"/>
              </a:rPr>
              <a:t>identify source/ destination application communicating</a:t>
            </a:r>
            <a:endParaRPr lang="en-US" sz="3600" b="1" kern="1200" dirty="0" smtClean="0">
              <a:solidFill>
                <a:srgbClr val="1F497D"/>
              </a:solidFill>
              <a:latin typeface="Calibri"/>
              <a:ea typeface="+mn-ea"/>
              <a:cs typeface="+mn-cs"/>
            </a:endParaRPr>
          </a:p>
          <a:p>
            <a:pPr algn="l" rtl="0"/>
            <a:endParaRPr lang="en-US" sz="2000" b="1" dirty="0" smtClean="0">
              <a:solidFill>
                <a:srgbClr val="1F497D"/>
              </a:solidFill>
              <a:latin typeface="Calibri"/>
            </a:endParaRPr>
          </a:p>
          <a:p>
            <a:pPr algn="l" rtl="0"/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Calibri"/>
              </a:rPr>
              <a:t>The source/ destination applications are identified through </a:t>
            </a:r>
            <a:r>
              <a:rPr lang="en-US" sz="3600" b="1" dirty="0" smtClean="0">
                <a:solidFill>
                  <a:srgbClr val="C00000"/>
                </a:solidFill>
                <a:latin typeface="Calibri"/>
              </a:rPr>
              <a:t>TCP ports</a:t>
            </a:r>
          </a:p>
          <a:p>
            <a:pPr algn="l" rtl="0"/>
            <a:endParaRPr lang="en-US" sz="2000" b="1" dirty="0" smtClean="0">
              <a:solidFill>
                <a:srgbClr val="C00000"/>
              </a:solidFill>
              <a:latin typeface="Calibri"/>
            </a:endParaRPr>
          </a:p>
          <a:p>
            <a:pPr algn="l" rtl="0"/>
            <a:r>
              <a:rPr lang="en-US" sz="3600" b="1" dirty="0" smtClean="0">
                <a:solidFill>
                  <a:srgbClr val="C00000"/>
                </a:solidFill>
                <a:latin typeface="Calibri"/>
              </a:rPr>
              <a:t>Common TCP Ports: 	</a:t>
            </a:r>
          </a:p>
          <a:p>
            <a:pPr algn="l" rtl="0"/>
            <a:endParaRPr lang="en-US" sz="1000" dirty="0" smtClean="0">
              <a:latin typeface="Calibri"/>
            </a:endParaRPr>
          </a:p>
          <a:p>
            <a:pPr algn="l" rtl="0"/>
            <a:r>
              <a:rPr lang="en-US" sz="3600" dirty="0" smtClean="0">
                <a:latin typeface="Calibri"/>
              </a:rPr>
              <a:t>HTTP: </a:t>
            </a: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latin typeface="Calibri"/>
              </a:rPr>
              <a:t>80;  </a:t>
            </a:r>
            <a:r>
              <a:rPr lang="en-US" sz="3600" dirty="0" smtClean="0">
                <a:latin typeface="Calibri"/>
              </a:rPr>
              <a:t>SMTP:</a:t>
            </a: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latin typeface="Calibri"/>
              </a:rPr>
              <a:t>25;  </a:t>
            </a:r>
            <a:r>
              <a:rPr lang="en-US" sz="4000" dirty="0" smtClean="0">
                <a:latin typeface="Calibri"/>
              </a:rPr>
              <a:t>DNS:</a:t>
            </a: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latin typeface="Calibri"/>
              </a:rPr>
              <a:t> 53</a:t>
            </a:r>
            <a:endParaRPr lang="en-US" sz="3600" b="1" dirty="0" smtClean="0">
              <a:solidFill>
                <a:schemeClr val="accent6">
                  <a:lumMod val="50000"/>
                </a:schemeClr>
              </a:solidFill>
              <a:latin typeface="Calibri"/>
            </a:endParaRPr>
          </a:p>
        </p:txBody>
      </p:sp>
      <p:grpSp>
        <p:nvGrpSpPr>
          <p:cNvPr id="4" name="Group 5"/>
          <p:cNvGrpSpPr/>
          <p:nvPr/>
        </p:nvGrpSpPr>
        <p:grpSpPr>
          <a:xfrm rot="2139142">
            <a:off x="5589050" y="1514220"/>
            <a:ext cx="994876" cy="1456541"/>
            <a:chOff x="346361" y="298539"/>
            <a:chExt cx="2635031" cy="2989189"/>
          </a:xfrm>
        </p:grpSpPr>
        <p:sp>
          <p:nvSpPr>
            <p:cNvPr id="5" name="Rectangle 4"/>
            <p:cNvSpPr/>
            <p:nvPr/>
          </p:nvSpPr>
          <p:spPr>
            <a:xfrm rot="19241039">
              <a:off x="555835" y="298539"/>
              <a:ext cx="1338253" cy="18949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/>
              <a:r>
                <a:rPr lang="en-US" sz="5400" kern="1200" dirty="0">
                  <a:ln cap="rnd" cmpd="thickThin">
                    <a:solidFill>
                      <a:prstClr val="black"/>
                    </a:solidFill>
                    <a:bevel/>
                  </a:ln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?</a:t>
              </a:r>
              <a:endParaRPr lang="en-US" sz="4000" kern="1200" dirty="0">
                <a:solidFill>
                  <a:srgbClr val="EEECE1">
                    <a:lumMod val="25000"/>
                  </a:srgbClr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8" name="Group 9"/>
            <p:cNvGrpSpPr/>
            <p:nvPr/>
          </p:nvGrpSpPr>
          <p:grpSpPr>
            <a:xfrm>
              <a:off x="346361" y="323390"/>
              <a:ext cx="2635031" cy="2964338"/>
              <a:chOff x="346361" y="323390"/>
              <a:chExt cx="2635031" cy="2964338"/>
            </a:xfrm>
          </p:grpSpPr>
          <p:sp>
            <p:nvSpPr>
              <p:cNvPr id="9" name="Rectangle 8"/>
              <p:cNvSpPr/>
              <p:nvPr/>
            </p:nvSpPr>
            <p:spPr>
              <a:xfrm rot="20169128">
                <a:off x="1358677" y="323390"/>
                <a:ext cx="1622715" cy="2463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7200" kern="1200" dirty="0">
                    <a:ln cap="rnd" cmpd="thickThin">
                      <a:solidFill>
                        <a:prstClr val="black"/>
                      </a:solidFill>
                      <a:bevel/>
                    </a:ln>
                    <a:solidFill>
                      <a:srgbClr val="F79646">
                        <a:lumMod val="75000"/>
                      </a:srgbClr>
                    </a:solidFill>
                    <a:latin typeface="Calibri"/>
                    <a:ea typeface="+mn-ea"/>
                    <a:cs typeface="+mn-cs"/>
                  </a:rPr>
                  <a:t>?</a:t>
                </a:r>
                <a:endParaRPr lang="en-US" sz="5400" kern="1200" dirty="0">
                  <a:solidFill>
                    <a:srgbClr val="F79646">
                      <a:lumMod val="75000"/>
                    </a:srgbClr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19258157">
                <a:off x="346361" y="824350"/>
                <a:ext cx="1465152" cy="2463378"/>
              </a:xfrm>
              <a:prstGeom prst="rect">
                <a:avLst/>
              </a:prstGeom>
              <a:scene3d>
                <a:camera prst="orthographicFront">
                  <a:rot lat="0" lon="10200000" rev="600000"/>
                </a:camera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sz="7200" kern="1200" dirty="0" smtClean="0">
                    <a:ln cap="rnd" cmpd="thickThin">
                      <a:solidFill>
                        <a:prstClr val="black"/>
                      </a:solidFill>
                      <a:bevel/>
                    </a:ln>
                    <a:solidFill>
                      <a:srgbClr val="1F497D">
                        <a:lumMod val="75000"/>
                      </a:srgbClr>
                    </a:solidFill>
                    <a:latin typeface="Calibri"/>
                    <a:ea typeface="+mn-ea"/>
                    <a:cs typeface="+mn-cs"/>
                  </a:rPr>
                  <a:t>?</a:t>
                </a:r>
                <a:endParaRPr lang="en-US" sz="5400" kern="1200" dirty="0">
                  <a:solidFill>
                    <a:srgbClr val="1F497D">
                      <a:lumMod val="75000"/>
                    </a:srgbClr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25827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4800" b="1" kern="1200" dirty="0" smtClean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Naming</a:t>
            </a:r>
            <a:endParaRPr lang="en-US" sz="4800" b="1" kern="1200" dirty="0">
              <a:solidFill>
                <a:srgbClr val="C0504D">
                  <a:lumMod val="75000"/>
                </a:srgbClr>
              </a:solidFill>
              <a:effectLst>
                <a:outerShdw dir="5040000" algn="tl">
                  <a:srgbClr val="1F497D">
                    <a:lumMod val="75000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900514"/>
            <a:ext cx="88392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 b="1" kern="1200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Machine addresses are difficult to memorize</a:t>
            </a:r>
          </a:p>
          <a:p>
            <a:endParaRPr lang="en-US" sz="1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Solution</a:t>
            </a:r>
            <a:r>
              <a:rPr lang="en-US" sz="3600" b="1" dirty="0" smtClean="0"/>
              <a:t>: </a:t>
            </a:r>
            <a:r>
              <a:rPr lang="en-US" sz="3200" b="1" dirty="0" smtClean="0"/>
              <a:t>Provide recognizable names to numerically addressed Internet resources</a:t>
            </a:r>
            <a:r>
              <a:rPr lang="en-US" sz="3600" b="1" dirty="0" smtClean="0"/>
              <a:t>.</a:t>
            </a:r>
            <a:endParaRPr lang="en-US" sz="3600" b="1" kern="1200" dirty="0" smtClean="0">
              <a:solidFill>
                <a:srgbClr val="1F497D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733800"/>
            <a:ext cx="7400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1F497D"/>
                </a:solidFill>
              </a:rPr>
              <a:t>google.</a:t>
            </a:r>
            <a:r>
              <a:rPr lang="en-US" sz="3600" b="1" dirty="0" smtClean="0">
                <a:solidFill>
                  <a:srgbClr val="C00000"/>
                </a:solidFill>
              </a:rPr>
              <a:t>com</a:t>
            </a:r>
            <a:r>
              <a:rPr lang="en-US" sz="3600" b="1" dirty="0" smtClean="0">
                <a:solidFill>
                  <a:srgbClr val="1F497D"/>
                </a:solidFill>
              </a:rPr>
              <a:t>; stanford.</a:t>
            </a:r>
            <a:r>
              <a:rPr lang="en-US" sz="3600" b="1" dirty="0" smtClean="0">
                <a:solidFill>
                  <a:srgbClr val="C00000"/>
                </a:solidFill>
              </a:rPr>
              <a:t>edu</a:t>
            </a:r>
            <a:r>
              <a:rPr lang="en-US" sz="3600" b="1" dirty="0" smtClean="0">
                <a:solidFill>
                  <a:srgbClr val="1F497D"/>
                </a:solidFill>
              </a:rPr>
              <a:t>; </a:t>
            </a:r>
            <a:r>
              <a:rPr lang="en-US" sz="3600" b="1" dirty="0" smtClean="0"/>
              <a:t>niit</a:t>
            </a:r>
            <a:r>
              <a:rPr lang="en-US" sz="3600" b="1" dirty="0" smtClean="0">
                <a:solidFill>
                  <a:srgbClr val="1F497D"/>
                </a:solidFill>
              </a:rPr>
              <a:t>.edu.</a:t>
            </a:r>
            <a:r>
              <a:rPr lang="en-US" sz="3600" b="1" dirty="0" smtClean="0">
                <a:solidFill>
                  <a:srgbClr val="C00000"/>
                </a:solidFill>
              </a:rPr>
              <a:t>pk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3733800"/>
            <a:ext cx="7400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google.com; stanford.edu; niit.edu.pk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4567535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…, Third level domain, </a:t>
            </a:r>
            <a:r>
              <a:rPr lang="en-US" sz="2400" b="1" dirty="0" smtClean="0">
                <a:solidFill>
                  <a:srgbClr val="1F497D"/>
                </a:solidFill>
              </a:rPr>
              <a:t>Second level domain; </a:t>
            </a:r>
            <a:r>
              <a:rPr lang="en-US" sz="2400" b="1" dirty="0" smtClean="0">
                <a:solidFill>
                  <a:srgbClr val="C00000"/>
                </a:solidFill>
              </a:rPr>
              <a:t>Top level domain (TLD); 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181600"/>
            <a:ext cx="9448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   List of TLDs: </a:t>
            </a:r>
          </a:p>
          <a:p>
            <a:r>
              <a:rPr lang="en-US" sz="2400" b="1" dirty="0" smtClean="0"/>
              <a:t>    </a:t>
            </a:r>
            <a:r>
              <a:rPr lang="en-US" sz="2400" b="1" dirty="0" smtClean="0">
                <a:hlinkClick r:id="rId3"/>
              </a:rPr>
              <a:t>http://en.wikipedia.org/wiki/List_of_Internet_top-level_domains</a:t>
            </a:r>
            <a:r>
              <a:rPr lang="en-US" sz="2400" b="1" dirty="0" smtClean="0"/>
              <a:t>   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3124200"/>
            <a:ext cx="2366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79646">
                    <a:lumMod val="50000"/>
                  </a:srgbClr>
                </a:solidFill>
                <a:latin typeface="Tahoma" pitchFamily="34" charset="0"/>
                <a:cs typeface="Tahoma" pitchFamily="34" charset="0"/>
              </a:rPr>
              <a:t>Examples</a:t>
            </a:r>
            <a:r>
              <a:rPr lang="en-US" sz="3200" b="1" dirty="0" smtClean="0"/>
              <a:t>:</a:t>
            </a:r>
            <a:r>
              <a:rPr lang="en-US" sz="3200" b="1" dirty="0" smtClean="0">
                <a:solidFill>
                  <a:srgbClr val="1F497D"/>
                </a:solidFill>
              </a:rPr>
              <a:t> </a:t>
            </a:r>
            <a:endParaRPr lang="th-TH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28825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5400" b="1" kern="1200" dirty="0" smtClean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Naming</a:t>
            </a:r>
            <a:endParaRPr lang="en-US" sz="5400" b="1" kern="1200" dirty="0">
              <a:solidFill>
                <a:srgbClr val="C0504D">
                  <a:lumMod val="75000"/>
                </a:srgbClr>
              </a:solidFill>
              <a:effectLst>
                <a:outerShdw dir="5040000" algn="tl">
                  <a:srgbClr val="1F497D">
                    <a:lumMod val="75000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024116"/>
            <a:ext cx="9144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dirty="0" smtClean="0"/>
              <a:t>How to manage address to name mapping?</a:t>
            </a:r>
          </a:p>
          <a:p>
            <a:pPr algn="ctr"/>
            <a:endParaRPr lang="en-US" sz="38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2401" y="1752600"/>
            <a:ext cx="845820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R"/>
            </a:pP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A hosts file on each machine</a:t>
            </a:r>
          </a:p>
          <a:p>
            <a:pPr marL="514350" indent="-514350"/>
            <a:r>
              <a:rPr lang="en-US" sz="3200" b="1" dirty="0" smtClean="0"/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Unix/ Linux</a:t>
            </a:r>
            <a:r>
              <a:rPr lang="en-US" sz="2800" b="1" dirty="0" smtClean="0"/>
              <a:t>: </a:t>
            </a:r>
            <a:r>
              <a:rPr lang="en-US" sz="2800" dirty="0" smtClean="0"/>
              <a:t>/etc/hosts file</a:t>
            </a:r>
          </a:p>
          <a:p>
            <a:pPr marL="514350" indent="-514350"/>
            <a:r>
              <a:rPr lang="en-US" sz="2800" dirty="0" smtClean="0"/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Windows</a:t>
            </a:r>
            <a:r>
              <a:rPr lang="en-US" sz="2800" b="1" dirty="0" smtClean="0"/>
              <a:t>: </a:t>
            </a:r>
            <a:r>
              <a:rPr lang="en-US" sz="2800" dirty="0" smtClean="0"/>
              <a:t>%</a:t>
            </a:r>
            <a:r>
              <a:rPr lang="en-US" sz="2800" dirty="0" err="1" smtClean="0"/>
              <a:t>SystemRoot</a:t>
            </a:r>
            <a:r>
              <a:rPr lang="en-US" sz="2800" dirty="0" smtClean="0"/>
              <a:t>%\system32\drivers\etc</a:t>
            </a:r>
          </a:p>
          <a:p>
            <a:pPr marL="514350" indent="-514350"/>
            <a:endParaRPr lang="en-US" sz="9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0"/>
            <a:ext cx="63246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52400" y="3351580"/>
            <a:ext cx="84582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R" startAt="2"/>
            </a:pP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A decentralized domain name server system</a:t>
            </a:r>
          </a:p>
          <a:p>
            <a:pPr marL="514350" indent="-514350"/>
            <a:endParaRPr lang="en-US" sz="200" b="1" dirty="0" smtClean="0"/>
          </a:p>
          <a:p>
            <a:pPr marL="514350" indent="-514350"/>
            <a:r>
              <a:rPr lang="en-US" sz="2800" dirty="0" smtClean="0"/>
              <a:t>	Scalable solution</a:t>
            </a:r>
          </a:p>
          <a:p>
            <a:pPr marL="514350" indent="-514350"/>
            <a:r>
              <a:rPr lang="en-US" sz="2800" dirty="0" smtClean="0"/>
              <a:t>	The name to IP mapping is available at a DNS server</a:t>
            </a:r>
            <a:endParaRPr lang="en-US" sz="1100" dirty="0" smtClean="0"/>
          </a:p>
          <a:p>
            <a:pPr marL="514350" indent="-514350">
              <a:buFont typeface="Arial" pitchFamily="34" charset="0"/>
              <a:buChar char="•"/>
            </a:pPr>
            <a:endParaRPr lang="en-US" sz="1100" b="1" dirty="0" smtClean="0"/>
          </a:p>
          <a:p>
            <a:pPr marL="514350" indent="-514350"/>
            <a:r>
              <a:rPr lang="en-US" sz="2800" b="1" dirty="0" smtClean="0"/>
              <a:t>	DNS servers are of </a:t>
            </a:r>
            <a:r>
              <a:rPr lang="en-US" sz="2800" b="1" dirty="0" smtClean="0">
                <a:solidFill>
                  <a:srgbClr val="C00000"/>
                </a:solidFill>
              </a:rPr>
              <a:t>two</a:t>
            </a:r>
            <a:r>
              <a:rPr lang="en-US" sz="2800" b="1" dirty="0" smtClean="0"/>
              <a:t> types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DNS Authoritative server </a:t>
            </a:r>
            <a:r>
              <a:rPr lang="en-US" sz="2400" dirty="0" smtClean="0"/>
              <a:t>(each domain has at least two authoritative servers)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DNS Caching server </a:t>
            </a:r>
            <a:r>
              <a:rPr lang="en-US" sz="2400" dirty="0" smtClean="0"/>
              <a:t>(each LAN can have one)</a:t>
            </a:r>
            <a:endParaRPr lang="en-US" sz="2800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219200"/>
            <a:ext cx="3886200" cy="480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flipV="1">
            <a:off x="1066800" y="3429000"/>
            <a:ext cx="381000" cy="304800"/>
          </a:xfrm>
          <a:prstGeom prst="straightConnector1">
            <a:avLst/>
          </a:prstGeom>
          <a:ln w="57150"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1828800"/>
            <a:ext cx="33242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3962400" y="3429000"/>
            <a:ext cx="3429000" cy="3048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1371600"/>
            <a:ext cx="5715067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uiExpand="1" build="allAtOnce"/>
      <p:bldP spid="12" grpId="0" uiExpand="1" build="p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72186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5400" b="1" kern="1200" dirty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Example application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4722674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Let’s assume that a student (in the </a:t>
            </a:r>
            <a:r>
              <a:rPr lang="en-US" sz="3600" b="1" dirty="0">
                <a:solidFill>
                  <a:srgbClr val="C00000"/>
                </a:solidFill>
              </a:rPr>
              <a:t>uaar</a:t>
            </a:r>
            <a:r>
              <a:rPr lang="en-US" sz="3600" b="1" dirty="0" smtClean="0">
                <a:solidFill>
                  <a:srgbClr val="C00000"/>
                </a:solidFill>
              </a:rPr>
              <a:t>.edu.pk</a:t>
            </a:r>
            <a:r>
              <a:rPr lang="en-US" sz="3600" dirty="0" smtClean="0"/>
              <a:t> LAN) wishes to access NUST-SEECS website hosted at </a:t>
            </a:r>
            <a:r>
              <a:rPr lang="en-US" sz="3600" b="1" dirty="0" smtClean="0">
                <a:solidFill>
                  <a:srgbClr val="C00000"/>
                </a:solidFill>
              </a:rPr>
              <a:t>www.uaar.edu.pk</a:t>
            </a:r>
            <a:endParaRPr lang="en-US" sz="3600" b="1" dirty="0">
              <a:solidFill>
                <a:srgbClr val="C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06357" y="1905000"/>
            <a:ext cx="6261243" cy="2514600"/>
            <a:chOff x="1066800" y="2286000"/>
            <a:chExt cx="6261243" cy="2514600"/>
          </a:xfrm>
        </p:grpSpPr>
        <p:cxnSp>
          <p:nvCxnSpPr>
            <p:cNvPr id="23" name="Elbow Connector 22"/>
            <p:cNvCxnSpPr/>
            <p:nvPr/>
          </p:nvCxnSpPr>
          <p:spPr>
            <a:xfrm>
              <a:off x="4114800" y="2971800"/>
              <a:ext cx="2362201" cy="1134069"/>
            </a:xfrm>
            <a:prstGeom prst="bentConnector3">
              <a:avLst>
                <a:gd name="adj1" fmla="val 452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6"/>
            <p:cNvGrpSpPr/>
            <p:nvPr/>
          </p:nvGrpSpPr>
          <p:grpSpPr>
            <a:xfrm>
              <a:off x="6477000" y="3581400"/>
              <a:ext cx="851043" cy="1131888"/>
              <a:chOff x="5486399" y="3886200"/>
              <a:chExt cx="851043" cy="1131888"/>
            </a:xfrm>
          </p:grpSpPr>
          <p:pic>
            <p:nvPicPr>
              <p:cNvPr id="9" name="Picture 42" descr="File Server_Updated2005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5486399" y="3886200"/>
                <a:ext cx="851043" cy="1131888"/>
              </a:xfrm>
              <a:prstGeom prst="rect">
                <a:avLst/>
              </a:prstGeom>
              <a:noFill/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5562599" y="4114800"/>
                <a:ext cx="457200" cy="83099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1600" b="1" kern="120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rPr>
                  <a:t>WWW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066800" y="2286000"/>
              <a:ext cx="3657600" cy="2514600"/>
              <a:chOff x="1066800" y="2286000"/>
              <a:chExt cx="3657600" cy="2514600"/>
            </a:xfrm>
          </p:grpSpPr>
          <p:grpSp>
            <p:nvGrpSpPr>
              <p:cNvPr id="2" name="Group 20"/>
              <p:cNvGrpSpPr/>
              <p:nvPr/>
            </p:nvGrpSpPr>
            <p:grpSpPr>
              <a:xfrm>
                <a:off x="1066800" y="2286000"/>
                <a:ext cx="3657600" cy="2514600"/>
                <a:chOff x="1066800" y="2286000"/>
                <a:chExt cx="3657600" cy="2514600"/>
              </a:xfrm>
            </p:grpSpPr>
            <p:pic>
              <p:nvPicPr>
                <p:cNvPr id="10" name="Picture 31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971800" y="2286000"/>
                  <a:ext cx="1752600" cy="7488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cxnSp>
              <p:nvCxnSpPr>
                <p:cNvPr id="12" name="Elbow Connector 11"/>
                <p:cNvCxnSpPr/>
                <p:nvPr/>
              </p:nvCxnSpPr>
              <p:spPr>
                <a:xfrm rot="5400000">
                  <a:off x="2039112" y="2971801"/>
                  <a:ext cx="1143002" cy="1143001"/>
                </a:xfrm>
                <a:prstGeom prst="bentConnector3">
                  <a:avLst>
                    <a:gd name="adj1" fmla="val 100133"/>
                  </a:avLst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" name="Picture 28" descr="Androgynous Person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066800" y="3505200"/>
                  <a:ext cx="1120775" cy="129540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3" name="TextBox 12"/>
              <p:cNvSpPr txBox="1"/>
              <p:nvPr/>
            </p:nvSpPr>
            <p:spPr>
              <a:xfrm>
                <a:off x="1676400" y="4191000"/>
                <a:ext cx="457200" cy="5847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1600" b="1" dirty="0" smtClean="0">
                    <a:solidFill>
                      <a:prstClr val="black"/>
                    </a:solidFill>
                    <a:latin typeface="Calibri"/>
                  </a:rPr>
                  <a:t>P</a:t>
                </a:r>
              </a:p>
              <a:p>
                <a:pPr algn="ctr" rtl="0"/>
                <a:r>
                  <a:rPr lang="en-US" sz="1600" b="1" dirty="0" smtClean="0">
                    <a:solidFill>
                      <a:prstClr val="black"/>
                    </a:solidFill>
                    <a:latin typeface="Calibri"/>
                  </a:rPr>
                  <a:t>C</a:t>
                </a:r>
                <a:endParaRPr lang="en-US" sz="16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98323" y="876300"/>
            <a:ext cx="9067800" cy="4648200"/>
            <a:chOff x="-10658" y="1569530"/>
            <a:chExt cx="9067800" cy="4648200"/>
          </a:xfrm>
        </p:grpSpPr>
        <p:pic>
          <p:nvPicPr>
            <p:cNvPr id="18" name="Picture 24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10658" y="1569530"/>
              <a:ext cx="9067800" cy="464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1295400" y="3005078"/>
              <a:ext cx="7010400" cy="3077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Tahoma" pitchFamily="34" charset="0"/>
                  <a:cs typeface="Tahoma" pitchFamily="34" charset="0"/>
                </a:rPr>
                <a:t>To clarify concepts, let us assume a greatly simplified model of the </a:t>
              </a:r>
            </a:p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LAN of UIIT</a:t>
              </a:r>
            </a:p>
            <a:p>
              <a:pPr algn="ctr"/>
              <a:endParaRPr lang="en-US" sz="1200" dirty="0" smtClean="0">
                <a:latin typeface="Tahoma" pitchFamily="34" charset="0"/>
                <a:cs typeface="Tahoma" pitchFamily="34" charset="0"/>
              </a:endParaRPr>
            </a:p>
            <a:p>
              <a:pPr algn="ctr"/>
              <a:r>
                <a:rPr lang="en-US" sz="3600" dirty="0" smtClean="0">
                  <a:latin typeface="Tahoma" pitchFamily="34" charset="0"/>
                  <a:cs typeface="Tahoma" pitchFamily="34" charset="0"/>
                </a:rPr>
                <a:t>Network’s domain name: </a:t>
              </a:r>
              <a:r>
                <a:rPr lang="en-US" sz="3600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uaar.edu.pk</a:t>
              </a:r>
              <a:endParaRPr lang="en-US" sz="36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72186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5400" b="1" kern="1200" dirty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Example application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219200" y="38100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http://www.niit.edu.pk</a:t>
            </a:r>
            <a:endParaRPr lang="en-US" sz="20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2400" y="2006025"/>
            <a:ext cx="8915400" cy="3385542"/>
            <a:chOff x="152400" y="2006025"/>
            <a:chExt cx="8915400" cy="3385542"/>
          </a:xfrm>
        </p:grpSpPr>
        <p:grpSp>
          <p:nvGrpSpPr>
            <p:cNvPr id="11" name="Group 10"/>
            <p:cNvGrpSpPr/>
            <p:nvPr/>
          </p:nvGrpSpPr>
          <p:grpSpPr>
            <a:xfrm>
              <a:off x="152400" y="2590800"/>
              <a:ext cx="8915400" cy="2800767"/>
              <a:chOff x="228600" y="2209800"/>
              <a:chExt cx="8915400" cy="280076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28600" y="2209800"/>
                <a:ext cx="891540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200" dirty="0" smtClean="0"/>
              </a:p>
              <a:p>
                <a:r>
                  <a:rPr lang="en-US" sz="3200" dirty="0" smtClean="0"/>
                  <a:t>Other browsers include </a:t>
                </a:r>
                <a:r>
                  <a:rPr lang="en-US" sz="3200" b="1" dirty="0" smtClean="0">
                    <a:solidFill>
                      <a:schemeClr val="tx2"/>
                    </a:solidFill>
                  </a:rPr>
                  <a:t>Firefox</a:t>
                </a:r>
                <a:r>
                  <a:rPr lang="en-US" sz="3200" dirty="0" smtClean="0"/>
                  <a:t>, </a:t>
                </a:r>
                <a:r>
                  <a:rPr lang="en-US" sz="3200" b="1" dirty="0" smtClean="0">
                    <a:solidFill>
                      <a:schemeClr val="tx2"/>
                    </a:solidFill>
                  </a:rPr>
                  <a:t>Opera</a:t>
                </a:r>
                <a:r>
                  <a:rPr lang="en-US" sz="3200" b="1" dirty="0" smtClean="0"/>
                  <a:t>.</a:t>
                </a:r>
              </a:p>
              <a:p>
                <a:endParaRPr lang="en-US" sz="1200" dirty="0" smtClean="0"/>
              </a:p>
              <a:p>
                <a:r>
                  <a:rPr lang="en-US" sz="3200" b="1" dirty="0" smtClean="0"/>
                  <a:t>Browser</a:t>
                </a:r>
                <a:r>
                  <a:rPr lang="en-US" sz="3200" dirty="0" smtClean="0"/>
                  <a:t> acts as:</a:t>
                </a:r>
              </a:p>
              <a:p>
                <a:endParaRPr lang="en-US" sz="1200" dirty="0" smtClean="0"/>
              </a:p>
              <a:p>
                <a:r>
                  <a:rPr lang="en-US" sz="3200" dirty="0" smtClean="0"/>
                  <a:t>        a </a:t>
                </a:r>
                <a:r>
                  <a:rPr lang="en-US" sz="3200" b="1" dirty="0" smtClean="0"/>
                  <a:t>client of </a:t>
                </a:r>
                <a:r>
                  <a:rPr lang="en-US" sz="3200" b="1" dirty="0" err="1" smtClean="0"/>
                  <a:t>webserver</a:t>
                </a:r>
                <a:endParaRPr lang="en-US" sz="3200" b="1" dirty="0" smtClean="0"/>
              </a:p>
              <a:p>
                <a:endParaRPr lang="en-US" sz="1200" b="1" dirty="0" smtClean="0"/>
              </a:p>
              <a:p>
                <a:r>
                  <a:rPr lang="en-US" sz="3200" b="1" dirty="0" smtClean="0"/>
                  <a:t>        fetches and displays </a:t>
                </a:r>
                <a:r>
                  <a:rPr lang="en-US" sz="3200" dirty="0" smtClean="0"/>
                  <a:t>user requested documents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81000" y="3733800"/>
                <a:ext cx="609600" cy="4572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700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81000" y="4419600"/>
                <a:ext cx="609600" cy="4572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n-US" sz="700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52400" y="2006025"/>
              <a:ext cx="86106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3200" dirty="0" smtClean="0">
                  <a:solidFill>
                    <a:prstClr val="black"/>
                  </a:solidFill>
                </a:rPr>
                <a:t>This is an example of a browser </a:t>
              </a:r>
              <a:r>
                <a:rPr lang="en-US" sz="3200" b="1" dirty="0" smtClean="0">
                  <a:solidFill>
                    <a:srgbClr val="1F497D"/>
                  </a:solidFill>
                </a:rPr>
                <a:t>(Internet Explorer) </a:t>
              </a:r>
              <a:endParaRPr lang="en-US" sz="3200" dirty="0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200" y="228600"/>
            <a:ext cx="6019800" cy="914400"/>
            <a:chOff x="457200" y="228600"/>
            <a:chExt cx="6019800" cy="914400"/>
          </a:xfrm>
        </p:grpSpPr>
        <p:sp>
          <p:nvSpPr>
            <p:cNvPr id="13" name="Oval 12"/>
            <p:cNvSpPr/>
            <p:nvPr/>
          </p:nvSpPr>
          <p:spPr>
            <a:xfrm>
              <a:off x="457200" y="228600"/>
              <a:ext cx="6019800" cy="914400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09800" y="314980"/>
              <a:ext cx="3124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Address Bar</a:t>
              </a:r>
              <a:endParaRPr lang="en-US" sz="28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5400" b="1" kern="1200" dirty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Example </a:t>
            </a:r>
            <a:r>
              <a:rPr lang="en-US" sz="5400" b="1" kern="1200" dirty="0" smtClean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application </a:t>
            </a:r>
            <a:r>
              <a:rPr lang="en-US" sz="2000" b="1" kern="1200" dirty="0" smtClean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(contd.)</a:t>
            </a:r>
            <a:endParaRPr lang="en-US" sz="5400" b="1" kern="1200" dirty="0">
              <a:solidFill>
                <a:srgbClr val="C0504D">
                  <a:lumMod val="75000"/>
                </a:srgbClr>
              </a:solidFill>
              <a:effectLst>
                <a:outerShdw dir="5040000" algn="tl">
                  <a:srgbClr val="1F497D">
                    <a:lumMod val="75000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86106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2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The </a:t>
            </a:r>
            <a:r>
              <a:rPr lang="en-US" sz="3200" b="1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HTTP</a:t>
            </a:r>
            <a:r>
              <a:rPr lang="en-US" sz="32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request sent </a:t>
            </a:r>
          </a:p>
          <a:p>
            <a:pPr algn="l" rtl="0"/>
            <a:r>
              <a:rPr lang="en-US" sz="32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by the student PC (the machine </a:t>
            </a:r>
            <a:r>
              <a:rPr lang="en-US" sz="32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  <a:hlinkClick r:id="rId3"/>
              </a:rPr>
              <a:t>pc.niit.edu.pk</a:t>
            </a:r>
            <a:r>
              <a:rPr lang="en-US" sz="32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) </a:t>
            </a:r>
          </a:p>
          <a:p>
            <a:pPr algn="l" rtl="0"/>
            <a:r>
              <a:rPr lang="en-US" sz="32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to the </a:t>
            </a:r>
            <a:r>
              <a:rPr lang="en-US" sz="3200" kern="1200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webserver</a:t>
            </a:r>
            <a:r>
              <a:rPr lang="en-US" sz="32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(the machine </a:t>
            </a:r>
            <a:r>
              <a:rPr lang="en-US" sz="32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  <a:hlinkClick r:id="rId4"/>
              </a:rPr>
              <a:t>www.niit.edu.pk</a:t>
            </a:r>
            <a:r>
              <a:rPr lang="en-US" sz="32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) would be something like “</a:t>
            </a:r>
            <a:r>
              <a:rPr lang="en-US" sz="3200" b="1" kern="1200" dirty="0" smtClean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+mn-cs"/>
              </a:rPr>
              <a:t>GET / HTML/1.1</a:t>
            </a:r>
            <a:r>
              <a:rPr lang="en-US" sz="3200" b="1" kern="1200" dirty="0" smtClean="0">
                <a:latin typeface="Calibri"/>
                <a:ea typeface="+mn-ea"/>
                <a:cs typeface="+mn-cs"/>
              </a:rPr>
              <a:t>”</a:t>
            </a:r>
          </a:p>
          <a:p>
            <a:pPr algn="l" rtl="0"/>
            <a:endParaRPr lang="en-US" sz="3200" b="1" dirty="0" smtClean="0">
              <a:latin typeface="Calibri"/>
            </a:endParaRPr>
          </a:p>
          <a:p>
            <a:pPr algn="l" rtl="0"/>
            <a:r>
              <a:rPr lang="en-US" sz="3200" b="1" dirty="0" smtClean="0">
                <a:latin typeface="Calibri"/>
              </a:rPr>
              <a:t>Packet so far: </a:t>
            </a:r>
          </a:p>
          <a:p>
            <a:pPr algn="l" rtl="0"/>
            <a:endParaRPr lang="en-US" sz="1200" b="1" kern="1200" dirty="0" smtClean="0">
              <a:latin typeface="Calibri"/>
              <a:ea typeface="+mn-ea"/>
              <a:cs typeface="+mn-cs"/>
            </a:endParaRPr>
          </a:p>
          <a:p>
            <a:pPr algn="l" rtl="0"/>
            <a:r>
              <a:rPr lang="en-US" sz="3200" b="1" dirty="0" smtClean="0">
                <a:solidFill>
                  <a:srgbClr val="C00000"/>
                </a:solidFill>
                <a:latin typeface="Calibri"/>
              </a:rPr>
              <a:t>Outstanding issues:</a:t>
            </a:r>
          </a:p>
          <a:p>
            <a:pPr algn="l" rtl="0"/>
            <a:endParaRPr lang="en-US" sz="1200" b="1" dirty="0" smtClean="0">
              <a:latin typeface="Calibri"/>
            </a:endParaRPr>
          </a:p>
          <a:p>
            <a:pPr algn="l" rtl="0"/>
            <a:r>
              <a:rPr lang="en-US" sz="2600" b="1" dirty="0" smtClean="0">
                <a:latin typeface="Calibri"/>
              </a:rPr>
              <a:t>      How to send this request to </a:t>
            </a:r>
            <a:r>
              <a:rPr lang="en-US" sz="2600" b="1" dirty="0" err="1" smtClean="0">
                <a:latin typeface="Calibri"/>
              </a:rPr>
              <a:t>Webserver</a:t>
            </a:r>
            <a:r>
              <a:rPr lang="en-US" sz="2600" b="1" dirty="0" smtClean="0">
                <a:latin typeface="Calibri"/>
              </a:rPr>
              <a:t>?</a:t>
            </a:r>
          </a:p>
          <a:p>
            <a:pPr algn="l" rtl="0"/>
            <a:endParaRPr lang="en-US" sz="2600" b="1" dirty="0" smtClean="0">
              <a:latin typeface="Calibri"/>
            </a:endParaRPr>
          </a:p>
          <a:p>
            <a:pPr algn="l" rtl="0"/>
            <a:r>
              <a:rPr lang="en-US" sz="2600" b="1" dirty="0" smtClean="0">
                <a:latin typeface="Calibri"/>
              </a:rPr>
              <a:t>      Which application at </a:t>
            </a:r>
            <a:r>
              <a:rPr lang="en-US" sz="2600" b="1" dirty="0" err="1" smtClean="0">
                <a:latin typeface="Calibri"/>
              </a:rPr>
              <a:t>webserver</a:t>
            </a:r>
            <a:r>
              <a:rPr lang="en-US" sz="2600" b="1" dirty="0" smtClean="0">
                <a:latin typeface="Calibri"/>
              </a:rPr>
              <a:t> must process this packet?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19400" y="3805535"/>
            <a:ext cx="2286000" cy="537865"/>
            <a:chOff x="4038600" y="3348335"/>
            <a:chExt cx="2286000" cy="537865"/>
          </a:xfrm>
        </p:grpSpPr>
        <p:sp>
          <p:nvSpPr>
            <p:cNvPr id="13" name="Rectangle 12"/>
            <p:cNvSpPr/>
            <p:nvPr/>
          </p:nvSpPr>
          <p:spPr>
            <a:xfrm>
              <a:off x="4114800" y="3352800"/>
              <a:ext cx="2209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38600" y="3348335"/>
              <a:ext cx="22098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GET / HTML/1.1</a:t>
              </a:r>
              <a:endParaRPr lang="en-US" sz="2400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228600" y="5029200"/>
            <a:ext cx="6096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700" dirty="0"/>
          </a:p>
        </p:txBody>
      </p:sp>
      <p:sp>
        <p:nvSpPr>
          <p:cNvPr id="18" name="Oval 17"/>
          <p:cNvSpPr/>
          <p:nvPr/>
        </p:nvSpPr>
        <p:spPr>
          <a:xfrm>
            <a:off x="228600" y="5867400"/>
            <a:ext cx="6096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7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1066800" y="2286000"/>
            <a:ext cx="3657600" cy="2514600"/>
            <a:chOff x="1066800" y="2286000"/>
            <a:chExt cx="3657600" cy="2514600"/>
          </a:xfrm>
        </p:grpSpPr>
        <p:pic>
          <p:nvPicPr>
            <p:cNvPr id="10" name="Picture 3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1800" y="2286000"/>
              <a:ext cx="1752600" cy="748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2" name="Elbow Connector 11"/>
            <p:cNvCxnSpPr/>
            <p:nvPr/>
          </p:nvCxnSpPr>
          <p:spPr>
            <a:xfrm rot="5400000">
              <a:off x="2039112" y="2971801"/>
              <a:ext cx="1143002" cy="1143001"/>
            </a:xfrm>
            <a:prstGeom prst="bentConnector3">
              <a:avLst>
                <a:gd name="adj1" fmla="val 100133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8" descr="Androgynous Person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66800" y="3505200"/>
              <a:ext cx="1120775" cy="1295400"/>
            </a:xfrm>
            <a:prstGeom prst="rect">
              <a:avLst/>
            </a:prstGeom>
            <a:noFill/>
          </p:spPr>
        </p:pic>
      </p:grpSp>
      <p:cxnSp>
        <p:nvCxnSpPr>
          <p:cNvPr id="23" name="Elbow Connector 22"/>
          <p:cNvCxnSpPr/>
          <p:nvPr/>
        </p:nvCxnSpPr>
        <p:spPr>
          <a:xfrm>
            <a:off x="4114800" y="2971800"/>
            <a:ext cx="2362201" cy="1134069"/>
          </a:xfrm>
          <a:prstGeom prst="bentConnector3">
            <a:avLst>
              <a:gd name="adj1" fmla="val 452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6"/>
          <p:cNvGrpSpPr/>
          <p:nvPr/>
        </p:nvGrpSpPr>
        <p:grpSpPr>
          <a:xfrm>
            <a:off x="6477000" y="3581400"/>
            <a:ext cx="851043" cy="1131888"/>
            <a:chOff x="5486399" y="3886200"/>
            <a:chExt cx="851043" cy="1131888"/>
          </a:xfrm>
        </p:grpSpPr>
        <p:pic>
          <p:nvPicPr>
            <p:cNvPr id="9" name="Picture 42" descr="File Server_Updated2005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486399" y="3886200"/>
              <a:ext cx="851043" cy="1131888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5562599" y="4114800"/>
              <a:ext cx="457200" cy="8309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6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WWW</a:t>
              </a:r>
            </a:p>
          </p:txBody>
        </p:sp>
      </p:grpSp>
      <p:grpSp>
        <p:nvGrpSpPr>
          <p:cNvPr id="4" name="Group 30"/>
          <p:cNvGrpSpPr/>
          <p:nvPr/>
        </p:nvGrpSpPr>
        <p:grpSpPr>
          <a:xfrm>
            <a:off x="3657600" y="1371600"/>
            <a:ext cx="3886200" cy="1600200"/>
            <a:chOff x="3657600" y="1371600"/>
            <a:chExt cx="3886200" cy="1600200"/>
          </a:xfrm>
        </p:grpSpPr>
        <p:cxnSp>
          <p:nvCxnSpPr>
            <p:cNvPr id="13" name="Elbow Connector 12"/>
            <p:cNvCxnSpPr/>
            <p:nvPr/>
          </p:nvCxnSpPr>
          <p:spPr>
            <a:xfrm flipV="1">
              <a:off x="3657600" y="1905000"/>
              <a:ext cx="3352800" cy="1066800"/>
            </a:xfrm>
            <a:prstGeom prst="bentConnector3">
              <a:avLst>
                <a:gd name="adj1" fmla="val 182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26"/>
            <p:cNvGrpSpPr/>
            <p:nvPr/>
          </p:nvGrpSpPr>
          <p:grpSpPr>
            <a:xfrm>
              <a:off x="6692757" y="1371600"/>
              <a:ext cx="851043" cy="1131888"/>
              <a:chOff x="5486399" y="3886200"/>
              <a:chExt cx="851043" cy="1131888"/>
            </a:xfrm>
          </p:grpSpPr>
          <p:pic>
            <p:nvPicPr>
              <p:cNvPr id="29" name="Picture 42" descr="File Server_Updated2005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5486399" y="3886200"/>
                <a:ext cx="851043" cy="1131888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562599" y="4114800"/>
                <a:ext cx="457200" cy="83099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1600" b="1" kern="120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rPr>
                  <a:t>D</a:t>
                </a:r>
              </a:p>
              <a:p>
                <a:pPr algn="ctr" rtl="0"/>
                <a:r>
                  <a:rPr lang="en-US" sz="1600" b="1" kern="120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rPr>
                  <a:t>N</a:t>
                </a:r>
              </a:p>
              <a:p>
                <a:pPr algn="ctr" rtl="0"/>
                <a:r>
                  <a:rPr lang="en-US" sz="1600" b="1" kern="120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rPr>
                  <a:t>S</a:t>
                </a: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5400" b="1" kern="1200" dirty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Example </a:t>
            </a:r>
            <a:r>
              <a:rPr lang="en-US" sz="5400" b="1" kern="1200" dirty="0" smtClean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application </a:t>
            </a:r>
            <a:r>
              <a:rPr lang="en-US" sz="2000" b="1" kern="1200" dirty="0" smtClean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(contd.)</a:t>
            </a:r>
            <a:endParaRPr lang="en-US" sz="5400" b="1" kern="1200" dirty="0">
              <a:solidFill>
                <a:srgbClr val="C0504D">
                  <a:lumMod val="75000"/>
                </a:srgbClr>
              </a:solidFill>
              <a:effectLst>
                <a:outerShdw dir="5040000" algn="tl">
                  <a:srgbClr val="1F497D">
                    <a:lumMod val="75000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0300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4800" b="1" kern="1200" dirty="0" smtClean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DNS Client/Server Exchange</a:t>
            </a:r>
            <a:endParaRPr lang="en-US" sz="4800" b="1" kern="1200" dirty="0">
              <a:solidFill>
                <a:srgbClr val="C0504D">
                  <a:lumMod val="75000"/>
                </a:srgbClr>
              </a:solidFill>
              <a:effectLst>
                <a:outerShdw dir="5040000" algn="tl">
                  <a:srgbClr val="1F497D">
                    <a:lumMod val="75000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1066800" y="2286000"/>
            <a:ext cx="3657600" cy="2514600"/>
            <a:chOff x="1066800" y="2286000"/>
            <a:chExt cx="3657600" cy="2514600"/>
          </a:xfrm>
        </p:grpSpPr>
        <p:pic>
          <p:nvPicPr>
            <p:cNvPr id="10" name="Picture 3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1800" y="2286000"/>
              <a:ext cx="1752600" cy="748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2" name="Elbow Connector 11"/>
            <p:cNvCxnSpPr/>
            <p:nvPr/>
          </p:nvCxnSpPr>
          <p:spPr>
            <a:xfrm rot="5400000">
              <a:off x="2039112" y="2971801"/>
              <a:ext cx="1143002" cy="1143001"/>
            </a:xfrm>
            <a:prstGeom prst="bentConnector3">
              <a:avLst>
                <a:gd name="adj1" fmla="val 100133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8" descr="Androgynous Person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66800" y="3505200"/>
              <a:ext cx="1120775" cy="1295400"/>
            </a:xfrm>
            <a:prstGeom prst="rect">
              <a:avLst/>
            </a:prstGeom>
            <a:noFill/>
          </p:spPr>
        </p:pic>
      </p:grpSp>
      <p:cxnSp>
        <p:nvCxnSpPr>
          <p:cNvPr id="23" name="Elbow Connector 22"/>
          <p:cNvCxnSpPr/>
          <p:nvPr/>
        </p:nvCxnSpPr>
        <p:spPr>
          <a:xfrm>
            <a:off x="4114800" y="2971800"/>
            <a:ext cx="2362201" cy="1134069"/>
          </a:xfrm>
          <a:prstGeom prst="bentConnector3">
            <a:avLst>
              <a:gd name="adj1" fmla="val 452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6"/>
          <p:cNvGrpSpPr/>
          <p:nvPr/>
        </p:nvGrpSpPr>
        <p:grpSpPr>
          <a:xfrm>
            <a:off x="6477000" y="3581400"/>
            <a:ext cx="851043" cy="1131888"/>
            <a:chOff x="5486399" y="3886200"/>
            <a:chExt cx="851043" cy="1131888"/>
          </a:xfrm>
        </p:grpSpPr>
        <p:pic>
          <p:nvPicPr>
            <p:cNvPr id="9" name="Picture 42" descr="File Server_Updated2005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486399" y="3886200"/>
              <a:ext cx="851043" cy="1131888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5562599" y="4114800"/>
              <a:ext cx="457200" cy="8309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6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WWW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657600" y="1371600"/>
            <a:ext cx="3886200" cy="1600200"/>
            <a:chOff x="3657600" y="1371600"/>
            <a:chExt cx="3886200" cy="1600200"/>
          </a:xfrm>
        </p:grpSpPr>
        <p:cxnSp>
          <p:nvCxnSpPr>
            <p:cNvPr id="13" name="Elbow Connector 12"/>
            <p:cNvCxnSpPr/>
            <p:nvPr/>
          </p:nvCxnSpPr>
          <p:spPr>
            <a:xfrm flipV="1">
              <a:off x="3657600" y="1905000"/>
              <a:ext cx="3352800" cy="1066800"/>
            </a:xfrm>
            <a:prstGeom prst="bentConnector3">
              <a:avLst>
                <a:gd name="adj1" fmla="val 182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6"/>
            <p:cNvGrpSpPr/>
            <p:nvPr/>
          </p:nvGrpSpPr>
          <p:grpSpPr>
            <a:xfrm>
              <a:off x="6692757" y="1371600"/>
              <a:ext cx="851043" cy="1131888"/>
              <a:chOff x="5486399" y="3886200"/>
              <a:chExt cx="851043" cy="1131888"/>
            </a:xfrm>
          </p:grpSpPr>
          <p:pic>
            <p:nvPicPr>
              <p:cNvPr id="29" name="Picture 42" descr="File Server_Updated2005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5486399" y="3886200"/>
                <a:ext cx="851043" cy="1131888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562599" y="4114800"/>
                <a:ext cx="457200" cy="83099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1600" b="1" kern="1200" dirty="0" smtClean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rPr>
                  <a:t>D</a:t>
                </a:r>
              </a:p>
              <a:p>
                <a:pPr algn="ctr" rtl="0"/>
                <a:r>
                  <a:rPr lang="en-US" sz="1600" b="1" kern="1200" dirty="0" smtClean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rPr>
                  <a:t>N</a:t>
                </a:r>
              </a:p>
              <a:p>
                <a:pPr algn="ctr" rtl="0"/>
                <a:r>
                  <a:rPr lang="en-US" sz="1600" b="1" kern="1200" dirty="0" smtClean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rPr>
                  <a:t>S</a:t>
                </a:r>
                <a:endParaRPr lang="en-US" sz="16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Rectangle 32"/>
          <p:cNvSpPr/>
          <p:nvPr/>
        </p:nvSpPr>
        <p:spPr>
          <a:xfrm>
            <a:off x="2133600" y="3657600"/>
            <a:ext cx="914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Request</a:t>
            </a:r>
            <a:endParaRPr lang="en-US" sz="1600" b="1" dirty="0">
              <a:solidFill>
                <a:schemeClr val="tx1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85800" y="4038600"/>
            <a:ext cx="4191000" cy="2326958"/>
            <a:chOff x="685800" y="4038600"/>
            <a:chExt cx="4191000" cy="2326958"/>
          </a:xfrm>
        </p:grpSpPr>
        <p:sp>
          <p:nvSpPr>
            <p:cNvPr id="32" name="TextBox 31"/>
            <p:cNvSpPr txBox="1"/>
            <p:nvPr/>
          </p:nvSpPr>
          <p:spPr>
            <a:xfrm>
              <a:off x="685800" y="5288340"/>
              <a:ext cx="4191000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Tell me the IP address of </a:t>
              </a:r>
              <a:r>
                <a:rPr lang="en-US" sz="3200" dirty="0" smtClean="0">
                  <a:hlinkClick r:id="rId6"/>
                </a:rPr>
                <a:t>www.niit.edu.pk</a:t>
              </a:r>
              <a:r>
                <a:rPr lang="en-US" sz="3200" dirty="0" smtClean="0"/>
                <a:t>?</a:t>
              </a:r>
              <a:endParaRPr lang="en-US" sz="3200" dirty="0"/>
            </a:p>
          </p:txBody>
        </p:sp>
        <p:cxnSp>
          <p:nvCxnSpPr>
            <p:cNvPr id="50" name="Straight Arrow Connector 49"/>
            <p:cNvCxnSpPr>
              <a:stCxn id="33" idx="2"/>
              <a:endCxn id="32" idx="0"/>
            </p:cNvCxnSpPr>
            <p:nvPr/>
          </p:nvCxnSpPr>
          <p:spPr>
            <a:xfrm rot="16200000" flipH="1">
              <a:off x="2061180" y="4568220"/>
              <a:ext cx="1249740" cy="1905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0444E-6 C 0.00816 -0.00509 0.04045 -0.00185 0.05122 -0.02752 C 0.06198 -0.0525 0.05539 -0.12881 0.0632 -0.15263 C 0.07101 -0.17599 0.08664 -0.14153 0.09844 -0.16813 C 0.11007 -0.19473 0.08525 -0.28538 0.13282 -0.31198 C 0.18039 -0.33857 0.34323 -0.32655 0.38403 -0.32979 C 0.425 -0.33256 0.4033 -0.33048 0.37726 -0.32979 " pathEditMode="relative" rAng="0" ptsTypes="aaaaaaa">
                                      <p:cBhvr>
                                        <p:cTn id="10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0" y="-169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0430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5400" b="1" kern="1200" dirty="0" smtClean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Addressing</a:t>
            </a:r>
            <a:endParaRPr lang="en-US" sz="5400" b="1" kern="1200" dirty="0">
              <a:solidFill>
                <a:srgbClr val="C0504D">
                  <a:lumMod val="75000"/>
                </a:srgbClr>
              </a:solidFill>
              <a:effectLst>
                <a:outerShdw dir="5040000" algn="tl">
                  <a:srgbClr val="1F497D">
                    <a:lumMod val="75000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066800"/>
            <a:ext cx="914400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Each station must be addressable</a:t>
            </a:r>
          </a:p>
          <a:p>
            <a:endParaRPr lang="en-US" sz="700" b="1" dirty="0" smtClean="0"/>
          </a:p>
          <a:p>
            <a:r>
              <a:rPr lang="en-US" sz="3200" b="1" dirty="0" smtClean="0"/>
              <a:t>Two kinds of addresses:</a:t>
            </a:r>
          </a:p>
          <a:p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1) </a:t>
            </a:r>
            <a:r>
              <a:rPr lang="en-US" sz="3200" dirty="0" smtClean="0"/>
              <a:t>Physical addressing (</a:t>
            </a:r>
            <a:r>
              <a:rPr lang="en-US" sz="3200" b="1" dirty="0" smtClean="0">
                <a:solidFill>
                  <a:srgbClr val="C00000"/>
                </a:solidFill>
              </a:rPr>
              <a:t>MAC</a:t>
            </a:r>
            <a:r>
              <a:rPr lang="en-US" sz="3200" dirty="0" smtClean="0"/>
              <a:t> addresses)</a:t>
            </a:r>
          </a:p>
          <a:p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2) </a:t>
            </a:r>
            <a:r>
              <a:rPr lang="en-US" sz="3200" dirty="0" smtClean="0"/>
              <a:t>Logical addressing (</a:t>
            </a:r>
            <a:r>
              <a:rPr lang="en-US" sz="3200" b="1" dirty="0" smtClean="0">
                <a:solidFill>
                  <a:srgbClr val="C00000"/>
                </a:solidFill>
              </a:rPr>
              <a:t>IP</a:t>
            </a:r>
            <a:r>
              <a:rPr lang="en-US" sz="3200" dirty="0" smtClean="0"/>
              <a:t> addresses)</a:t>
            </a:r>
          </a:p>
          <a:p>
            <a:endParaRPr lang="en-US" sz="1600" b="1" dirty="0" smtClean="0"/>
          </a:p>
          <a:p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The communicating applications (source/ destination applications) must also be identifiable</a:t>
            </a:r>
          </a:p>
          <a:p>
            <a:endParaRPr lang="en-US" sz="1000" dirty="0" smtClean="0"/>
          </a:p>
          <a:p>
            <a:r>
              <a:rPr lang="en-US" sz="3200" dirty="0" smtClean="0"/>
              <a:t>Identified through </a:t>
            </a:r>
            <a:r>
              <a:rPr lang="en-US" sz="3200" b="1" dirty="0" smtClean="0">
                <a:solidFill>
                  <a:srgbClr val="C00000"/>
                </a:solidFill>
              </a:rPr>
              <a:t>TCP</a:t>
            </a:r>
            <a:r>
              <a:rPr lang="en-US" sz="3200" dirty="0" smtClean="0"/>
              <a:t> ports</a:t>
            </a:r>
          </a:p>
          <a:p>
            <a:r>
              <a:rPr lang="en-US" sz="1000" dirty="0" smtClean="0"/>
              <a:t>        </a:t>
            </a:r>
          </a:p>
          <a:p>
            <a:r>
              <a:rPr lang="en-US" sz="3600" b="1" dirty="0" smtClean="0">
                <a:solidFill>
                  <a:srgbClr val="C00000"/>
                </a:solidFill>
              </a:rPr>
              <a:t> A socket (IP address + TCP port) identifies both an application and the machine it’s on.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1066800" y="2286000"/>
            <a:ext cx="3657600" cy="2514600"/>
            <a:chOff x="1066800" y="2286000"/>
            <a:chExt cx="3657600" cy="2514600"/>
          </a:xfrm>
        </p:grpSpPr>
        <p:pic>
          <p:nvPicPr>
            <p:cNvPr id="10" name="Picture 3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1800" y="2286000"/>
              <a:ext cx="1752600" cy="748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2" name="Elbow Connector 11"/>
            <p:cNvCxnSpPr/>
            <p:nvPr/>
          </p:nvCxnSpPr>
          <p:spPr>
            <a:xfrm rot="5400000">
              <a:off x="2039112" y="2971801"/>
              <a:ext cx="1143002" cy="1143001"/>
            </a:xfrm>
            <a:prstGeom prst="bentConnector3">
              <a:avLst>
                <a:gd name="adj1" fmla="val 100133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8" descr="Androgynous Person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66800" y="3505200"/>
              <a:ext cx="1120775" cy="1295400"/>
            </a:xfrm>
            <a:prstGeom prst="rect">
              <a:avLst/>
            </a:prstGeom>
            <a:noFill/>
          </p:spPr>
        </p:pic>
      </p:grpSp>
      <p:cxnSp>
        <p:nvCxnSpPr>
          <p:cNvPr id="23" name="Elbow Connector 22"/>
          <p:cNvCxnSpPr/>
          <p:nvPr/>
        </p:nvCxnSpPr>
        <p:spPr>
          <a:xfrm>
            <a:off x="4114800" y="2971800"/>
            <a:ext cx="2362201" cy="1134069"/>
          </a:xfrm>
          <a:prstGeom prst="bentConnector3">
            <a:avLst>
              <a:gd name="adj1" fmla="val 452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6"/>
          <p:cNvGrpSpPr/>
          <p:nvPr/>
        </p:nvGrpSpPr>
        <p:grpSpPr>
          <a:xfrm>
            <a:off x="6477000" y="3581400"/>
            <a:ext cx="851043" cy="1131888"/>
            <a:chOff x="5486399" y="3886200"/>
            <a:chExt cx="851043" cy="1131888"/>
          </a:xfrm>
        </p:grpSpPr>
        <p:pic>
          <p:nvPicPr>
            <p:cNvPr id="9" name="Picture 42" descr="File Server_Updated2005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486399" y="3886200"/>
              <a:ext cx="851043" cy="1131888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5562599" y="4114800"/>
              <a:ext cx="457200" cy="8309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6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WWW</a:t>
              </a:r>
            </a:p>
          </p:txBody>
        </p:sp>
      </p:grpSp>
      <p:grpSp>
        <p:nvGrpSpPr>
          <p:cNvPr id="4" name="Group 30"/>
          <p:cNvGrpSpPr/>
          <p:nvPr/>
        </p:nvGrpSpPr>
        <p:grpSpPr>
          <a:xfrm>
            <a:off x="3657600" y="1371600"/>
            <a:ext cx="3886200" cy="1600200"/>
            <a:chOff x="3657600" y="1371600"/>
            <a:chExt cx="3886200" cy="1600200"/>
          </a:xfrm>
        </p:grpSpPr>
        <p:cxnSp>
          <p:nvCxnSpPr>
            <p:cNvPr id="13" name="Elbow Connector 12"/>
            <p:cNvCxnSpPr/>
            <p:nvPr/>
          </p:nvCxnSpPr>
          <p:spPr>
            <a:xfrm flipV="1">
              <a:off x="3657600" y="1905000"/>
              <a:ext cx="3352800" cy="1066800"/>
            </a:xfrm>
            <a:prstGeom prst="bentConnector3">
              <a:avLst>
                <a:gd name="adj1" fmla="val 182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26"/>
            <p:cNvGrpSpPr/>
            <p:nvPr/>
          </p:nvGrpSpPr>
          <p:grpSpPr>
            <a:xfrm>
              <a:off x="6692757" y="1371600"/>
              <a:ext cx="851043" cy="1131888"/>
              <a:chOff x="5486399" y="3886200"/>
              <a:chExt cx="851043" cy="1131888"/>
            </a:xfrm>
          </p:grpSpPr>
          <p:pic>
            <p:nvPicPr>
              <p:cNvPr id="29" name="Picture 42" descr="File Server_Updated2005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5486399" y="3886200"/>
                <a:ext cx="851043" cy="1131888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562599" y="4114800"/>
                <a:ext cx="457200" cy="83099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1600" b="1" kern="120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rPr>
                  <a:t>D</a:t>
                </a:r>
              </a:p>
              <a:p>
                <a:pPr algn="ctr" rtl="0"/>
                <a:r>
                  <a:rPr lang="en-US" sz="1600" b="1" kern="120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rPr>
                  <a:t>N</a:t>
                </a:r>
              </a:p>
              <a:p>
                <a:pPr algn="ctr" rtl="0"/>
                <a:r>
                  <a:rPr lang="en-US" sz="1600" b="1" kern="120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rPr>
                  <a:t>S</a:t>
                </a:r>
              </a:p>
            </p:txBody>
          </p:sp>
        </p:grpSp>
      </p:grpSp>
      <p:sp>
        <p:nvSpPr>
          <p:cNvPr id="61" name="Rectangle 60"/>
          <p:cNvSpPr/>
          <p:nvPr/>
        </p:nvSpPr>
        <p:spPr>
          <a:xfrm>
            <a:off x="5791200" y="1981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Reply</a:t>
            </a:r>
          </a:p>
        </p:txBody>
      </p:sp>
      <p:grpSp>
        <p:nvGrpSpPr>
          <p:cNvPr id="11" name="Group 61"/>
          <p:cNvGrpSpPr/>
          <p:nvPr/>
        </p:nvGrpSpPr>
        <p:grpSpPr>
          <a:xfrm>
            <a:off x="2971800" y="2362200"/>
            <a:ext cx="4191000" cy="4160460"/>
            <a:chOff x="-3048000" y="1950660"/>
            <a:chExt cx="4191000" cy="4160460"/>
          </a:xfrm>
        </p:grpSpPr>
        <p:sp>
          <p:nvSpPr>
            <p:cNvPr id="63" name="TextBox 62"/>
            <p:cNvSpPr txBox="1"/>
            <p:nvPr/>
          </p:nvSpPr>
          <p:spPr>
            <a:xfrm>
              <a:off x="-3048000" y="4541460"/>
              <a:ext cx="4191000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32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The IP address of </a:t>
              </a:r>
              <a:r>
                <a:rPr lang="en-US" sz="32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  <a:hlinkClick r:id="rId6"/>
                </a:rPr>
                <a:t>www.niit.edu.pk</a:t>
              </a:r>
              <a:r>
                <a:rPr lang="en-US" sz="32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is </a:t>
              </a:r>
              <a:r>
                <a:rPr lang="en-US" sz="32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202.125.157.196</a:t>
              </a:r>
              <a:endPara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4" name="Straight Arrow Connector 63"/>
            <p:cNvCxnSpPr>
              <a:stCxn id="61" idx="2"/>
              <a:endCxn id="63" idx="0"/>
            </p:cNvCxnSpPr>
            <p:nvPr/>
          </p:nvCxnSpPr>
          <p:spPr>
            <a:xfrm rot="5400000">
              <a:off x="-1676400" y="2674560"/>
              <a:ext cx="2590800" cy="11430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0" y="0"/>
            <a:ext cx="90300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4800" b="1" kern="1200" dirty="0" smtClean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DNS Client/Server Exchange</a:t>
            </a:r>
            <a:endParaRPr lang="en-US" sz="4800" b="1" kern="1200" dirty="0">
              <a:solidFill>
                <a:srgbClr val="C0504D">
                  <a:lumMod val="75000"/>
                </a:srgbClr>
              </a:solidFill>
              <a:effectLst>
                <a:outerShdw dir="5040000" algn="tl">
                  <a:srgbClr val="1F497D">
                    <a:lumMod val="75000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209800" y="3962400"/>
            <a:ext cx="4953000" cy="2560260"/>
            <a:chOff x="2209800" y="3962400"/>
            <a:chExt cx="4953000" cy="2560260"/>
          </a:xfrm>
        </p:grpSpPr>
        <p:cxnSp>
          <p:nvCxnSpPr>
            <p:cNvPr id="20" name="Straight Arrow Connector 19"/>
            <p:cNvCxnSpPr/>
            <p:nvPr/>
          </p:nvCxnSpPr>
          <p:spPr>
            <a:xfrm rot="16200000" flipH="1">
              <a:off x="2171700" y="4000500"/>
              <a:ext cx="1143000" cy="10668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971800" y="4953000"/>
              <a:ext cx="4191000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32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The IP address of </a:t>
              </a:r>
              <a:r>
                <a:rPr lang="en-US" sz="32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  <a:hlinkClick r:id="rId6"/>
                </a:rPr>
                <a:t>www.niit.edu.pk</a:t>
              </a:r>
              <a:r>
                <a:rPr lang="en-US" sz="32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is </a:t>
              </a:r>
              <a:r>
                <a:rPr lang="en-US" sz="32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202.125.157.196</a:t>
              </a:r>
              <a:endPara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0138 C -0.10885 -0.01063 -0.21753 -0.01965 -0.26615 -0.00138 C -0.31493 0.01689 -0.2809 0.08696 -0.29219 0.10754 C -0.30347 0.12836 -0.32674 0.10292 -0.33437 0.12258 C -0.34184 0.142 -0.31806 0.20352 -0.33802 0.2248 C -0.35799 0.2463 -0.43437 0.24607 -0.45417 0.24977 " pathEditMode="fixed" rAng="0" ptsTypes="aaaaaA">
                                      <p:cBhvr>
                                        <p:cTn id="10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00" y="1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62000" y="838200"/>
            <a:ext cx="7924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endParaRPr lang="en-US" sz="1200" b="1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algn="l" rtl="0"/>
            <a:r>
              <a:rPr lang="en-US" sz="32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Which application at </a:t>
            </a:r>
            <a:r>
              <a:rPr lang="en-US" sz="3200" b="1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webserver</a:t>
            </a:r>
            <a:r>
              <a:rPr lang="en-US" sz="32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must process        this packet?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2231172"/>
            <a:ext cx="8229600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 TCP/IP, each well-known application is identified using </a:t>
            </a:r>
            <a:r>
              <a:rPr lang="en-US" sz="3600" b="1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ports</a:t>
            </a: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. </a:t>
            </a:r>
          </a:p>
          <a:p>
            <a:pPr algn="l" rtl="0"/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algn="l" rtl="0"/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The port </a:t>
            </a:r>
            <a:r>
              <a:rPr lang="en-US" sz="32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of DNS is </a:t>
            </a:r>
            <a:r>
              <a:rPr lang="en-US" sz="3200" b="1" kern="1200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53; </a:t>
            </a:r>
            <a:r>
              <a:rPr lang="en-US" sz="32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HTTP is </a:t>
            </a:r>
            <a:r>
              <a:rPr lang="en-US" sz="3200" b="1" kern="1200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80; </a:t>
            </a:r>
            <a:r>
              <a:rPr lang="en-US" sz="32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SMTP is </a:t>
            </a:r>
            <a:r>
              <a:rPr lang="en-US" sz="3200" b="1" kern="1200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25.</a:t>
            </a:r>
          </a:p>
          <a:p>
            <a:pPr algn="l" rtl="0"/>
            <a:endParaRPr lang="en-US" sz="2000" b="1" kern="1200" dirty="0" smtClean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  <a:p>
            <a:pPr algn="l" rtl="0"/>
            <a:r>
              <a:rPr lang="en-US" sz="32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 </a:t>
            </a: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our considered example, </a:t>
            </a:r>
            <a:r>
              <a:rPr lang="en-US" sz="3200" b="1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HTTP server application</a:t>
            </a:r>
            <a:r>
              <a:rPr lang="en-US" sz="32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(port </a:t>
            </a:r>
            <a:r>
              <a:rPr lang="en-US" sz="3200" b="1" kern="1200" dirty="0">
                <a:latin typeface="Calibri"/>
                <a:ea typeface="+mn-ea"/>
                <a:cs typeface="+mn-cs"/>
              </a:rPr>
              <a:t>80</a:t>
            </a:r>
            <a:r>
              <a:rPr lang="en-US" sz="32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) </a:t>
            </a: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would process the packet. </a:t>
            </a:r>
            <a:r>
              <a:rPr lang="en-US" sz="1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</a:t>
            </a:r>
            <a:endParaRPr lang="en-US" sz="1200" dirty="0" smtClean="0">
              <a:solidFill>
                <a:prstClr val="black"/>
              </a:solidFill>
              <a:latin typeface="Calibri"/>
            </a:endParaRPr>
          </a:p>
          <a:p>
            <a:pPr algn="l" rtl="0"/>
            <a:endParaRPr lang="en-US" sz="2000" kern="1200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lvl="0"/>
            <a:r>
              <a:rPr lang="en-US" sz="3200" b="1" dirty="0" smtClean="0">
                <a:solidFill>
                  <a:prstClr val="black"/>
                </a:solidFill>
              </a:rPr>
              <a:t>Packet so far: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algn="l" rtl="0"/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2400" y="1066800"/>
            <a:ext cx="6096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3600" b="1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  <a:cs typeface="+mn-cs"/>
              </a:rPr>
              <a:t>2</a:t>
            </a:r>
            <a:endParaRPr lang="en-US" sz="700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9400" y="5486400"/>
            <a:ext cx="4800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 Port | Destination Port | GET / HTML/1.1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&gt; 1024          </a:t>
            </a:r>
            <a:r>
              <a:rPr lang="en-US" b="1" dirty="0" smtClean="0"/>
              <a:t>|             </a:t>
            </a:r>
            <a:r>
              <a:rPr lang="en-US" b="1" dirty="0" smtClean="0">
                <a:solidFill>
                  <a:srgbClr val="FF0000"/>
                </a:solidFill>
              </a:rPr>
              <a:t> 80            </a:t>
            </a:r>
            <a:r>
              <a:rPr lang="en-US" b="1" dirty="0" smtClean="0"/>
              <a:t> |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5400" b="1" kern="1200" dirty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Example </a:t>
            </a:r>
            <a:r>
              <a:rPr lang="en-US" sz="5400" b="1" kern="1200" dirty="0" smtClean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application </a:t>
            </a:r>
            <a:r>
              <a:rPr lang="en-US" sz="2000" b="1" kern="1200" dirty="0" smtClean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(contd.)</a:t>
            </a:r>
            <a:endParaRPr lang="en-US" sz="5400" b="1" kern="1200" dirty="0">
              <a:solidFill>
                <a:srgbClr val="C0504D">
                  <a:lumMod val="75000"/>
                </a:srgbClr>
              </a:solidFill>
              <a:effectLst>
                <a:outerShdw dir="5040000" algn="tl">
                  <a:srgbClr val="1F497D">
                    <a:lumMod val="75000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allAtOnce"/>
      <p:bldP spid="16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8600" y="990600"/>
            <a:ext cx="861060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The destination IP address (found through DNS)</a:t>
            </a:r>
          </a:p>
          <a:p>
            <a:pPr algn="l" rtl="0"/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is </a:t>
            </a:r>
            <a:r>
              <a:rPr lang="en-US" sz="3200" b="1" dirty="0" smtClean="0">
                <a:solidFill>
                  <a:srgbClr val="FF0000"/>
                </a:solidFill>
                <a:latin typeface="Calibri"/>
              </a:rPr>
              <a:t>202.125.157.196</a:t>
            </a:r>
            <a:r>
              <a:rPr lang="en-US" sz="3200" dirty="0" smtClean="0">
                <a:latin typeface="Calibri"/>
              </a:rPr>
              <a:t>. </a:t>
            </a:r>
          </a:p>
          <a:p>
            <a:pPr algn="l" rtl="0"/>
            <a:endParaRPr lang="en-US" sz="1200" dirty="0" smtClean="0">
              <a:latin typeface="Calibri"/>
            </a:endParaRPr>
          </a:p>
          <a:p>
            <a:pPr algn="l" rtl="0"/>
            <a:r>
              <a:rPr lang="en-US" sz="3200" dirty="0" smtClean="0">
                <a:latin typeface="Calibri"/>
              </a:rPr>
              <a:t>Let’s assume the source IP address is </a:t>
            </a:r>
            <a:r>
              <a:rPr lang="en-US" sz="3200" b="1" dirty="0" smtClean="0">
                <a:solidFill>
                  <a:srgbClr val="FF0000"/>
                </a:solidFill>
                <a:latin typeface="Calibri"/>
              </a:rPr>
              <a:t>202.125.157.150 </a:t>
            </a:r>
          </a:p>
          <a:p>
            <a:pPr algn="l" rtl="0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Calibri"/>
              </a:rPr>
              <a:t>(network must be same; to be explained later)</a:t>
            </a:r>
            <a:endParaRPr lang="en-US" sz="3200" b="1" kern="1200" dirty="0" smtClean="0">
              <a:solidFill>
                <a:schemeClr val="accent6">
                  <a:lumMod val="50000"/>
                </a:schemeClr>
              </a:solidFill>
              <a:latin typeface="Calibri"/>
              <a:ea typeface="+mn-ea"/>
              <a:cs typeface="+mn-cs"/>
            </a:endParaRPr>
          </a:p>
          <a:p>
            <a:pPr algn="l" rtl="0"/>
            <a:endParaRPr lang="en-US" sz="1200" b="1" kern="12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  <a:p>
            <a:pPr algn="l" rtl="0"/>
            <a:r>
              <a:rPr lang="en-US" sz="32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Packet so far:</a:t>
            </a:r>
            <a:endParaRPr lang="en-US" sz="3200" b="1" kern="12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  <a:p>
            <a:pPr algn="l" rtl="0"/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algn="l" rtl="0"/>
            <a:r>
              <a:rPr lang="en-US" sz="1200" b="1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</a:t>
            </a:r>
            <a:endParaRPr lang="en-US" sz="1200" b="1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4535269"/>
            <a:ext cx="8686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b="1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 IP               | Destination IP      | Source </a:t>
            </a:r>
            <a:r>
              <a:rPr lang="en-US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Port | Destination Port | GET / HTML/1.1</a:t>
            </a:r>
          </a:p>
          <a:p>
            <a:pPr algn="l" rtl="0"/>
            <a:r>
              <a:rPr lang="en-US" b="1" kern="1200" dirty="0" smtClean="0">
                <a:solidFill>
                  <a:schemeClr val="accent1"/>
                </a:solidFill>
                <a:latin typeface="Calibri"/>
                <a:ea typeface="+mn-ea"/>
                <a:cs typeface="+mn-cs"/>
              </a:rPr>
              <a:t>202.125.157.</a:t>
            </a:r>
            <a:r>
              <a:rPr lang="en-US" b="1" kern="1200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150 | </a:t>
            </a:r>
            <a:r>
              <a:rPr lang="en-US" b="1" kern="1200" dirty="0" smtClean="0">
                <a:solidFill>
                  <a:schemeClr val="accent1"/>
                </a:solidFill>
                <a:latin typeface="Calibri"/>
                <a:ea typeface="+mn-ea"/>
                <a:cs typeface="+mn-cs"/>
              </a:rPr>
              <a:t>202.125.157.</a:t>
            </a:r>
            <a:r>
              <a:rPr lang="en-US" b="1" kern="1200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196 | &gt; </a:t>
            </a:r>
            <a:r>
              <a:rPr lang="en-US" b="1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1024          </a:t>
            </a:r>
            <a:r>
              <a:rPr lang="en-US" b="1" kern="1200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b="1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|             </a:t>
            </a:r>
            <a:r>
              <a:rPr lang="en-US" b="1" kern="1200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b="1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80            </a:t>
            </a:r>
            <a:r>
              <a:rPr lang="en-US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| 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5486400"/>
            <a:ext cx="746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Logical addressing: </a:t>
            </a:r>
            <a:r>
              <a:rPr lang="en-US" sz="3200" b="1" dirty="0" smtClean="0">
                <a:solidFill>
                  <a:schemeClr val="accent1"/>
                </a:solidFill>
              </a:rPr>
              <a:t>network</a:t>
            </a:r>
            <a:r>
              <a:rPr lang="en-US" sz="3200" dirty="0" smtClean="0"/>
              <a:t> and </a:t>
            </a:r>
            <a:r>
              <a:rPr lang="en-US" sz="3200" b="1" dirty="0" smtClean="0">
                <a:solidFill>
                  <a:srgbClr val="FF0000"/>
                </a:solidFill>
              </a:rPr>
              <a:t>host</a:t>
            </a:r>
            <a:r>
              <a:rPr lang="en-US" sz="3200" dirty="0" smtClean="0"/>
              <a:t> parts</a:t>
            </a:r>
          </a:p>
          <a:p>
            <a:r>
              <a:rPr lang="en-US" sz="2400" dirty="0" smtClean="0"/>
              <a:t>*Assuming </a:t>
            </a:r>
            <a:r>
              <a:rPr lang="en-US" sz="2400" b="1" dirty="0" smtClean="0">
                <a:solidFill>
                  <a:schemeClr val="accent1"/>
                </a:solidFill>
              </a:rPr>
              <a:t>/24 </a:t>
            </a:r>
            <a:r>
              <a:rPr lang="en-US" sz="2400" dirty="0" smtClean="0"/>
              <a:t>subnet mask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(to be explained later)</a:t>
            </a:r>
            <a:endParaRPr 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5400" b="1" kern="1200" dirty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Example </a:t>
            </a:r>
            <a:r>
              <a:rPr lang="en-US" sz="5400" b="1" kern="1200" dirty="0" smtClean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application </a:t>
            </a:r>
            <a:r>
              <a:rPr lang="en-US" sz="2000" b="1" kern="1200" dirty="0" smtClean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(contd.)</a:t>
            </a:r>
            <a:endParaRPr lang="en-US" sz="5400" b="1" kern="1200" dirty="0">
              <a:solidFill>
                <a:srgbClr val="C0504D">
                  <a:lumMod val="75000"/>
                </a:srgbClr>
              </a:solidFill>
              <a:effectLst>
                <a:outerShdw dir="5040000" algn="tl">
                  <a:srgbClr val="1F497D">
                    <a:lumMod val="75000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allAtOnce"/>
      <p:bldP spid="9" grpId="0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6200" y="838200"/>
            <a:ext cx="906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endParaRPr lang="en-US" sz="1200" b="1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algn="l" rtl="0"/>
            <a:endParaRPr lang="en-US" sz="1200" b="1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algn="l" rtl="0"/>
            <a:r>
              <a:rPr lang="en-US" sz="3200" b="1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       How </a:t>
            </a:r>
            <a:r>
              <a:rPr lang="en-US" sz="32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to send </a:t>
            </a:r>
            <a:r>
              <a:rPr lang="en-US" sz="3200" b="1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the created </a:t>
            </a:r>
            <a:r>
              <a:rPr lang="en-US" sz="3200" b="1" kern="1200" dirty="0" smtClean="0">
                <a:solidFill>
                  <a:srgbClr val="C00000"/>
                </a:solidFill>
                <a:latin typeface="Calibri"/>
                <a:ea typeface="+mn-ea"/>
                <a:cs typeface="+mn-cs"/>
              </a:rPr>
              <a:t>packet</a:t>
            </a:r>
            <a:r>
              <a:rPr lang="en-US" sz="3200" b="1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to </a:t>
            </a:r>
            <a:r>
              <a:rPr lang="en-US" sz="3200" b="1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Webserver</a:t>
            </a:r>
            <a:r>
              <a:rPr lang="en-US" sz="32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sz="2600" b="1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1981200"/>
            <a:ext cx="8915400" cy="36009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32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To communicate </a:t>
            </a:r>
            <a:r>
              <a:rPr lang="en-US" sz="3200" b="1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with any host, its physical address </a:t>
            </a:r>
            <a:r>
              <a:rPr lang="en-US" sz="3200" b="1" kern="1200" dirty="0" smtClean="0">
                <a:solidFill>
                  <a:srgbClr val="C00000"/>
                </a:solidFill>
                <a:latin typeface="Calibri"/>
                <a:ea typeface="+mn-ea"/>
                <a:cs typeface="+mn-cs"/>
              </a:rPr>
              <a:t>(called MAC address) </a:t>
            </a:r>
            <a:r>
              <a:rPr lang="en-US" sz="3200" b="1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must be known</a:t>
            </a:r>
            <a:r>
              <a:rPr lang="en-US" sz="32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. </a:t>
            </a:r>
          </a:p>
          <a:p>
            <a:pPr algn="l" rtl="0"/>
            <a:endParaRPr lang="en-US" sz="3200" kern="1200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algn="l" rtl="0"/>
            <a:r>
              <a:rPr lang="en-US" sz="3200" b="1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How </a:t>
            </a:r>
            <a:r>
              <a:rPr lang="en-US" sz="32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to resolve </a:t>
            </a:r>
            <a:r>
              <a:rPr lang="en-US" sz="3200" b="1" dirty="0" smtClean="0">
                <a:solidFill>
                  <a:srgbClr val="FF0000"/>
                </a:solidFill>
                <a:latin typeface="Calibri"/>
              </a:rPr>
              <a:t>IP addresses </a:t>
            </a:r>
            <a:r>
              <a:rPr lang="en-US" sz="3200" b="1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to </a:t>
            </a:r>
            <a:r>
              <a:rPr lang="en-US" sz="3200" b="1" dirty="0" smtClean="0">
                <a:solidFill>
                  <a:srgbClr val="FF0000"/>
                </a:solidFill>
                <a:latin typeface="Calibri"/>
              </a:rPr>
              <a:t>MAC addresses</a:t>
            </a:r>
            <a:endParaRPr lang="en-US" sz="3200" b="1" kern="12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  <a:p>
            <a:pPr algn="l" rtl="0"/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algn="ctr" rtl="0"/>
            <a:r>
              <a:rPr lang="en-US" sz="4000" kern="1200" dirty="0" smtClean="0">
                <a:solidFill>
                  <a:prstClr val="black"/>
                </a:solidFill>
                <a:latin typeface="Calibri"/>
                <a:ea typeface="+mn-ea"/>
                <a:cs typeface="Tahoma" pitchFamily="34" charset="0"/>
              </a:rPr>
              <a:t>Address Resolution Protocol (ARP)</a:t>
            </a:r>
            <a:endParaRPr lang="en-US" sz="4000" kern="1200" dirty="0">
              <a:solidFill>
                <a:prstClr val="black"/>
              </a:solidFill>
              <a:latin typeface="Calibri"/>
              <a:ea typeface="+mn-ea"/>
              <a:cs typeface="Tahoma" pitchFamily="34" charset="0"/>
            </a:endParaRPr>
          </a:p>
          <a:p>
            <a:pPr algn="ctr" rtl="0"/>
            <a:endParaRPr lang="en-US" sz="24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algn="ctr" rtl="0"/>
            <a:r>
              <a:rPr lang="en-US" sz="24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6" name="Oval 15"/>
          <p:cNvSpPr/>
          <p:nvPr/>
        </p:nvSpPr>
        <p:spPr>
          <a:xfrm>
            <a:off x="152400" y="1219200"/>
            <a:ext cx="6096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3600" b="1" kern="1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  <a:cs typeface="+mn-cs"/>
              </a:rPr>
              <a:t>3</a:t>
            </a:r>
            <a:endParaRPr lang="en-US" sz="700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9"/>
          <p:cNvGrpSpPr/>
          <p:nvPr/>
        </p:nvGrpSpPr>
        <p:grpSpPr>
          <a:xfrm rot="2139142">
            <a:off x="8103554" y="2968634"/>
            <a:ext cx="669451" cy="1360718"/>
            <a:chOff x="1268618" y="1118002"/>
            <a:chExt cx="1543726" cy="2498473"/>
          </a:xfrm>
        </p:grpSpPr>
        <p:sp>
          <p:nvSpPr>
            <p:cNvPr id="11" name="Rectangle 10"/>
            <p:cNvSpPr/>
            <p:nvPr/>
          </p:nvSpPr>
          <p:spPr>
            <a:xfrm rot="20169128">
              <a:off x="1480879" y="1118002"/>
              <a:ext cx="1331465" cy="20344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/>
              <a:r>
                <a:rPr lang="en-US" sz="6600" kern="1200" dirty="0">
                  <a:ln cap="rnd" cmpd="thickThin">
                    <a:solidFill>
                      <a:prstClr val="black"/>
                    </a:solidFill>
                    <a:bevel/>
                  </a:ln>
                  <a:solidFill>
                    <a:srgbClr val="F79646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?</a:t>
              </a:r>
              <a:endParaRPr lang="en-US" sz="4800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19258157">
              <a:off x="1268618" y="1582037"/>
              <a:ext cx="1465150" cy="2034438"/>
            </a:xfrm>
            <a:prstGeom prst="rect">
              <a:avLst/>
            </a:prstGeom>
            <a:scene3d>
              <a:camera prst="orthographicFront">
                <a:rot lat="0" lon="10200000" rev="60000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algn="l" rtl="0"/>
              <a:r>
                <a:rPr lang="en-US" sz="6600" kern="1200" dirty="0">
                  <a:ln cap="rnd" cmpd="thickThin">
                    <a:solidFill>
                      <a:prstClr val="black"/>
                    </a:solidFill>
                    <a:bevel/>
                  </a:ln>
                  <a:solidFill>
                    <a:srgbClr val="1F497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?</a:t>
              </a:r>
              <a:endParaRPr lang="en-US" sz="4800" kern="1200" dirty="0">
                <a:solidFill>
                  <a:srgbClr val="1F497D">
                    <a:lumMod val="75000"/>
                  </a:srgbClr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5400" b="1" kern="1200" dirty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Example </a:t>
            </a:r>
            <a:r>
              <a:rPr lang="en-US" sz="5400" b="1" kern="1200" dirty="0" smtClean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application </a:t>
            </a:r>
            <a:r>
              <a:rPr lang="en-US" sz="2000" b="1" kern="1200" dirty="0" smtClean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(contd.)</a:t>
            </a:r>
            <a:endParaRPr lang="en-US" sz="5400" b="1" kern="1200" dirty="0">
              <a:solidFill>
                <a:srgbClr val="C0504D">
                  <a:lumMod val="75000"/>
                </a:srgbClr>
              </a:solidFill>
              <a:effectLst>
                <a:outerShdw dir="5040000" algn="tl">
                  <a:srgbClr val="1F497D">
                    <a:lumMod val="75000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8600" y="990601"/>
            <a:ext cx="8763000" cy="52783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3200" b="1" kern="1200" dirty="0" smtClean="0">
                <a:solidFill>
                  <a:srgbClr val="C00000"/>
                </a:solidFill>
                <a:latin typeface="Calibri"/>
                <a:ea typeface="+mn-ea"/>
                <a:cs typeface="+mn-cs"/>
              </a:rPr>
              <a:t>Now that the physical (MAC) addresses are known</a:t>
            </a:r>
            <a:r>
              <a:rPr lang="en-US" sz="32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, communication can take place</a:t>
            </a:r>
          </a:p>
          <a:p>
            <a:pPr algn="l" rtl="0"/>
            <a:endParaRPr lang="en-US" sz="900" dirty="0" smtClean="0">
              <a:solidFill>
                <a:prstClr val="black"/>
              </a:solidFill>
              <a:latin typeface="Calibri"/>
            </a:endParaRPr>
          </a:p>
          <a:p>
            <a:pPr algn="l" rtl="0"/>
            <a:r>
              <a:rPr lang="en-US" sz="32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The destination MAC address is </a:t>
            </a:r>
            <a:r>
              <a:rPr lang="en-US" sz="3200" b="1" dirty="0" smtClean="0">
                <a:solidFill>
                  <a:srgbClr val="FF0000"/>
                </a:solidFill>
                <a:latin typeface="Calibri"/>
              </a:rPr>
              <a:t>12:34:aa:bb:cc:dd</a:t>
            </a:r>
          </a:p>
          <a:p>
            <a:pPr algn="l" rtl="0"/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algn="l" rtl="0"/>
            <a:r>
              <a:rPr lang="en-US" sz="32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The source MAC address (let’s assume) is </a:t>
            </a:r>
            <a:r>
              <a:rPr lang="en-US" sz="3200" b="1" kern="1200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23:34:aa:bb:cc:dd</a:t>
            </a:r>
          </a:p>
          <a:p>
            <a:pPr algn="l" rtl="0"/>
            <a:endParaRPr lang="en-US" sz="1200" b="1" kern="12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  <a:p>
            <a:pPr algn="l" rtl="0"/>
            <a:r>
              <a:rPr lang="en-US" sz="3200" b="1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IP packet containing the data</a:t>
            </a:r>
          </a:p>
          <a:p>
            <a:pPr algn="l" rtl="0"/>
            <a:endParaRPr lang="en-US" sz="3200" b="1" dirty="0" smtClean="0">
              <a:solidFill>
                <a:prstClr val="black"/>
              </a:solidFill>
              <a:latin typeface="Calibri"/>
            </a:endParaRPr>
          </a:p>
          <a:p>
            <a:pPr algn="l" rtl="0"/>
            <a:endParaRPr lang="en-US" sz="2400" b="1" kern="1200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algn="l" rtl="0"/>
            <a:r>
              <a:rPr lang="en-US" sz="3200" b="1" dirty="0" smtClean="0">
                <a:solidFill>
                  <a:prstClr val="black"/>
                </a:solidFill>
                <a:latin typeface="Calibri"/>
              </a:rPr>
              <a:t>MAC frame</a:t>
            </a:r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algn="l" rtl="0"/>
            <a:r>
              <a:rPr lang="en-US" sz="12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4572000"/>
            <a:ext cx="86868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 IP               | Destination IP      | Source Port | Destination Port | GET / HTML/1.1</a:t>
            </a:r>
          </a:p>
          <a:p>
            <a:pPr algn="l" rtl="0"/>
            <a:r>
              <a:rPr lang="en-US" b="1" kern="1200" dirty="0">
                <a:solidFill>
                  <a:srgbClr val="4F81BD"/>
                </a:solidFill>
                <a:latin typeface="Calibri"/>
                <a:ea typeface="+mn-ea"/>
                <a:cs typeface="+mn-cs"/>
              </a:rPr>
              <a:t>202.125.157.</a:t>
            </a:r>
            <a:r>
              <a:rPr lang="en-US" b="1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150 | </a:t>
            </a:r>
            <a:r>
              <a:rPr lang="en-US" b="1" kern="1200" dirty="0">
                <a:solidFill>
                  <a:srgbClr val="4F81BD"/>
                </a:solidFill>
                <a:latin typeface="Calibri"/>
                <a:ea typeface="+mn-ea"/>
                <a:cs typeface="+mn-cs"/>
              </a:rPr>
              <a:t>202.125.157.</a:t>
            </a:r>
            <a:r>
              <a:rPr lang="en-US" b="1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196 | &gt; 1024           </a:t>
            </a:r>
            <a:r>
              <a:rPr lang="en-US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|             </a:t>
            </a:r>
            <a:r>
              <a:rPr lang="en-US" b="1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 80            </a:t>
            </a:r>
            <a:r>
              <a:rPr lang="en-US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| 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" y="5181600"/>
            <a:ext cx="5638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7543800" y="5181600"/>
            <a:ext cx="13716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7400" y="5943600"/>
            <a:ext cx="167640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en-US" b="1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Payload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00" y="5943600"/>
            <a:ext cx="533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en-US" b="1" dirty="0" smtClean="0">
                <a:solidFill>
                  <a:prstClr val="black"/>
                </a:solidFill>
                <a:latin typeface="Calibri"/>
              </a:rPr>
              <a:t>Source MAC address | Destination MAC address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3800" y="5943600"/>
            <a:ext cx="9906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en-US" b="1" dirty="0" smtClean="0">
                <a:solidFill>
                  <a:prstClr val="black"/>
                </a:solidFill>
                <a:latin typeface="Calibri"/>
              </a:rPr>
              <a:t>FCS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5400" b="1" kern="1200" dirty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Example </a:t>
            </a:r>
            <a:r>
              <a:rPr lang="en-US" sz="5400" b="1" kern="1200" dirty="0" smtClean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application </a:t>
            </a:r>
            <a:r>
              <a:rPr lang="en-US" sz="2000" b="1" kern="1200" dirty="0" smtClean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(contd.)</a:t>
            </a:r>
            <a:endParaRPr lang="en-US" sz="5400" b="1" kern="1200" dirty="0">
              <a:solidFill>
                <a:srgbClr val="C0504D">
                  <a:lumMod val="75000"/>
                </a:srgbClr>
              </a:solidFill>
              <a:effectLst>
                <a:outerShdw dir="5040000" algn="tl">
                  <a:srgbClr val="1F497D">
                    <a:lumMod val="75000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allAtOnce"/>
      <p:bldP spid="9" grpId="0" animBg="1"/>
      <p:bldP spid="18" grpId="0" animBg="1"/>
      <p:bldP spid="29" grpId="1" animBg="1"/>
      <p:bldP spid="30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3265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4800" b="1" kern="1200" dirty="0" smtClean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HTTP </a:t>
            </a:r>
            <a:r>
              <a:rPr lang="en-US" sz="4800" b="1" kern="1200" dirty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Client/Server Exchange</a:t>
            </a:r>
          </a:p>
        </p:txBody>
      </p:sp>
      <p:grpSp>
        <p:nvGrpSpPr>
          <p:cNvPr id="2" name="Group 20"/>
          <p:cNvGrpSpPr/>
          <p:nvPr/>
        </p:nvGrpSpPr>
        <p:grpSpPr>
          <a:xfrm>
            <a:off x="1066800" y="2286000"/>
            <a:ext cx="3657600" cy="2514600"/>
            <a:chOff x="1066800" y="2286000"/>
            <a:chExt cx="3657600" cy="2514600"/>
          </a:xfrm>
        </p:grpSpPr>
        <p:pic>
          <p:nvPicPr>
            <p:cNvPr id="10" name="Picture 3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1800" y="2286000"/>
              <a:ext cx="1752600" cy="748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2" name="Elbow Connector 11"/>
            <p:cNvCxnSpPr/>
            <p:nvPr/>
          </p:nvCxnSpPr>
          <p:spPr>
            <a:xfrm rot="5400000">
              <a:off x="2039112" y="2971801"/>
              <a:ext cx="1143002" cy="1143001"/>
            </a:xfrm>
            <a:prstGeom prst="bentConnector3">
              <a:avLst>
                <a:gd name="adj1" fmla="val 100133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8" descr="Androgynous Person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66800" y="3505200"/>
              <a:ext cx="1120775" cy="1295400"/>
            </a:xfrm>
            <a:prstGeom prst="rect">
              <a:avLst/>
            </a:prstGeom>
            <a:noFill/>
          </p:spPr>
        </p:pic>
      </p:grpSp>
      <p:cxnSp>
        <p:nvCxnSpPr>
          <p:cNvPr id="23" name="Elbow Connector 22"/>
          <p:cNvCxnSpPr/>
          <p:nvPr/>
        </p:nvCxnSpPr>
        <p:spPr>
          <a:xfrm>
            <a:off x="4114800" y="2971800"/>
            <a:ext cx="2362201" cy="1134069"/>
          </a:xfrm>
          <a:prstGeom prst="bentConnector3">
            <a:avLst>
              <a:gd name="adj1" fmla="val 452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6"/>
          <p:cNvGrpSpPr/>
          <p:nvPr/>
        </p:nvGrpSpPr>
        <p:grpSpPr>
          <a:xfrm>
            <a:off x="6477000" y="3581400"/>
            <a:ext cx="851043" cy="1131888"/>
            <a:chOff x="5486399" y="3886200"/>
            <a:chExt cx="851043" cy="1131888"/>
          </a:xfrm>
        </p:grpSpPr>
        <p:pic>
          <p:nvPicPr>
            <p:cNvPr id="9" name="Picture 42" descr="File Server_Updated2005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486399" y="3886200"/>
              <a:ext cx="851043" cy="1131888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5562599" y="4114800"/>
              <a:ext cx="457200" cy="8309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6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WWW</a:t>
              </a:r>
            </a:p>
          </p:txBody>
        </p:sp>
      </p:grpSp>
      <p:grpSp>
        <p:nvGrpSpPr>
          <p:cNvPr id="4" name="Group 30"/>
          <p:cNvGrpSpPr/>
          <p:nvPr/>
        </p:nvGrpSpPr>
        <p:grpSpPr>
          <a:xfrm>
            <a:off x="3657600" y="1371600"/>
            <a:ext cx="3886200" cy="1600200"/>
            <a:chOff x="3657600" y="1371600"/>
            <a:chExt cx="3886200" cy="1600200"/>
          </a:xfrm>
        </p:grpSpPr>
        <p:cxnSp>
          <p:nvCxnSpPr>
            <p:cNvPr id="13" name="Elbow Connector 12"/>
            <p:cNvCxnSpPr/>
            <p:nvPr/>
          </p:nvCxnSpPr>
          <p:spPr>
            <a:xfrm flipV="1">
              <a:off x="3657600" y="1905000"/>
              <a:ext cx="3352800" cy="1066800"/>
            </a:xfrm>
            <a:prstGeom prst="bentConnector3">
              <a:avLst>
                <a:gd name="adj1" fmla="val 182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26"/>
            <p:cNvGrpSpPr/>
            <p:nvPr/>
          </p:nvGrpSpPr>
          <p:grpSpPr>
            <a:xfrm>
              <a:off x="6692757" y="1371600"/>
              <a:ext cx="851043" cy="1131888"/>
              <a:chOff x="5486399" y="3886200"/>
              <a:chExt cx="851043" cy="1131888"/>
            </a:xfrm>
          </p:grpSpPr>
          <p:pic>
            <p:nvPicPr>
              <p:cNvPr id="29" name="Picture 42" descr="File Server_Updated2005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5486399" y="3886200"/>
                <a:ext cx="851043" cy="1131888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562599" y="4114800"/>
                <a:ext cx="457200" cy="83099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1600" b="1" kern="120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rPr>
                  <a:t>D</a:t>
                </a:r>
              </a:p>
              <a:p>
                <a:pPr algn="ctr" rtl="0"/>
                <a:r>
                  <a:rPr lang="en-US" sz="1600" b="1" kern="120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rPr>
                  <a:t>N</a:t>
                </a:r>
              </a:p>
              <a:p>
                <a:pPr algn="ctr" rtl="0"/>
                <a:r>
                  <a:rPr lang="en-US" sz="1600" b="1" kern="120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rPr>
                  <a:t>S</a:t>
                </a:r>
              </a:p>
            </p:txBody>
          </p:sp>
        </p:grpSp>
      </p:grpSp>
      <p:grpSp>
        <p:nvGrpSpPr>
          <p:cNvPr id="7" name="Group 58"/>
          <p:cNvGrpSpPr/>
          <p:nvPr/>
        </p:nvGrpSpPr>
        <p:grpSpPr>
          <a:xfrm>
            <a:off x="685800" y="4038585"/>
            <a:ext cx="5105400" cy="2604163"/>
            <a:chOff x="685800" y="3955719"/>
            <a:chExt cx="5105400" cy="2832511"/>
          </a:xfrm>
        </p:grpSpPr>
        <p:sp>
          <p:nvSpPr>
            <p:cNvPr id="32" name="TextBox 31"/>
            <p:cNvSpPr txBox="1"/>
            <p:nvPr/>
          </p:nvSpPr>
          <p:spPr>
            <a:xfrm>
              <a:off x="685800" y="5080933"/>
              <a:ext cx="5105400" cy="1707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32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Send me the index.html page for the host </a:t>
              </a:r>
              <a:r>
                <a:rPr lang="en-US" sz="32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  <a:hlinkClick r:id="rId6"/>
                </a:rPr>
                <a:t>www.niit.edu.pk</a:t>
              </a:r>
              <a:r>
                <a:rPr lang="en-US" sz="32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using HTTP version 1.1</a:t>
              </a:r>
              <a:endPara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rot="16200000" flipH="1">
              <a:off x="2114550" y="4431969"/>
              <a:ext cx="1143000" cy="1905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2133600" y="3657600"/>
            <a:ext cx="914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Request</a:t>
            </a:r>
          </a:p>
        </p:txBody>
      </p:sp>
      <p:grpSp>
        <p:nvGrpSpPr>
          <p:cNvPr id="24" name="Group 58"/>
          <p:cNvGrpSpPr/>
          <p:nvPr/>
        </p:nvGrpSpPr>
        <p:grpSpPr>
          <a:xfrm>
            <a:off x="685800" y="4267200"/>
            <a:ext cx="5105400" cy="2362201"/>
            <a:chOff x="685800" y="4218898"/>
            <a:chExt cx="5105400" cy="2569332"/>
          </a:xfrm>
        </p:grpSpPr>
        <p:sp>
          <p:nvSpPr>
            <p:cNvPr id="25" name="TextBox 24"/>
            <p:cNvSpPr txBox="1"/>
            <p:nvPr/>
          </p:nvSpPr>
          <p:spPr>
            <a:xfrm>
              <a:off x="685800" y="5080933"/>
              <a:ext cx="5105400" cy="1707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32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Send me the index.html page for the host </a:t>
              </a:r>
              <a:r>
                <a:rPr lang="en-US" sz="32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  <a:hlinkClick r:id="rId6"/>
                </a:rPr>
                <a:t>www.niit.edu.pk</a:t>
              </a:r>
              <a:r>
                <a:rPr lang="en-US" sz="32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using HTTP version 1.1</a:t>
              </a:r>
              <a:endPara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10800000" flipV="1">
              <a:off x="2781302" y="4218898"/>
              <a:ext cx="2933701" cy="879819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046 C 0.03681 0.01203 0.07361 0.02359 0.0908 0.00046 C 0.10799 -0.02266 0.09132 -0.11378 0.10278 -0.13806 C 0.11424 -0.16235 0.14723 -0.17831 0.15938 -0.145 C 0.17153 -0.1117 0.15 0.02914 0.17535 0.06152 C 0.2007 0.0939 0.28039 0.05204 0.31129 0.04903 C 0.34219 0.04602 0.35035 0.04487 0.36059 0.04371 " pathEditMode="relative" rAng="0" ptsTypes="aaaaa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0" y="-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1066800" y="2286000"/>
            <a:ext cx="3657600" cy="2514600"/>
            <a:chOff x="1066800" y="2286000"/>
            <a:chExt cx="3657600" cy="2514600"/>
          </a:xfrm>
        </p:grpSpPr>
        <p:pic>
          <p:nvPicPr>
            <p:cNvPr id="10" name="Picture 3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1800" y="2286000"/>
              <a:ext cx="1752600" cy="748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2" name="Elbow Connector 11"/>
            <p:cNvCxnSpPr/>
            <p:nvPr/>
          </p:nvCxnSpPr>
          <p:spPr>
            <a:xfrm rot="5400000">
              <a:off x="2039112" y="2971801"/>
              <a:ext cx="1143002" cy="1143001"/>
            </a:xfrm>
            <a:prstGeom prst="bentConnector3">
              <a:avLst>
                <a:gd name="adj1" fmla="val 100133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8" descr="Androgynous Person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066800" y="3505200"/>
              <a:ext cx="1120775" cy="1295400"/>
            </a:xfrm>
            <a:prstGeom prst="rect">
              <a:avLst/>
            </a:prstGeom>
            <a:noFill/>
          </p:spPr>
        </p:pic>
      </p:grpSp>
      <p:cxnSp>
        <p:nvCxnSpPr>
          <p:cNvPr id="23" name="Elbow Connector 22"/>
          <p:cNvCxnSpPr/>
          <p:nvPr/>
        </p:nvCxnSpPr>
        <p:spPr>
          <a:xfrm>
            <a:off x="4114800" y="2971800"/>
            <a:ext cx="2362201" cy="1134069"/>
          </a:xfrm>
          <a:prstGeom prst="bentConnector3">
            <a:avLst>
              <a:gd name="adj1" fmla="val 452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6"/>
          <p:cNvGrpSpPr/>
          <p:nvPr/>
        </p:nvGrpSpPr>
        <p:grpSpPr>
          <a:xfrm>
            <a:off x="6477000" y="3581400"/>
            <a:ext cx="851043" cy="1131888"/>
            <a:chOff x="5486399" y="3886200"/>
            <a:chExt cx="851043" cy="1131888"/>
          </a:xfrm>
        </p:grpSpPr>
        <p:pic>
          <p:nvPicPr>
            <p:cNvPr id="9" name="Picture 42" descr="File Server_Updated2005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486399" y="3886200"/>
              <a:ext cx="851043" cy="1131888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5562599" y="4114800"/>
              <a:ext cx="457200" cy="8309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6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WWW</a:t>
              </a:r>
            </a:p>
          </p:txBody>
        </p:sp>
      </p:grpSp>
      <p:grpSp>
        <p:nvGrpSpPr>
          <p:cNvPr id="4" name="Group 30"/>
          <p:cNvGrpSpPr/>
          <p:nvPr/>
        </p:nvGrpSpPr>
        <p:grpSpPr>
          <a:xfrm>
            <a:off x="3657600" y="1371600"/>
            <a:ext cx="3886200" cy="1600200"/>
            <a:chOff x="3657600" y="1371600"/>
            <a:chExt cx="3886200" cy="1600200"/>
          </a:xfrm>
        </p:grpSpPr>
        <p:cxnSp>
          <p:nvCxnSpPr>
            <p:cNvPr id="13" name="Elbow Connector 12"/>
            <p:cNvCxnSpPr/>
            <p:nvPr/>
          </p:nvCxnSpPr>
          <p:spPr>
            <a:xfrm flipV="1">
              <a:off x="3657600" y="1905000"/>
              <a:ext cx="3352800" cy="1066800"/>
            </a:xfrm>
            <a:prstGeom prst="bentConnector3">
              <a:avLst>
                <a:gd name="adj1" fmla="val 182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26"/>
            <p:cNvGrpSpPr/>
            <p:nvPr/>
          </p:nvGrpSpPr>
          <p:grpSpPr>
            <a:xfrm>
              <a:off x="6692757" y="1371600"/>
              <a:ext cx="851043" cy="1131888"/>
              <a:chOff x="5486399" y="3886200"/>
              <a:chExt cx="851043" cy="1131888"/>
            </a:xfrm>
          </p:grpSpPr>
          <p:pic>
            <p:nvPicPr>
              <p:cNvPr id="29" name="Picture 42" descr="File Server_Updated2005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5486399" y="3886200"/>
                <a:ext cx="851043" cy="1131888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562599" y="4114800"/>
                <a:ext cx="457200" cy="83099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1600" b="1" kern="120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rPr>
                  <a:t>D</a:t>
                </a:r>
              </a:p>
              <a:p>
                <a:pPr algn="ctr" rtl="0"/>
                <a:r>
                  <a:rPr lang="en-US" sz="1600" b="1" kern="120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rPr>
                  <a:t>N</a:t>
                </a:r>
              </a:p>
              <a:p>
                <a:pPr algn="ctr" rtl="0"/>
                <a:r>
                  <a:rPr lang="en-US" sz="1600" b="1" kern="120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rPr>
                  <a:t>S</a:t>
                </a:r>
              </a:p>
            </p:txBody>
          </p:sp>
        </p:grpSp>
      </p:grpSp>
      <p:sp>
        <p:nvSpPr>
          <p:cNvPr id="61" name="Rectangle 60"/>
          <p:cNvSpPr/>
          <p:nvPr/>
        </p:nvSpPr>
        <p:spPr>
          <a:xfrm>
            <a:off x="5562600" y="4114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Reply</a:t>
            </a:r>
          </a:p>
        </p:txBody>
      </p:sp>
      <p:grpSp>
        <p:nvGrpSpPr>
          <p:cNvPr id="6" name="Group 61"/>
          <p:cNvGrpSpPr/>
          <p:nvPr/>
        </p:nvGrpSpPr>
        <p:grpSpPr>
          <a:xfrm>
            <a:off x="685800" y="4495800"/>
            <a:ext cx="7924800" cy="2026860"/>
            <a:chOff x="-5334000" y="4084260"/>
            <a:chExt cx="7924800" cy="2026860"/>
          </a:xfrm>
        </p:grpSpPr>
        <p:sp>
          <p:nvSpPr>
            <p:cNvPr id="63" name="TextBox 62"/>
            <p:cNvSpPr txBox="1"/>
            <p:nvPr/>
          </p:nvSpPr>
          <p:spPr>
            <a:xfrm>
              <a:off x="-5334000" y="4541460"/>
              <a:ext cx="7924800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32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The </a:t>
              </a:r>
              <a:r>
                <a:rPr lang="en-US" sz="32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index.html page in the </a:t>
              </a:r>
              <a:r>
                <a:rPr lang="en-US" sz="3200" b="1" kern="1200" dirty="0" err="1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wwwroot</a:t>
              </a:r>
              <a:r>
                <a:rPr lang="en-US" sz="32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directory configured for the </a:t>
              </a:r>
              <a:r>
                <a:rPr lang="en-US" sz="32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  <a:hlinkClick r:id="rId6"/>
                </a:rPr>
                <a:t>www.niit.edu.pk</a:t>
              </a:r>
              <a:r>
                <a:rPr lang="en-US" sz="32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3200" kern="1200" dirty="0" err="1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webserver</a:t>
              </a:r>
              <a:r>
                <a:rPr lang="en-US" sz="32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is sent back to the browser for display</a:t>
              </a:r>
              <a:endPara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rot="5400000">
              <a:off x="-838200" y="3855660"/>
              <a:ext cx="457200" cy="9144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0" y="0"/>
            <a:ext cx="93265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4800" b="1" kern="1200" dirty="0" smtClean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HTTP </a:t>
            </a:r>
            <a:r>
              <a:rPr lang="en-US" sz="4800" b="1" kern="1200" dirty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Client/Server Exchange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79696"/>
            <a:ext cx="9144000" cy="597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09 0.00323 C -0.01372 0.00185 -0.15764 0.02844 -0.19809 -0.00555 C -0.23854 -0.03955 -0.20226 -0.16906 -0.21945 -0.20097 C -0.23664 -0.23289 -0.28473 -0.2204 -0.30087 -0.19727 C -0.31702 -0.17415 -0.29549 -0.08511 -0.31684 -0.06245 C -0.3382 -0.03978 -0.40573 -0.06129 -0.42917 -0.06106 " pathEditMode="fixed" rAng="0" ptsTypes="aaaaaa">
                                      <p:cBhvr>
                                        <p:cTn id="12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00" y="-1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524000"/>
            <a:ext cx="792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i="1" dirty="0" smtClean="0">
                <a:latin typeface="Times New Roman" panose="02020603050405020304" pitchFamily="18" charset="0"/>
              </a:rPr>
              <a:t>Change the following IPv4 addresses from dotted-decimal notation to binary notation and also write the subnet mask of this IP Address in view of the  IP Class </a:t>
            </a:r>
          </a:p>
          <a:p>
            <a:endParaRPr lang="en-US" sz="2400" i="1" dirty="0" smtClean="0">
              <a:latin typeface="Times New Roman" panose="02020603050405020304" pitchFamily="18" charset="0"/>
            </a:endParaRPr>
          </a:p>
          <a:p>
            <a:r>
              <a:rPr lang="en-US" sz="2400" b="1" i="1" dirty="0" err="1" smtClean="0">
                <a:latin typeface="Times New Roman" panose="02020603050405020304" pitchFamily="18" charset="0"/>
              </a:rPr>
              <a:t>i</a:t>
            </a:r>
            <a:r>
              <a:rPr lang="en-US" sz="2400" b="1" i="1" dirty="0" smtClean="0">
                <a:latin typeface="Times New Roman" panose="02020603050405020304" pitchFamily="18" charset="0"/>
              </a:rPr>
              <a:t>.     10.11.1.33   Subnet Mask  ??</a:t>
            </a:r>
          </a:p>
          <a:p>
            <a:r>
              <a:rPr lang="en-US" sz="2400" b="1" i="1" dirty="0" smtClean="0">
                <a:latin typeface="Times New Roman" panose="02020603050405020304" pitchFamily="18" charset="0"/>
              </a:rPr>
              <a:t>ii.   192.168.8.3 Subnet Mask  ??</a:t>
            </a:r>
            <a:endParaRPr lang="en-GB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765454" y="0"/>
            <a:ext cx="17956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4800" b="1" kern="1200" dirty="0" smtClean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QUIZ</a:t>
            </a:r>
            <a:endParaRPr lang="en-US" sz="4800" b="1" kern="1200" dirty="0">
              <a:solidFill>
                <a:srgbClr val="C0504D">
                  <a:lumMod val="75000"/>
                </a:srgbClr>
              </a:solidFill>
              <a:effectLst>
                <a:outerShdw dir="5040000" algn="tl">
                  <a:srgbClr val="1F497D">
                    <a:lumMod val="75000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085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5400" b="1" kern="1200" dirty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Physical </a:t>
            </a:r>
            <a:r>
              <a:rPr lang="en-US" sz="5400" b="1" kern="1200" dirty="0" smtClean="0">
                <a:solidFill>
                  <a:srgbClr val="C0504D">
                    <a:lumMod val="75000"/>
                  </a:srgbClr>
                </a:solidFill>
                <a:effectLst>
                  <a:outerShdw dir="5040000" algn="tl">
                    <a:srgbClr val="1F497D">
                      <a:lumMod val="7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Addressing: MAC</a:t>
            </a:r>
            <a:endParaRPr lang="en-US" sz="5400" b="1" kern="1200" dirty="0">
              <a:solidFill>
                <a:srgbClr val="C0504D">
                  <a:lumMod val="75000"/>
                </a:srgbClr>
              </a:solidFill>
              <a:effectLst>
                <a:outerShdw dir="5040000" algn="tl">
                  <a:srgbClr val="1F497D">
                    <a:lumMod val="75000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1295400"/>
            <a:ext cx="5029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200" b="1" kern="1200" dirty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MAC Address: </a:t>
            </a:r>
            <a:r>
              <a:rPr lang="en-US" sz="3600" b="1" kern="1200" dirty="0">
                <a:solidFill>
                  <a:srgbClr val="F79646">
                    <a:lumMod val="50000"/>
                  </a:srgbClr>
                </a:solidFill>
                <a:latin typeface="Calibri"/>
                <a:ea typeface="+mn-ea"/>
                <a:cs typeface="+mn-cs"/>
              </a:rPr>
              <a:t>48</a:t>
            </a:r>
            <a:r>
              <a:rPr lang="en-US" sz="3200" b="1" kern="1200" dirty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3200" b="1" kern="1200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bits </a:t>
            </a:r>
            <a:r>
              <a:rPr lang="en-US" sz="3600" b="1" kern="1200" dirty="0" smtClean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+mn-cs"/>
              </a:rPr>
              <a:t>(Ethernet)</a:t>
            </a:r>
            <a:endParaRPr lang="en-US" sz="3200" b="1" kern="1200" dirty="0" smtClean="0">
              <a:solidFill>
                <a:schemeClr val="accent6">
                  <a:lumMod val="50000"/>
                </a:schemeClr>
              </a:solidFill>
              <a:latin typeface="Calibri"/>
              <a:ea typeface="+mn-ea"/>
              <a:cs typeface="+mn-cs"/>
            </a:endParaRPr>
          </a:p>
          <a:p>
            <a:pPr algn="l" rtl="0"/>
            <a:endParaRPr lang="en-US" sz="1200" b="1" dirty="0" smtClean="0">
              <a:solidFill>
                <a:srgbClr val="1F497D"/>
              </a:solidFill>
              <a:latin typeface="Calibri"/>
            </a:endParaRPr>
          </a:p>
          <a:p>
            <a:pPr algn="l" rtl="0"/>
            <a:r>
              <a:rPr lang="en-US" sz="3200" b="1" dirty="0" smtClean="0">
                <a:solidFill>
                  <a:srgbClr val="1F497D"/>
                </a:solidFill>
                <a:latin typeface="Calibri"/>
              </a:rPr>
              <a:t>Flat addressing</a:t>
            </a:r>
          </a:p>
          <a:p>
            <a:pPr algn="l" rtl="0"/>
            <a:endParaRPr lang="en-US" sz="1200" b="1" kern="1200" dirty="0" smtClean="0">
              <a:solidFill>
                <a:srgbClr val="1F497D"/>
              </a:solidFill>
              <a:latin typeface="Calibri"/>
              <a:ea typeface="+mn-ea"/>
              <a:cs typeface="+mn-cs"/>
            </a:endParaRPr>
          </a:p>
          <a:p>
            <a:pPr algn="l" rtl="0"/>
            <a:r>
              <a:rPr lang="en-US" sz="3200" b="1" kern="1200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Usually non-configurable</a:t>
            </a:r>
            <a:endParaRPr lang="en-US" sz="3200" b="1" kern="1200" dirty="0">
              <a:solidFill>
                <a:srgbClr val="1F497D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/>
            <a:endParaRPr lang="en-US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006841"/>
            <a:ext cx="4419600" cy="547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flipV="1">
            <a:off x="1066800" y="3505200"/>
            <a:ext cx="381000" cy="304800"/>
          </a:xfrm>
          <a:prstGeom prst="straightConnector1">
            <a:avLst/>
          </a:prstGeom>
          <a:ln w="57150"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467641"/>
            <a:ext cx="3705225" cy="379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876800" y="2286000"/>
            <a:ext cx="2895600" cy="2286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827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8276" name="Text Box 4"/>
          <p:cNvSpPr txBox="1">
            <a:spLocks noChangeArrowheads="1"/>
          </p:cNvSpPr>
          <p:nvPr/>
        </p:nvSpPr>
        <p:spPr bwMode="auto">
          <a:xfrm>
            <a:off x="0" y="381000"/>
            <a:ext cx="68757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baseline="0" dirty="0" smtClean="0">
                <a:latin typeface="Times New Roman" panose="02020603050405020304" pitchFamily="18" charset="0"/>
              </a:rPr>
              <a:t>Dotted-decimal </a:t>
            </a:r>
            <a:r>
              <a:rPr lang="en-US" altLang="en-US" sz="2000" i="1" baseline="0" dirty="0">
                <a:latin typeface="Times New Roman" panose="02020603050405020304" pitchFamily="18" charset="0"/>
              </a:rPr>
              <a:t>notation and binary notation for an IPv4 address</a:t>
            </a:r>
          </a:p>
        </p:txBody>
      </p:sp>
      <p:sp>
        <p:nvSpPr>
          <p:cNvPr id="107827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7828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2533650"/>
            <a:ext cx="7650163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568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6224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6224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6224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6224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6224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6224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62249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 baseline="0" dirty="0">
                <a:latin typeface="Times New Roman" panose="02020603050405020304" pitchFamily="18" charset="0"/>
              </a:rPr>
              <a:t>Change the following IPv4 addresses from binary notation to dotted-decimal notation.</a:t>
            </a:r>
          </a:p>
        </p:txBody>
      </p:sp>
      <p:pic>
        <p:nvPicPr>
          <p:cNvPr id="116225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771525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2253" name="Rectangle 13"/>
          <p:cNvSpPr>
            <a:spLocks noChangeArrowheads="1"/>
          </p:cNvSpPr>
          <p:nvPr/>
        </p:nvSpPr>
        <p:spPr bwMode="auto">
          <a:xfrm>
            <a:off x="228600" y="3581400"/>
            <a:ext cx="8686800" cy="1800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 baseline="0" dirty="0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pPr algn="just"/>
            <a:r>
              <a:rPr lang="en-US" altLang="en-US" sz="2800" i="1" baseline="0" dirty="0">
                <a:latin typeface="Times New Roman" panose="02020603050405020304" pitchFamily="18" charset="0"/>
              </a:rPr>
              <a:t>We replace each group of 8 bits with its equivalent decimal number (see Appendix B) and add dots for separation.</a:t>
            </a:r>
          </a:p>
        </p:txBody>
      </p:sp>
      <p:pic>
        <p:nvPicPr>
          <p:cNvPr id="1162254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486400"/>
            <a:ext cx="30718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039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6429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6429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6429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6429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6429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6429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64297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 baseline="0" dirty="0">
                <a:latin typeface="Times New Roman" panose="02020603050405020304" pitchFamily="18" charset="0"/>
              </a:rPr>
              <a:t>Change the following IPv4 addresses from dotted-decimal notation to binary notation.</a:t>
            </a:r>
          </a:p>
        </p:txBody>
      </p:sp>
      <p:pic>
        <p:nvPicPr>
          <p:cNvPr id="1164299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28702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4300" name="Rectangle 12"/>
          <p:cNvSpPr>
            <a:spLocks noChangeArrowheads="1"/>
          </p:cNvSpPr>
          <p:nvPr/>
        </p:nvSpPr>
        <p:spPr bwMode="auto">
          <a:xfrm>
            <a:off x="228600" y="3276600"/>
            <a:ext cx="8686800" cy="1373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 baseline="0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pPr algn="just"/>
            <a:r>
              <a:rPr lang="en-US" altLang="en-US" sz="2800" i="1" baseline="0">
                <a:latin typeface="Times New Roman" panose="02020603050405020304" pitchFamily="18" charset="0"/>
              </a:rPr>
              <a:t>We replace each decimal number with its binary equivalent (see Appendix B).</a:t>
            </a:r>
          </a:p>
        </p:txBody>
      </p:sp>
      <p:pic>
        <p:nvPicPr>
          <p:cNvPr id="1164301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4821238"/>
            <a:ext cx="7277100" cy="10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875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6633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6634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6634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6634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6634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6634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66345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 baseline="0">
                <a:latin typeface="Times New Roman" panose="02020603050405020304" pitchFamily="18" charset="0"/>
              </a:rPr>
              <a:t>Find the error, if any, in the following IPv4 addresses.</a:t>
            </a:r>
          </a:p>
        </p:txBody>
      </p:sp>
      <p:pic>
        <p:nvPicPr>
          <p:cNvPr id="1166347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447800"/>
            <a:ext cx="3602037" cy="207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6348" name="Rectangle 12"/>
          <p:cNvSpPr>
            <a:spLocks noChangeArrowheads="1"/>
          </p:cNvSpPr>
          <p:nvPr/>
        </p:nvSpPr>
        <p:spPr bwMode="auto">
          <a:xfrm>
            <a:off x="0" y="3657600"/>
            <a:ext cx="8686800" cy="2654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i="1" baseline="0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r>
              <a:rPr lang="en-US" altLang="en-US" sz="2800" i="1" baseline="0">
                <a:solidFill>
                  <a:schemeClr val="hlink"/>
                </a:solidFill>
                <a:latin typeface="Times New Roman" panose="02020603050405020304" pitchFamily="18" charset="0"/>
              </a:rPr>
              <a:t>a.</a:t>
            </a:r>
            <a:r>
              <a:rPr lang="en-US" altLang="en-US" sz="2800" i="1" baseline="0">
                <a:latin typeface="Times New Roman" panose="02020603050405020304" pitchFamily="18" charset="0"/>
              </a:rPr>
              <a:t> There must be no leading zero (045).</a:t>
            </a:r>
          </a:p>
          <a:p>
            <a:r>
              <a:rPr lang="en-US" altLang="en-US" sz="2800" i="1" baseline="0">
                <a:solidFill>
                  <a:schemeClr val="hlink"/>
                </a:solidFill>
                <a:latin typeface="Times New Roman" panose="02020603050405020304" pitchFamily="18" charset="0"/>
              </a:rPr>
              <a:t>b.</a:t>
            </a:r>
            <a:r>
              <a:rPr lang="en-US" altLang="en-US" sz="2800" i="1" baseline="0">
                <a:latin typeface="Times New Roman" panose="02020603050405020304" pitchFamily="18" charset="0"/>
              </a:rPr>
              <a:t> There can be no more than four numbers.</a:t>
            </a:r>
          </a:p>
          <a:p>
            <a:r>
              <a:rPr lang="en-US" altLang="en-US" sz="2800" i="1" baseline="0">
                <a:solidFill>
                  <a:schemeClr val="hlink"/>
                </a:solidFill>
                <a:latin typeface="Times New Roman" panose="02020603050405020304" pitchFamily="18" charset="0"/>
              </a:rPr>
              <a:t>c.</a:t>
            </a:r>
            <a:r>
              <a:rPr lang="en-US" altLang="en-US" sz="2800" i="1" baseline="0">
                <a:latin typeface="Times New Roman" panose="02020603050405020304" pitchFamily="18" charset="0"/>
              </a:rPr>
              <a:t> Each number needs to be less than or equal to 255.</a:t>
            </a:r>
          </a:p>
          <a:p>
            <a:r>
              <a:rPr lang="en-US" altLang="en-US" sz="2800" i="1" baseline="0">
                <a:solidFill>
                  <a:schemeClr val="hlink"/>
                </a:solidFill>
                <a:latin typeface="Times New Roman" panose="02020603050405020304" pitchFamily="18" charset="0"/>
              </a:rPr>
              <a:t>d.</a:t>
            </a:r>
            <a:r>
              <a:rPr lang="en-US" altLang="en-US" sz="2800" i="1" baseline="0">
                <a:latin typeface="Times New Roman" panose="02020603050405020304" pitchFamily="18" charset="0"/>
              </a:rPr>
              <a:t> A mixture of binary notation and dotted-decimal</a:t>
            </a:r>
            <a:br>
              <a:rPr lang="en-US" altLang="en-US" sz="2800" i="1" baseline="0">
                <a:latin typeface="Times New Roman" panose="02020603050405020304" pitchFamily="18" charset="0"/>
              </a:rPr>
            </a:br>
            <a:r>
              <a:rPr lang="en-US" altLang="en-US" sz="2800" i="1" baseline="0">
                <a:latin typeface="Times New Roman" panose="02020603050405020304" pitchFamily="18" charset="0"/>
              </a:rPr>
              <a:t>    notation is not allowed.</a:t>
            </a:r>
          </a:p>
        </p:txBody>
      </p:sp>
    </p:spTree>
    <p:extLst>
      <p:ext uri="{BB962C8B-B14F-4D97-AF65-F5344CB8AC3E}">
        <p14:creationId xmlns:p14="http://schemas.microsoft.com/office/powerpoint/2010/main" val="3853407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032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032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1221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baseline="0" dirty="0" smtClean="0">
                <a:latin typeface="Times New Roman" panose="02020603050405020304" pitchFamily="18" charset="0"/>
              </a:rPr>
              <a:t>Finding </a:t>
            </a:r>
            <a:r>
              <a:rPr lang="en-US" altLang="en-US" sz="2000" i="1" baseline="0" dirty="0">
                <a:latin typeface="Times New Roman" panose="02020603050405020304" pitchFamily="18" charset="0"/>
              </a:rPr>
              <a:t>the classes in binary and dotted-decimal notation</a:t>
            </a:r>
          </a:p>
        </p:txBody>
      </p:sp>
      <p:sp>
        <p:nvSpPr>
          <p:cNvPr id="108032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8032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226425" cy="285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120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6838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6838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6838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6839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6839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6839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168393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2227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 baseline="0" dirty="0">
                <a:latin typeface="Times New Roman" panose="02020603050405020304" pitchFamily="18" charset="0"/>
              </a:rPr>
              <a:t>Find the class of each address.</a:t>
            </a:r>
          </a:p>
          <a:p>
            <a:pPr algn="just"/>
            <a:r>
              <a:rPr lang="en-US" altLang="en-US" sz="2800" i="1" baseline="0" dirty="0">
                <a:solidFill>
                  <a:schemeClr val="hlink"/>
                </a:solidFill>
                <a:latin typeface="Times New Roman" panose="02020603050405020304" pitchFamily="18" charset="0"/>
              </a:rPr>
              <a:t>a.</a:t>
            </a:r>
            <a:r>
              <a:rPr lang="en-US" altLang="en-US" sz="2800" i="1" baseline="0" dirty="0">
                <a:latin typeface="Times New Roman" panose="02020603050405020304" pitchFamily="18" charset="0"/>
              </a:rPr>
              <a:t>   </a:t>
            </a:r>
            <a:r>
              <a:rPr lang="en-US" altLang="en-US" sz="2800" u="sng" baseline="0" dirty="0">
                <a:solidFill>
                  <a:srgbClr val="0099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800" b="0" baseline="0" dirty="0">
                <a:latin typeface="Times New Roman" panose="02020603050405020304" pitchFamily="18" charset="0"/>
              </a:rPr>
              <a:t>0000001 00001011 00001011 11101111</a:t>
            </a:r>
          </a:p>
          <a:p>
            <a:pPr algn="just"/>
            <a:r>
              <a:rPr lang="en-US" altLang="en-US" sz="2800" i="1" baseline="0" dirty="0">
                <a:solidFill>
                  <a:schemeClr val="hlink"/>
                </a:solidFill>
                <a:latin typeface="Times New Roman" panose="02020603050405020304" pitchFamily="18" charset="0"/>
              </a:rPr>
              <a:t>b.</a:t>
            </a:r>
            <a:r>
              <a:rPr lang="en-US" altLang="en-US" sz="2800" i="1" baseline="0" dirty="0">
                <a:latin typeface="Times New Roman" panose="02020603050405020304" pitchFamily="18" charset="0"/>
              </a:rPr>
              <a:t>   </a:t>
            </a:r>
            <a:r>
              <a:rPr lang="en-US" altLang="en-US" sz="2800" u="sng" baseline="0" dirty="0">
                <a:solidFill>
                  <a:srgbClr val="009900"/>
                </a:solidFill>
                <a:latin typeface="Times New Roman" panose="02020603050405020304" pitchFamily="18" charset="0"/>
              </a:rPr>
              <a:t>110</a:t>
            </a:r>
            <a:r>
              <a:rPr lang="en-US" altLang="en-US" sz="2800" b="0" baseline="0" dirty="0">
                <a:latin typeface="Times New Roman" panose="02020603050405020304" pitchFamily="18" charset="0"/>
              </a:rPr>
              <a:t>00001 10000011 00011011 11111111</a:t>
            </a:r>
          </a:p>
          <a:p>
            <a:pPr algn="just"/>
            <a:r>
              <a:rPr lang="en-US" altLang="en-US" sz="2800" i="1" baseline="0" dirty="0">
                <a:solidFill>
                  <a:schemeClr val="hlink"/>
                </a:solidFill>
                <a:latin typeface="Times New Roman" panose="02020603050405020304" pitchFamily="18" charset="0"/>
              </a:rPr>
              <a:t>c.</a:t>
            </a:r>
            <a:r>
              <a:rPr lang="en-US" altLang="en-US" sz="2800" i="1" baseline="0" dirty="0">
                <a:latin typeface="Times New Roman" panose="02020603050405020304" pitchFamily="18" charset="0"/>
              </a:rPr>
              <a:t>   </a:t>
            </a:r>
            <a:r>
              <a:rPr lang="en-US" altLang="en-US" sz="2800" u="sng" baseline="0" dirty="0">
                <a:solidFill>
                  <a:srgbClr val="009900"/>
                </a:solidFill>
                <a:latin typeface="Times New Roman" panose="02020603050405020304" pitchFamily="18" charset="0"/>
              </a:rPr>
              <a:t>14</a:t>
            </a:r>
            <a:r>
              <a:rPr lang="en-US" altLang="en-US" sz="2800" b="0" baseline="0" dirty="0">
                <a:latin typeface="Times New Roman" panose="02020603050405020304" pitchFamily="18" charset="0"/>
              </a:rPr>
              <a:t>.23.120.8</a:t>
            </a:r>
          </a:p>
          <a:p>
            <a:pPr algn="just"/>
            <a:r>
              <a:rPr lang="en-US" altLang="en-US" sz="2800" i="1" baseline="0" dirty="0">
                <a:solidFill>
                  <a:schemeClr val="hlink"/>
                </a:solidFill>
                <a:latin typeface="Times New Roman" panose="02020603050405020304" pitchFamily="18" charset="0"/>
              </a:rPr>
              <a:t>d.</a:t>
            </a:r>
            <a:r>
              <a:rPr lang="en-US" altLang="en-US" sz="2800" i="1" baseline="0" dirty="0">
                <a:latin typeface="Times New Roman" panose="02020603050405020304" pitchFamily="18" charset="0"/>
              </a:rPr>
              <a:t>   </a:t>
            </a:r>
            <a:r>
              <a:rPr lang="en-US" altLang="en-US" sz="2800" u="sng" baseline="0" dirty="0">
                <a:solidFill>
                  <a:srgbClr val="009900"/>
                </a:solidFill>
                <a:latin typeface="Times New Roman" panose="02020603050405020304" pitchFamily="18" charset="0"/>
              </a:rPr>
              <a:t>252</a:t>
            </a:r>
            <a:r>
              <a:rPr lang="en-US" altLang="en-US" sz="2800" b="0" baseline="0" dirty="0">
                <a:latin typeface="Times New Roman" panose="02020603050405020304" pitchFamily="18" charset="0"/>
              </a:rPr>
              <a:t>.5.15.111</a:t>
            </a:r>
          </a:p>
        </p:txBody>
      </p:sp>
      <p:sp>
        <p:nvSpPr>
          <p:cNvPr id="1168395" name="Rectangle 11"/>
          <p:cNvSpPr>
            <a:spLocks noChangeArrowheads="1"/>
          </p:cNvSpPr>
          <p:nvPr/>
        </p:nvSpPr>
        <p:spPr bwMode="auto">
          <a:xfrm>
            <a:off x="152400" y="3657600"/>
            <a:ext cx="8686800" cy="2654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i="1" baseline="0" dirty="0">
                <a:latin typeface="Times New Roman" panose="02020603050405020304" pitchFamily="18" charset="0"/>
              </a:rPr>
              <a:t>Solution</a:t>
            </a:r>
          </a:p>
          <a:p>
            <a:r>
              <a:rPr lang="en-US" altLang="en-US" sz="2800" i="1" baseline="0" dirty="0">
                <a:solidFill>
                  <a:schemeClr val="hlink"/>
                </a:solidFill>
                <a:latin typeface="Times New Roman" panose="02020603050405020304" pitchFamily="18" charset="0"/>
              </a:rPr>
              <a:t>a.</a:t>
            </a:r>
            <a:r>
              <a:rPr lang="en-US" altLang="en-US" sz="2800" i="1" baseline="0" dirty="0">
                <a:latin typeface="Times New Roman" panose="02020603050405020304" pitchFamily="18" charset="0"/>
              </a:rPr>
              <a:t> The first bit is 0. This is a class A address.</a:t>
            </a:r>
          </a:p>
          <a:p>
            <a:r>
              <a:rPr lang="en-US" altLang="en-US" sz="2800" i="1" baseline="0" dirty="0">
                <a:solidFill>
                  <a:schemeClr val="hlink"/>
                </a:solidFill>
                <a:latin typeface="Times New Roman" panose="02020603050405020304" pitchFamily="18" charset="0"/>
              </a:rPr>
              <a:t>b.</a:t>
            </a:r>
            <a:r>
              <a:rPr lang="en-US" altLang="en-US" sz="2800" i="1" baseline="0" dirty="0">
                <a:latin typeface="Times New Roman" panose="02020603050405020304" pitchFamily="18" charset="0"/>
              </a:rPr>
              <a:t> The first 2 bits are 1; the third bit is 0. This is a class C</a:t>
            </a:r>
            <a:br>
              <a:rPr lang="en-US" altLang="en-US" sz="2800" i="1" baseline="0" dirty="0">
                <a:latin typeface="Times New Roman" panose="02020603050405020304" pitchFamily="18" charset="0"/>
              </a:rPr>
            </a:br>
            <a:r>
              <a:rPr lang="en-US" altLang="en-US" sz="2800" i="1" baseline="0" dirty="0">
                <a:latin typeface="Times New Roman" panose="02020603050405020304" pitchFamily="18" charset="0"/>
              </a:rPr>
              <a:t>     address.</a:t>
            </a:r>
          </a:p>
          <a:p>
            <a:r>
              <a:rPr lang="en-US" altLang="en-US" sz="2800" i="1" baseline="0" dirty="0">
                <a:solidFill>
                  <a:schemeClr val="hlink"/>
                </a:solidFill>
                <a:latin typeface="Times New Roman" panose="02020603050405020304" pitchFamily="18" charset="0"/>
              </a:rPr>
              <a:t>c.</a:t>
            </a:r>
            <a:r>
              <a:rPr lang="en-US" altLang="en-US" sz="2800" i="1" baseline="0" dirty="0">
                <a:latin typeface="Times New Roman" panose="02020603050405020304" pitchFamily="18" charset="0"/>
              </a:rPr>
              <a:t> The first byte is 14; the class is A.</a:t>
            </a:r>
          </a:p>
          <a:p>
            <a:r>
              <a:rPr lang="en-US" altLang="en-US" sz="2800" i="1" baseline="0" dirty="0">
                <a:solidFill>
                  <a:schemeClr val="hlink"/>
                </a:solidFill>
                <a:latin typeface="Times New Roman" panose="02020603050405020304" pitchFamily="18" charset="0"/>
              </a:rPr>
              <a:t>d.</a:t>
            </a:r>
            <a:r>
              <a:rPr lang="en-US" altLang="en-US" sz="2800" i="1" baseline="0" dirty="0">
                <a:latin typeface="Times New Roman" panose="02020603050405020304" pitchFamily="18" charset="0"/>
              </a:rPr>
              <a:t> The first byte is 252; the class is E.</a:t>
            </a:r>
          </a:p>
        </p:txBody>
      </p:sp>
    </p:spTree>
    <p:extLst>
      <p:ext uri="{BB962C8B-B14F-4D97-AF65-F5344CB8AC3E}">
        <p14:creationId xmlns:p14="http://schemas.microsoft.com/office/powerpoint/2010/main" val="3178647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77&quot;/&gt;&lt;/object&gt;&lt;object type=&quot;3&quot; unique_id=&quot;10005&quot;&gt;&lt;property id=&quot;20148&quot; value=&quot;5&quot;/&gt;&lt;property id=&quot;20300&quot; value=&quot;Slide 2&quot;/&gt;&lt;property id=&quot;20307&quot; value=&quot;278&quot;/&gt;&lt;/object&gt;&lt;object type=&quot;3&quot; unique_id=&quot;10046&quot;&gt;&lt;property id=&quot;20148&quot; value=&quot;5&quot;/&gt;&lt;property id=&quot;20300&quot; value=&quot;Slide 35&quot;/&gt;&lt;property id=&quot;20307&quot; value=&quot;280&quot;/&gt;&lt;/object&gt;&lt;object type=&quot;3&quot; unique_id=&quot;10048&quot;&gt;&lt;property id=&quot;20148&quot; value=&quot;5&quot;/&gt;&lt;property id=&quot;20300&quot; value=&quot;Slide 37&quot;/&gt;&lt;property id=&quot;20307&quot; value=&quot;282&quot;/&gt;&lt;/object&gt;&lt;object type=&quot;3&quot; unique_id=&quot;10259&quot;&gt;&lt;property id=&quot;20148&quot; value=&quot;5&quot;/&gt;&lt;property id=&quot;20300&quot; value=&quot;Slide 5&quot;/&gt;&lt;property id=&quot;20307&quot; value=&quot;287&quot;/&gt;&lt;/object&gt;&lt;object type=&quot;3&quot; unique_id=&quot;10489&quot;&gt;&lt;property id=&quot;20148&quot; value=&quot;5&quot;/&gt;&lt;property id=&quot;20300&quot; value=&quot;Slide 3&quot;/&gt;&lt;property id=&quot;20307&quot; value=&quot;290&quot;/&gt;&lt;/object&gt;&lt;object type=&quot;3&quot; unique_id=&quot;10547&quot;&gt;&lt;property id=&quot;20148&quot; value=&quot;5&quot;/&gt;&lt;property id=&quot;20300&quot; value=&quot;Slide 4&quot;/&gt;&lt;property id=&quot;20307&quot; value=&quot;293&quot;/&gt;&lt;/object&gt;&lt;object type=&quot;3&quot; unique_id=&quot;10718&quot;&gt;&lt;property id=&quot;20148&quot; value=&quot;5&quot;/&gt;&lt;property id=&quot;20300&quot; value=&quot;Slide 10&quot;/&gt;&lt;property id=&quot;20307&quot; value=&quot;296&quot;/&gt;&lt;/object&gt;&lt;object type=&quot;3&quot; unique_id=&quot;10719&quot;&gt;&lt;property id=&quot;20148&quot; value=&quot;5&quot;/&gt;&lt;property id=&quot;20300&quot; value=&quot;Slide 12&quot;/&gt;&lt;property id=&quot;20307&quot; value=&quot;297&quot;/&gt;&lt;/object&gt;&lt;object type=&quot;3&quot; unique_id=&quot;10720&quot;&gt;&lt;property id=&quot;20148&quot; value=&quot;5&quot;/&gt;&lt;property id=&quot;20300&quot; value=&quot;Slide 18&quot;/&gt;&lt;property id=&quot;20307&quot; value=&quot;298&quot;/&gt;&lt;/object&gt;&lt;object type=&quot;3&quot; unique_id=&quot;11248&quot;&gt;&lt;property id=&quot;20148&quot; value=&quot;5&quot;/&gt;&lt;property id=&quot;20300&quot; value=&quot;Slide 19&quot;/&gt;&lt;property id=&quot;20307&quot; value=&quot;304&quot;/&gt;&lt;/object&gt;&lt;object type=&quot;3&quot; unique_id=&quot;11499&quot;&gt;&lt;property id=&quot;20148&quot; value=&quot;5&quot;/&gt;&lt;property id=&quot;20300&quot; value=&quot;Slide 21&quot;/&gt;&lt;property id=&quot;20307&quot; value=&quot;305&quot;/&gt;&lt;/object&gt;&lt;object type=&quot;3&quot; unique_id=&quot;11609&quot;&gt;&lt;property id=&quot;20148&quot; value=&quot;5&quot;/&gt;&lt;property id=&quot;20300&quot; value=&quot;Slide 24&quot;/&gt;&lt;property id=&quot;20307&quot; value=&quot;307&quot;/&gt;&lt;/object&gt;&lt;object type=&quot;3&quot; unique_id=&quot;11610&quot;&gt;&lt;property id=&quot;20148&quot; value=&quot;5&quot;/&gt;&lt;property id=&quot;20300&quot; value=&quot;Slide 25&quot;/&gt;&lt;property id=&quot;20307&quot; value=&quot;308&quot;/&gt;&lt;/object&gt;&lt;object type=&quot;3&quot; unique_id=&quot;11814&quot;&gt;&lt;property id=&quot;20148&quot; value=&quot;5&quot;/&gt;&lt;property id=&quot;20300&quot; value=&quot;Slide 23&quot;/&gt;&lt;property id=&quot;20307&quot; value=&quot;309&quot;/&gt;&lt;/object&gt;&lt;object type=&quot;3&quot; unique_id=&quot;12055&quot;&gt;&lt;property id=&quot;20148&quot; value=&quot;5&quot;/&gt;&lt;property id=&quot;20300&quot; value=&quot;Slide 20&quot;/&gt;&lt;property id=&quot;20307&quot; value=&quot;310&quot;/&gt;&lt;/object&gt;&lt;object type=&quot;3&quot; unique_id=&quot;12578&quot;&gt;&lt;property id=&quot;20148&quot; value=&quot;5&quot;/&gt;&lt;property id=&quot;20300&quot; value=&quot;Slide 22&quot;/&gt;&lt;property id=&quot;20307&quot; value=&quot;311&quot;/&gt;&lt;/object&gt;&lt;object type=&quot;3&quot; unique_id=&quot;12765&quot;&gt;&lt;property id=&quot;20148&quot; value=&quot;5&quot;/&gt;&lt;property id=&quot;20300&quot; value=&quot;Slide 26&quot;/&gt;&lt;property id=&quot;20307&quot; value=&quot;312&quot;/&gt;&lt;/object&gt;&lt;object type=&quot;3&quot; unique_id=&quot;13046&quot;&gt;&lt;property id=&quot;20148&quot; value=&quot;5&quot;/&gt;&lt;property id=&quot;20300&quot; value=&quot;Slide 27&quot;/&gt;&lt;property id=&quot;20307&quot; value=&quot;313&quot;/&gt;&lt;/object&gt;&lt;object type=&quot;3&quot; unique_id=&quot;13563&quot;&gt;&lt;property id=&quot;20148&quot; value=&quot;5&quot;/&gt;&lt;property id=&quot;20300&quot; value=&quot;Slide 29&quot;/&gt;&lt;property id=&quot;20307&quot; value=&quot;314&quot;/&gt;&lt;/object&gt;&lt;object type=&quot;3&quot; unique_id=&quot;13564&quot;&gt;&lt;property id=&quot;20148&quot; value=&quot;5&quot;/&gt;&lt;property id=&quot;20300&quot; value=&quot;Slide 30&quot;/&gt;&lt;property id=&quot;20307&quot; value=&quot;315&quot;/&gt;&lt;/object&gt;&lt;object type=&quot;3&quot; unique_id=&quot;13905&quot;&gt;&lt;property id=&quot;20148&quot; value=&quot;5&quot;/&gt;&lt;property id=&quot;20300&quot; value=&quot;Slide 28&quot;/&gt;&lt;property id=&quot;20307&quot; value=&quot;316&quot;/&gt;&lt;/object&gt;&lt;object type=&quot;3&quot; unique_id=&quot;14057&quot;&gt;&lt;property id=&quot;20148&quot; value=&quot;5&quot;/&gt;&lt;property id=&quot;20300&quot; value=&quot;Slide 16&quot;/&gt;&lt;property id=&quot;20307&quot; value=&quot;317&quot;/&gt;&lt;/object&gt;&lt;object type=&quot;3&quot; unique_id=&quot;14602&quot;&gt;&lt;property id=&quot;20148&quot; value=&quot;5&quot;/&gt;&lt;property id=&quot;20300&quot; value=&quot;Slide 15&quot;/&gt;&lt;property id=&quot;20307&quot; value=&quot;319&quot;/&gt;&lt;/object&gt;&lt;object type=&quot;3&quot; unique_id=&quot;15140&quot;&gt;&lt;property id=&quot;20148&quot; value=&quot;5&quot;/&gt;&lt;property id=&quot;20300&quot; value=&quot;Slide 14&quot;/&gt;&lt;property id=&quot;20307&quot; value=&quot;321&quot;/&gt;&lt;/object&gt;&lt;object type=&quot;3&quot; unique_id=&quot;15960&quot;&gt;&lt;property id=&quot;20148&quot; value=&quot;5&quot;/&gt;&lt;property id=&quot;20300&quot; value=&quot;Slide 13&quot;/&gt;&lt;property id=&quot;20307&quot; value=&quot;322&quot;/&gt;&lt;/object&gt;&lt;object type=&quot;3&quot; unique_id=&quot;16166&quot;&gt;&lt;property id=&quot;20148&quot; value=&quot;5&quot;/&gt;&lt;property id=&quot;20300&quot; value=&quot;Slide 17&quot;/&gt;&lt;property id=&quot;20307&quot; value=&quot;323&quot;/&gt;&lt;/object&gt;&lt;object type=&quot;3&quot; unique_id=&quot;18512&quot;&gt;&lt;property id=&quot;20148&quot; value=&quot;5&quot;/&gt;&lt;property id=&quot;20300&quot; value=&quot;Slide 8&quot;/&gt;&lt;property id=&quot;20307&quot; value=&quot;324&quot;/&gt;&lt;/object&gt;&lt;object type=&quot;3&quot; unique_id=&quot;19269&quot;&gt;&lt;property id=&quot;20148&quot; value=&quot;5&quot;/&gt;&lt;property id=&quot;20300&quot; value=&quot;Slide 9&quot;/&gt;&lt;property id=&quot;20307&quot; value=&quot;325&quot;/&gt;&lt;/object&gt;&lt;object type=&quot;3&quot; unique_id=&quot;19833&quot;&gt;&lt;property id=&quot;20148&quot; value=&quot;5&quot;/&gt;&lt;property id=&quot;20300&quot; value=&quot;Slide 36&quot;/&gt;&lt;property id=&quot;20307&quot; value=&quot;329&quot;/&gt;&lt;/object&gt;&lt;object type=&quot;3&quot; unique_id=&quot;21395&quot;&gt;&lt;property id=&quot;20148&quot; value=&quot;5&quot;/&gt;&lt;property id=&quot;20300&quot; value=&quot;Slide 33&quot;/&gt;&lt;property id=&quot;20307&quot; value=&quot;332&quot;/&gt;&lt;/object&gt;&lt;object type=&quot;3&quot; unique_id=&quot;21396&quot;&gt;&lt;property id=&quot;20148&quot; value=&quot;5&quot;/&gt;&lt;property id=&quot;20300&quot; value=&quot;Slide 34&quot;/&gt;&lt;property id=&quot;20307&quot; value=&quot;330&quot;/&gt;&lt;/object&gt;&lt;object type=&quot;3&quot; unique_id=&quot;22027&quot;&gt;&lt;property id=&quot;20148&quot; value=&quot;5&quot;/&gt;&lt;property id=&quot;20300&quot; value=&quot;Slide 31&quot;/&gt;&lt;property id=&quot;20307&quot; value=&quot;333&quot;/&gt;&lt;/object&gt;&lt;object type=&quot;3&quot; unique_id=&quot;22200&quot;&gt;&lt;property id=&quot;20148&quot; value=&quot;5&quot;/&gt;&lt;property id=&quot;20300&quot; value=&quot;Slide 32&quot;/&gt;&lt;property id=&quot;20307&quot; value=&quot;334&quot;/&gt;&lt;/object&gt;&lt;object type=&quot;3&quot; unique_id=&quot;26585&quot;&gt;&lt;property id=&quot;20148&quot; value=&quot;5&quot;/&gt;&lt;property id=&quot;20300&quot; value=&quot;Slide 11&quot;/&gt;&lt;property id=&quot;20307&quot; value=&quot;339&quot;/&gt;&lt;/object&gt;&lt;object type=&quot;3&quot; unique_id=&quot;27213&quot;&gt;&lt;property id=&quot;20148&quot; value=&quot;5&quot;/&gt;&lt;property id=&quot;20300&quot; value=&quot;Slide 6&quot;/&gt;&lt;property id=&quot;20307&quot; value=&quot;340&quot;/&gt;&lt;/object&gt;&lt;object type=&quot;3&quot; unique_id=&quot;27934&quot;&gt;&lt;property id=&quot;20148&quot; value=&quot;5&quot;/&gt;&lt;property id=&quot;20300&quot; value=&quot;Slide 7&quot;/&gt;&lt;property id=&quot;20307&quot; value=&quot;341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2288</TotalTime>
  <Words>1115</Words>
  <Application>Microsoft Office PowerPoint</Application>
  <PresentationFormat>On-screen Show (4:3)</PresentationFormat>
  <Paragraphs>293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Cordia New</vt:lpstr>
      <vt:lpstr>Tahoma</vt:lpstr>
      <vt:lpstr>Times New Roman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jq</dc:creator>
  <cp:lastModifiedBy>Fahum</cp:lastModifiedBy>
  <cp:revision>508</cp:revision>
  <dcterms:created xsi:type="dcterms:W3CDTF">2008-12-16T16:35:07Z</dcterms:created>
  <dcterms:modified xsi:type="dcterms:W3CDTF">2019-01-04T14:38:19Z</dcterms:modified>
</cp:coreProperties>
</file>