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7" r:id="rId1"/>
    <p:sldMasterId id="2147483777" r:id="rId2"/>
  </p:sldMasterIdLst>
  <p:notesMasterIdLst>
    <p:notesMasterId r:id="rId51"/>
  </p:notesMasterIdLst>
  <p:handoutMasterIdLst>
    <p:handoutMasterId r:id="rId52"/>
  </p:handoutMasterIdLst>
  <p:sldIdLst>
    <p:sldId id="530" r:id="rId3"/>
    <p:sldId id="648" r:id="rId4"/>
    <p:sldId id="584" r:id="rId5"/>
    <p:sldId id="651" r:id="rId6"/>
    <p:sldId id="652" r:id="rId7"/>
    <p:sldId id="653" r:id="rId8"/>
    <p:sldId id="654" r:id="rId9"/>
    <p:sldId id="650" r:id="rId10"/>
    <p:sldId id="647" r:id="rId11"/>
    <p:sldId id="655" r:id="rId12"/>
    <p:sldId id="681" r:id="rId13"/>
    <p:sldId id="657" r:id="rId14"/>
    <p:sldId id="685" r:id="rId15"/>
    <p:sldId id="658" r:id="rId16"/>
    <p:sldId id="656" r:id="rId17"/>
    <p:sldId id="645" r:id="rId18"/>
    <p:sldId id="659" r:id="rId19"/>
    <p:sldId id="660" r:id="rId20"/>
    <p:sldId id="661" r:id="rId21"/>
    <p:sldId id="662" r:id="rId22"/>
    <p:sldId id="663" r:id="rId23"/>
    <p:sldId id="682" r:id="rId24"/>
    <p:sldId id="683" r:id="rId25"/>
    <p:sldId id="664" r:id="rId26"/>
    <p:sldId id="665" r:id="rId27"/>
    <p:sldId id="666" r:id="rId28"/>
    <p:sldId id="671" r:id="rId29"/>
    <p:sldId id="667" r:id="rId30"/>
    <p:sldId id="668" r:id="rId31"/>
    <p:sldId id="669" r:id="rId32"/>
    <p:sldId id="670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96" r:id="rId43"/>
    <p:sldId id="689" r:id="rId44"/>
    <p:sldId id="690" r:id="rId45"/>
    <p:sldId id="691" r:id="rId46"/>
    <p:sldId id="692" r:id="rId47"/>
    <p:sldId id="694" r:id="rId48"/>
    <p:sldId id="695" r:id="rId49"/>
    <p:sldId id="576" r:id="rId50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68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00"/>
    <a:srgbClr val="FFFFFF"/>
    <a:srgbClr val="000000"/>
    <a:srgbClr val="660066"/>
    <a:srgbClr val="5628C8"/>
    <a:srgbClr val="FFFF99"/>
    <a:srgbClr val="EAEAEA"/>
    <a:srgbClr val="DDDD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7558" autoAdjust="0"/>
  </p:normalViewPr>
  <p:slideViewPr>
    <p:cSldViewPr>
      <p:cViewPr varScale="1">
        <p:scale>
          <a:sx n="64" d="100"/>
          <a:sy n="64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5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06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2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r>
              <a:rPr lang="en-US" baseline="0" dirty="0" smtClean="0"/>
              <a:t> and ListView are taking data from somewhere and then showing in List or Grid view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en-US" baseline="0" dirty="0" smtClean="0"/>
              <a:t> generics wild cards - * and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TOAST vs. Snake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Instantiates a layout XML file into its corresponding View</a:t>
            </a:r>
            <a:r>
              <a:rPr lang="en-US" baseline="0" dirty="0" smtClean="0"/>
              <a:t> </a:t>
            </a:r>
            <a:r>
              <a:rPr lang="en-US" dirty="0" smtClean="0"/>
              <a:t>objects. It is never used directly. Instead, use </a:t>
            </a:r>
            <a:r>
              <a:rPr lang="en-US" b="1" dirty="0" err="1" smtClean="0"/>
              <a:t>getLayoutInflater</a:t>
            </a:r>
            <a:r>
              <a:rPr lang="en-US" b="1" dirty="0" smtClean="0"/>
              <a:t>()</a:t>
            </a:r>
            <a:r>
              <a:rPr lang="en-US" dirty="0" smtClean="0"/>
              <a:t> or </a:t>
            </a:r>
            <a:r>
              <a:rPr lang="en-US" b="1" dirty="0" err="1" smtClean="0"/>
              <a:t>getSystemService</a:t>
            </a:r>
            <a:r>
              <a:rPr lang="en-US" b="1" dirty="0" smtClean="0"/>
              <a:t>(Class)</a:t>
            </a:r>
            <a:r>
              <a:rPr lang="en-US" dirty="0" smtClean="0"/>
              <a:t> to retrieve a standard </a:t>
            </a:r>
            <a:r>
              <a:rPr lang="en-US" b="1" dirty="0" smtClean="0"/>
              <a:t>LayoutInflater</a:t>
            </a:r>
            <a:r>
              <a:rPr lang="en-US" dirty="0" smtClean="0"/>
              <a:t> instance that is already hooked up to the current context and correctly configured for the device you are running on. For example: </a:t>
            </a:r>
          </a:p>
          <a:p>
            <a:r>
              <a:rPr lang="en-US" dirty="0" smtClean="0"/>
              <a:t>LayoutInflater </a:t>
            </a:r>
            <a:r>
              <a:rPr lang="en-US" b="1" dirty="0" err="1" smtClean="0"/>
              <a:t>inflater</a:t>
            </a:r>
            <a:r>
              <a:rPr lang="en-US" dirty="0" smtClean="0"/>
              <a:t> = (LayoutInflater)</a:t>
            </a:r>
            <a:r>
              <a:rPr lang="en-US" dirty="0" err="1" smtClean="0"/>
              <a:t>context.getSystemService</a:t>
            </a:r>
            <a:r>
              <a:rPr lang="en-US" dirty="0" smtClean="0"/>
              <a:t>(</a:t>
            </a:r>
            <a:r>
              <a:rPr lang="en-US" dirty="0" err="1" smtClean="0"/>
              <a:t>Context.LAYOUT_INFLATER_SERVICE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View inflate (</a:t>
            </a:r>
            <a:r>
              <a:rPr lang="en-US" b="1" dirty="0" err="1" smtClean="0"/>
              <a:t>int</a:t>
            </a:r>
            <a:r>
              <a:rPr lang="en-US" b="1" dirty="0" smtClean="0"/>
              <a:t> resource, ViewGroup root,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attachToRoot</a:t>
            </a:r>
            <a:r>
              <a:rPr lang="en-US" b="1" dirty="0" smtClean="0"/>
              <a:t>) </a:t>
            </a:r>
            <a:r>
              <a:rPr lang="en-US" dirty="0" smtClean="0"/>
              <a:t>Inflate a new view hierarchy from the specified xml resource. </a:t>
            </a:r>
          </a:p>
          <a:p>
            <a:r>
              <a:rPr lang="en-US" b="1" dirty="0" smtClean="0"/>
              <a:t>Parameters </a:t>
            </a:r>
          </a:p>
          <a:p>
            <a:r>
              <a:rPr lang="en-US" b="1" dirty="0" smtClean="0"/>
              <a:t>resource </a:t>
            </a:r>
            <a:r>
              <a:rPr lang="en-US" b="1" dirty="0" err="1" smtClean="0"/>
              <a:t>int</a:t>
            </a:r>
            <a:r>
              <a:rPr lang="en-US" b="1" dirty="0" smtClean="0"/>
              <a:t>:</a:t>
            </a:r>
            <a:r>
              <a:rPr lang="en-US" dirty="0" smtClean="0"/>
              <a:t> ID for an XML layout resource to load (e.g., </a:t>
            </a:r>
            <a:r>
              <a:rPr lang="en-US" dirty="0" err="1" smtClean="0"/>
              <a:t>R.layout.main_page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root ViewGroup: </a:t>
            </a:r>
            <a:r>
              <a:rPr lang="en-US" dirty="0" smtClean="0"/>
              <a:t>Optional view to be the parent of the generated hierarchy (if </a:t>
            </a:r>
            <a:r>
              <a:rPr lang="en-US" i="1" dirty="0" err="1" smtClean="0"/>
              <a:t>attachToRoot</a:t>
            </a:r>
            <a:r>
              <a:rPr lang="en-US" dirty="0" smtClean="0"/>
              <a:t> is true), or else simply an object that provides a set of </a:t>
            </a:r>
            <a:r>
              <a:rPr lang="en-US" dirty="0" err="1" smtClean="0"/>
              <a:t>LayoutParams</a:t>
            </a:r>
            <a:r>
              <a:rPr lang="en-US" dirty="0" smtClean="0"/>
              <a:t> values for root of the returned hierarchy (if </a:t>
            </a:r>
            <a:r>
              <a:rPr lang="en-US" i="1" dirty="0" err="1" smtClean="0"/>
              <a:t>attachToRoot</a:t>
            </a:r>
            <a:r>
              <a:rPr lang="en-US" dirty="0" smtClean="0"/>
              <a:t> is false.) </a:t>
            </a:r>
          </a:p>
          <a:p>
            <a:r>
              <a:rPr lang="en-US" b="1" dirty="0" err="1" smtClean="0"/>
              <a:t>attachToRoot</a:t>
            </a:r>
            <a:r>
              <a:rPr lang="en-US" b="1" dirty="0" smtClean="0"/>
              <a:t> </a:t>
            </a:r>
            <a:r>
              <a:rPr lang="en-US" b="1" dirty="0" err="1" smtClean="0"/>
              <a:t>boolean</a:t>
            </a:r>
            <a:r>
              <a:rPr lang="en-US" b="1" dirty="0" smtClean="0"/>
              <a:t>: </a:t>
            </a:r>
            <a:r>
              <a:rPr lang="en-US" dirty="0" smtClean="0"/>
              <a:t>Whether the inflated hierarchy should be attached to the root parameter? If false, root is only used to create the correct subclass of </a:t>
            </a:r>
            <a:r>
              <a:rPr lang="en-US" dirty="0" err="1" smtClean="0"/>
              <a:t>LayoutParams</a:t>
            </a:r>
            <a:r>
              <a:rPr lang="en-US" dirty="0" smtClean="0"/>
              <a:t> for the root view in the XML.</a:t>
            </a:r>
            <a:endParaRPr lang="en-US" b="1" dirty="0" smtClean="0"/>
          </a:p>
          <a:p>
            <a:r>
              <a:rPr lang="en-US" b="1" dirty="0" smtClean="0"/>
              <a:t>LayoutInflater</a:t>
            </a:r>
            <a:r>
              <a:rPr lang="en-US" dirty="0" smtClean="0"/>
              <a:t> class is used to instantiate layout XML file into its corresponding View objects.</a:t>
            </a:r>
          </a:p>
          <a:p>
            <a:r>
              <a:rPr lang="en-US" dirty="0" smtClean="0"/>
              <a:t>In other words, it takes as input an XML file and builds the View objects from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items are</a:t>
            </a:r>
            <a:r>
              <a:rPr lang="en-US" baseline="0" dirty="0" smtClean="0"/>
              <a:t> of the same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in form</a:t>
            </a:r>
            <a:r>
              <a:rPr lang="en-US" baseline="0" dirty="0" smtClean="0"/>
              <a:t> get from user and contained in data object to be send to database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talks to data,</a:t>
            </a:r>
            <a:r>
              <a:rPr lang="en-US" baseline="0" dirty="0" smtClean="0"/>
              <a:t> gets/fetches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Spinner is</a:t>
            </a:r>
            <a:r>
              <a:rPr lang="en-US" baseline="0" dirty="0" smtClean="0"/>
              <a:t> an adapter view – it talks to adapter and adapter talks to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ArrayAdapter</a:t>
            </a:r>
          </a:p>
          <a:p>
            <a:r>
              <a:rPr lang="en-US" dirty="0" smtClean="0"/>
              <a:t>You can use this adapter when your data source is an array. By default, ArrayAdapter creates a view for each array item by calling </a:t>
            </a:r>
            <a:r>
              <a:rPr lang="en-US" dirty="0" err="1" smtClean="0"/>
              <a:t>toString</a:t>
            </a:r>
            <a:r>
              <a:rPr lang="en-US" dirty="0" smtClean="0"/>
              <a:t>() on each item and placing the contents in a </a:t>
            </a:r>
            <a:r>
              <a:rPr lang="en-US" b="1" dirty="0" smtClean="0"/>
              <a:t>TextView</a:t>
            </a:r>
            <a:r>
              <a:rPr lang="en-US" dirty="0" smtClean="0"/>
              <a:t>. Consider you have an array of strings you want to display in a ListView, initialize a new </a:t>
            </a:r>
            <a:r>
              <a:rPr lang="en-US" b="1" dirty="0" smtClean="0"/>
              <a:t>ArrayAdapter</a:t>
            </a:r>
            <a:r>
              <a:rPr lang="en-US" dirty="0" smtClean="0"/>
              <a:t> using a constructor to specify the layout for each string and the string array −</a:t>
            </a:r>
          </a:p>
          <a:p>
            <a:r>
              <a:rPr lang="en-US" dirty="0" smtClean="0"/>
              <a:t>ArrayAdapter adapter = new ArrayAdapter&lt;String&gt;(this, R.layout.ListView, StringArray);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Inflater</a:t>
            </a:r>
            <a:r>
              <a:rPr lang="en-US" b="1" dirty="0" smtClean="0"/>
              <a:t> </a:t>
            </a:r>
            <a:r>
              <a:rPr lang="en-US" b="0" dirty="0" smtClean="0"/>
              <a:t>convert the XML resource into a programmable object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5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have array adapter created, then simply call </a:t>
            </a:r>
            <a:r>
              <a:rPr lang="en-US" b="1" dirty="0" err="1" smtClean="0"/>
              <a:t>setAdapter</a:t>
            </a:r>
            <a:r>
              <a:rPr lang="en-US" b="1" dirty="0" smtClean="0"/>
              <a:t>()</a:t>
            </a:r>
            <a:r>
              <a:rPr lang="en-US" dirty="0" smtClean="0"/>
              <a:t> on your </a:t>
            </a:r>
            <a:r>
              <a:rPr lang="en-US" b="1" dirty="0" smtClean="0"/>
              <a:t>ListView</a:t>
            </a:r>
            <a:r>
              <a:rPr lang="en-US" dirty="0" smtClean="0"/>
              <a:t> object as follows −</a:t>
            </a:r>
          </a:p>
          <a:p>
            <a:r>
              <a:rPr lang="en-US" dirty="0" smtClean="0"/>
              <a:t>ListView </a:t>
            </a:r>
            <a:r>
              <a:rPr lang="en-US" dirty="0" err="1" smtClean="0"/>
              <a:t>listView</a:t>
            </a:r>
            <a:r>
              <a:rPr lang="en-US" dirty="0" smtClean="0"/>
              <a:t> = (ListView)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R.id.listview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listView.setAdapter</a:t>
            </a:r>
            <a:r>
              <a:rPr lang="en-US" dirty="0" smtClean="0"/>
              <a:t>(adapter);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Sspecifying</a:t>
            </a:r>
            <a:r>
              <a:rPr lang="en-US" dirty="0" smtClean="0"/>
              <a:t> String to the generic adapter.</a:t>
            </a:r>
          </a:p>
          <a:p>
            <a:r>
              <a:rPr lang="en-US" dirty="0" smtClean="0"/>
              <a:t>Android.R.layout.simple_list_item_1</a:t>
            </a:r>
            <a:r>
              <a:rPr lang="en-US" baseline="0" dirty="0" smtClean="0"/>
              <a:t> . Android keyword here means we are using android default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B39F-9D41-4372-AFF9-8C82218AE980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7D0A-A384-49E9-B31A-56BF60BA213C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4F0B-EE27-4512-BBB8-0BAF9C301B2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4B32-40A5-4AF5-A900-D227CE7DFAAF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F39E-79F8-4897-8C17-1358DE64FA4C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01C-E3AD-47D9-83B0-E58B37D34EF0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BBA4-AF0B-4083-8344-954D7392D761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CA0F-6EAC-4C74-B5B7-B58F9B6C9951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AC1CEDA-BF03-4355-BFAC-5CABEBE017A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B78-8D53-4AA0-A67B-932D8C899BD6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00F7-F1B3-47FB-96D0-E18C92575CA6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7F57A1-4040-47EA-959F-7BFB4AFEBB3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/>
              <a:t>Android Adapters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Mobile (Android)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Application Development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(Conceptual Diagram)</a:t>
            </a:r>
            <a:endParaRPr lang="en-US" dirty="0"/>
          </a:p>
        </p:txBody>
      </p:sp>
      <p:pic>
        <p:nvPicPr>
          <p:cNvPr id="26626" name="Picture 2" descr="Android Listview Adapters"/>
          <p:cNvPicPr>
            <a:picLocks noChangeAspect="1" noChangeArrowheads="1"/>
          </p:cNvPicPr>
          <p:nvPr/>
        </p:nvPicPr>
        <p:blipFill>
          <a:blip r:embed="rId3" cstate="print"/>
          <a:srcRect b="32063"/>
          <a:stretch>
            <a:fillRect/>
          </a:stretch>
        </p:blipFill>
        <p:spPr bwMode="auto">
          <a:xfrm>
            <a:off x="571500" y="2046982"/>
            <a:ext cx="8001000" cy="160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3799582"/>
            <a:ext cx="1276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List View</a:t>
            </a:r>
          </a:p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Grid View</a:t>
            </a:r>
          </a:p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Spinner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1283" y="3886200"/>
            <a:ext cx="234711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ArrayAdapter</a:t>
            </a:r>
          </a:p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err="1" smtClean="0">
                <a:latin typeface="+mn-lt"/>
              </a:rPr>
              <a:t>SimpleCursorAdapter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3886200"/>
            <a:ext cx="12606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Array</a:t>
            </a:r>
          </a:p>
          <a:p>
            <a:pPr marL="9144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Database</a:t>
            </a:r>
            <a:endParaRPr lang="en-US" sz="1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(</a:t>
            </a:r>
            <a:r>
              <a:rPr lang="en-US" dirty="0" smtClean="0"/>
              <a:t>Conceptual </a:t>
            </a:r>
            <a:r>
              <a:rPr lang="en-US" dirty="0"/>
              <a:t>Diagram)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  <p:pic>
        <p:nvPicPr>
          <p:cNvPr id="1026" name="Picture 2" descr="C:\Users\arshad\Desktop\adapter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47800"/>
            <a:ext cx="6140450" cy="478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Adapter &amp; 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dirty="0" smtClean="0">
                <a:solidFill>
                  <a:srgbClr val="3333FF"/>
                </a:solidFill>
              </a:rPr>
              <a:t>AdapterView</a:t>
            </a:r>
            <a:r>
              <a:rPr lang="en-US" sz="2000" dirty="0" smtClean="0"/>
              <a:t> to Activity (i.e., Add in XML Layout) – list, grid, spinner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/>
              <a:t>Define </a:t>
            </a:r>
            <a:r>
              <a:rPr lang="en-US" sz="2000" dirty="0" smtClean="0">
                <a:solidFill>
                  <a:srgbClr val="3333FF"/>
                </a:solidFill>
              </a:rPr>
              <a:t>Date Source </a:t>
            </a:r>
            <a:r>
              <a:rPr lang="en-US" sz="2000" dirty="0" smtClean="0"/>
              <a:t>(e.g. Array in Code or in XML “string-array”) 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smtClean="0">
                <a:solidFill>
                  <a:srgbClr val="3333FF"/>
                </a:solidFill>
              </a:rPr>
              <a:t>Adapter</a:t>
            </a:r>
            <a:r>
              <a:rPr lang="en-US" sz="2000" dirty="0" smtClean="0"/>
              <a:t> (e.g., ArrayAdapter)</a:t>
            </a:r>
          </a:p>
          <a:p>
            <a:pPr marL="914400" lvl="1" indent="-457200"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Specify </a:t>
            </a:r>
            <a:r>
              <a:rPr lang="en-US" sz="1800" dirty="0" smtClean="0">
                <a:solidFill>
                  <a:srgbClr val="3333FF"/>
                </a:solidFill>
              </a:rPr>
              <a:t>context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3333FF"/>
                </a:solidFill>
              </a:rPr>
              <a:t>layout</a:t>
            </a:r>
            <a:r>
              <a:rPr lang="en-US" sz="1800" dirty="0" smtClean="0"/>
              <a:t> to be used for each view, and the </a:t>
            </a:r>
            <a:r>
              <a:rPr lang="en-US" sz="1800" dirty="0" smtClean="0">
                <a:solidFill>
                  <a:srgbClr val="3333FF"/>
                </a:solidFill>
              </a:rPr>
              <a:t>string array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/>
              <a:t>Get </a:t>
            </a:r>
            <a:r>
              <a:rPr lang="en-US" sz="2000" dirty="0" smtClean="0">
                <a:solidFill>
                  <a:srgbClr val="3333FF"/>
                </a:solidFill>
              </a:rPr>
              <a:t>reference to AdapterView </a:t>
            </a:r>
            <a:r>
              <a:rPr lang="en-US" sz="2000" dirty="0" smtClean="0"/>
              <a:t>(use </a:t>
            </a:r>
            <a:r>
              <a:rPr lang="en-US" sz="2000" dirty="0" err="1" smtClean="0"/>
              <a:t>findViewById</a:t>
            </a:r>
            <a:r>
              <a:rPr lang="en-US" sz="2000" dirty="0" smtClean="0"/>
              <a:t>() method)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3333FF"/>
                </a:solidFill>
              </a:rPr>
              <a:t>Set Adapter on Adapter View </a:t>
            </a:r>
            <a:r>
              <a:rPr lang="en-US" sz="2000" dirty="0" smtClean="0"/>
              <a:t>(use </a:t>
            </a:r>
            <a:r>
              <a:rPr lang="en-US" sz="2000" dirty="0" err="1" smtClean="0"/>
              <a:t>setAdapter</a:t>
            </a:r>
            <a:r>
              <a:rPr lang="en-US" sz="2000" dirty="0" smtClean="0"/>
              <a:t>() method)</a:t>
            </a:r>
          </a:p>
          <a:p>
            <a:pPr marL="457200" indent="-45720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 smtClean="0"/>
              <a:t>Set </a:t>
            </a:r>
            <a:r>
              <a:rPr lang="en-US" sz="2000" dirty="0" smtClean="0">
                <a:solidFill>
                  <a:srgbClr val="3333FF"/>
                </a:solidFill>
              </a:rPr>
              <a:t>Event Listener </a:t>
            </a:r>
            <a:r>
              <a:rPr lang="en-US" sz="2000" dirty="0" smtClean="0"/>
              <a:t>(if needed. e.g., </a:t>
            </a:r>
            <a:r>
              <a:rPr lang="en-US" sz="2000" dirty="0" err="1" smtClean="0"/>
              <a:t>onItemClick</a:t>
            </a:r>
            <a:r>
              <a:rPr lang="en-US" sz="2000" dirty="0" smtClean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Consider </a:t>
            </a:r>
            <a:r>
              <a:rPr lang="en-US" sz="2400" dirty="0"/>
              <a:t>you have an array of strings you want to display in a ListView, initialize a new </a:t>
            </a:r>
            <a:r>
              <a:rPr lang="en-US" sz="2400" b="1" dirty="0"/>
              <a:t>ArrayAdapter</a:t>
            </a:r>
            <a:r>
              <a:rPr lang="en-US" sz="2400" dirty="0"/>
              <a:t> using a constructor to specify the layout for each string and the string array −</a:t>
            </a:r>
          </a:p>
          <a:p>
            <a:pPr marL="118872" indent="0">
              <a:buNone/>
            </a:pPr>
            <a:endParaRPr lang="en-US" sz="12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ＭＳ Ｐゴシック" charset="-128"/>
              </a:rPr>
              <a:t>      ArrayAdapte</a:t>
            </a:r>
            <a:r>
              <a:rPr lang="en-US" sz="16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r </a:t>
            </a:r>
            <a:r>
              <a:rPr lang="en-US" sz="1600" dirty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adapter = </a:t>
            </a:r>
            <a:r>
              <a:rPr lang="en-US" sz="1600" dirty="0">
                <a:solidFill>
                  <a:srgbClr val="3333FF"/>
                </a:solidFill>
                <a:latin typeface="Arial Unicode MS" panose="020B0604020202020204" pitchFamily="34" charset="-128"/>
                <a:ea typeface="ＭＳ Ｐゴシック" charset="-128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ＭＳ Ｐゴシック" charset="-128"/>
              </a:rPr>
              <a:t>ArrayAdapter&lt;String&gt;</a:t>
            </a:r>
            <a:r>
              <a:rPr lang="en-US" sz="1600" dirty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(</a:t>
            </a:r>
            <a:r>
              <a:rPr lang="en-US" sz="1600" dirty="0">
                <a:solidFill>
                  <a:srgbClr val="3333FF"/>
                </a:solidFill>
                <a:latin typeface="Arial Unicode MS" panose="020B0604020202020204" pitchFamily="34" charset="-128"/>
                <a:ea typeface="ＭＳ Ｐゴシック" charset="-128"/>
              </a:rPr>
              <a:t>this</a:t>
            </a:r>
            <a:r>
              <a:rPr lang="en-US" sz="16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, R.layout.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ＭＳ Ｐゴシック" charset="-128"/>
              </a:rPr>
              <a:t>ListView</a:t>
            </a:r>
            <a:r>
              <a:rPr lang="en-US" sz="16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ＭＳ Ｐゴシック" charset="-128"/>
              </a:rPr>
              <a:t>StringArray</a:t>
            </a:r>
            <a:r>
              <a:rPr lang="en-US" sz="1600" dirty="0">
                <a:solidFill>
                  <a:prstClr val="black"/>
                </a:solidFill>
                <a:latin typeface="Arial Unicode MS" panose="020B0604020202020204" pitchFamily="34" charset="-128"/>
                <a:ea typeface="ＭＳ Ｐゴシック" charset="-128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Tahoma" charset="0"/>
                <a:ea typeface="ＭＳ Ｐゴシック" charset="-128"/>
              </a:rPr>
              <a:t> </a:t>
            </a:r>
            <a:endParaRPr lang="en-US" sz="1200" dirty="0" smtClean="0">
              <a:solidFill>
                <a:prstClr val="black"/>
              </a:solidFill>
              <a:latin typeface="Tahoma" charset="0"/>
              <a:ea typeface="ＭＳ Ｐゴシック" charset="-128"/>
            </a:endParaRPr>
          </a:p>
          <a:p>
            <a:endParaRPr lang="en-US" sz="2400" b="1" dirty="0" smtClean="0"/>
          </a:p>
          <a:p>
            <a:r>
              <a:rPr lang="en-US" sz="2400" b="1" dirty="0" smtClean="0"/>
              <a:t>Parameters of Array Adapter</a:t>
            </a:r>
          </a:p>
          <a:p>
            <a:r>
              <a:rPr lang="en-US" sz="2400" b="1" dirty="0" smtClean="0"/>
              <a:t>this</a:t>
            </a:r>
            <a:r>
              <a:rPr lang="en-US" sz="2400" dirty="0" smtClean="0"/>
              <a:t> </a:t>
            </a:r>
            <a:r>
              <a:rPr lang="en-US" sz="2400" dirty="0"/>
              <a:t>is the application context. </a:t>
            </a:r>
            <a:endParaRPr lang="en-US" sz="2400" dirty="0" smtClean="0"/>
          </a:p>
          <a:p>
            <a:r>
              <a:rPr lang="en-US" sz="2400" b="1" dirty="0" smtClean="0"/>
              <a:t>R.layout.ListView</a:t>
            </a:r>
            <a:r>
              <a:rPr lang="en-US" sz="2400" dirty="0" smtClean="0"/>
              <a:t> is defined </a:t>
            </a:r>
            <a:r>
              <a:rPr lang="en-US" sz="2400" dirty="0"/>
              <a:t>in XML file and having </a:t>
            </a:r>
            <a:r>
              <a:rPr lang="en-US" sz="2400" b="1" dirty="0"/>
              <a:t>TextView</a:t>
            </a:r>
            <a:r>
              <a:rPr lang="en-US" sz="2400" dirty="0"/>
              <a:t> for each string in the array.</a:t>
            </a:r>
          </a:p>
          <a:p>
            <a:r>
              <a:rPr lang="en-US" sz="2400" b="1" dirty="0" smtClean="0"/>
              <a:t>StringArray </a:t>
            </a:r>
            <a:r>
              <a:rPr lang="en-US" sz="2400" dirty="0" smtClean="0"/>
              <a:t>is</a:t>
            </a:r>
            <a:r>
              <a:rPr lang="en-US" sz="2400" b="1" dirty="0" smtClean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array of strings which will be populated in the text view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ArrayAdapter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List View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Grid View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Spinner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cap="none" dirty="0" smtClean="0"/>
              <a:t>List View With Array Adapter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 Add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... 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&lt;ListView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listView1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android:layout_alignParentLeft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 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&lt;/ListView&gt;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Define Date Source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months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{"January", "February", "March", "April", "May", "June", "July",  "August", "September", "October", "November", "December"};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3. Create Adapter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&lt;String&gt;(this, android.R.layout.simple_list_item_1, months);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 Get reference to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ListView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(ListView)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(R.id.listView1);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&amp; Grid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43000" y="1905000"/>
            <a:ext cx="2883243" cy="3505200"/>
            <a:chOff x="304800" y="1905000"/>
            <a:chExt cx="2883243" cy="3505200"/>
          </a:xfrm>
        </p:grpSpPr>
        <p:pic>
          <p:nvPicPr>
            <p:cNvPr id="1026" name="Picture 2" descr="http://developer.android.com/images/ui/listview-sm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438400"/>
              <a:ext cx="2883243" cy="21336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150113" y="1905000"/>
              <a:ext cx="1135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3333FF"/>
                  </a:solidFill>
                  <a:latin typeface="+mn-lt"/>
                </a:rPr>
                <a:t>List View</a:t>
              </a:r>
              <a:endParaRPr lang="en-US" sz="20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0999" y="4763869"/>
              <a:ext cx="266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Displays a scrolling single column list.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1905000"/>
            <a:ext cx="2883243" cy="3618131"/>
            <a:chOff x="3669958" y="1905000"/>
            <a:chExt cx="2883243" cy="3618131"/>
          </a:xfrm>
        </p:grpSpPr>
        <p:pic>
          <p:nvPicPr>
            <p:cNvPr id="1028" name="Picture 4" descr="http://developer.android.com/images/ui/gridview-sma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9958" y="2438400"/>
              <a:ext cx="2883243" cy="2133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4393859" y="1905000"/>
              <a:ext cx="123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3333FF"/>
                  </a:solidFill>
                  <a:latin typeface="+mn-lt"/>
                </a:rPr>
                <a:t>Grid View</a:t>
              </a:r>
              <a:endParaRPr lang="en-US" sz="20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4258" y="4876800"/>
              <a:ext cx="266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Displays a scrolling grid of columns and rows.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5. Set Adapter on Adapter 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listview.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(adapter);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6. Set Event Listener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listview.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setOnItemClickListener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OnItemClickListener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onItemClick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&lt;?&gt; parent, View v,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position, long id) {</a:t>
            </a:r>
            <a:b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months[position]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ListView</a:t>
            </a:r>
            <a:r>
              <a:rPr lang="en-IN" dirty="0" smtClean="0"/>
              <a:t> with </a:t>
            </a:r>
            <a:r>
              <a:rPr lang="en-IN" dirty="0" err="1" smtClean="0"/>
              <a:t>ChoiceMode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"@+id/listView1"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:layout_alignParentTop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:divider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"@color/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colorAccent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:dividerHeight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1dp“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:choiceMode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multipleChoice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ListView</a:t>
            </a:r>
            <a:r>
              <a:rPr lang="en-IN" dirty="0"/>
              <a:t> with </a:t>
            </a:r>
            <a:r>
              <a:rPr lang="en-IN" dirty="0" err="1"/>
              <a:t>ChoiceMode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1800" dirty="0" err="1"/>
              <a:t>ArrayAdapter</a:t>
            </a:r>
            <a:r>
              <a:rPr lang="en-IN" sz="1800" dirty="0"/>
              <a:t>&lt;String&gt; adapter = </a:t>
            </a:r>
            <a:r>
              <a:rPr lang="en-IN" sz="1800" b="1" dirty="0"/>
              <a:t>new </a:t>
            </a:r>
            <a:r>
              <a:rPr lang="en-IN" sz="1800" b="1" dirty="0" err="1"/>
              <a:t>ArrayAdapter</a:t>
            </a:r>
            <a:r>
              <a:rPr lang="en-IN" sz="1800" b="1" dirty="0"/>
              <a:t>&lt;String&gt;(this, </a:t>
            </a:r>
            <a:r>
              <a:rPr lang="en-IN" sz="1800" b="1" dirty="0" err="1">
                <a:solidFill>
                  <a:srgbClr val="FF0000"/>
                </a:solidFill>
              </a:rPr>
              <a:t>android.R.layout.</a:t>
            </a:r>
            <a:r>
              <a:rPr lang="en-IN" sz="1800" b="1" i="1" dirty="0" err="1">
                <a:solidFill>
                  <a:srgbClr val="FF0000"/>
                </a:solidFill>
              </a:rPr>
              <a:t>simple_list_item_multiple_choice</a:t>
            </a:r>
            <a:r>
              <a:rPr lang="en-IN" sz="1800" b="1" i="1" dirty="0"/>
              <a:t>, data);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17076"/>
            <a:ext cx="298205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cap="none" dirty="0" smtClean="0"/>
              <a:t>Grid View With Array Adapter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 Add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... 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	&lt;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gridView1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android:layout_alignParentLeft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android:numColumns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="3" 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Define Date Source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In “strings.xml” File: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&lt;string-array name="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alphabets_array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&lt;item&gt;A&lt;/item&gt;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&lt;item&gt;B&lt;/item&gt;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&lt;item&gt;C&lt;/item&gt;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&lt;item&gt;Z&lt;/item&gt;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Define Date Source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In Activity’s “.java” File:</a:t>
            </a:r>
          </a:p>
          <a:p>
            <a:pPr>
              <a:buNone/>
            </a:pP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You can declare outside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 method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But don’t initialize</a:t>
            </a: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alphabets; </a:t>
            </a: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Get values from XML resource file</a:t>
            </a: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alphabets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getStringArray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R.array.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alphabets_array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3. Create Adapter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&lt;String&gt;(this, android.R.layout.simple_list_item_1, alphabets);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 Get reference to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(R.id.gridView1);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&amp; Grid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3333FF"/>
                </a:solidFill>
              </a:rPr>
              <a:t>content</a:t>
            </a:r>
            <a:r>
              <a:rPr lang="en-US" sz="2000" dirty="0" smtClean="0"/>
              <a:t> for “List View” &amp; “Grid View” is </a:t>
            </a:r>
            <a:r>
              <a:rPr lang="en-US" sz="2000" dirty="0" smtClean="0">
                <a:solidFill>
                  <a:srgbClr val="3333FF"/>
                </a:solidFill>
              </a:rPr>
              <a:t>dynamic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These are </a:t>
            </a:r>
            <a:r>
              <a:rPr lang="en-US" sz="2000" dirty="0" smtClean="0">
                <a:solidFill>
                  <a:srgbClr val="3333FF"/>
                </a:solidFill>
              </a:rPr>
              <a:t>populated with views at runtime</a:t>
            </a:r>
            <a:r>
              <a:rPr lang="en-US" sz="2000" dirty="0" smtClean="0"/>
              <a:t>.</a:t>
            </a:r>
          </a:p>
        </p:txBody>
      </p:sp>
      <p:pic>
        <p:nvPicPr>
          <p:cNvPr id="7" name="Picture 2" descr="http://developer.android.com/images/ui/listview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2883243" cy="2133600"/>
          </a:xfrm>
          <a:prstGeom prst="rect">
            <a:avLst/>
          </a:prstGeom>
          <a:noFill/>
        </p:spPr>
      </p:pic>
      <p:pic>
        <p:nvPicPr>
          <p:cNvPr id="8" name="Picture 4" descr="http://developer.android.com/images/ui/gridview-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76600"/>
            <a:ext cx="2883243" cy="2133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5. Set Adapter on Adapter 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(adapter);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6. Set Event Listener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gridview.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setOnItemClickListener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OnItemClickListener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onItemClick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&lt;?&gt; parent, View v,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position, long id)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(), "You Clicked: "  +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alphabets[position]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cap="none" dirty="0" smtClean="0"/>
              <a:t>Spinner With Array Adapter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 Add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... 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&lt;Spinner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spinner1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android:layout_alignParentLeft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="true" /&gt;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Define Date Source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In “strings.xml” File: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&lt;string-array name="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sports_array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&lt;item&gt;Badminton&lt;/item&gt;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&lt;item&gt;Rugby&lt;/item&gt;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&lt;item&gt;Squash&lt;/item&gt;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&lt;item&gt;Tennis&lt;/item&gt;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&lt;item&gt;Soccer&lt;/item&gt;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&lt;item&gt;Field Hockey&lt;/item&gt;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&lt;item&gt;Cricket&lt;/item&gt;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&lt;item&gt;Basketball&lt;/item&gt;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&lt;item&gt;Ice Hockey&lt;/item&gt;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&lt;item&gt;Baseball&lt;/item&gt;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&lt;item&gt;Cycling&lt;/item&gt;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      &lt;item&gt;Football&lt;/item&gt;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&lt;/string-array&gt;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Define Date Source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In Activity’s “.java” File:</a:t>
            </a:r>
          </a:p>
          <a:p>
            <a:pPr>
              <a:buNone/>
            </a:pP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You can declare outside (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 method, But don’t initialize</a:t>
            </a: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sports; </a:t>
            </a:r>
            <a:endParaRPr lang="en-US" sz="16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Get values from XML resource file</a:t>
            </a: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sports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getStringArray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R.array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sports_array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3. Create Adapter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&lt;String&gt;(this,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android.R.layout.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simple_spinner_dropdown_item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sports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 Get reference to AdapterView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Spinner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(Spinner)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(R.id.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spinner1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5. Set Adapter on Adapter 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spinner.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setAdapter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(adapter);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6. Set Event Listener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spinner.setOnItemSelectedListener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AdapterView.OnItemSelectedListener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onItemSelected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&lt;?&gt; parent, View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pos, long id)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(), "You Clicked: "  + sports[pos],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onNothingSelected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AdapterView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&lt;?&gt; arg0)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	// TODO Auto-generated method stub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&amp; Grid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In order to implement functionality: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Add each view item</a:t>
            </a:r>
            <a:r>
              <a:rPr lang="en-US" sz="2000" dirty="0" smtClean="0"/>
              <a:t> inside the List or Grid.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Populate each view item </a:t>
            </a:r>
            <a:r>
              <a:rPr lang="en-US" sz="2000" dirty="0" smtClean="0"/>
              <a:t>with content.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Since we can have many items inside List or Grid, we may need to implement </a:t>
            </a:r>
            <a:r>
              <a:rPr lang="en-US" sz="2000" dirty="0" smtClean="0">
                <a:solidFill>
                  <a:srgbClr val="3333FF"/>
                </a:solidFill>
              </a:rPr>
              <a:t>scrolling</a:t>
            </a:r>
            <a:r>
              <a:rPr lang="en-US" sz="2000" dirty="0" smtClean="0"/>
              <a:t> &amp; </a:t>
            </a:r>
            <a:r>
              <a:rPr lang="en-US" sz="2000" dirty="0" smtClean="0">
                <a:solidFill>
                  <a:srgbClr val="3333FF"/>
                </a:solidFill>
              </a:rPr>
              <a:t>pagination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We also have to </a:t>
            </a:r>
            <a:r>
              <a:rPr lang="en-US" sz="2000" dirty="0" smtClean="0">
                <a:solidFill>
                  <a:srgbClr val="3333FF"/>
                </a:solidFill>
              </a:rPr>
              <a:t>write additional code to identify the click event </a:t>
            </a:r>
            <a:r>
              <a:rPr lang="en-US" sz="2000" dirty="0" smtClean="0"/>
              <a:t>on a particular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Access Spinner Value?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Spinner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spinner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(Spinner)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(R.id.spinner1);</a:t>
            </a:r>
          </a:p>
          <a:p>
            <a:pPr>
              <a:buNone/>
            </a:pPr>
            <a:endParaRPr lang="en-US" sz="16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selected_sport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spinner.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getSelectedItemPosition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1828800"/>
            <a:ext cx="4667250" cy="381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Custom </a:t>
            </a:r>
            <a:r>
              <a:rPr lang="en-US" sz="3600" dirty="0" err="1"/>
              <a:t>Listview</a:t>
            </a:r>
            <a:r>
              <a:rPr lang="en-US" sz="3600" dirty="0"/>
              <a:t> with Image and </a:t>
            </a:r>
            <a:r>
              <a:rPr lang="en-US" sz="3600" dirty="0" smtClean="0"/>
              <a:t>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22791"/>
            <a:ext cx="51816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The standard ListView only displays a list of items. </a:t>
            </a:r>
            <a:endParaRPr lang="en-US" sz="2000" dirty="0" smtClean="0"/>
          </a:p>
          <a:p>
            <a:r>
              <a:rPr lang="en-US" sz="2000" dirty="0" smtClean="0"/>
              <a:t>while </a:t>
            </a:r>
            <a:r>
              <a:rPr lang="en-US" sz="2000" dirty="0"/>
              <a:t>it may suffice when you simply need to show a list of text, it’s not enough for more refined applications. in this example, you’ll see how you’ll be able to </a:t>
            </a:r>
            <a:r>
              <a:rPr lang="en-US" sz="2000" dirty="0" smtClean="0"/>
              <a:t>customize </a:t>
            </a:r>
            <a:r>
              <a:rPr lang="en-US" sz="2000" dirty="0"/>
              <a:t>the ListView so that you’ll be able to show pictures, multiple lines of text,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36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229600" cy="46256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</a:t>
            </a:r>
            <a:r>
              <a:rPr lang="en-US" sz="2000" dirty="0"/>
              <a:t>useful widget is the </a:t>
            </a:r>
            <a:r>
              <a:rPr lang="en-US" sz="2000" dirty="0" smtClean="0"/>
              <a:t>ListView.</a:t>
            </a:r>
          </a:p>
          <a:p>
            <a:r>
              <a:rPr lang="en-US" sz="2000" dirty="0"/>
              <a:t>By default android renders only a single TextView in each of the </a:t>
            </a:r>
            <a:r>
              <a:rPr lang="en-US" sz="2000" dirty="0" err="1"/>
              <a:t>ListView's</a:t>
            </a:r>
            <a:r>
              <a:rPr lang="en-US" sz="2000" dirty="0"/>
              <a:t> row and binds string data through an adapter. </a:t>
            </a:r>
            <a:endParaRPr lang="en-US" sz="2000" dirty="0" smtClean="0"/>
          </a:p>
          <a:p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can customize the </a:t>
            </a:r>
            <a:r>
              <a:rPr lang="en-US" sz="2000" dirty="0" err="1"/>
              <a:t>ListView's</a:t>
            </a:r>
            <a:r>
              <a:rPr lang="en-US" sz="2000" dirty="0"/>
              <a:t> row and place your own widget items in it and </a:t>
            </a:r>
            <a:r>
              <a:rPr lang="en-US" sz="2000" dirty="0" smtClean="0"/>
              <a:t>then </a:t>
            </a:r>
          </a:p>
          <a:p>
            <a:pPr marL="11887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bind </a:t>
            </a:r>
            <a:r>
              <a:rPr lang="en-US" sz="2000" dirty="0"/>
              <a:t>data through your </a:t>
            </a:r>
            <a:r>
              <a:rPr lang="en-US" sz="2000" dirty="0" smtClean="0"/>
              <a:t>own </a:t>
            </a:r>
          </a:p>
          <a:p>
            <a:pPr marL="118872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custom </a:t>
            </a:r>
            <a:r>
              <a:rPr lang="en-US" sz="2000" b="1" dirty="0"/>
              <a:t>adapter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42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2895600"/>
            <a:ext cx="4667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</a:t>
            </a:r>
            <a:r>
              <a:rPr lang="en-US" sz="3600" dirty="0"/>
              <a:t>.</a:t>
            </a:r>
            <a:r>
              <a:rPr lang="en-US" sz="3600" dirty="0" smtClean="0"/>
              <a:t> Create Layout with a ListView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09660" cy="5029200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a simple layout and declare a ListView in it</a:t>
            </a:r>
            <a:r>
              <a:rPr lang="en-US" sz="2400" dirty="0" smtClean="0"/>
              <a:t>.</a:t>
            </a:r>
          </a:p>
          <a:p>
            <a:endParaRPr lang="en-US" sz="900" dirty="0"/>
          </a:p>
          <a:p>
            <a:pPr lvl="0"/>
            <a:endParaRPr lang="en-US" sz="9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lvl="0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RelativeLayout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:paddingBottom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activity_vertical_margin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:paddingLeft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activity_horizontal_margin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:paddingRight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activity_horizontal_margin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:paddingTop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activity_vertical_margin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com.example.android.customviewapplication.MainActivity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"@+id/list"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:layout_alignParentTop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8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Create </a:t>
            </a:r>
            <a:r>
              <a:rPr lang="en-US" sz="3600" dirty="0"/>
              <a:t>the layout for </a:t>
            </a:r>
            <a:r>
              <a:rPr lang="en-US" sz="3600" dirty="0" err="1"/>
              <a:t>listview</a:t>
            </a:r>
            <a:r>
              <a:rPr lang="en-US" sz="3600" dirty="0"/>
              <a:t>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</a:t>
            </a:r>
            <a:r>
              <a:rPr lang="en-US" sz="2400" dirty="0" smtClean="0"/>
              <a:t>will </a:t>
            </a:r>
            <a:r>
              <a:rPr lang="en-US" sz="2400" dirty="0"/>
              <a:t>be the layout in which you can customize your list row.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will be </a:t>
            </a:r>
            <a:r>
              <a:rPr lang="en-US" sz="2400" dirty="0">
                <a:solidFill>
                  <a:srgbClr val="3333FF"/>
                </a:solidFill>
              </a:rPr>
              <a:t>re-inflated</a:t>
            </a:r>
            <a:r>
              <a:rPr lang="en-US" sz="2400" dirty="0"/>
              <a:t> every time a new entry is made to the </a:t>
            </a:r>
            <a:r>
              <a:rPr lang="en-US" sz="2400" dirty="0" err="1"/>
              <a:t>listview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3333FF"/>
                </a:solidFill>
              </a:rPr>
              <a:t>widgets</a:t>
            </a:r>
            <a:r>
              <a:rPr lang="en-US" sz="2400" dirty="0"/>
              <a:t> in this layout will depend on your </a:t>
            </a:r>
            <a:r>
              <a:rPr lang="en-US" sz="2400" dirty="0">
                <a:solidFill>
                  <a:srgbClr val="3333FF"/>
                </a:solidFill>
              </a:rPr>
              <a:t>requirement</a:t>
            </a:r>
            <a:r>
              <a:rPr lang="en-US" sz="2400" dirty="0"/>
              <a:t>, like </a:t>
            </a:r>
          </a:p>
          <a:p>
            <a:r>
              <a:rPr lang="en-US" sz="2400" dirty="0" smtClean="0"/>
              <a:t>For example,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you are developing a contact </a:t>
            </a:r>
            <a:r>
              <a:rPr lang="en-US" sz="2000" dirty="0" smtClean="0"/>
              <a:t>list </a:t>
            </a:r>
            <a:r>
              <a:rPr lang="en-US" sz="2000" dirty="0"/>
              <a:t>then you will only need a </a:t>
            </a:r>
            <a:r>
              <a:rPr lang="en-US" sz="2000" dirty="0" err="1"/>
              <a:t>ImageView</a:t>
            </a:r>
            <a:r>
              <a:rPr lang="en-US" sz="2000" dirty="0"/>
              <a:t> and </a:t>
            </a:r>
            <a:r>
              <a:rPr lang="en-US" sz="2000" dirty="0" smtClean="0"/>
              <a:t>TextView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you are developing </a:t>
            </a:r>
            <a:r>
              <a:rPr lang="en-US" sz="2000" dirty="0" smtClean="0"/>
              <a:t>an animals app then </a:t>
            </a:r>
            <a:r>
              <a:rPr lang="en-US" sz="2000" dirty="0"/>
              <a:t>you might consider adding another TextView for the </a:t>
            </a:r>
            <a:r>
              <a:rPr lang="en-US" sz="2000" dirty="0" smtClean="0"/>
              <a:t>animal description apart </a:t>
            </a:r>
            <a:r>
              <a:rPr lang="en-US" sz="2000" dirty="0"/>
              <a:t>from </a:t>
            </a:r>
            <a:r>
              <a:rPr lang="en-US" sz="2000" dirty="0" smtClean="0"/>
              <a:t>animal icon and animal name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94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</a:t>
            </a:r>
            <a:r>
              <a:rPr lang="en-US" sz="3600" dirty="0"/>
              <a:t>Create the layout for </a:t>
            </a:r>
            <a:r>
              <a:rPr lang="en-US" sz="3600" dirty="0" err="1"/>
              <a:t>listview</a:t>
            </a:r>
            <a:r>
              <a:rPr lang="en-US" sz="3600" dirty="0"/>
              <a:t>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45</a:t>
            </a:fld>
            <a:endParaRPr kumimoji="0"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792480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"horizontal"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"@+id/icon"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"60dp"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"60dp"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"5dp"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"@+id/item"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"Medium Text"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:textAppearance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"?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textAppearanceMedium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"10dp"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"5dp"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"2dp"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"#33CC33"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Description"</a:t>
            </a:r>
            <a:b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"10dp"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Create Custom Adapter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46</a:t>
            </a:fld>
            <a:endParaRPr kumimoji="0"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" y="1357700"/>
            <a:ext cx="93602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CustomListAdapter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itemDescription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CustomListAdapter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 context,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String[]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String[]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itemDescription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position, View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ViewGroup parent)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View listItemView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LayoutInflater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(LayoutInflater)</a:t>
            </a:r>
            <a:r>
              <a:rPr 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.getSystemService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Context.LAYOUT_INFLATER_SERVICE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listItemView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listItemView.findViewById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TextView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itemTitle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(TextView)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listItemView.findViewById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TextView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descTextView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(TextView)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listItemView.findViewById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imageView.setImageResource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itemTitle.setText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descTextView.setText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itemDescription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listItemView;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/>
              <a:t>.</a:t>
            </a:r>
            <a:r>
              <a:rPr lang="en-US" dirty="0" smtClean="0"/>
              <a:t> Fill data </a:t>
            </a:r>
            <a:r>
              <a:rPr lang="en-US" dirty="0"/>
              <a:t>into the </a:t>
            </a:r>
            <a:r>
              <a:rPr lang="en-US" dirty="0" smtClean="0"/>
              <a:t>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47</a:t>
            </a:fld>
            <a:endParaRPr kumimoji="0"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" y="1219200"/>
            <a:ext cx="886206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imagId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R.drawable.cat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,R.drawable.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penguin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sparrow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1200" b="1" dirty="0" smtClean="0">
                <a:latin typeface="Times New Roman" pitchFamily="18" charset="0"/>
                <a:ea typeface="ＭＳ Ｐゴシック" charset="-128"/>
                <a:cs typeface="ＭＳ Ｐゴシック" charset="-128"/>
              </a:rPr>
              <a:t>"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Bird", "Cat", "Cow", "Dog", "Donkey", "Duck", "Elephant", "Fish", "Horse", "Mouse", "Owl", "Penguin", "Rabbit", "Sparrow"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"Bird description"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"Cow description"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"Fish description"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"Penguin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description“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adapter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itemDesc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ListView list = (ListView)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list.setAdapter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list.setOnItemClickListener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parent, View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SelectedItem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[+position];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SelectedItem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&amp; Grid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Note that items in both the List &amp; Grid: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Are of </a:t>
            </a:r>
            <a:r>
              <a:rPr lang="en-US" sz="2000" dirty="0" smtClean="0">
                <a:solidFill>
                  <a:srgbClr val="3333FF"/>
                </a:solidFill>
              </a:rPr>
              <a:t>same type</a:t>
            </a:r>
            <a:r>
              <a:rPr lang="en-US" sz="2000" dirty="0" smtClean="0"/>
              <a:t>. i.e., TextView, </a:t>
            </a:r>
            <a:r>
              <a:rPr lang="en-US" sz="2000" dirty="0" err="1" smtClean="0"/>
              <a:t>ImageView</a:t>
            </a:r>
            <a:r>
              <a:rPr lang="en-US" sz="2000" dirty="0" smtClean="0"/>
              <a:t>, etc.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Need to be </a:t>
            </a:r>
            <a:r>
              <a:rPr lang="en-US" sz="2000" dirty="0" smtClean="0">
                <a:solidFill>
                  <a:srgbClr val="3333FF"/>
                </a:solidFill>
              </a:rPr>
              <a:t>accessed and added at runtime </a:t>
            </a:r>
            <a:r>
              <a:rPr lang="en-US" sz="2000" dirty="0" smtClean="0"/>
              <a:t>from some data source for example, array, database,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We need Android Framework to provide us with: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b="1" dirty="0" smtClean="0"/>
              <a:t>An object that can: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Provide access to the data items.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Be responsible for making a View for each item in the data set.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b="1" dirty="0" smtClean="0"/>
              <a:t>A ViewGroup: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Whose children are determined by the above object.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That provides mechanism to handle click event on particular list items.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That takes care of scrolling &amp; pagination.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Android Framework provides us with: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b="1" dirty="0" smtClean="0"/>
              <a:t>Adapter Class: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Provides access to the data items.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Responsible for making a View for each item in the data set.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b="1" dirty="0" smtClean="0"/>
              <a:t>AdapterView Class: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Whose children are determined by an Adapter.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Provide mechanism to handle click event on particular list items.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Takes care of scrolling &amp; pagination.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ListView</a:t>
            </a:r>
            <a:r>
              <a:rPr lang="en-US" sz="2000" dirty="0" smtClean="0"/>
              <a:t> &amp; </a:t>
            </a:r>
            <a:r>
              <a:rPr lang="en-US" sz="2000" dirty="0" err="1" smtClean="0">
                <a:solidFill>
                  <a:srgbClr val="3333FF"/>
                </a:solidFill>
              </a:rPr>
              <a:t>GridView</a:t>
            </a:r>
            <a:r>
              <a:rPr lang="en-US" sz="2000" dirty="0" smtClean="0"/>
              <a:t> are subclasses of </a:t>
            </a:r>
            <a:r>
              <a:rPr lang="en-US" sz="2000" dirty="0" smtClean="0">
                <a:solidFill>
                  <a:srgbClr val="3333FF"/>
                </a:solidFill>
              </a:rPr>
              <a:t>AdapterView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Spinner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3333FF"/>
                </a:solidFill>
              </a:rPr>
              <a:t>Gallery</a:t>
            </a:r>
            <a:r>
              <a:rPr lang="en-US" sz="2000" dirty="0" smtClean="0"/>
              <a:t> (Gallery has been deprecated since API 16) are also commonly used subclasses of </a:t>
            </a:r>
            <a:r>
              <a:rPr lang="en-US" sz="2000" dirty="0" smtClean="0">
                <a:solidFill>
                  <a:srgbClr val="3333FF"/>
                </a:solidFill>
              </a:rPr>
              <a:t>AdapterView</a:t>
            </a:r>
            <a:r>
              <a:rPr lang="en-US" sz="2000" dirty="0" smtClean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" y="2743200"/>
            <a:ext cx="6777318" cy="3277870"/>
            <a:chOff x="762000" y="2743200"/>
            <a:chExt cx="6777318" cy="3277870"/>
          </a:xfrm>
        </p:grpSpPr>
        <p:sp>
          <p:nvSpPr>
            <p:cNvPr id="5" name="TextBox 4"/>
            <p:cNvSpPr txBox="1"/>
            <p:nvPr/>
          </p:nvSpPr>
          <p:spPr>
            <a:xfrm>
              <a:off x="2590800" y="3491753"/>
              <a:ext cx="49485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33FF"/>
                  </a:solidFill>
                  <a:latin typeface="+mn-lt"/>
                </a:rPr>
                <a:t>Spinners </a:t>
              </a:r>
              <a:r>
                <a:rPr lang="en-US" sz="2000" dirty="0" smtClean="0">
                  <a:latin typeface="+mn-lt"/>
                </a:rPr>
                <a:t>provide a quick way to select one value from a set. In the default state, a spinner shows its currently selected value. Touching the spinner displays a dropdown  menu with all other available values, from which the user can select a new one.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8194" name="Picture 2" descr="http://developer.android.com/images/ui/spinner.png"/>
            <p:cNvPicPr>
              <a:picLocks noChangeAspect="1" noChangeArrowheads="1"/>
            </p:cNvPicPr>
            <p:nvPr/>
          </p:nvPicPr>
          <p:blipFill>
            <a:blip r:embed="rId3" cstate="print"/>
            <a:srcRect l="47059"/>
            <a:stretch>
              <a:fillRect/>
            </a:stretch>
          </p:blipFill>
          <p:spPr bwMode="auto">
            <a:xfrm>
              <a:off x="762000" y="2743200"/>
              <a:ext cx="2209800" cy="3277870"/>
            </a:xfrm>
            <a:prstGeom prst="rect">
              <a:avLst/>
            </a:prstGeom>
            <a:noFill/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3333FF"/>
                </a:solidFill>
              </a:rPr>
              <a:t>Adapter</a:t>
            </a:r>
            <a:r>
              <a:rPr lang="en-US" sz="2400" dirty="0" smtClean="0"/>
              <a:t> object acts as a bridge between an </a:t>
            </a:r>
            <a:r>
              <a:rPr lang="en-US" sz="2400" dirty="0" smtClean="0">
                <a:solidFill>
                  <a:srgbClr val="3333FF"/>
                </a:solidFill>
              </a:rPr>
              <a:t>AdapterView</a:t>
            </a:r>
            <a:r>
              <a:rPr lang="en-US" sz="2400" dirty="0" smtClean="0"/>
              <a:t> and the underlying </a:t>
            </a:r>
            <a:r>
              <a:rPr lang="en-US" sz="2400" dirty="0">
                <a:solidFill>
                  <a:srgbClr val="3333FF"/>
                </a:solidFill>
              </a:rPr>
              <a:t>data</a:t>
            </a:r>
            <a:r>
              <a:rPr lang="en-US" sz="2400" dirty="0" smtClean="0"/>
              <a:t> for that view.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Adapter </a:t>
            </a:r>
            <a:r>
              <a:rPr lang="en-US" sz="2400" dirty="0" smtClean="0">
                <a:solidFill>
                  <a:srgbClr val="3333FF"/>
                </a:solidFill>
              </a:rPr>
              <a:t>provides access to the data items</a:t>
            </a:r>
            <a:r>
              <a:rPr lang="en-US" sz="2400" dirty="0" smtClean="0"/>
              <a:t>.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Adapter is also </a:t>
            </a:r>
            <a:r>
              <a:rPr lang="en-US" sz="2400" dirty="0" smtClean="0">
                <a:solidFill>
                  <a:srgbClr val="3333FF"/>
                </a:solidFill>
              </a:rPr>
              <a:t>responsible for making a View for each item in the data set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9331</TotalTime>
  <Words>1878</Words>
  <Application>Microsoft Office PowerPoint</Application>
  <PresentationFormat>On-screen Show (4:3)</PresentationFormat>
  <Paragraphs>343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PowerpointTemplate</vt:lpstr>
      <vt:lpstr>Module</vt:lpstr>
      <vt:lpstr>Android Adapters</vt:lpstr>
      <vt:lpstr>List View &amp; Grid View</vt:lpstr>
      <vt:lpstr>List View &amp; Grid View</vt:lpstr>
      <vt:lpstr>List View &amp; Grid View</vt:lpstr>
      <vt:lpstr>List View &amp; Grid View</vt:lpstr>
      <vt:lpstr>What We Need?</vt:lpstr>
      <vt:lpstr>Good News!</vt:lpstr>
      <vt:lpstr>Spinner</vt:lpstr>
      <vt:lpstr>Adapter</vt:lpstr>
      <vt:lpstr>Adapter (Conceptual Diagram)</vt:lpstr>
      <vt:lpstr>Adapter (Conceptual Diagram)</vt:lpstr>
      <vt:lpstr>Using Adapter &amp; AdapterView</vt:lpstr>
      <vt:lpstr>ArrayAdapter</vt:lpstr>
      <vt:lpstr>ArrayAdapter Examples</vt:lpstr>
      <vt:lpstr>Example: List View With Array Adapter</vt:lpstr>
      <vt:lpstr>1. Add AdapterView </vt:lpstr>
      <vt:lpstr>2. Define Date Source </vt:lpstr>
      <vt:lpstr>3. Create Adapter </vt:lpstr>
      <vt:lpstr>4. Get reference to AdapterView </vt:lpstr>
      <vt:lpstr>5. Set Adapter on Adapter View </vt:lpstr>
      <vt:lpstr>6. Set Event Listener </vt:lpstr>
      <vt:lpstr>ListView with ChoiceMode</vt:lpstr>
      <vt:lpstr>ListView with ChoiceMode</vt:lpstr>
      <vt:lpstr>Example: Grid View With Array Adapter</vt:lpstr>
      <vt:lpstr>1. Add AdapterView </vt:lpstr>
      <vt:lpstr>2. Define Date Source </vt:lpstr>
      <vt:lpstr>2. Define Date Source </vt:lpstr>
      <vt:lpstr>3. Create Adapter </vt:lpstr>
      <vt:lpstr>4. Get reference to AdapterView </vt:lpstr>
      <vt:lpstr>5. Set Adapter on Adapter View </vt:lpstr>
      <vt:lpstr>6. Set Event Listener </vt:lpstr>
      <vt:lpstr>Example: Spinner With Array Adapter</vt:lpstr>
      <vt:lpstr>1. Add AdapterView </vt:lpstr>
      <vt:lpstr>2. Define Date Source </vt:lpstr>
      <vt:lpstr>2. Define Date Source </vt:lpstr>
      <vt:lpstr>3. Create Adapter </vt:lpstr>
      <vt:lpstr>4. Get reference to AdapterView </vt:lpstr>
      <vt:lpstr>5. Set Adapter on Adapter View </vt:lpstr>
      <vt:lpstr>6. Set Event Listener </vt:lpstr>
      <vt:lpstr>How to Access Spinner Value?</vt:lpstr>
      <vt:lpstr>Custom Listview with Image and Text</vt:lpstr>
      <vt:lpstr>Custom ListView</vt:lpstr>
      <vt:lpstr>1. Create Layout with a ListView</vt:lpstr>
      <vt:lpstr>2. Create the layout for listview row</vt:lpstr>
      <vt:lpstr>2. Create the layout for listview row</vt:lpstr>
      <vt:lpstr>3. Create Custom Adapter</vt:lpstr>
      <vt:lpstr>4. Fill data into the ListView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cp:lastModifiedBy>Dell</cp:lastModifiedBy>
  <cp:revision>619</cp:revision>
  <dcterms:created xsi:type="dcterms:W3CDTF">2011-09-09T05:53:28Z</dcterms:created>
  <dcterms:modified xsi:type="dcterms:W3CDTF">2021-05-12T22:33:41Z</dcterms:modified>
</cp:coreProperties>
</file>