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9" r:id="rId2"/>
    <p:sldId id="279" r:id="rId3"/>
    <p:sldId id="345" r:id="rId4"/>
    <p:sldId id="280" r:id="rId5"/>
    <p:sldId id="346" r:id="rId6"/>
    <p:sldId id="360" r:id="rId7"/>
    <p:sldId id="282" r:id="rId8"/>
    <p:sldId id="319" r:id="rId9"/>
    <p:sldId id="320" r:id="rId10"/>
    <p:sldId id="361" r:id="rId11"/>
    <p:sldId id="321" r:id="rId12"/>
    <p:sldId id="362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849" autoAdjust="0"/>
  </p:normalViewPr>
  <p:slideViewPr>
    <p:cSldViewPr snapToGrid="0">
      <p:cViewPr varScale="1">
        <p:scale>
          <a:sx n="65" d="100"/>
          <a:sy n="6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06E90-9870-435E-A6D9-5AAAC68ABBC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74273-87C8-482D-9524-2F43646F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74273-87C8-482D-9524-2F43646F1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74273-87C8-482D-9524-2F43646F1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59AA-9C7A-4BB3-8EDC-D9CE27B0270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2048"/>
            <a:ext cx="12209463" cy="68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5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Java </a:t>
            </a:r>
            <a:r>
              <a:rPr lang="en-US" sz="5400" b="1" dirty="0" smtClean="0"/>
              <a:t>Buzz words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076632"/>
            <a:ext cx="10926097" cy="51003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Compiled and Interpreted: </a:t>
            </a:r>
          </a:p>
          <a:p>
            <a:pPr algn="just"/>
            <a:r>
              <a:rPr lang="en-US" sz="2000" dirty="0"/>
              <a:t>Usually, a computer language is either compiled or Interpreted. Java combines both this approach and makes it a two-stage system.</a:t>
            </a:r>
          </a:p>
          <a:p>
            <a:pPr algn="just"/>
            <a:r>
              <a:rPr lang="en-US" sz="2000" dirty="0"/>
              <a:t>Compiled: Java enables the creation of cross-platform programs by compiling into an intermediate representation called Java Bytecode.</a:t>
            </a:r>
          </a:p>
          <a:p>
            <a:pPr algn="just"/>
            <a:r>
              <a:rPr lang="en-US" sz="2000" dirty="0"/>
              <a:t>Interpreted: Bytecode is then interpreted, which generates machine code that can be directly executed by the machine that provides a Java Virtual machine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400" b="1" dirty="0" smtClean="0"/>
              <a:t>High performance: </a:t>
            </a:r>
          </a:p>
          <a:p>
            <a:r>
              <a:rPr lang="en-US" sz="2000" dirty="0"/>
              <a:t>Java performance is high because of the use of bytecode.</a:t>
            </a:r>
          </a:p>
          <a:p>
            <a:r>
              <a:rPr lang="en-US" sz="2000" dirty="0"/>
              <a:t>The bytecode was used so that it was easily translated into native machine code.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Assignment No 1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48435"/>
            <a:ext cx="10515600" cy="53602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1. Define the following programming language categories.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Modern programming languages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Procedural programming language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Functional programming language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Symbolic programming language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Object oriented programming  language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Structured and </a:t>
            </a:r>
            <a:r>
              <a:rPr lang="en-US" sz="2000" dirty="0"/>
              <a:t>unstructured programming  </a:t>
            </a:r>
            <a:r>
              <a:rPr lang="en-US" sz="2000" dirty="0" smtClean="0"/>
              <a:t>language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2. Differentiate between C++ and java.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3. Define JVM, JRE, JDK, MSIL &amp; byte 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4. Why JDK is used. Write its Advantages. </a:t>
            </a: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876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Assignment No 1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48435"/>
            <a:ext cx="10515600" cy="53602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5</a:t>
            </a:r>
            <a:r>
              <a:rPr lang="en-US" sz="2400" dirty="0"/>
              <a:t>. Write the complete history of JAVA. Who developed Java. When Java is developed.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6. </a:t>
            </a:r>
            <a:r>
              <a:rPr lang="en-US" sz="2400" dirty="0"/>
              <a:t>W</a:t>
            </a:r>
            <a:r>
              <a:rPr lang="en-US" sz="2400" dirty="0" smtClean="0"/>
              <a:t>hat are the features of JAVA.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7. Does JAVA support pointers?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8. List down the type of applications that can developed in JAVA.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9. Difference between J2SE, J2EE and J2ME.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10. Java is compiled or interpreted language?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 11. Define just in time compiler. 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261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Assignment No 1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510" y="1774343"/>
            <a:ext cx="10515600" cy="3004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12. Write down the complete procedure how JAVA program is compiled and executed?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13. Write the JAVA supported data types.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14. Make a list of editors available for JAVA program development.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15. What are the different versions of JAVA. Write their difference s and similarities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16. Java byte Code VS MSIL.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8449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4004440" y="0"/>
            <a:ext cx="3862556" cy="225446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036" y="4277033"/>
            <a:ext cx="9816663" cy="2580967"/>
          </a:xfrm>
        </p:spPr>
        <p:txBody>
          <a:bodyPr>
            <a:noAutofit/>
          </a:bodyPr>
          <a:lstStyle/>
          <a:p>
            <a:pPr lvl="0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5400" b="1" dirty="0" smtClean="0"/>
              <a:t>Modern Programming Language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435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Today’s Agenda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318310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Course outline</a:t>
            </a:r>
          </a:p>
          <a:p>
            <a:r>
              <a:rPr lang="en-US" dirty="0" smtClean="0"/>
              <a:t>Java History</a:t>
            </a:r>
          </a:p>
          <a:p>
            <a:r>
              <a:rPr lang="en-US" dirty="0" smtClean="0"/>
              <a:t>Java </a:t>
            </a:r>
            <a:r>
              <a:rPr lang="en-US" dirty="0"/>
              <a:t>Vs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Java </a:t>
            </a:r>
            <a:r>
              <a:rPr lang="en-US" dirty="0"/>
              <a:t>Buzzword</a:t>
            </a:r>
          </a:p>
          <a:p>
            <a:r>
              <a:rPr lang="en-US" dirty="0"/>
              <a:t>Different Java Version, Differences and Similarities</a:t>
            </a:r>
          </a:p>
          <a:p>
            <a:pPr algn="just"/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602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Course Outline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78"/>
            <a:ext cx="10515600" cy="3891031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smtClean="0"/>
              <a:t>Text Book: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Think Java: How to Think Like a Computer Scientist, By Allen B. Downey, Chris </a:t>
            </a:r>
            <a:r>
              <a:rPr lang="en-US" sz="2400" dirty="0" smtClean="0"/>
              <a:t>Mayfield.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</a:t>
            </a:r>
            <a:endParaRPr lang="en-US" sz="2400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smtClean="0"/>
              <a:t>Reference Books: </a:t>
            </a:r>
          </a:p>
          <a:p>
            <a:pPr lvl="0" algn="just"/>
            <a:r>
              <a:rPr lang="en-US" sz="2400" dirty="0"/>
              <a:t>Sams Teach Yourself JAVA 6 In 21 </a:t>
            </a:r>
            <a:r>
              <a:rPr lang="en-US" sz="2400" dirty="0" smtClean="0"/>
              <a:t>Days </a:t>
            </a:r>
            <a:r>
              <a:rPr lang="en-US" sz="2400" dirty="0"/>
              <a:t>By </a:t>
            </a:r>
            <a:r>
              <a:rPr lang="en-US" sz="2400" dirty="0" err="1" smtClean="0"/>
              <a:t>Cadenhead</a:t>
            </a:r>
            <a:r>
              <a:rPr lang="en-US" sz="2400" dirty="0" smtClean="0"/>
              <a:t>.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  <a:endParaRPr lang="en-US" sz="2400" dirty="0"/>
          </a:p>
          <a:p>
            <a:pPr lvl="0" algn="just"/>
            <a:r>
              <a:rPr lang="en-US" sz="2400" dirty="0"/>
              <a:t>Thinking in Java, By Bruce </a:t>
            </a:r>
            <a:r>
              <a:rPr lang="en-US" sz="2400" dirty="0" err="1" smtClean="0"/>
              <a:t>Eckel</a:t>
            </a:r>
            <a:r>
              <a:rPr lang="en-US" sz="2400" dirty="0" smtClean="0"/>
              <a:t>.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  <a:endParaRPr lang="en-US" sz="2400" dirty="0"/>
          </a:p>
          <a:p>
            <a:pPr algn="just"/>
            <a:r>
              <a:rPr lang="en-US" sz="2400" dirty="0"/>
              <a:t>Java 2:The Complete Reference</a:t>
            </a:r>
            <a:r>
              <a:rPr lang="en-US" sz="2400" dirty="0" smtClean="0"/>
              <a:t>, By </a:t>
            </a:r>
            <a:r>
              <a:rPr lang="en-US" sz="2400" dirty="0" err="1" smtClean="0"/>
              <a:t>Schildt</a:t>
            </a:r>
            <a:r>
              <a:rPr lang="en-US" sz="2400" dirty="0" smtClean="0"/>
              <a:t>.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284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Course Outline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r>
              <a:rPr lang="en-US" dirty="0"/>
              <a:t>Java History, Java Vs C++, Java Vs C#, Java Buzzword</a:t>
            </a:r>
          </a:p>
          <a:p>
            <a:r>
              <a:rPr lang="en-US" dirty="0"/>
              <a:t>Different Java Version, Differences and </a:t>
            </a:r>
            <a:r>
              <a:rPr lang="en-US" dirty="0" smtClean="0"/>
              <a:t>Similarities</a:t>
            </a:r>
            <a:endParaRPr lang="en-US" b="1" dirty="0"/>
          </a:p>
          <a:p>
            <a:pPr lvl="0"/>
            <a:r>
              <a:rPr lang="en-US" dirty="0" smtClean="0"/>
              <a:t>Basics (Java </a:t>
            </a:r>
            <a:r>
              <a:rPr lang="en-US" dirty="0"/>
              <a:t>Data Types, </a:t>
            </a:r>
            <a:r>
              <a:rPr lang="en-US" dirty="0" smtClean="0"/>
              <a:t>Operators </a:t>
            </a:r>
            <a:r>
              <a:rPr lang="en-US" dirty="0"/>
              <a:t>&amp; </a:t>
            </a:r>
            <a:r>
              <a:rPr lang="en-US" dirty="0" smtClean="0"/>
              <a:t>Variables, Code Styling)</a:t>
            </a:r>
          </a:p>
          <a:p>
            <a:r>
              <a:rPr lang="en-US" dirty="0"/>
              <a:t>Decision Making &amp; Looping in Java</a:t>
            </a:r>
          </a:p>
          <a:p>
            <a:r>
              <a:rPr lang="en-US" dirty="0"/>
              <a:t>Exception Handling </a:t>
            </a:r>
          </a:p>
          <a:p>
            <a:r>
              <a:rPr lang="en-US" dirty="0"/>
              <a:t>Java Arrays</a:t>
            </a:r>
          </a:p>
          <a:p>
            <a:pPr lvl="0"/>
            <a:r>
              <a:rPr lang="en-US" dirty="0"/>
              <a:t>Scanner Class </a:t>
            </a:r>
            <a:endParaRPr lang="en-US" dirty="0" smtClean="0"/>
          </a:p>
          <a:p>
            <a:r>
              <a:rPr lang="en-US" dirty="0"/>
              <a:t>String Handling in Java</a:t>
            </a:r>
          </a:p>
          <a:p>
            <a:r>
              <a:rPr lang="en-US" dirty="0"/>
              <a:t>File Handling in Java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326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Course Outline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26" y="1905085"/>
            <a:ext cx="10515600" cy="3478076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Using </a:t>
            </a:r>
            <a:r>
              <a:rPr lang="en-US" dirty="0" smtClean="0"/>
              <a:t>Java</a:t>
            </a:r>
          </a:p>
          <a:p>
            <a:r>
              <a:rPr lang="en-US" dirty="0"/>
              <a:t>Java AWT Concepts  &amp; Swing </a:t>
            </a:r>
            <a:r>
              <a:rPr lang="en-US" dirty="0" smtClean="0"/>
              <a:t>Controls</a:t>
            </a:r>
          </a:p>
          <a:p>
            <a:r>
              <a:rPr lang="en-US" dirty="0"/>
              <a:t>Creating Database in MS SQL </a:t>
            </a:r>
            <a:r>
              <a:rPr lang="en-US" dirty="0" smtClean="0"/>
              <a:t>Server</a:t>
            </a:r>
          </a:p>
          <a:p>
            <a:r>
              <a:rPr lang="en-US" dirty="0"/>
              <a:t>Java Android </a:t>
            </a:r>
            <a:r>
              <a:rPr lang="en-US" dirty="0" smtClean="0"/>
              <a:t>Development</a:t>
            </a:r>
          </a:p>
          <a:p>
            <a:r>
              <a:rPr lang="en-US" dirty="0"/>
              <a:t>Java </a:t>
            </a:r>
            <a:r>
              <a:rPr lang="en-US" dirty="0" smtClean="0"/>
              <a:t>Frameworks (</a:t>
            </a:r>
            <a:r>
              <a:rPr lang="en-US" dirty="0"/>
              <a:t>Spring and </a:t>
            </a:r>
            <a:r>
              <a:rPr lang="en-US" dirty="0" smtClean="0"/>
              <a:t>Hibernate)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5273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/>
              <a:t>Java History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261"/>
            <a:ext cx="10515600" cy="32437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274320" indent="-274320" algn="just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000" dirty="0"/>
              <a:t>James Gosling, Patrick </a:t>
            </a:r>
            <a:r>
              <a:rPr lang="en-IN" sz="2000" dirty="0" err="1"/>
              <a:t>Naughton</a:t>
            </a:r>
            <a:r>
              <a:rPr lang="en-IN" sz="2000" dirty="0"/>
              <a:t>, Chris </a:t>
            </a:r>
            <a:r>
              <a:rPr lang="en-IN" sz="2000" dirty="0" err="1"/>
              <a:t>Warth</a:t>
            </a:r>
            <a:r>
              <a:rPr lang="en-IN" sz="2000" dirty="0"/>
              <a:t>, Mike Sheridan and Ed Frank initiated the Java language project in June 1991.</a:t>
            </a:r>
            <a:r>
              <a:rPr lang="en-US" sz="2000" dirty="0"/>
              <a:t> 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000" dirty="0"/>
              <a:t>The idea was to develop a language which was platform-independent and which could create embedded software for consumer electronic devices,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000" dirty="0"/>
              <a:t>It took 18 months to develop and had an initial name as </a:t>
            </a:r>
            <a:r>
              <a:rPr lang="en-IN" sz="2000" b="1" dirty="0"/>
              <a:t>Oak,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000" dirty="0"/>
              <a:t>Renamed to </a:t>
            </a:r>
            <a:r>
              <a:rPr lang="en-IN" sz="2000" b="1" dirty="0"/>
              <a:t>Java</a:t>
            </a:r>
            <a:r>
              <a:rPr lang="en-IN" sz="2000" dirty="0"/>
              <a:t> in 1995, due to copyright issues.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000" dirty="0"/>
              <a:t>Java originally developed by James Gosling at Sun Microsystems and released in 1995</a:t>
            </a:r>
            <a:r>
              <a:rPr lang="en-IN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6848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Java VS C++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3517"/>
              </p:ext>
            </p:extLst>
          </p:nvPr>
        </p:nvGraphicFramePr>
        <p:xfrm>
          <a:off x="1551156" y="964204"/>
          <a:ext cx="908968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11">
                  <a:extLst>
                    <a:ext uri="{9D8B030D-6E8A-4147-A177-3AD203B41FA5}">
                      <a16:colId xmlns:a16="http://schemas.microsoft.com/office/drawing/2014/main" val="14163347"/>
                    </a:ext>
                  </a:extLst>
                </a:gridCol>
                <a:gridCol w="5493781">
                  <a:extLst>
                    <a:ext uri="{9D8B030D-6E8A-4147-A177-3AD203B41FA5}">
                      <a16:colId xmlns:a16="http://schemas.microsoft.com/office/drawing/2014/main" val="4139083217"/>
                    </a:ext>
                  </a:extLst>
                </a:gridCol>
                <a:gridCol w="3029896">
                  <a:extLst>
                    <a:ext uri="{9D8B030D-6E8A-4147-A177-3AD203B41FA5}">
                      <a16:colId xmlns:a16="http://schemas.microsoft.com/office/drawing/2014/main" val="326731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support for both procedural programming and object oriented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has support only for object oriented programming models.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is platform dependent. It is based on the concept of Write Once Compile Anywhere.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is platform independent. It is based on the concept of Write Once Run Anywhere.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supports features like operator overloading,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statements, structures, pointers, unions,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 not support features like operator overloading,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statements, structures, pointers, unions,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0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++ is only compiled and cannot be interpreted.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 can be both compiled and interpreted.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5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has very limited libraries with low level functionalities.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on the other hand, has more diverse 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C++, memory management is manual.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Java, memory management is System controlled.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4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Java </a:t>
            </a:r>
            <a:r>
              <a:rPr lang="en-US" sz="5400" b="1" dirty="0" smtClean="0"/>
              <a:t>Buzz words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076632"/>
            <a:ext cx="10926097" cy="510033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The Java programming language is a high-level language that can be characterized by all of the following buzzwords:</a:t>
            </a:r>
          </a:p>
          <a:p>
            <a:pPr algn="just"/>
            <a:r>
              <a:rPr lang="en-US" sz="2200" b="1" dirty="0"/>
              <a:t>Simple</a:t>
            </a:r>
          </a:p>
          <a:p>
            <a:pPr algn="just"/>
            <a:r>
              <a:rPr lang="en-US" sz="2200" b="1" dirty="0"/>
              <a:t>Object-oriented</a:t>
            </a:r>
          </a:p>
          <a:p>
            <a:pPr algn="just"/>
            <a:r>
              <a:rPr lang="en-US" sz="2200" b="1" dirty="0" smtClean="0"/>
              <a:t>Distributed:  </a:t>
            </a:r>
            <a:r>
              <a:rPr lang="en-US" sz="2200" dirty="0"/>
              <a:t>Java applications can access remote objects on the Internet as easily as they can do in the local system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/>
            <a:r>
              <a:rPr lang="en-US" sz="2200" b="1" dirty="0" smtClean="0"/>
              <a:t>Robust</a:t>
            </a:r>
            <a:endParaRPr lang="en-US" sz="2200" b="1" dirty="0"/>
          </a:p>
          <a:p>
            <a:pPr algn="just"/>
            <a:r>
              <a:rPr lang="en-US" sz="2200" b="1" dirty="0"/>
              <a:t>Secure</a:t>
            </a:r>
          </a:p>
          <a:p>
            <a:pPr algn="just"/>
            <a:r>
              <a:rPr lang="en-US" sz="2200" b="1" dirty="0"/>
              <a:t>Architecture </a:t>
            </a:r>
            <a:r>
              <a:rPr lang="en-US" sz="2200" b="1" dirty="0" smtClean="0"/>
              <a:t>neutral: </a:t>
            </a:r>
            <a:r>
              <a:rPr lang="en-US" sz="2200" dirty="0"/>
              <a:t>Java language and Java Virtual Machine helped in achieving the goal of “write once; run anywhere, any time, forever</a:t>
            </a:r>
            <a:r>
              <a:rPr lang="en-US" sz="2200" dirty="0" smtClean="0"/>
              <a:t>.”</a:t>
            </a:r>
            <a:endParaRPr lang="en-US" sz="2200" dirty="0"/>
          </a:p>
          <a:p>
            <a:pPr algn="just"/>
            <a:r>
              <a:rPr lang="en-US" sz="2200" b="1" dirty="0"/>
              <a:t>Portable</a:t>
            </a:r>
          </a:p>
          <a:p>
            <a:pPr algn="just"/>
            <a:r>
              <a:rPr lang="en-US" sz="2200" b="1" dirty="0"/>
              <a:t>High performance</a:t>
            </a:r>
          </a:p>
          <a:p>
            <a:pPr algn="just"/>
            <a:r>
              <a:rPr lang="en-US" sz="2200" b="1" dirty="0" smtClean="0"/>
              <a:t>Multithreaded</a:t>
            </a:r>
            <a:r>
              <a:rPr lang="en-US" sz="2200" dirty="0" smtClean="0"/>
              <a:t>: </a:t>
            </a:r>
            <a:r>
              <a:rPr lang="en-US" sz="2200" dirty="0"/>
              <a:t>Multithreaded Programs handled multiple tasks simultaneously</a:t>
            </a:r>
          </a:p>
          <a:p>
            <a:r>
              <a:rPr lang="en-US" sz="2200" b="1" dirty="0" smtClean="0"/>
              <a:t>Dynamic: </a:t>
            </a:r>
            <a:r>
              <a:rPr lang="en-US" sz="2200" dirty="0"/>
              <a:t>Java is capable of linking in new class libraries, methods, and objects.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811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Office Theme</vt:lpstr>
      <vt:lpstr>PowerPoint Presentation</vt:lpstr>
      <vt:lpstr>             Modern Programming Language   </vt:lpstr>
      <vt:lpstr>Today’s Agenda</vt:lpstr>
      <vt:lpstr>Course Outline</vt:lpstr>
      <vt:lpstr>Course Outline</vt:lpstr>
      <vt:lpstr>Course Outline</vt:lpstr>
      <vt:lpstr>Java History</vt:lpstr>
      <vt:lpstr>Java VS C++</vt:lpstr>
      <vt:lpstr>Java Buzz words</vt:lpstr>
      <vt:lpstr>Java Buzz words</vt:lpstr>
      <vt:lpstr>Assignment No 1</vt:lpstr>
      <vt:lpstr>Assignment No 1</vt:lpstr>
      <vt:lpstr>Assignment No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</dc:title>
  <dc:creator>Microsoft account</dc:creator>
  <cp:lastModifiedBy>UIIT</cp:lastModifiedBy>
  <cp:revision>188</cp:revision>
  <dcterms:created xsi:type="dcterms:W3CDTF">2022-06-12T09:36:38Z</dcterms:created>
  <dcterms:modified xsi:type="dcterms:W3CDTF">2022-10-01T16:59:56Z</dcterms:modified>
</cp:coreProperties>
</file>