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9" r:id="rId2"/>
    <p:sldId id="345" r:id="rId3"/>
    <p:sldId id="405" r:id="rId4"/>
    <p:sldId id="406" r:id="rId5"/>
    <p:sldId id="346" r:id="rId6"/>
    <p:sldId id="393" r:id="rId7"/>
    <p:sldId id="419" r:id="rId8"/>
    <p:sldId id="418" r:id="rId9"/>
    <p:sldId id="409" r:id="rId10"/>
    <p:sldId id="394" r:id="rId11"/>
    <p:sldId id="395" r:id="rId12"/>
    <p:sldId id="411" r:id="rId13"/>
    <p:sldId id="412" r:id="rId14"/>
    <p:sldId id="399" r:id="rId15"/>
    <p:sldId id="396" r:id="rId16"/>
    <p:sldId id="397" r:id="rId17"/>
    <p:sldId id="398" r:id="rId18"/>
    <p:sldId id="359" r:id="rId19"/>
    <p:sldId id="400" r:id="rId20"/>
    <p:sldId id="282" r:id="rId21"/>
    <p:sldId id="407" r:id="rId22"/>
    <p:sldId id="408" r:id="rId23"/>
    <p:sldId id="402" r:id="rId24"/>
    <p:sldId id="280" r:id="rId25"/>
    <p:sldId id="392" r:id="rId26"/>
    <p:sldId id="413" r:id="rId27"/>
    <p:sldId id="319" r:id="rId28"/>
    <p:sldId id="320" r:id="rId29"/>
    <p:sldId id="415" r:id="rId30"/>
    <p:sldId id="390" r:id="rId31"/>
    <p:sldId id="355" r:id="rId32"/>
    <p:sldId id="322" r:id="rId33"/>
    <p:sldId id="356" r:id="rId34"/>
    <p:sldId id="417" r:id="rId35"/>
    <p:sldId id="414" r:id="rId36"/>
    <p:sldId id="420" r:id="rId37"/>
    <p:sldId id="416" r:id="rId38"/>
    <p:sldId id="391" r:id="rId39"/>
    <p:sldId id="323" r:id="rId40"/>
    <p:sldId id="362" r:id="rId41"/>
    <p:sldId id="401" r:id="rId42"/>
    <p:sldId id="403" r:id="rId43"/>
    <p:sldId id="34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849" autoAdjust="0"/>
  </p:normalViewPr>
  <p:slideViewPr>
    <p:cSldViewPr snapToGrid="0">
      <p:cViewPr varScale="1">
        <p:scale>
          <a:sx n="65" d="100"/>
          <a:sy n="65" d="100"/>
        </p:scale>
        <p:origin x="6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06E90-9870-435E-A6D9-5AAAC68ABBC7}"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4273-87C8-482D-9524-2F43646F1838}" type="slidenum">
              <a:rPr lang="en-US" smtClean="0"/>
              <a:t>‹#›</a:t>
            </a:fld>
            <a:endParaRPr lang="en-US"/>
          </a:p>
        </p:txBody>
      </p:sp>
    </p:spTree>
    <p:extLst>
      <p:ext uri="{BB962C8B-B14F-4D97-AF65-F5344CB8AC3E}">
        <p14:creationId xmlns:p14="http://schemas.microsoft.com/office/powerpoint/2010/main" val="403082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074273-87C8-482D-9524-2F43646F1838}" type="slidenum">
              <a:rPr lang="en-US" smtClean="0"/>
              <a:t>1</a:t>
            </a:fld>
            <a:endParaRPr lang="en-US"/>
          </a:p>
        </p:txBody>
      </p:sp>
    </p:spTree>
    <p:extLst>
      <p:ext uri="{BB962C8B-B14F-4D97-AF65-F5344CB8AC3E}">
        <p14:creationId xmlns:p14="http://schemas.microsoft.com/office/powerpoint/2010/main" val="68376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EC59AA-9C7A-4BB3-8EDC-D9CE27B027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4708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EC59AA-9C7A-4BB3-8EDC-D9CE27B027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37715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EC59AA-9C7A-4BB3-8EDC-D9CE27B027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82603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EC59AA-9C7A-4BB3-8EDC-D9CE27B027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36251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EC59AA-9C7A-4BB3-8EDC-D9CE27B027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1371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EC59AA-9C7A-4BB3-8EDC-D9CE27B0270F}"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768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EC59AA-9C7A-4BB3-8EDC-D9CE27B0270F}"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4269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EC59AA-9C7A-4BB3-8EDC-D9CE27B0270F}"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14904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C59AA-9C7A-4BB3-8EDC-D9CE27B0270F}"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38370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241018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EC59AA-9C7A-4BB3-8EDC-D9CE27B0270F}"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B706B-0F91-405D-B1C6-E605423900DE}" type="slidenum">
              <a:rPr lang="en-US" smtClean="0"/>
              <a:t>‹#›</a:t>
            </a:fld>
            <a:endParaRPr lang="en-US"/>
          </a:p>
        </p:txBody>
      </p:sp>
    </p:spTree>
    <p:extLst>
      <p:ext uri="{BB962C8B-B14F-4D97-AF65-F5344CB8AC3E}">
        <p14:creationId xmlns:p14="http://schemas.microsoft.com/office/powerpoint/2010/main" val="4839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C59AA-9C7A-4BB3-8EDC-D9CE27B0270F}" type="datetimeFigureOut">
              <a:rPr lang="en-US" smtClean="0"/>
              <a:t>12/27/2022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B706B-0F91-405D-B1C6-E605423900DE}" type="slidenum">
              <a:rPr lang="en-US" smtClean="0"/>
              <a:t>‹#›</a:t>
            </a:fld>
            <a:endParaRPr lang="en-US"/>
          </a:p>
        </p:txBody>
      </p:sp>
    </p:spTree>
    <p:extLst>
      <p:ext uri="{BB962C8B-B14F-4D97-AF65-F5344CB8AC3E}">
        <p14:creationId xmlns:p14="http://schemas.microsoft.com/office/powerpoint/2010/main" val="388110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1575" r="9166" b="5311"/>
          <a:stretch/>
        </p:blipFill>
        <p:spPr>
          <a:xfrm>
            <a:off x="4004440" y="0"/>
            <a:ext cx="3862556" cy="2254469"/>
          </a:xfrm>
          <a:prstGeom prst="rect">
            <a:avLst/>
          </a:prstGeom>
          <a:solidFill>
            <a:schemeClr val="accent2"/>
          </a:solidFill>
        </p:spPr>
      </p:pic>
      <p:sp>
        <p:nvSpPr>
          <p:cNvPr id="2" name="Title 1"/>
          <p:cNvSpPr>
            <a:spLocks noGrp="1"/>
          </p:cNvSpPr>
          <p:nvPr>
            <p:ph type="ctrTitle"/>
          </p:nvPr>
        </p:nvSpPr>
        <p:spPr>
          <a:xfrm>
            <a:off x="1027386" y="4461800"/>
            <a:ext cx="9816663" cy="1160901"/>
          </a:xfrm>
        </p:spPr>
        <p:txBody>
          <a:bodyPr>
            <a:noAutofit/>
          </a:bodyPr>
          <a:lstStyle/>
          <a:p>
            <a:pPr lvl="0"/>
            <a:r>
              <a:rPr lang="en-US" sz="7200" b="1" dirty="0"/>
              <a:t/>
            </a:r>
            <a:br>
              <a:rPr lang="en-US" sz="7200" b="1" dirty="0"/>
            </a:br>
            <a:r>
              <a:rPr lang="en-US" sz="7200" b="1" dirty="0"/>
              <a:t/>
            </a:r>
            <a:br>
              <a:rPr lang="en-US" sz="7200" b="1" dirty="0"/>
            </a:br>
            <a:r>
              <a:rPr lang="en-US" sz="7200" b="1" dirty="0"/>
              <a:t/>
            </a:r>
            <a:br>
              <a:rPr lang="en-US" sz="7200" b="1" dirty="0"/>
            </a:br>
            <a:r>
              <a:rPr lang="en-US" sz="7200" b="1" dirty="0"/>
              <a:t/>
            </a:r>
            <a:br>
              <a:rPr lang="en-US" sz="7200" b="1" dirty="0"/>
            </a:br>
            <a:r>
              <a:rPr lang="en-US" sz="6600" dirty="0"/>
              <a:t/>
            </a:r>
            <a:br>
              <a:rPr lang="en-US" sz="6600" dirty="0"/>
            </a:br>
            <a:r>
              <a:rPr lang="en-US" sz="7200" b="1" dirty="0"/>
              <a:t>Socket programming</a:t>
            </a:r>
            <a:br>
              <a:rPr lang="en-US" sz="7200" b="1" dirty="0"/>
            </a:br>
            <a:r>
              <a:rPr lang="en-US" sz="4800" b="1" dirty="0"/>
              <a:t>(Chat Application)  </a:t>
            </a:r>
            <a:r>
              <a:rPr lang="en-US" sz="7200" b="1" dirty="0"/>
              <a:t/>
            </a:r>
            <a:br>
              <a:rPr lang="en-US" sz="7200" b="1" dirty="0"/>
            </a:br>
            <a:endParaRPr lang="en-US" sz="7200" b="1"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2749" t="22577" b="24281"/>
          <a:stretch/>
        </p:blipFill>
        <p:spPr>
          <a:xfrm>
            <a:off x="9753600" y="6016172"/>
            <a:ext cx="2438400" cy="841828"/>
          </a:xfrm>
          <a:prstGeom prst="rect">
            <a:avLst/>
          </a:prstGeom>
        </p:spPr>
      </p:pic>
    </p:spTree>
    <p:extLst>
      <p:ext uri="{BB962C8B-B14F-4D97-AF65-F5344CB8AC3E}">
        <p14:creationId xmlns:p14="http://schemas.microsoft.com/office/powerpoint/2010/main" val="104356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800" b="1" u="sng" dirty="0"/>
              <a:t>Sockets for server and client</a:t>
            </a:r>
          </a:p>
        </p:txBody>
      </p:sp>
      <p:sp>
        <p:nvSpPr>
          <p:cNvPr id="3" name="Content Placeholder 2"/>
          <p:cNvSpPr>
            <a:spLocks noGrp="1"/>
          </p:cNvSpPr>
          <p:nvPr>
            <p:ph idx="1"/>
          </p:nvPr>
        </p:nvSpPr>
        <p:spPr>
          <a:xfrm>
            <a:off x="463639" y="993597"/>
            <a:ext cx="10890161" cy="5360276"/>
          </a:xfrm>
        </p:spPr>
        <p:txBody>
          <a:bodyPr>
            <a:noAutofit/>
          </a:bodyPr>
          <a:lstStyle/>
          <a:p>
            <a:pPr>
              <a:lnSpc>
                <a:spcPct val="120000"/>
              </a:lnSpc>
              <a:defRPr/>
            </a:pPr>
            <a:r>
              <a:rPr lang="en-US" altLang="ko-KR" sz="2200" b="1" dirty="0">
                <a:latin typeface="Tahoma" charset="0"/>
              </a:rPr>
              <a:t>Server</a:t>
            </a:r>
          </a:p>
          <a:p>
            <a:pPr lvl="1">
              <a:lnSpc>
                <a:spcPct val="130000"/>
              </a:lnSpc>
              <a:defRPr/>
            </a:pPr>
            <a:r>
              <a:rPr lang="en-US" altLang="ko-KR" sz="2200" dirty="0">
                <a:latin typeface="Tahoma" charset="0"/>
              </a:rPr>
              <a:t>Welcoming socket</a:t>
            </a:r>
          </a:p>
          <a:p>
            <a:pPr marL="914400" lvl="2" indent="0">
              <a:lnSpc>
                <a:spcPct val="130000"/>
              </a:lnSpc>
              <a:buNone/>
              <a:defRPr/>
            </a:pPr>
            <a:r>
              <a:rPr lang="en-US" altLang="ko-KR" sz="2200" dirty="0">
                <a:latin typeface="Tahoma" charset="0"/>
              </a:rPr>
              <a:t>- Welcomes some initial contact from a client.</a:t>
            </a:r>
          </a:p>
          <a:p>
            <a:pPr lvl="1">
              <a:lnSpc>
                <a:spcPct val="130000"/>
              </a:lnSpc>
              <a:defRPr/>
            </a:pPr>
            <a:r>
              <a:rPr lang="en-US" altLang="ko-KR" sz="2200" dirty="0">
                <a:latin typeface="Tahoma" charset="0"/>
              </a:rPr>
              <a:t>Connection socket</a:t>
            </a:r>
          </a:p>
          <a:p>
            <a:pPr lvl="2">
              <a:lnSpc>
                <a:spcPct val="130000"/>
              </a:lnSpc>
              <a:buFontTx/>
              <a:buChar char="-"/>
              <a:defRPr/>
            </a:pPr>
            <a:r>
              <a:rPr lang="en-US" altLang="ko-KR" sz="2200" dirty="0">
                <a:latin typeface="Tahoma" charset="0"/>
              </a:rPr>
              <a:t>Is created at initial contact of client.</a:t>
            </a:r>
          </a:p>
          <a:p>
            <a:pPr lvl="2">
              <a:lnSpc>
                <a:spcPct val="130000"/>
              </a:lnSpc>
              <a:buFontTx/>
              <a:buChar char="-"/>
              <a:defRPr/>
            </a:pPr>
            <a:r>
              <a:rPr lang="en-US" altLang="ko-KR" sz="2200" dirty="0">
                <a:latin typeface="Tahoma" charset="0"/>
              </a:rPr>
              <a:t>New socket that is dedicated to the particular client.</a:t>
            </a:r>
          </a:p>
          <a:p>
            <a:pPr>
              <a:lnSpc>
                <a:spcPct val="120000"/>
              </a:lnSpc>
              <a:defRPr/>
            </a:pPr>
            <a:r>
              <a:rPr lang="en-US" altLang="ko-KR" sz="2200" b="1" dirty="0">
                <a:latin typeface="Tahoma" charset="0"/>
              </a:rPr>
              <a:t>Client</a:t>
            </a:r>
          </a:p>
          <a:p>
            <a:pPr lvl="1">
              <a:lnSpc>
                <a:spcPct val="130000"/>
              </a:lnSpc>
              <a:defRPr/>
            </a:pPr>
            <a:r>
              <a:rPr lang="en-US" altLang="ko-KR" sz="2200" dirty="0">
                <a:latin typeface="Tahoma" charset="0"/>
              </a:rPr>
              <a:t>Client socket</a:t>
            </a:r>
          </a:p>
          <a:p>
            <a:pPr lvl="1">
              <a:lnSpc>
                <a:spcPct val="130000"/>
              </a:lnSpc>
              <a:buFontTx/>
              <a:buChar char="-"/>
              <a:defRPr/>
            </a:pPr>
            <a:r>
              <a:rPr lang="en-US" altLang="ko-KR" sz="2200" dirty="0">
                <a:latin typeface="Tahoma" charset="0"/>
              </a:rPr>
              <a:t>Initiate a TCP connection to the server by creating a socket object. (Three-way handshake)</a:t>
            </a:r>
          </a:p>
          <a:p>
            <a:pPr lvl="1">
              <a:lnSpc>
                <a:spcPct val="130000"/>
              </a:lnSpc>
              <a:buFontTx/>
              <a:buChar char="-"/>
              <a:defRPr/>
            </a:pPr>
            <a:r>
              <a:rPr lang="en-US" altLang="ko-KR" sz="2200" dirty="0">
                <a:latin typeface="Tahoma" charset="0"/>
              </a:rPr>
              <a:t>Specify the address of the server process, namely, the IP address of the server and the port number of the process.</a:t>
            </a:r>
          </a:p>
          <a:p>
            <a:pPr>
              <a:lnSpc>
                <a:spcPct val="130000"/>
              </a:lnSpc>
              <a:defRPr/>
            </a:pPr>
            <a:endParaRPr lang="en-US" altLang="ko-KR" sz="2200" dirty="0">
              <a:latin typeface="Tahoma" charset="0"/>
            </a:endParaRPr>
          </a:p>
        </p:txBody>
      </p:sp>
      <p:pic>
        <p:nvPicPr>
          <p:cNvPr id="4" name="Picture 3"/>
          <p:cNvPicPr>
            <a:picLocks noChangeAspect="1"/>
          </p:cNvPicPr>
          <p:nvPr/>
        </p:nvPicPr>
        <p:blipFill rotWithShape="1">
          <a:blip r:embed="rId2"/>
          <a:srcRect l="11575" r="9166" b="5311"/>
          <a:stretch/>
        </p:blipFill>
        <p:spPr>
          <a:xfrm>
            <a:off x="206857" y="0"/>
            <a:ext cx="1636458"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176935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Socket Function Calls</a:t>
            </a:r>
          </a:p>
        </p:txBody>
      </p:sp>
      <p:sp>
        <p:nvSpPr>
          <p:cNvPr id="3" name="Content Placeholder 2"/>
          <p:cNvSpPr>
            <a:spLocks noGrp="1"/>
          </p:cNvSpPr>
          <p:nvPr>
            <p:ph idx="1"/>
          </p:nvPr>
        </p:nvSpPr>
        <p:spPr>
          <a:xfrm>
            <a:off x="463639" y="993597"/>
            <a:ext cx="10890161" cy="5360276"/>
          </a:xfrm>
        </p:spPr>
        <p:txBody>
          <a:bodyPr>
            <a:noAutofit/>
          </a:bodyPr>
          <a:lstStyle/>
          <a:p>
            <a:pPr algn="just">
              <a:lnSpc>
                <a:spcPct val="150000"/>
              </a:lnSpc>
            </a:pPr>
            <a:r>
              <a:rPr lang="en-US" sz="2400" b="1" dirty="0">
                <a:solidFill>
                  <a:srgbClr val="000000"/>
                </a:solidFill>
                <a:latin typeface="Nunito"/>
              </a:rPr>
              <a:t>public </a:t>
            </a:r>
            <a:r>
              <a:rPr lang="en-US" sz="2400" b="1" dirty="0" err="1">
                <a:solidFill>
                  <a:srgbClr val="000000"/>
                </a:solidFill>
                <a:latin typeface="Nunito"/>
              </a:rPr>
              <a:t>ServerSocket</a:t>
            </a:r>
            <a:r>
              <a:rPr lang="en-US" sz="2400" b="1" dirty="0">
                <a:solidFill>
                  <a:srgbClr val="000000"/>
                </a:solidFill>
                <a:latin typeface="Nunito"/>
              </a:rPr>
              <a:t>(</a:t>
            </a:r>
            <a:r>
              <a:rPr lang="en-US" sz="2400" b="1" dirty="0" err="1">
                <a:solidFill>
                  <a:srgbClr val="000000"/>
                </a:solidFill>
                <a:latin typeface="Nunito"/>
              </a:rPr>
              <a:t>int</a:t>
            </a:r>
            <a:r>
              <a:rPr lang="en-US" sz="2400" b="1" dirty="0">
                <a:solidFill>
                  <a:srgbClr val="000000"/>
                </a:solidFill>
                <a:latin typeface="Nunito"/>
              </a:rPr>
              <a:t> port) throws </a:t>
            </a:r>
            <a:r>
              <a:rPr lang="en-US" sz="2400" b="1" dirty="0" err="1">
                <a:solidFill>
                  <a:srgbClr val="000000"/>
                </a:solidFill>
                <a:latin typeface="Nunito"/>
              </a:rPr>
              <a:t>IOException</a:t>
            </a:r>
            <a:endParaRPr lang="en-US" sz="2400" dirty="0">
              <a:solidFill>
                <a:srgbClr val="000000"/>
              </a:solidFill>
              <a:latin typeface="Nunito"/>
            </a:endParaRPr>
          </a:p>
          <a:p>
            <a:pPr marL="0" indent="0" algn="just">
              <a:lnSpc>
                <a:spcPct val="150000"/>
              </a:lnSpc>
              <a:buNone/>
            </a:pPr>
            <a:r>
              <a:rPr lang="en-US" sz="2400" dirty="0">
                <a:solidFill>
                  <a:srgbClr val="000000"/>
                </a:solidFill>
                <a:latin typeface="Nunito"/>
              </a:rPr>
              <a:t> 	- Attempts to create a server socket bound to the specified port</a:t>
            </a:r>
          </a:p>
          <a:p>
            <a:pPr marL="0" indent="0" algn="just">
              <a:lnSpc>
                <a:spcPct val="150000"/>
              </a:lnSpc>
              <a:buNone/>
            </a:pPr>
            <a:r>
              <a:rPr lang="en-US" sz="2400" dirty="0">
                <a:solidFill>
                  <a:srgbClr val="000000"/>
                </a:solidFill>
                <a:latin typeface="Nunito"/>
              </a:rPr>
              <a:t>	- An exception occurs if the port is already bound by another application.</a:t>
            </a:r>
          </a:p>
          <a:p>
            <a:r>
              <a:rPr lang="en-US" sz="2400" b="1" dirty="0">
                <a:solidFill>
                  <a:srgbClr val="000000"/>
                </a:solidFill>
                <a:latin typeface="Nunito"/>
              </a:rPr>
              <a:t>public Socket accept() throws </a:t>
            </a:r>
            <a:r>
              <a:rPr lang="en-US" sz="2400" b="1" dirty="0" err="1">
                <a:solidFill>
                  <a:srgbClr val="000000"/>
                </a:solidFill>
                <a:latin typeface="Nunito"/>
              </a:rPr>
              <a:t>IOException</a:t>
            </a:r>
            <a:endParaRPr lang="en-US" sz="2400" b="1" dirty="0">
              <a:solidFill>
                <a:srgbClr val="000000"/>
              </a:solidFill>
              <a:latin typeface="Nunito"/>
            </a:endParaRPr>
          </a:p>
          <a:p>
            <a:pPr marL="0" indent="0" algn="just">
              <a:lnSpc>
                <a:spcPct val="150000"/>
              </a:lnSpc>
              <a:buNone/>
            </a:pPr>
            <a:r>
              <a:rPr lang="en-US" sz="2400" dirty="0">
                <a:solidFill>
                  <a:srgbClr val="000000"/>
                </a:solidFill>
                <a:latin typeface="Nunito"/>
              </a:rPr>
              <a:t>	- Waits for an incoming client. </a:t>
            </a:r>
          </a:p>
          <a:p>
            <a:pPr marL="0" indent="0" algn="just">
              <a:lnSpc>
                <a:spcPct val="150000"/>
              </a:lnSpc>
              <a:buNone/>
            </a:pPr>
            <a:r>
              <a:rPr lang="en-US" sz="2400" dirty="0">
                <a:solidFill>
                  <a:srgbClr val="000000"/>
                </a:solidFill>
                <a:latin typeface="Nunito"/>
              </a:rPr>
              <a:t>	- This method blocks until either a client connects to the server on the 	   specified port or the socket times out, assuming that the time-out value     </a:t>
            </a:r>
          </a:p>
          <a:p>
            <a:pPr marL="0" indent="0" algn="just">
              <a:lnSpc>
                <a:spcPct val="150000"/>
              </a:lnSpc>
              <a:buNone/>
            </a:pPr>
            <a:r>
              <a:rPr lang="en-US" sz="2400" dirty="0">
                <a:solidFill>
                  <a:srgbClr val="000000"/>
                </a:solidFill>
                <a:latin typeface="Nunito"/>
              </a:rPr>
              <a:t>              has been set using the </a:t>
            </a:r>
            <a:r>
              <a:rPr lang="en-US" sz="2400" dirty="0" err="1">
                <a:solidFill>
                  <a:srgbClr val="000000"/>
                </a:solidFill>
                <a:latin typeface="Nunito"/>
              </a:rPr>
              <a:t>setSoTimeout</a:t>
            </a:r>
            <a:r>
              <a:rPr lang="en-US" sz="2400" dirty="0">
                <a:solidFill>
                  <a:srgbClr val="000000"/>
                </a:solidFill>
                <a:latin typeface="Nunito"/>
              </a:rPr>
              <a:t>() method. Otherwise, this </a:t>
            </a:r>
          </a:p>
          <a:p>
            <a:pPr marL="0" indent="0" algn="just">
              <a:lnSpc>
                <a:spcPct val="150000"/>
              </a:lnSpc>
              <a:buNone/>
            </a:pPr>
            <a:r>
              <a:rPr lang="en-US" sz="2400" dirty="0">
                <a:solidFill>
                  <a:srgbClr val="000000"/>
                </a:solidFill>
                <a:latin typeface="Nunito"/>
              </a:rPr>
              <a:t>              method blocks indefinitely.</a:t>
            </a:r>
          </a:p>
          <a:p>
            <a:pPr marL="0" indent="0" algn="just">
              <a:lnSpc>
                <a:spcPct val="150000"/>
              </a:lnSpc>
              <a:buNone/>
            </a:pPr>
            <a:endParaRPr lang="en-US" sz="2400" dirty="0">
              <a:solidFill>
                <a:srgbClr val="000000"/>
              </a:solidFill>
              <a:latin typeface="Nunito"/>
            </a:endParaRPr>
          </a:p>
          <a:p>
            <a:pPr marL="0" indent="0" algn="just">
              <a:lnSpc>
                <a:spcPct val="150000"/>
              </a:lnSpc>
              <a:buNone/>
            </a:pPr>
            <a:endParaRPr lang="en-US" sz="2400" b="0" i="0" dirty="0">
              <a:solidFill>
                <a:srgbClr val="000000"/>
              </a:solidFill>
              <a:effectLst/>
              <a:latin typeface="Nunito"/>
            </a:endParaRP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136970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lnSpc>
                <a:spcPct val="100000"/>
              </a:lnSpc>
            </a:pPr>
            <a:r>
              <a:rPr lang="en-US" sz="5400" b="1" u="sng" dirty="0"/>
              <a:t>Socket Function Calls</a:t>
            </a:r>
          </a:p>
        </p:txBody>
      </p:sp>
      <p:sp>
        <p:nvSpPr>
          <p:cNvPr id="3" name="Content Placeholder 2"/>
          <p:cNvSpPr>
            <a:spLocks noGrp="1"/>
          </p:cNvSpPr>
          <p:nvPr>
            <p:ph idx="1"/>
          </p:nvPr>
        </p:nvSpPr>
        <p:spPr>
          <a:xfrm>
            <a:off x="463639" y="993597"/>
            <a:ext cx="10890161" cy="5360276"/>
          </a:xfrm>
        </p:spPr>
        <p:txBody>
          <a:bodyPr>
            <a:noAutofit/>
          </a:bodyPr>
          <a:lstStyle/>
          <a:p>
            <a:pPr algn="just">
              <a:lnSpc>
                <a:spcPct val="110000"/>
              </a:lnSpc>
            </a:pPr>
            <a:r>
              <a:rPr lang="en-US" sz="2400" b="1" dirty="0">
                <a:solidFill>
                  <a:srgbClr val="000000"/>
                </a:solidFill>
                <a:latin typeface="Nunito"/>
              </a:rPr>
              <a:t>public void bind(</a:t>
            </a:r>
            <a:r>
              <a:rPr lang="en-US" sz="2400" b="1" dirty="0" err="1">
                <a:solidFill>
                  <a:srgbClr val="000000"/>
                </a:solidFill>
                <a:latin typeface="Nunito"/>
              </a:rPr>
              <a:t>SocketAddress</a:t>
            </a:r>
            <a:r>
              <a:rPr lang="en-US" sz="2400" b="1" dirty="0">
                <a:solidFill>
                  <a:srgbClr val="000000"/>
                </a:solidFill>
                <a:latin typeface="Nunito"/>
              </a:rPr>
              <a:t> host, </a:t>
            </a:r>
            <a:r>
              <a:rPr lang="en-US" sz="2400" b="1" dirty="0" err="1">
                <a:solidFill>
                  <a:srgbClr val="000000"/>
                </a:solidFill>
                <a:latin typeface="Nunito"/>
              </a:rPr>
              <a:t>int</a:t>
            </a:r>
            <a:r>
              <a:rPr lang="en-US" sz="2400" b="1" dirty="0">
                <a:solidFill>
                  <a:srgbClr val="000000"/>
                </a:solidFill>
                <a:latin typeface="Nunito"/>
              </a:rPr>
              <a:t> backlog)</a:t>
            </a:r>
          </a:p>
          <a:p>
            <a:pPr marL="0" indent="0" algn="just">
              <a:lnSpc>
                <a:spcPct val="110000"/>
              </a:lnSpc>
              <a:buNone/>
            </a:pPr>
            <a:r>
              <a:rPr lang="en-US" sz="2400" dirty="0">
                <a:solidFill>
                  <a:srgbClr val="000000"/>
                </a:solidFill>
                <a:latin typeface="Nunito"/>
              </a:rPr>
              <a:t>	- Binds the socket to the specified server and port in the </a:t>
            </a:r>
            <a:r>
              <a:rPr lang="en-US" sz="2400" dirty="0" err="1">
                <a:solidFill>
                  <a:srgbClr val="000000"/>
                </a:solidFill>
                <a:latin typeface="Nunito"/>
              </a:rPr>
              <a:t>SocketAddress</a:t>
            </a:r>
            <a:r>
              <a:rPr lang="en-US" sz="2400" dirty="0">
                <a:solidFill>
                  <a:srgbClr val="000000"/>
                </a:solidFill>
                <a:latin typeface="Nunito"/>
              </a:rPr>
              <a:t>  	  object. </a:t>
            </a:r>
          </a:p>
          <a:p>
            <a:pPr marL="0" indent="0" algn="just">
              <a:lnSpc>
                <a:spcPct val="110000"/>
              </a:lnSpc>
              <a:buNone/>
            </a:pPr>
            <a:r>
              <a:rPr lang="en-US" sz="2400" dirty="0">
                <a:solidFill>
                  <a:srgbClr val="000000"/>
                </a:solidFill>
                <a:latin typeface="Nunito"/>
              </a:rPr>
              <a:t>	- Use this method if you have instantiated the </a:t>
            </a:r>
            <a:r>
              <a:rPr lang="en-US" sz="2400" dirty="0" err="1">
                <a:solidFill>
                  <a:srgbClr val="000000"/>
                </a:solidFill>
                <a:latin typeface="Nunito"/>
              </a:rPr>
              <a:t>ServerSocket</a:t>
            </a:r>
            <a:r>
              <a:rPr lang="en-US" sz="2400" dirty="0">
                <a:solidFill>
                  <a:srgbClr val="000000"/>
                </a:solidFill>
                <a:latin typeface="Nunito"/>
              </a:rPr>
              <a:t> using the 	no-argument constructor.</a:t>
            </a:r>
          </a:p>
          <a:p>
            <a:pPr>
              <a:lnSpc>
                <a:spcPct val="110000"/>
              </a:lnSpc>
            </a:pPr>
            <a:r>
              <a:rPr lang="en-US" sz="2400" b="1" dirty="0">
                <a:solidFill>
                  <a:srgbClr val="000000"/>
                </a:solidFill>
                <a:latin typeface="Nunito"/>
              </a:rPr>
              <a:t>public Socket accept() throws </a:t>
            </a:r>
            <a:r>
              <a:rPr lang="en-US" sz="2400" b="1" dirty="0" err="1">
                <a:solidFill>
                  <a:srgbClr val="000000"/>
                </a:solidFill>
                <a:latin typeface="Nunito"/>
              </a:rPr>
              <a:t>IOException</a:t>
            </a:r>
            <a:endParaRPr lang="en-US" sz="2400" b="1" dirty="0">
              <a:solidFill>
                <a:srgbClr val="000000"/>
              </a:solidFill>
              <a:latin typeface="Nunito"/>
            </a:endParaRPr>
          </a:p>
          <a:p>
            <a:pPr marL="0" indent="0" algn="just">
              <a:lnSpc>
                <a:spcPct val="110000"/>
              </a:lnSpc>
              <a:buNone/>
            </a:pPr>
            <a:r>
              <a:rPr lang="en-US" sz="2400" dirty="0">
                <a:solidFill>
                  <a:srgbClr val="000000"/>
                </a:solidFill>
                <a:latin typeface="Nunito"/>
              </a:rPr>
              <a:t>	- Waits for an incoming client. </a:t>
            </a:r>
          </a:p>
          <a:p>
            <a:pPr marL="0" indent="0" algn="just">
              <a:lnSpc>
                <a:spcPct val="110000"/>
              </a:lnSpc>
              <a:buNone/>
            </a:pPr>
            <a:r>
              <a:rPr lang="en-US" sz="2400" dirty="0">
                <a:solidFill>
                  <a:srgbClr val="000000"/>
                </a:solidFill>
                <a:latin typeface="Nunito"/>
              </a:rPr>
              <a:t>	- This method blocks until either a client connects to the server on the  </a:t>
            </a:r>
          </a:p>
          <a:p>
            <a:pPr marL="0" indent="0" algn="just">
              <a:lnSpc>
                <a:spcPct val="110000"/>
              </a:lnSpc>
              <a:buNone/>
            </a:pPr>
            <a:r>
              <a:rPr lang="en-US" sz="2400" dirty="0">
                <a:solidFill>
                  <a:srgbClr val="000000"/>
                </a:solidFill>
                <a:latin typeface="Nunito"/>
              </a:rPr>
              <a:t>             specified port or the socket times out, assuming that the time-out value </a:t>
            </a:r>
          </a:p>
          <a:p>
            <a:pPr marL="0" indent="0" algn="just">
              <a:lnSpc>
                <a:spcPct val="110000"/>
              </a:lnSpc>
              <a:buNone/>
            </a:pPr>
            <a:r>
              <a:rPr lang="en-US" sz="2400" dirty="0">
                <a:solidFill>
                  <a:srgbClr val="000000"/>
                </a:solidFill>
                <a:latin typeface="Nunito"/>
              </a:rPr>
              <a:t>             has been set using the </a:t>
            </a:r>
            <a:r>
              <a:rPr lang="en-US" sz="2400" dirty="0" err="1">
                <a:solidFill>
                  <a:srgbClr val="000000"/>
                </a:solidFill>
                <a:latin typeface="Nunito"/>
              </a:rPr>
              <a:t>setSoTimeout</a:t>
            </a:r>
            <a:r>
              <a:rPr lang="en-US" sz="2400" dirty="0">
                <a:solidFill>
                  <a:srgbClr val="000000"/>
                </a:solidFill>
                <a:latin typeface="Nunito"/>
              </a:rPr>
              <a:t>() method. </a:t>
            </a:r>
          </a:p>
          <a:p>
            <a:pPr marL="0" indent="0" algn="just">
              <a:lnSpc>
                <a:spcPct val="110000"/>
              </a:lnSpc>
              <a:buNone/>
            </a:pPr>
            <a:r>
              <a:rPr lang="en-US" sz="2400" dirty="0">
                <a:solidFill>
                  <a:srgbClr val="000000"/>
                </a:solidFill>
                <a:latin typeface="Nunito"/>
              </a:rPr>
              <a:t>          - Otherwise, this method blocks indefinitely.</a:t>
            </a:r>
          </a:p>
          <a:p>
            <a:pPr marL="0" indent="0" algn="just">
              <a:lnSpc>
                <a:spcPct val="110000"/>
              </a:lnSpc>
              <a:buNone/>
            </a:pPr>
            <a:endParaRPr lang="en-US" sz="2400" dirty="0">
              <a:solidFill>
                <a:srgbClr val="000000"/>
              </a:solidFill>
              <a:latin typeface="Nunito"/>
            </a:endParaRPr>
          </a:p>
          <a:p>
            <a:pPr algn="just">
              <a:lnSpc>
                <a:spcPct val="110000"/>
              </a:lnSpc>
            </a:pPr>
            <a:endParaRPr lang="en-US" sz="2400" dirty="0">
              <a:solidFill>
                <a:srgbClr val="000000"/>
              </a:solidFill>
              <a:latin typeface="Nunito"/>
            </a:endParaRPr>
          </a:p>
          <a:p>
            <a:pPr marL="0" indent="0" algn="just">
              <a:lnSpc>
                <a:spcPct val="110000"/>
              </a:lnSpc>
              <a:buNone/>
            </a:pPr>
            <a:endParaRPr lang="en-US" sz="2400" dirty="0">
              <a:solidFill>
                <a:srgbClr val="000000"/>
              </a:solidFill>
              <a:latin typeface="Nunito"/>
            </a:endParaRPr>
          </a:p>
          <a:p>
            <a:pPr marL="0" indent="0" algn="just">
              <a:lnSpc>
                <a:spcPct val="110000"/>
              </a:lnSpc>
              <a:buNone/>
            </a:pPr>
            <a:endParaRPr lang="en-US" sz="2400" b="0" i="0" dirty="0">
              <a:solidFill>
                <a:srgbClr val="000000"/>
              </a:solidFill>
              <a:effectLst/>
              <a:latin typeface="Nunito"/>
            </a:endParaRP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240533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lnSpc>
                <a:spcPct val="100000"/>
              </a:lnSpc>
            </a:pPr>
            <a:r>
              <a:rPr lang="en-US" sz="5400" b="1" u="sng" dirty="0"/>
              <a:t>Socket Function Calls</a:t>
            </a:r>
          </a:p>
        </p:txBody>
      </p:sp>
      <p:sp>
        <p:nvSpPr>
          <p:cNvPr id="3" name="Content Placeholder 2"/>
          <p:cNvSpPr>
            <a:spLocks noGrp="1"/>
          </p:cNvSpPr>
          <p:nvPr>
            <p:ph idx="1"/>
          </p:nvPr>
        </p:nvSpPr>
        <p:spPr>
          <a:xfrm>
            <a:off x="463639" y="993597"/>
            <a:ext cx="10890161" cy="5360276"/>
          </a:xfrm>
        </p:spPr>
        <p:txBody>
          <a:bodyPr>
            <a:noAutofit/>
          </a:bodyPr>
          <a:lstStyle/>
          <a:p>
            <a:pPr>
              <a:lnSpc>
                <a:spcPct val="120000"/>
              </a:lnSpc>
            </a:pPr>
            <a:r>
              <a:rPr lang="en-US" sz="2400" b="1" dirty="0">
                <a:solidFill>
                  <a:srgbClr val="000000"/>
                </a:solidFill>
                <a:latin typeface="Nunito"/>
              </a:rPr>
              <a:t>public void connect(</a:t>
            </a:r>
            <a:r>
              <a:rPr lang="en-US" sz="2400" b="1" dirty="0" err="1">
                <a:solidFill>
                  <a:srgbClr val="000000"/>
                </a:solidFill>
                <a:latin typeface="Nunito"/>
              </a:rPr>
              <a:t>SocketAddress</a:t>
            </a:r>
            <a:r>
              <a:rPr lang="en-US" sz="2400" b="1" dirty="0">
                <a:solidFill>
                  <a:srgbClr val="000000"/>
                </a:solidFill>
                <a:latin typeface="Nunito"/>
              </a:rPr>
              <a:t> host, </a:t>
            </a:r>
            <a:r>
              <a:rPr lang="en-US" sz="2400" b="1" dirty="0" err="1">
                <a:solidFill>
                  <a:srgbClr val="000000"/>
                </a:solidFill>
                <a:latin typeface="Nunito"/>
              </a:rPr>
              <a:t>int</a:t>
            </a:r>
            <a:r>
              <a:rPr lang="en-US" sz="2400" b="1" dirty="0">
                <a:solidFill>
                  <a:srgbClr val="000000"/>
                </a:solidFill>
                <a:latin typeface="Nunito"/>
              </a:rPr>
              <a:t> timeout) throws </a:t>
            </a:r>
            <a:r>
              <a:rPr lang="en-US" sz="2400" b="1" dirty="0" err="1">
                <a:solidFill>
                  <a:srgbClr val="000000"/>
                </a:solidFill>
                <a:latin typeface="Nunito"/>
              </a:rPr>
              <a:t>IOException</a:t>
            </a:r>
            <a:endParaRPr lang="en-US" sz="2400" b="1" dirty="0">
              <a:solidFill>
                <a:srgbClr val="000000"/>
              </a:solidFill>
              <a:latin typeface="Nunito"/>
            </a:endParaRPr>
          </a:p>
          <a:p>
            <a:pPr lvl="1">
              <a:lnSpc>
                <a:spcPct val="120000"/>
              </a:lnSpc>
              <a:buFontTx/>
              <a:buChar char="-"/>
            </a:pPr>
            <a:r>
              <a:rPr lang="en-US" dirty="0">
                <a:solidFill>
                  <a:srgbClr val="000000"/>
                </a:solidFill>
                <a:latin typeface="Nunito"/>
              </a:rPr>
              <a:t>This method connects the socket to the specified host.</a:t>
            </a:r>
          </a:p>
          <a:p>
            <a:pPr lvl="1">
              <a:lnSpc>
                <a:spcPct val="120000"/>
              </a:lnSpc>
              <a:buFontTx/>
              <a:buChar char="-"/>
            </a:pPr>
            <a:r>
              <a:rPr lang="en-US" dirty="0">
                <a:solidFill>
                  <a:srgbClr val="000000"/>
                </a:solidFill>
                <a:latin typeface="Nunito"/>
              </a:rPr>
              <a:t> This method is needed only when you instantiate the Socket using the no-argument constructor</a:t>
            </a:r>
            <a:r>
              <a:rPr lang="en-US" dirty="0"/>
              <a:t>.</a:t>
            </a:r>
          </a:p>
          <a:p>
            <a:pPr>
              <a:lnSpc>
                <a:spcPct val="120000"/>
              </a:lnSpc>
            </a:pPr>
            <a:r>
              <a:rPr lang="en-US" sz="2400" b="1" dirty="0">
                <a:solidFill>
                  <a:srgbClr val="000000"/>
                </a:solidFill>
                <a:latin typeface="Nunito"/>
              </a:rPr>
              <a:t>public Socket accept() throws </a:t>
            </a:r>
            <a:r>
              <a:rPr lang="en-US" sz="2400" b="1" dirty="0" err="1">
                <a:solidFill>
                  <a:srgbClr val="000000"/>
                </a:solidFill>
                <a:latin typeface="Nunito"/>
              </a:rPr>
              <a:t>IOException</a:t>
            </a:r>
            <a:endParaRPr lang="en-US" sz="2400" b="1" dirty="0">
              <a:solidFill>
                <a:srgbClr val="000000"/>
              </a:solidFill>
              <a:latin typeface="Nunito"/>
            </a:endParaRPr>
          </a:p>
          <a:p>
            <a:pPr marL="0" indent="0" algn="just">
              <a:lnSpc>
                <a:spcPct val="120000"/>
              </a:lnSpc>
              <a:buNone/>
            </a:pPr>
            <a:r>
              <a:rPr lang="en-US" sz="2400" dirty="0">
                <a:solidFill>
                  <a:srgbClr val="000000"/>
                </a:solidFill>
                <a:latin typeface="Nunito"/>
              </a:rPr>
              <a:t>	- Waits for an incoming client. </a:t>
            </a:r>
          </a:p>
          <a:p>
            <a:pPr marL="0" indent="0" algn="just">
              <a:lnSpc>
                <a:spcPct val="120000"/>
              </a:lnSpc>
              <a:buNone/>
            </a:pPr>
            <a:r>
              <a:rPr lang="en-US" sz="2400" dirty="0">
                <a:solidFill>
                  <a:srgbClr val="000000"/>
                </a:solidFill>
                <a:latin typeface="Nunito"/>
              </a:rPr>
              <a:t>	- This method blocks until either a client connects to the server on the  </a:t>
            </a:r>
          </a:p>
          <a:p>
            <a:pPr marL="0" indent="0" algn="just">
              <a:lnSpc>
                <a:spcPct val="120000"/>
              </a:lnSpc>
              <a:buNone/>
            </a:pPr>
            <a:r>
              <a:rPr lang="en-US" sz="2400" dirty="0">
                <a:solidFill>
                  <a:srgbClr val="000000"/>
                </a:solidFill>
                <a:latin typeface="Nunito"/>
              </a:rPr>
              <a:t>             specified port or the socket times out, assuming that the time-out value </a:t>
            </a:r>
          </a:p>
          <a:p>
            <a:pPr marL="0" indent="0" algn="just">
              <a:lnSpc>
                <a:spcPct val="120000"/>
              </a:lnSpc>
              <a:buNone/>
            </a:pPr>
            <a:r>
              <a:rPr lang="en-US" sz="2400" dirty="0">
                <a:solidFill>
                  <a:srgbClr val="000000"/>
                </a:solidFill>
                <a:latin typeface="Nunito"/>
              </a:rPr>
              <a:t>             has been set using the </a:t>
            </a:r>
            <a:r>
              <a:rPr lang="en-US" sz="2400" dirty="0" err="1">
                <a:solidFill>
                  <a:srgbClr val="000000"/>
                </a:solidFill>
                <a:latin typeface="Nunito"/>
              </a:rPr>
              <a:t>setSoTimeout</a:t>
            </a:r>
            <a:r>
              <a:rPr lang="en-US" sz="2400" dirty="0">
                <a:solidFill>
                  <a:srgbClr val="000000"/>
                </a:solidFill>
                <a:latin typeface="Nunito"/>
              </a:rPr>
              <a:t>() method. </a:t>
            </a:r>
          </a:p>
          <a:p>
            <a:pPr marL="0" indent="0" algn="just">
              <a:lnSpc>
                <a:spcPct val="120000"/>
              </a:lnSpc>
              <a:buNone/>
            </a:pPr>
            <a:r>
              <a:rPr lang="en-US" sz="2400" dirty="0">
                <a:solidFill>
                  <a:srgbClr val="000000"/>
                </a:solidFill>
                <a:latin typeface="Nunito"/>
              </a:rPr>
              <a:t>          - Otherwise, this method blocks indefinitely.</a:t>
            </a:r>
          </a:p>
          <a:p>
            <a:pPr marL="0" indent="0" algn="just">
              <a:lnSpc>
                <a:spcPct val="120000"/>
              </a:lnSpc>
              <a:buNone/>
            </a:pPr>
            <a:endParaRPr lang="en-US" sz="2400" dirty="0">
              <a:solidFill>
                <a:srgbClr val="000000"/>
              </a:solidFill>
              <a:latin typeface="Nunito"/>
            </a:endParaRPr>
          </a:p>
          <a:p>
            <a:pPr algn="just">
              <a:lnSpc>
                <a:spcPct val="120000"/>
              </a:lnSpc>
            </a:pPr>
            <a:endParaRPr lang="en-US" sz="2400" dirty="0">
              <a:solidFill>
                <a:srgbClr val="000000"/>
              </a:solidFill>
              <a:latin typeface="Nunito"/>
            </a:endParaRPr>
          </a:p>
          <a:p>
            <a:pPr marL="0" indent="0" algn="just">
              <a:lnSpc>
                <a:spcPct val="120000"/>
              </a:lnSpc>
              <a:buNone/>
            </a:pPr>
            <a:endParaRPr lang="en-US" sz="2400" dirty="0">
              <a:solidFill>
                <a:srgbClr val="000000"/>
              </a:solidFill>
              <a:latin typeface="Nunito"/>
            </a:endParaRPr>
          </a:p>
          <a:p>
            <a:pPr marL="0" indent="0" algn="just">
              <a:lnSpc>
                <a:spcPct val="120000"/>
              </a:lnSpc>
              <a:buNone/>
            </a:pPr>
            <a:endParaRPr lang="en-US" sz="2400" b="0" i="0" dirty="0">
              <a:solidFill>
                <a:srgbClr val="000000"/>
              </a:solidFill>
              <a:effectLst/>
              <a:latin typeface="Nunito"/>
            </a:endParaRP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296490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More Socket Function</a:t>
            </a:r>
          </a:p>
        </p:txBody>
      </p:sp>
      <p:sp>
        <p:nvSpPr>
          <p:cNvPr id="3" name="Content Placeholder 2"/>
          <p:cNvSpPr>
            <a:spLocks noGrp="1"/>
          </p:cNvSpPr>
          <p:nvPr>
            <p:ph idx="1"/>
          </p:nvPr>
        </p:nvSpPr>
        <p:spPr>
          <a:xfrm>
            <a:off x="463639" y="993597"/>
            <a:ext cx="10890161" cy="5360276"/>
          </a:xfrm>
        </p:spPr>
        <p:txBody>
          <a:bodyPr>
            <a:noAutofit/>
          </a:bodyPr>
          <a:lstStyle/>
          <a:p>
            <a:pPr>
              <a:lnSpc>
                <a:spcPct val="200000"/>
              </a:lnSpc>
              <a:defRPr/>
            </a:pPr>
            <a:r>
              <a:rPr lang="en-US" altLang="ko-KR" sz="2600" dirty="0">
                <a:solidFill>
                  <a:srgbClr val="C00000"/>
                </a:solidFill>
                <a:latin typeface="Tahoma" charset="0"/>
              </a:rPr>
              <a:t>Write(): write data to a socket</a:t>
            </a:r>
          </a:p>
          <a:p>
            <a:pPr>
              <a:lnSpc>
                <a:spcPct val="200000"/>
              </a:lnSpc>
              <a:defRPr/>
            </a:pPr>
            <a:r>
              <a:rPr lang="en-US" altLang="ko-KR" sz="2600" dirty="0">
                <a:solidFill>
                  <a:srgbClr val="C00000"/>
                </a:solidFill>
                <a:latin typeface="Tahoma" charset="0"/>
              </a:rPr>
              <a:t>Read(): read data from a socket</a:t>
            </a:r>
          </a:p>
          <a:p>
            <a:pPr>
              <a:lnSpc>
                <a:spcPct val="200000"/>
              </a:lnSpc>
              <a:defRPr/>
            </a:pPr>
            <a:r>
              <a:rPr lang="en-US" altLang="ko-KR" sz="2600" dirty="0" err="1">
                <a:solidFill>
                  <a:srgbClr val="C00000"/>
                </a:solidFill>
                <a:latin typeface="Tahoma" charset="0"/>
              </a:rPr>
              <a:t>sendto</a:t>
            </a:r>
            <a:r>
              <a:rPr lang="en-US" altLang="ko-KR" sz="2600" dirty="0">
                <a:solidFill>
                  <a:srgbClr val="C00000"/>
                </a:solidFill>
                <a:latin typeface="Tahoma" charset="0"/>
              </a:rPr>
              <a:t>(): send a datagram to another UDP socket</a:t>
            </a:r>
          </a:p>
          <a:p>
            <a:pPr>
              <a:lnSpc>
                <a:spcPct val="200000"/>
              </a:lnSpc>
              <a:defRPr/>
            </a:pPr>
            <a:r>
              <a:rPr lang="en-US" altLang="ko-KR" sz="2600" dirty="0" err="1">
                <a:solidFill>
                  <a:srgbClr val="C00000"/>
                </a:solidFill>
                <a:latin typeface="Tahoma" charset="0"/>
              </a:rPr>
              <a:t>recvfrom</a:t>
            </a:r>
            <a:r>
              <a:rPr lang="en-US" altLang="ko-KR" sz="2600" dirty="0">
                <a:solidFill>
                  <a:srgbClr val="C00000"/>
                </a:solidFill>
                <a:latin typeface="Tahoma" charset="0"/>
              </a:rPr>
              <a:t>(): read a datagram from a UDP socket</a:t>
            </a:r>
          </a:p>
          <a:p>
            <a:pPr>
              <a:lnSpc>
                <a:spcPct val="200000"/>
              </a:lnSpc>
              <a:defRPr/>
            </a:pPr>
            <a:r>
              <a:rPr lang="en-US" altLang="ko-KR" sz="2600" dirty="0">
                <a:solidFill>
                  <a:schemeClr val="accent1"/>
                </a:solidFill>
                <a:latin typeface="Tahoma" charset="0"/>
              </a:rPr>
              <a:t>close(): close a socket (tear down the connection)</a:t>
            </a: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295540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Socket</a:t>
            </a: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pic>
        <p:nvPicPr>
          <p:cNvPr id="8" name="Picture 5" descr="welcomeSocke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927906" y="2279424"/>
            <a:ext cx="8783637" cy="306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Tree>
    <p:extLst>
      <p:ext uri="{BB962C8B-B14F-4D97-AF65-F5344CB8AC3E}">
        <p14:creationId xmlns:p14="http://schemas.microsoft.com/office/powerpoint/2010/main" val="368534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altLang="ko-KR" sz="4000" dirty="0">
                <a:latin typeface="Tahoma" charset="0"/>
              </a:rPr>
              <a:t>Socket-programming using TCP</a:t>
            </a:r>
            <a:endParaRPr lang="en-US" sz="4000" b="1" u="sng" dirty="0"/>
          </a:p>
        </p:txBody>
      </p:sp>
      <p:pic>
        <p:nvPicPr>
          <p:cNvPr id="4" name="Picture 3"/>
          <p:cNvPicPr>
            <a:picLocks noChangeAspect="1"/>
          </p:cNvPicPr>
          <p:nvPr/>
        </p:nvPicPr>
        <p:blipFill rotWithShape="1">
          <a:blip r:embed="rId3"/>
          <a:srcRect l="11575" r="9166" b="5311"/>
          <a:stretch/>
        </p:blipFill>
        <p:spPr>
          <a:xfrm>
            <a:off x="36777" y="-15769"/>
            <a:ext cx="2317531" cy="819800"/>
          </a:xfrm>
          <a:prstGeom prst="rect">
            <a:avLst/>
          </a:prstGeom>
          <a:solidFill>
            <a:schemeClr val="accent2"/>
          </a:solidFill>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
        <p:nvSpPr>
          <p:cNvPr id="8" name="Line 2"/>
          <p:cNvSpPr>
            <a:spLocks noChangeShapeType="1"/>
          </p:cNvSpPr>
          <p:nvPr/>
        </p:nvSpPr>
        <p:spPr bwMode="auto">
          <a:xfrm>
            <a:off x="7482114" y="3334657"/>
            <a:ext cx="0" cy="685800"/>
          </a:xfrm>
          <a:prstGeom prst="line">
            <a:avLst/>
          </a:prstGeom>
          <a:noFill/>
          <a:ln w="762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9" name="Line 3"/>
          <p:cNvSpPr>
            <a:spLocks noChangeShapeType="1"/>
          </p:cNvSpPr>
          <p:nvPr/>
        </p:nvSpPr>
        <p:spPr bwMode="auto">
          <a:xfrm>
            <a:off x="3976914" y="2801257"/>
            <a:ext cx="0" cy="914400"/>
          </a:xfrm>
          <a:prstGeom prst="line">
            <a:avLst/>
          </a:prstGeom>
          <a:noFill/>
          <a:ln w="762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nvGrpSpPr>
          <p:cNvPr id="10" name="Group 4"/>
          <p:cNvGrpSpPr>
            <a:grpSpLocks/>
          </p:cNvGrpSpPr>
          <p:nvPr/>
        </p:nvGrpSpPr>
        <p:grpSpPr bwMode="auto">
          <a:xfrm>
            <a:off x="7634514" y="4325257"/>
            <a:ext cx="588963" cy="1044575"/>
            <a:chOff x="4180" y="783"/>
            <a:chExt cx="150" cy="307"/>
          </a:xfrm>
        </p:grpSpPr>
        <p:sp>
          <p:nvSpPr>
            <p:cNvPr id="1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1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graphicFrame>
        <p:nvGraphicFramePr>
          <p:cNvPr id="19" name="Object 15"/>
          <p:cNvGraphicFramePr>
            <a:graphicFrameLocks noChangeAspect="1"/>
          </p:cNvGraphicFramePr>
          <p:nvPr>
            <p:extLst>
              <p:ext uri="{D42A27DB-BD31-4B8C-83A1-F6EECF244321}">
                <p14:modId xmlns:p14="http://schemas.microsoft.com/office/powerpoint/2010/main" val="2226120127"/>
              </p:ext>
            </p:extLst>
          </p:nvPr>
        </p:nvGraphicFramePr>
        <p:xfrm>
          <a:off x="3595914" y="4220482"/>
          <a:ext cx="1123950" cy="892175"/>
        </p:xfrm>
        <a:graphic>
          <a:graphicData uri="http://schemas.openxmlformats.org/presentationml/2006/ole">
            <mc:AlternateContent xmlns:mc="http://schemas.openxmlformats.org/markup-compatibility/2006">
              <mc:Choice xmlns:v="urn:schemas-microsoft-com:vml" Requires="v">
                <p:oleObj spid="_x0000_s1030" name="Clip" r:id="rId5" imgW="1307079" imgH="1083682" progId="MS_ClipArt_Gallery.2">
                  <p:embed/>
                </p:oleObj>
              </mc:Choice>
              <mc:Fallback>
                <p:oleObj name="Clip" r:id="rId5" imgW="1307079" imgH="1083682" progId="MS_ClipArt_Gallery.2">
                  <p:embed/>
                  <p:pic>
                    <p:nvPicPr>
                      <p:cNvPr id="1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914" y="4220482"/>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0" name="Group 16"/>
          <p:cNvGrpSpPr>
            <a:grpSpLocks/>
          </p:cNvGrpSpPr>
          <p:nvPr/>
        </p:nvGrpSpPr>
        <p:grpSpPr bwMode="auto">
          <a:xfrm>
            <a:off x="3638777" y="4539570"/>
            <a:ext cx="1136650" cy="1665287"/>
            <a:chOff x="649" y="2246"/>
            <a:chExt cx="716" cy="1049"/>
          </a:xfrm>
        </p:grpSpPr>
        <p:sp>
          <p:nvSpPr>
            <p:cNvPr id="21" name="Rectangle 17"/>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endParaRPr kumimoji="0" lang="ko-KR" altLang="en-US">
                <a:solidFill>
                  <a:schemeClr val="bg1"/>
                </a:solidFill>
                <a:latin typeface="Times New Roman" charset="0"/>
                <a:ea typeface="굴림" charset="0"/>
              </a:endParaRPr>
            </a:p>
          </p:txBody>
        </p:sp>
        <p:sp>
          <p:nvSpPr>
            <p:cNvPr id="22" name="Text Box 18"/>
            <p:cNvSpPr txBox="1">
              <a:spLocks noChangeArrowheads="1"/>
            </p:cNvSpPr>
            <p:nvPr/>
          </p:nvSpPr>
          <p:spPr bwMode="auto">
            <a:xfrm>
              <a:off x="694" y="2246"/>
              <a:ext cx="631" cy="2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latin typeface="Comic Sans MS" charset="0"/>
                  <a:ea typeface="굴림" charset="0"/>
                </a:rPr>
                <a:t>process</a:t>
              </a:r>
              <a:endParaRPr kumimoji="0" lang="en-US" altLang="ko-KR" sz="1800">
                <a:latin typeface="Times New Roman" charset="0"/>
                <a:ea typeface="굴림" charset="0"/>
              </a:endParaRPr>
            </a:p>
          </p:txBody>
        </p:sp>
        <p:grpSp>
          <p:nvGrpSpPr>
            <p:cNvPr id="23" name="Group 19"/>
            <p:cNvGrpSpPr>
              <a:grpSpLocks/>
            </p:cNvGrpSpPr>
            <p:nvPr/>
          </p:nvGrpSpPr>
          <p:grpSpPr bwMode="auto">
            <a:xfrm>
              <a:off x="649" y="2628"/>
              <a:ext cx="716" cy="667"/>
              <a:chOff x="637" y="2610"/>
              <a:chExt cx="716" cy="667"/>
            </a:xfrm>
          </p:grpSpPr>
          <p:sp>
            <p:nvSpPr>
              <p:cNvPr id="27" name="Text Box 20"/>
              <p:cNvSpPr txBox="1">
                <a:spLocks noChangeArrowheads="1"/>
              </p:cNvSpPr>
              <p:nvPr/>
            </p:nvSpPr>
            <p:spPr bwMode="auto">
              <a:xfrm>
                <a:off x="637" y="2616"/>
                <a:ext cx="716" cy="6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latin typeface="Comic Sans MS" charset="0"/>
                    <a:ea typeface="굴림" charset="0"/>
                  </a:rPr>
                  <a:t>TCP with</a:t>
                </a:r>
              </a:p>
              <a:p>
                <a:pPr algn="ctr" eaLnBrk="0" latinLnBrk="0" hangingPunct="0">
                  <a:defRPr/>
                </a:pPr>
                <a:r>
                  <a:rPr kumimoji="0" lang="en-US" altLang="ko-KR" sz="1800">
                    <a:latin typeface="Comic Sans MS" charset="0"/>
                    <a:ea typeface="굴림" charset="0"/>
                  </a:rPr>
                  <a:t>buffers,</a:t>
                </a:r>
              </a:p>
              <a:p>
                <a:pPr algn="ctr" eaLnBrk="0" latinLnBrk="0" hangingPunct="0">
                  <a:defRPr/>
                </a:pPr>
                <a:r>
                  <a:rPr kumimoji="0" lang="en-US" altLang="ko-KR" sz="1800">
                    <a:latin typeface="Comic Sans MS" charset="0"/>
                    <a:ea typeface="굴림" charset="0"/>
                  </a:rPr>
                  <a:t>variables</a:t>
                </a:r>
                <a:endParaRPr kumimoji="0" lang="en-US" altLang="ko-KR" sz="1800">
                  <a:latin typeface="Times New Roman" charset="0"/>
                  <a:ea typeface="굴림" charset="0"/>
                </a:endParaRPr>
              </a:p>
            </p:txBody>
          </p:sp>
          <p:sp>
            <p:nvSpPr>
              <p:cNvPr id="28" name="Rectangle 21"/>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grpSp>
          <p:nvGrpSpPr>
            <p:cNvPr id="24" name="Group 22"/>
            <p:cNvGrpSpPr>
              <a:grpSpLocks/>
            </p:cNvGrpSpPr>
            <p:nvPr/>
          </p:nvGrpSpPr>
          <p:grpSpPr bwMode="auto">
            <a:xfrm>
              <a:off x="741" y="2486"/>
              <a:ext cx="561" cy="259"/>
              <a:chOff x="897" y="3722"/>
              <a:chExt cx="561" cy="259"/>
            </a:xfrm>
          </p:grpSpPr>
          <p:sp>
            <p:nvSpPr>
              <p:cNvPr id="25" name="Rectangle 23"/>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26" name="Text Box 24"/>
              <p:cNvSpPr txBox="1">
                <a:spLocks noChangeArrowheads="1"/>
              </p:cNvSpPr>
              <p:nvPr/>
            </p:nvSpPr>
            <p:spPr bwMode="auto">
              <a:xfrm>
                <a:off x="897" y="3722"/>
                <a:ext cx="561" cy="2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solidFill>
                      <a:schemeClr val="bg1"/>
                    </a:solidFill>
                    <a:latin typeface="Comic Sans MS" charset="0"/>
                    <a:ea typeface="굴림" charset="0"/>
                  </a:rPr>
                  <a:t>socket</a:t>
                </a:r>
                <a:endParaRPr kumimoji="0" lang="en-US" altLang="ko-KR">
                  <a:latin typeface="Times New Roman" charset="0"/>
                  <a:ea typeface="굴림" charset="0"/>
                </a:endParaRPr>
              </a:p>
            </p:txBody>
          </p:sp>
        </p:grpSp>
      </p:grpSp>
      <p:sp>
        <p:nvSpPr>
          <p:cNvPr id="29" name="Text Box 25"/>
          <p:cNvSpPr txBox="1">
            <a:spLocks noChangeArrowheads="1"/>
          </p:cNvSpPr>
          <p:nvPr/>
        </p:nvSpPr>
        <p:spPr bwMode="auto">
          <a:xfrm>
            <a:off x="2040164" y="4331607"/>
            <a:ext cx="1430338" cy="939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r" eaLnBrk="0" latinLnBrk="0" hangingPunct="0">
              <a:defRPr/>
            </a:pPr>
            <a:r>
              <a:rPr kumimoji="0" lang="en-US" altLang="ko-KR" sz="1600">
                <a:latin typeface="Comic Sans MS" charset="0"/>
                <a:ea typeface="굴림" charset="0"/>
              </a:rPr>
              <a:t>controlled by</a:t>
            </a:r>
          </a:p>
          <a:p>
            <a:pPr algn="r" eaLnBrk="0" latinLnBrk="0" hangingPunct="0">
              <a:defRPr/>
            </a:pPr>
            <a:r>
              <a:rPr kumimoji="0" lang="en-US" altLang="ko-KR" sz="1600">
                <a:latin typeface="Comic Sans MS" charset="0"/>
                <a:ea typeface="굴림" charset="0"/>
              </a:rPr>
              <a:t>application</a:t>
            </a:r>
          </a:p>
          <a:p>
            <a:pPr algn="r" eaLnBrk="0" latinLnBrk="0" hangingPunct="0">
              <a:defRPr/>
            </a:pPr>
            <a:r>
              <a:rPr kumimoji="0" lang="en-US" altLang="ko-KR" sz="1600">
                <a:latin typeface="Comic Sans MS" charset="0"/>
                <a:ea typeface="굴림" charset="0"/>
              </a:rPr>
              <a:t>developer</a:t>
            </a:r>
            <a:endParaRPr kumimoji="0" lang="en-US" altLang="ko-KR">
              <a:latin typeface="Times New Roman" charset="0"/>
              <a:ea typeface="굴림" charset="0"/>
            </a:endParaRPr>
          </a:p>
        </p:txBody>
      </p:sp>
      <p:sp>
        <p:nvSpPr>
          <p:cNvPr id="30" name="Text Box 26"/>
          <p:cNvSpPr txBox="1">
            <a:spLocks noChangeArrowheads="1"/>
          </p:cNvSpPr>
          <p:nvPr/>
        </p:nvSpPr>
        <p:spPr bwMode="auto">
          <a:xfrm>
            <a:off x="2011589" y="5198382"/>
            <a:ext cx="1430338" cy="939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r" eaLnBrk="0" latinLnBrk="0" hangingPunct="0">
              <a:defRPr/>
            </a:pPr>
            <a:r>
              <a:rPr kumimoji="0" lang="en-US" altLang="ko-KR" sz="1600">
                <a:latin typeface="Comic Sans MS" charset="0"/>
                <a:ea typeface="굴림" charset="0"/>
              </a:rPr>
              <a:t>controlled by</a:t>
            </a:r>
          </a:p>
          <a:p>
            <a:pPr algn="r" eaLnBrk="0" latinLnBrk="0" hangingPunct="0">
              <a:defRPr/>
            </a:pPr>
            <a:r>
              <a:rPr kumimoji="0" lang="en-US" altLang="ko-KR" sz="1600">
                <a:latin typeface="Comic Sans MS" charset="0"/>
                <a:ea typeface="굴림" charset="0"/>
              </a:rPr>
              <a:t>operating</a:t>
            </a:r>
          </a:p>
          <a:p>
            <a:pPr algn="r" eaLnBrk="0" latinLnBrk="0" hangingPunct="0">
              <a:defRPr/>
            </a:pPr>
            <a:r>
              <a:rPr kumimoji="0" lang="en-US" altLang="ko-KR" sz="1600">
                <a:latin typeface="Comic Sans MS" charset="0"/>
                <a:ea typeface="굴림" charset="0"/>
              </a:rPr>
              <a:t>system</a:t>
            </a:r>
            <a:endParaRPr kumimoji="0" lang="en-US" altLang="ko-KR">
              <a:latin typeface="Times New Roman" charset="0"/>
              <a:ea typeface="굴림" charset="0"/>
            </a:endParaRPr>
          </a:p>
        </p:txBody>
      </p:sp>
      <p:sp>
        <p:nvSpPr>
          <p:cNvPr id="31" name="Line 27"/>
          <p:cNvSpPr>
            <a:spLocks noChangeShapeType="1"/>
          </p:cNvSpPr>
          <p:nvPr/>
        </p:nvSpPr>
        <p:spPr bwMode="auto">
          <a:xfrm flipV="1">
            <a:off x="3465739" y="4603070"/>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32" name="Line 28"/>
          <p:cNvSpPr>
            <a:spLocks noChangeShapeType="1"/>
          </p:cNvSpPr>
          <p:nvPr/>
        </p:nvSpPr>
        <p:spPr bwMode="auto">
          <a:xfrm flipH="1" flipV="1">
            <a:off x="3456214" y="5184095"/>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nvGrpSpPr>
          <p:cNvPr id="33" name="Group 29"/>
          <p:cNvGrpSpPr>
            <a:grpSpLocks/>
          </p:cNvGrpSpPr>
          <p:nvPr/>
        </p:nvGrpSpPr>
        <p:grpSpPr bwMode="auto">
          <a:xfrm>
            <a:off x="7339239" y="4685620"/>
            <a:ext cx="1136650" cy="1665287"/>
            <a:chOff x="649" y="2246"/>
            <a:chExt cx="716" cy="1049"/>
          </a:xfrm>
        </p:grpSpPr>
        <p:sp>
          <p:nvSpPr>
            <p:cNvPr id="34" name="Rectangle 30"/>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endParaRPr kumimoji="0" lang="ko-KR" altLang="en-US">
                <a:solidFill>
                  <a:schemeClr val="bg1"/>
                </a:solidFill>
                <a:latin typeface="Times New Roman" charset="0"/>
                <a:ea typeface="굴림" charset="0"/>
              </a:endParaRPr>
            </a:p>
          </p:txBody>
        </p:sp>
        <p:sp>
          <p:nvSpPr>
            <p:cNvPr id="35" name="Text Box 31"/>
            <p:cNvSpPr txBox="1">
              <a:spLocks noChangeArrowheads="1"/>
            </p:cNvSpPr>
            <p:nvPr/>
          </p:nvSpPr>
          <p:spPr bwMode="auto">
            <a:xfrm>
              <a:off x="694" y="2246"/>
              <a:ext cx="631" cy="2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latin typeface="Comic Sans MS" charset="0"/>
                  <a:ea typeface="굴림" charset="0"/>
                </a:rPr>
                <a:t>process</a:t>
              </a:r>
              <a:endParaRPr kumimoji="0" lang="en-US" altLang="ko-KR" sz="1800">
                <a:latin typeface="Times New Roman" charset="0"/>
                <a:ea typeface="굴림" charset="0"/>
              </a:endParaRPr>
            </a:p>
          </p:txBody>
        </p:sp>
        <p:grpSp>
          <p:nvGrpSpPr>
            <p:cNvPr id="36" name="Group 32"/>
            <p:cNvGrpSpPr>
              <a:grpSpLocks/>
            </p:cNvGrpSpPr>
            <p:nvPr/>
          </p:nvGrpSpPr>
          <p:grpSpPr bwMode="auto">
            <a:xfrm>
              <a:off x="649" y="2628"/>
              <a:ext cx="716" cy="667"/>
              <a:chOff x="637" y="2610"/>
              <a:chExt cx="716" cy="667"/>
            </a:xfrm>
          </p:grpSpPr>
          <p:sp>
            <p:nvSpPr>
              <p:cNvPr id="40" name="Text Box 33"/>
              <p:cNvSpPr txBox="1">
                <a:spLocks noChangeArrowheads="1"/>
              </p:cNvSpPr>
              <p:nvPr/>
            </p:nvSpPr>
            <p:spPr bwMode="auto">
              <a:xfrm>
                <a:off x="637" y="2616"/>
                <a:ext cx="716" cy="6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latin typeface="Comic Sans MS" charset="0"/>
                    <a:ea typeface="굴림" charset="0"/>
                  </a:rPr>
                  <a:t>TCP with</a:t>
                </a:r>
              </a:p>
              <a:p>
                <a:pPr algn="ctr" eaLnBrk="0" latinLnBrk="0" hangingPunct="0">
                  <a:defRPr/>
                </a:pPr>
                <a:r>
                  <a:rPr kumimoji="0" lang="en-US" altLang="ko-KR" sz="1800">
                    <a:latin typeface="Comic Sans MS" charset="0"/>
                    <a:ea typeface="굴림" charset="0"/>
                  </a:rPr>
                  <a:t>buffers,</a:t>
                </a:r>
              </a:p>
              <a:p>
                <a:pPr algn="ctr" eaLnBrk="0" latinLnBrk="0" hangingPunct="0">
                  <a:defRPr/>
                </a:pPr>
                <a:r>
                  <a:rPr kumimoji="0" lang="en-US" altLang="ko-KR" sz="1800">
                    <a:latin typeface="Comic Sans MS" charset="0"/>
                    <a:ea typeface="굴림" charset="0"/>
                  </a:rPr>
                  <a:t>variables</a:t>
                </a:r>
                <a:endParaRPr kumimoji="0" lang="en-US" altLang="ko-KR" sz="1800">
                  <a:latin typeface="Times New Roman" charset="0"/>
                  <a:ea typeface="굴림" charset="0"/>
                </a:endParaRPr>
              </a:p>
            </p:txBody>
          </p:sp>
          <p:sp>
            <p:nvSpPr>
              <p:cNvPr id="41" name="Rectangle 34"/>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grpSp>
          <p:nvGrpSpPr>
            <p:cNvPr id="37" name="Group 35"/>
            <p:cNvGrpSpPr>
              <a:grpSpLocks/>
            </p:cNvGrpSpPr>
            <p:nvPr/>
          </p:nvGrpSpPr>
          <p:grpSpPr bwMode="auto">
            <a:xfrm>
              <a:off x="741" y="2486"/>
              <a:ext cx="561" cy="259"/>
              <a:chOff x="897" y="3722"/>
              <a:chExt cx="561" cy="259"/>
            </a:xfrm>
          </p:grpSpPr>
          <p:sp>
            <p:nvSpPr>
              <p:cNvPr id="38" name="Rectangle 36"/>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39" name="Text Box 37"/>
              <p:cNvSpPr txBox="1">
                <a:spLocks noChangeArrowheads="1"/>
              </p:cNvSpPr>
              <p:nvPr/>
            </p:nvSpPr>
            <p:spPr bwMode="auto">
              <a:xfrm>
                <a:off x="897" y="3722"/>
                <a:ext cx="561" cy="2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solidFill>
                      <a:schemeClr val="bg1"/>
                    </a:solidFill>
                    <a:latin typeface="Comic Sans MS" charset="0"/>
                    <a:ea typeface="굴림" charset="0"/>
                  </a:rPr>
                  <a:t>socket</a:t>
                </a:r>
                <a:endParaRPr kumimoji="0" lang="en-US" altLang="ko-KR">
                  <a:latin typeface="Times New Roman" charset="0"/>
                  <a:ea typeface="굴림" charset="0"/>
                </a:endParaRPr>
              </a:p>
            </p:txBody>
          </p:sp>
        </p:grpSp>
      </p:grpSp>
      <p:sp>
        <p:nvSpPr>
          <p:cNvPr id="42" name="Freeform 38"/>
          <p:cNvSpPr>
            <a:spLocks/>
          </p:cNvSpPr>
          <p:nvPr/>
        </p:nvSpPr>
        <p:spPr bwMode="auto">
          <a:xfrm>
            <a:off x="5119914" y="4936445"/>
            <a:ext cx="1798638" cy="1674812"/>
          </a:xfrm>
          <a:custGeom>
            <a:avLst/>
            <a:gdLst>
              <a:gd name="T0" fmla="*/ 332720 w 1292"/>
              <a:gd name="T1" fmla="*/ 9342 h 1255"/>
              <a:gd name="T2" fmla="*/ 48725 w 1292"/>
              <a:gd name="T3" fmla="*/ 209518 h 1255"/>
              <a:gd name="T4" fmla="*/ 40372 w 1292"/>
              <a:gd name="T5" fmla="*/ 697950 h 1255"/>
              <a:gd name="T6" fmla="*/ 73783 w 1292"/>
              <a:gd name="T7" fmla="*/ 1106310 h 1255"/>
              <a:gd name="T8" fmla="*/ 341073 w 1292"/>
              <a:gd name="T9" fmla="*/ 1162360 h 1255"/>
              <a:gd name="T10" fmla="*/ 900711 w 1292"/>
              <a:gd name="T11" fmla="*/ 1506664 h 1255"/>
              <a:gd name="T12" fmla="*/ 1385174 w 1292"/>
              <a:gd name="T13" fmla="*/ 1650791 h 1255"/>
              <a:gd name="T14" fmla="*/ 1669169 w 1292"/>
              <a:gd name="T15" fmla="*/ 1362536 h 1255"/>
              <a:gd name="T16" fmla="*/ 1769403 w 1292"/>
              <a:gd name="T17" fmla="*/ 593858 h 1255"/>
              <a:gd name="T18" fmla="*/ 1677522 w 1292"/>
              <a:gd name="T19" fmla="*/ 281582 h 1255"/>
              <a:gd name="T20" fmla="*/ 1042709 w 1292"/>
              <a:gd name="T21" fmla="*/ 153469 h 1255"/>
              <a:gd name="T22" fmla="*/ 332720 w 1292"/>
              <a:gd name="T23" fmla="*/ 9342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43" name="Text Box 39"/>
          <p:cNvSpPr txBox="1">
            <a:spLocks noChangeArrowheads="1"/>
          </p:cNvSpPr>
          <p:nvPr/>
        </p:nvSpPr>
        <p:spPr bwMode="auto">
          <a:xfrm>
            <a:off x="5458052" y="5522232"/>
            <a:ext cx="1162050" cy="4460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2000">
                <a:latin typeface="Comic Sans MS" charset="0"/>
                <a:ea typeface="굴림" charset="0"/>
              </a:rPr>
              <a:t>internet</a:t>
            </a:r>
            <a:endParaRPr kumimoji="0" lang="en-US" altLang="ko-KR">
              <a:latin typeface="Times New Roman" charset="0"/>
              <a:ea typeface="굴림" charset="0"/>
            </a:endParaRPr>
          </a:p>
        </p:txBody>
      </p:sp>
      <p:sp>
        <p:nvSpPr>
          <p:cNvPr id="44" name="Line 40"/>
          <p:cNvSpPr>
            <a:spLocks noChangeShapeType="1"/>
          </p:cNvSpPr>
          <p:nvPr/>
        </p:nvSpPr>
        <p:spPr bwMode="auto">
          <a:xfrm flipH="1">
            <a:off x="4751614" y="5441270"/>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45" name="Text Box 41"/>
          <p:cNvSpPr txBox="1">
            <a:spLocks noChangeArrowheads="1"/>
          </p:cNvSpPr>
          <p:nvPr/>
        </p:nvSpPr>
        <p:spPr bwMode="auto">
          <a:xfrm>
            <a:off x="2300514" y="1783670"/>
            <a:ext cx="981075"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tLang="ko-KR">
                <a:latin typeface="Comic Sans MS" charset="0"/>
                <a:ea typeface="굴림" charset="0"/>
              </a:rPr>
              <a:t>client</a:t>
            </a:r>
          </a:p>
        </p:txBody>
      </p:sp>
      <p:sp>
        <p:nvSpPr>
          <p:cNvPr id="46" name="Text Box 42"/>
          <p:cNvSpPr txBox="1">
            <a:spLocks noChangeArrowheads="1"/>
          </p:cNvSpPr>
          <p:nvPr/>
        </p:nvSpPr>
        <p:spPr bwMode="auto">
          <a:xfrm>
            <a:off x="8320314" y="1429657"/>
            <a:ext cx="11049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tLang="ko-KR" dirty="0">
                <a:latin typeface="Comic Sans MS" charset="0"/>
                <a:ea typeface="굴림" charset="0"/>
              </a:rPr>
              <a:t>server</a:t>
            </a:r>
          </a:p>
        </p:txBody>
      </p:sp>
      <p:sp>
        <p:nvSpPr>
          <p:cNvPr id="47" name="Text Box 43"/>
          <p:cNvSpPr txBox="1">
            <a:spLocks noChangeArrowheads="1"/>
          </p:cNvSpPr>
          <p:nvPr/>
        </p:nvSpPr>
        <p:spPr bwMode="auto">
          <a:xfrm>
            <a:off x="3519714" y="1707470"/>
            <a:ext cx="1063625" cy="766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eaLnBrk="0" latinLnBrk="0" hangingPunct="0">
              <a:lnSpc>
                <a:spcPct val="80000"/>
              </a:lnSpc>
              <a:defRPr/>
            </a:pPr>
            <a:r>
              <a:rPr kumimoji="0" lang="en-US" altLang="ko-KR" sz="1800">
                <a:latin typeface="Comic Sans MS" charset="0"/>
                <a:ea typeface="굴림" charset="0"/>
              </a:rPr>
              <a:t>socket( )</a:t>
            </a:r>
          </a:p>
          <a:p>
            <a:pPr eaLnBrk="0" latinLnBrk="0" hangingPunct="0">
              <a:lnSpc>
                <a:spcPct val="80000"/>
              </a:lnSpc>
              <a:defRPr/>
            </a:pPr>
            <a:r>
              <a:rPr kumimoji="0" lang="en-US" altLang="ko-KR" sz="1800">
                <a:latin typeface="Comic Sans MS" charset="0"/>
                <a:ea typeface="굴림" charset="0"/>
              </a:rPr>
              <a:t>bind( )</a:t>
            </a:r>
          </a:p>
          <a:p>
            <a:pPr eaLnBrk="0" latinLnBrk="0" hangingPunct="0">
              <a:lnSpc>
                <a:spcPct val="80000"/>
              </a:lnSpc>
              <a:defRPr/>
            </a:pPr>
            <a:r>
              <a:rPr kumimoji="0" lang="en-US" altLang="ko-KR" sz="1800">
                <a:latin typeface="Comic Sans MS" charset="0"/>
                <a:ea typeface="굴림" charset="0"/>
              </a:rPr>
              <a:t>connect( )</a:t>
            </a:r>
          </a:p>
        </p:txBody>
      </p:sp>
      <p:sp>
        <p:nvSpPr>
          <p:cNvPr id="48" name="Text Box 44"/>
          <p:cNvSpPr txBox="1">
            <a:spLocks noChangeArrowheads="1"/>
          </p:cNvSpPr>
          <p:nvPr/>
        </p:nvSpPr>
        <p:spPr bwMode="auto">
          <a:xfrm>
            <a:off x="7174139" y="1382032"/>
            <a:ext cx="976313"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lnSpc>
                <a:spcPct val="80000"/>
              </a:lnSpc>
              <a:defRPr/>
            </a:pPr>
            <a:r>
              <a:rPr kumimoji="0" lang="en-US" altLang="ko-KR" sz="1800" dirty="0">
                <a:latin typeface="Comic Sans MS" charset="0"/>
                <a:ea typeface="굴림" charset="0"/>
              </a:rPr>
              <a:t>socket( )</a:t>
            </a:r>
          </a:p>
          <a:p>
            <a:pPr eaLnBrk="0" latinLnBrk="0" hangingPunct="0">
              <a:lnSpc>
                <a:spcPct val="80000"/>
              </a:lnSpc>
              <a:defRPr/>
            </a:pPr>
            <a:r>
              <a:rPr kumimoji="0" lang="en-US" altLang="ko-KR" sz="1800" dirty="0">
                <a:latin typeface="Comic Sans MS" charset="0"/>
                <a:ea typeface="굴림" charset="0"/>
              </a:rPr>
              <a:t>bind( )</a:t>
            </a:r>
          </a:p>
          <a:p>
            <a:pPr eaLnBrk="0" latinLnBrk="0" hangingPunct="0">
              <a:lnSpc>
                <a:spcPct val="80000"/>
              </a:lnSpc>
              <a:defRPr/>
            </a:pPr>
            <a:r>
              <a:rPr kumimoji="0" lang="en-US" altLang="ko-KR" sz="1800" dirty="0">
                <a:latin typeface="Comic Sans MS" charset="0"/>
                <a:ea typeface="굴림" charset="0"/>
              </a:rPr>
              <a:t>listen( )</a:t>
            </a:r>
            <a:endParaRPr kumimoji="0" lang="en-US" altLang="ko-KR" sz="1800" b="1" dirty="0">
              <a:latin typeface="Comic Sans MS" charset="0"/>
              <a:ea typeface="굴림" charset="0"/>
            </a:endParaRPr>
          </a:p>
        </p:txBody>
      </p:sp>
      <p:sp>
        <p:nvSpPr>
          <p:cNvPr id="49" name="Text Box 45"/>
          <p:cNvSpPr txBox="1">
            <a:spLocks noChangeArrowheads="1"/>
          </p:cNvSpPr>
          <p:nvPr/>
        </p:nvSpPr>
        <p:spPr bwMode="auto">
          <a:xfrm>
            <a:off x="7177314" y="2420257"/>
            <a:ext cx="976313" cy="319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defRPr/>
            </a:pPr>
            <a:r>
              <a:rPr kumimoji="0" lang="en-US" altLang="ko-KR" sz="1800">
                <a:latin typeface="Comic Sans MS" charset="0"/>
                <a:ea typeface="굴림" charset="0"/>
              </a:rPr>
              <a:t>accept( )</a:t>
            </a:r>
          </a:p>
        </p:txBody>
      </p:sp>
      <p:sp>
        <p:nvSpPr>
          <p:cNvPr id="50" name="Text Box 46"/>
          <p:cNvSpPr txBox="1">
            <a:spLocks noChangeArrowheads="1"/>
          </p:cNvSpPr>
          <p:nvPr/>
        </p:nvSpPr>
        <p:spPr bwMode="auto">
          <a:xfrm>
            <a:off x="3672114" y="2648857"/>
            <a:ext cx="838200" cy="2873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lnSpc>
                <a:spcPct val="90000"/>
              </a:lnSpc>
              <a:defRPr/>
            </a:pPr>
            <a:r>
              <a:rPr kumimoji="0" lang="en-US" altLang="ko-KR" sz="1800">
                <a:latin typeface="Comic Sans MS" charset="0"/>
                <a:ea typeface="굴림" charset="0"/>
              </a:rPr>
              <a:t>send( )</a:t>
            </a:r>
          </a:p>
        </p:txBody>
      </p:sp>
      <p:sp>
        <p:nvSpPr>
          <p:cNvPr id="51" name="Text Box 47"/>
          <p:cNvSpPr txBox="1">
            <a:spLocks noChangeArrowheads="1"/>
          </p:cNvSpPr>
          <p:nvPr/>
        </p:nvSpPr>
        <p:spPr bwMode="auto">
          <a:xfrm>
            <a:off x="7177314" y="3029857"/>
            <a:ext cx="976313" cy="2555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lnSpc>
                <a:spcPct val="80000"/>
              </a:lnSpc>
              <a:defRPr/>
            </a:pPr>
            <a:r>
              <a:rPr kumimoji="0" lang="en-US" altLang="ko-KR" sz="1800">
                <a:latin typeface="Comic Sans MS" charset="0"/>
                <a:ea typeface="굴림" charset="0"/>
              </a:rPr>
              <a:t>recv( )</a:t>
            </a:r>
          </a:p>
        </p:txBody>
      </p:sp>
      <p:sp>
        <p:nvSpPr>
          <p:cNvPr id="52" name="Line 48"/>
          <p:cNvSpPr>
            <a:spLocks noChangeShapeType="1"/>
          </p:cNvSpPr>
          <p:nvPr/>
        </p:nvSpPr>
        <p:spPr bwMode="auto">
          <a:xfrm>
            <a:off x="4586514" y="2877457"/>
            <a:ext cx="25146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53" name="Rectangle 49"/>
          <p:cNvSpPr>
            <a:spLocks noChangeArrowheads="1"/>
          </p:cNvSpPr>
          <p:nvPr/>
        </p:nvSpPr>
        <p:spPr bwMode="auto">
          <a:xfrm>
            <a:off x="3519714" y="3764870"/>
            <a:ext cx="954088" cy="407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latinLnBrk="0" hangingPunct="0">
              <a:defRPr/>
            </a:pPr>
            <a:r>
              <a:rPr kumimoji="0" lang="en-US" altLang="ko-KR" sz="1800">
                <a:latin typeface="Comic Sans MS" charset="0"/>
                <a:ea typeface="굴림" charset="0"/>
              </a:rPr>
              <a:t>close( )</a:t>
            </a:r>
          </a:p>
        </p:txBody>
      </p:sp>
      <p:sp>
        <p:nvSpPr>
          <p:cNvPr id="54" name="Line 50"/>
          <p:cNvSpPr>
            <a:spLocks noChangeShapeType="1"/>
          </p:cNvSpPr>
          <p:nvPr/>
        </p:nvSpPr>
        <p:spPr bwMode="auto">
          <a:xfrm>
            <a:off x="4434114" y="3944257"/>
            <a:ext cx="2438400" cy="76200"/>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nvGrpSpPr>
          <p:cNvPr id="55" name="Group 51"/>
          <p:cNvGrpSpPr>
            <a:grpSpLocks/>
          </p:cNvGrpSpPr>
          <p:nvPr/>
        </p:nvGrpSpPr>
        <p:grpSpPr bwMode="auto">
          <a:xfrm>
            <a:off x="4434114" y="3868057"/>
            <a:ext cx="3581400" cy="407988"/>
            <a:chOff x="2016" y="2592"/>
            <a:chExt cx="2256" cy="257"/>
          </a:xfrm>
        </p:grpSpPr>
        <p:sp>
          <p:nvSpPr>
            <p:cNvPr id="56" name="Rectangle 52"/>
            <p:cNvSpPr>
              <a:spLocks noChangeArrowheads="1"/>
            </p:cNvSpPr>
            <p:nvPr/>
          </p:nvSpPr>
          <p:spPr bwMode="auto">
            <a:xfrm>
              <a:off x="3671" y="2592"/>
              <a:ext cx="601" cy="25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latinLnBrk="0" hangingPunct="0">
                <a:defRPr/>
              </a:pPr>
              <a:r>
                <a:rPr kumimoji="0" lang="en-US" altLang="ko-KR" sz="1800">
                  <a:latin typeface="Comic Sans MS" charset="0"/>
                  <a:ea typeface="굴림" charset="0"/>
                </a:rPr>
                <a:t>close( )</a:t>
              </a:r>
            </a:p>
          </p:txBody>
        </p:sp>
        <p:sp>
          <p:nvSpPr>
            <p:cNvPr id="57" name="Line 53"/>
            <p:cNvSpPr>
              <a:spLocks noChangeShapeType="1"/>
            </p:cNvSpPr>
            <p:nvPr/>
          </p:nvSpPr>
          <p:spPr bwMode="auto">
            <a:xfrm>
              <a:off x="2016" y="2736"/>
              <a:ext cx="1536" cy="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grpSp>
      <p:grpSp>
        <p:nvGrpSpPr>
          <p:cNvPr id="58" name="Group 54"/>
          <p:cNvGrpSpPr>
            <a:grpSpLocks/>
          </p:cNvGrpSpPr>
          <p:nvPr/>
        </p:nvGrpSpPr>
        <p:grpSpPr bwMode="auto">
          <a:xfrm>
            <a:off x="3214914" y="2850470"/>
            <a:ext cx="1219200" cy="941387"/>
            <a:chOff x="1248" y="1951"/>
            <a:chExt cx="768" cy="593"/>
          </a:xfrm>
        </p:grpSpPr>
        <p:sp>
          <p:nvSpPr>
            <p:cNvPr id="59" name="Freeform 55"/>
            <p:cNvSpPr>
              <a:spLocks/>
            </p:cNvSpPr>
            <p:nvPr/>
          </p:nvSpPr>
          <p:spPr bwMode="auto">
            <a:xfrm>
              <a:off x="1248" y="1951"/>
              <a:ext cx="240" cy="432"/>
            </a:xfrm>
            <a:custGeom>
              <a:avLst/>
              <a:gdLst>
                <a:gd name="T0" fmla="*/ 240 w 240"/>
                <a:gd name="T1" fmla="*/ 432 h 432"/>
                <a:gd name="T2" fmla="*/ 0 w 240"/>
                <a:gd name="T3" fmla="*/ 432 h 432"/>
                <a:gd name="T4" fmla="*/ 0 w 240"/>
                <a:gd name="T5" fmla="*/ 0 h 432"/>
                <a:gd name="T6" fmla="*/ 240 w 240"/>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432">
                  <a:moveTo>
                    <a:pt x="240" y="432"/>
                  </a:moveTo>
                  <a:lnTo>
                    <a:pt x="0" y="432"/>
                  </a:lnTo>
                  <a:lnTo>
                    <a:pt x="0" y="0"/>
                  </a:lnTo>
                  <a:lnTo>
                    <a:pt x="240" y="0"/>
                  </a:ln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60" name="Text Box 56"/>
            <p:cNvSpPr txBox="1">
              <a:spLocks noChangeArrowheads="1"/>
            </p:cNvSpPr>
            <p:nvPr/>
          </p:nvSpPr>
          <p:spPr bwMode="auto">
            <a:xfrm>
              <a:off x="1488" y="2363"/>
              <a:ext cx="528" cy="1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lnSpc>
                  <a:spcPct val="90000"/>
                </a:lnSpc>
                <a:defRPr/>
              </a:pPr>
              <a:r>
                <a:rPr kumimoji="0" lang="en-US" altLang="ko-KR" sz="1800">
                  <a:latin typeface="Comic Sans MS" charset="0"/>
                  <a:ea typeface="굴림" charset="0"/>
                </a:rPr>
                <a:t>recv( )</a:t>
              </a:r>
            </a:p>
          </p:txBody>
        </p:sp>
      </p:grpSp>
      <p:grpSp>
        <p:nvGrpSpPr>
          <p:cNvPr id="61" name="Group 57"/>
          <p:cNvGrpSpPr>
            <a:grpSpLocks/>
          </p:cNvGrpSpPr>
          <p:nvPr/>
        </p:nvGrpSpPr>
        <p:grpSpPr bwMode="auto">
          <a:xfrm>
            <a:off x="7177314" y="3106057"/>
            <a:ext cx="1219200" cy="896938"/>
            <a:chOff x="3744" y="2112"/>
            <a:chExt cx="768" cy="565"/>
          </a:xfrm>
        </p:grpSpPr>
        <p:sp>
          <p:nvSpPr>
            <p:cNvPr id="62" name="Freeform 58"/>
            <p:cNvSpPr>
              <a:spLocks/>
            </p:cNvSpPr>
            <p:nvPr/>
          </p:nvSpPr>
          <p:spPr bwMode="auto">
            <a:xfrm flipH="1">
              <a:off x="4272" y="2112"/>
              <a:ext cx="240" cy="432"/>
            </a:xfrm>
            <a:custGeom>
              <a:avLst/>
              <a:gdLst>
                <a:gd name="T0" fmla="*/ 240 w 240"/>
                <a:gd name="T1" fmla="*/ 432 h 432"/>
                <a:gd name="T2" fmla="*/ 0 w 240"/>
                <a:gd name="T3" fmla="*/ 432 h 432"/>
                <a:gd name="T4" fmla="*/ 0 w 240"/>
                <a:gd name="T5" fmla="*/ 0 h 432"/>
                <a:gd name="T6" fmla="*/ 240 w 240"/>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432">
                  <a:moveTo>
                    <a:pt x="240" y="432"/>
                  </a:moveTo>
                  <a:lnTo>
                    <a:pt x="0" y="432"/>
                  </a:lnTo>
                  <a:lnTo>
                    <a:pt x="0" y="0"/>
                  </a:lnTo>
                  <a:lnTo>
                    <a:pt x="240" y="0"/>
                  </a:ln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
          <p:nvSpPr>
            <p:cNvPr id="63" name="Text Box 59"/>
            <p:cNvSpPr txBox="1">
              <a:spLocks noChangeArrowheads="1"/>
            </p:cNvSpPr>
            <p:nvPr/>
          </p:nvSpPr>
          <p:spPr bwMode="auto">
            <a:xfrm>
              <a:off x="3744" y="2496"/>
              <a:ext cx="528" cy="181"/>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latinLnBrk="0" hangingPunct="0">
                <a:lnSpc>
                  <a:spcPct val="90000"/>
                </a:lnSpc>
                <a:defRPr/>
              </a:pPr>
              <a:r>
                <a:rPr kumimoji="0" lang="en-US" altLang="ko-KR" sz="1800">
                  <a:latin typeface="Comic Sans MS" charset="0"/>
                  <a:ea typeface="굴림" charset="0"/>
                </a:rPr>
                <a:t>send( )</a:t>
              </a:r>
            </a:p>
          </p:txBody>
        </p:sp>
      </p:grpSp>
      <p:grpSp>
        <p:nvGrpSpPr>
          <p:cNvPr id="64" name="Group 60"/>
          <p:cNvGrpSpPr>
            <a:grpSpLocks/>
          </p:cNvGrpSpPr>
          <p:nvPr/>
        </p:nvGrpSpPr>
        <p:grpSpPr bwMode="auto">
          <a:xfrm>
            <a:off x="4586514" y="2115457"/>
            <a:ext cx="2362200" cy="457200"/>
            <a:chOff x="2112" y="1488"/>
            <a:chExt cx="1488" cy="288"/>
          </a:xfrm>
        </p:grpSpPr>
        <p:sp>
          <p:nvSpPr>
            <p:cNvPr id="65" name="Line 61"/>
            <p:cNvSpPr>
              <a:spLocks noChangeShapeType="1"/>
            </p:cNvSpPr>
            <p:nvPr/>
          </p:nvSpPr>
          <p:spPr bwMode="auto">
            <a:xfrm>
              <a:off x="2112" y="1632"/>
              <a:ext cx="1488" cy="144"/>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66" name="Text Box 62"/>
            <p:cNvSpPr txBox="1">
              <a:spLocks noChangeArrowheads="1"/>
            </p:cNvSpPr>
            <p:nvPr/>
          </p:nvSpPr>
          <p:spPr bwMode="auto">
            <a:xfrm>
              <a:off x="2304" y="1488"/>
              <a:ext cx="127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tLang="ko-KR" sz="1800">
                  <a:latin typeface="Times" charset="0"/>
                  <a:ea typeface="굴림" charset="0"/>
                </a:rPr>
                <a:t>TCP</a:t>
              </a:r>
              <a:r>
                <a:rPr kumimoji="0" lang="en-US" altLang="ko-KR" sz="2000">
                  <a:latin typeface="Times" charset="0"/>
                  <a:ea typeface="굴림" charset="0"/>
                </a:rPr>
                <a:t> conn. request</a:t>
              </a:r>
            </a:p>
          </p:txBody>
        </p:sp>
      </p:grpSp>
      <p:grpSp>
        <p:nvGrpSpPr>
          <p:cNvPr id="67" name="Group 63"/>
          <p:cNvGrpSpPr>
            <a:grpSpLocks/>
          </p:cNvGrpSpPr>
          <p:nvPr/>
        </p:nvGrpSpPr>
        <p:grpSpPr bwMode="auto">
          <a:xfrm>
            <a:off x="4586514" y="2548845"/>
            <a:ext cx="2438400" cy="366712"/>
            <a:chOff x="2112" y="1761"/>
            <a:chExt cx="1536" cy="231"/>
          </a:xfrm>
        </p:grpSpPr>
        <p:sp>
          <p:nvSpPr>
            <p:cNvPr id="68" name="Line 64"/>
            <p:cNvSpPr>
              <a:spLocks noChangeShapeType="1"/>
            </p:cNvSpPr>
            <p:nvPr/>
          </p:nvSpPr>
          <p:spPr bwMode="auto">
            <a:xfrm flipH="1">
              <a:off x="2112" y="1824"/>
              <a:ext cx="1536" cy="96"/>
            </a:xfrm>
            <a:prstGeom prst="line">
              <a:avLst/>
            </a:prstGeom>
            <a:noFill/>
            <a:ln w="9525">
              <a:solidFill>
                <a:schemeClr val="tx1"/>
              </a:solidFill>
              <a:round/>
              <a:headEnd/>
              <a:tailEnd type="arrow"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굴림" charset="0"/>
                <a:ea typeface="굴림" charset="0"/>
              </a:endParaRPr>
            </a:p>
          </p:txBody>
        </p:sp>
        <p:sp>
          <p:nvSpPr>
            <p:cNvPr id="69" name="Text Box 65"/>
            <p:cNvSpPr txBox="1">
              <a:spLocks noChangeArrowheads="1"/>
            </p:cNvSpPr>
            <p:nvPr/>
          </p:nvSpPr>
          <p:spPr bwMode="auto">
            <a:xfrm>
              <a:off x="2342" y="1761"/>
              <a:ext cx="7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latinLnBrk="0" hangingPunct="0">
                <a:defRPr/>
              </a:pPr>
              <a:r>
                <a:rPr kumimoji="0" lang="en-US" altLang="ko-KR" sz="1800">
                  <a:latin typeface="Times" charset="0"/>
                  <a:ea typeface="굴림" charset="0"/>
                </a:rPr>
                <a:t>TCP ACK</a:t>
              </a:r>
              <a:endParaRPr kumimoji="0" lang="en-US" altLang="ko-KR" sz="2000">
                <a:latin typeface="Times" charset="0"/>
                <a:ea typeface="굴림" charset="0"/>
              </a:endParaRPr>
            </a:p>
          </p:txBody>
        </p:sp>
      </p:grpSp>
    </p:spTree>
    <p:extLst>
      <p:ext uri="{BB962C8B-B14F-4D97-AF65-F5344CB8AC3E}">
        <p14:creationId xmlns:p14="http://schemas.microsoft.com/office/powerpoint/2010/main" val="21668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right)">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0"/>
                                        </p:tgtEl>
                                        <p:attrNameLst>
                                          <p:attrName>style.visibility</p:attrName>
                                        </p:attrNameLst>
                                      </p:cBhvr>
                                      <p:to>
                                        <p:strVal val="visible"/>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down)">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53"/>
                                        </p:tgtEl>
                                        <p:attrNameLst>
                                          <p:attrName>style.visibility</p:attrName>
                                        </p:attrNameLst>
                                      </p:cBhvr>
                                      <p:to>
                                        <p:strVal val="visible"/>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right)">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P spid="48" grpId="0" autoUpdateAnimBg="0"/>
      <p:bldP spid="49" grpId="0" autoUpdateAnimBg="0"/>
      <p:bldP spid="50" grpId="0" animBg="1" autoUpdateAnimBg="0"/>
      <p:bldP spid="51" grpId="0" animBg="1" autoUpdateAnimBg="0"/>
      <p:bldP spid="5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altLang="ko-KR" sz="3000" dirty="0">
                <a:latin typeface="Tahoma" charset="0"/>
              </a:rPr>
              <a:t>Client/server socket interaction: TCP</a:t>
            </a:r>
            <a:endParaRPr lang="en-US" sz="3000" b="1" u="sng" dirty="0"/>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grpSp>
        <p:nvGrpSpPr>
          <p:cNvPr id="8" name="Group 3"/>
          <p:cNvGrpSpPr>
            <a:grpSpLocks/>
          </p:cNvGrpSpPr>
          <p:nvPr/>
        </p:nvGrpSpPr>
        <p:grpSpPr bwMode="auto">
          <a:xfrm>
            <a:off x="2909434" y="3029178"/>
            <a:ext cx="2093912" cy="927100"/>
            <a:chOff x="827" y="2027"/>
            <a:chExt cx="1319" cy="584"/>
          </a:xfrm>
        </p:grpSpPr>
        <p:sp>
          <p:nvSpPr>
            <p:cNvPr id="9" name="Text Box 4"/>
            <p:cNvSpPr txBox="1">
              <a:spLocks noChangeArrowheads="1"/>
            </p:cNvSpPr>
            <p:nvPr/>
          </p:nvSpPr>
          <p:spPr bwMode="auto">
            <a:xfrm>
              <a:off x="827" y="2027"/>
              <a:ext cx="1054"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wait for incoming</a:t>
              </a:r>
            </a:p>
            <a:p>
              <a:pPr eaLnBrk="0" latinLnBrk="0" hangingPunct="0">
                <a:defRPr/>
              </a:pPr>
              <a:r>
                <a:rPr kumimoji="0" lang="en-US" altLang="ko-KR" sz="1400">
                  <a:latin typeface="Tahoma" charset="0"/>
                  <a:ea typeface="굴림" charset="0"/>
                </a:rPr>
                <a:t>connection request</a:t>
              </a:r>
              <a:endParaRPr kumimoji="0" lang="en-US" altLang="ko-KR">
                <a:latin typeface="Tahoma" charset="0"/>
                <a:ea typeface="굴림" charset="0"/>
              </a:endParaRPr>
            </a:p>
          </p:txBody>
        </p:sp>
        <p:sp>
          <p:nvSpPr>
            <p:cNvPr id="10" name="Text Box 5"/>
            <p:cNvSpPr txBox="1">
              <a:spLocks noChangeArrowheads="1"/>
            </p:cNvSpPr>
            <p:nvPr/>
          </p:nvSpPr>
          <p:spPr bwMode="auto">
            <a:xfrm>
              <a:off x="828" y="2285"/>
              <a:ext cx="1318"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solidFill>
                    <a:srgbClr val="FF0000"/>
                  </a:solidFill>
                  <a:latin typeface="Tahoma" charset="0"/>
                  <a:ea typeface="굴림" charset="0"/>
                </a:rPr>
                <a:t>connectionSocket =</a:t>
              </a:r>
            </a:p>
            <a:p>
              <a:pPr eaLnBrk="0" latinLnBrk="0" hangingPunct="0">
                <a:defRPr/>
              </a:pPr>
              <a:r>
                <a:rPr kumimoji="0" lang="en-US" altLang="ko-KR" sz="1400">
                  <a:solidFill>
                    <a:srgbClr val="FF0000"/>
                  </a:solidFill>
                  <a:latin typeface="Tahoma" charset="0"/>
                  <a:ea typeface="굴림" charset="0"/>
                </a:rPr>
                <a:t>welcomeSocket.accept()</a:t>
              </a:r>
              <a:endParaRPr kumimoji="0" lang="en-US" altLang="ko-KR">
                <a:latin typeface="Tahoma" charset="0"/>
                <a:ea typeface="굴림" charset="0"/>
              </a:endParaRPr>
            </a:p>
          </p:txBody>
        </p:sp>
      </p:grpSp>
      <p:grpSp>
        <p:nvGrpSpPr>
          <p:cNvPr id="11" name="Group 6"/>
          <p:cNvGrpSpPr>
            <a:grpSpLocks/>
          </p:cNvGrpSpPr>
          <p:nvPr/>
        </p:nvGrpSpPr>
        <p:grpSpPr bwMode="auto">
          <a:xfrm>
            <a:off x="2899909" y="1692503"/>
            <a:ext cx="1635125" cy="1414462"/>
            <a:chOff x="821" y="1185"/>
            <a:chExt cx="1030" cy="891"/>
          </a:xfrm>
        </p:grpSpPr>
        <p:grpSp>
          <p:nvGrpSpPr>
            <p:cNvPr id="12" name="Group 7"/>
            <p:cNvGrpSpPr>
              <a:grpSpLocks/>
            </p:cNvGrpSpPr>
            <p:nvPr/>
          </p:nvGrpSpPr>
          <p:grpSpPr bwMode="auto">
            <a:xfrm>
              <a:off x="821" y="1185"/>
              <a:ext cx="1030" cy="712"/>
              <a:chOff x="329" y="1209"/>
              <a:chExt cx="1030" cy="712"/>
            </a:xfrm>
          </p:grpSpPr>
          <p:sp>
            <p:nvSpPr>
              <p:cNvPr id="14" name="Text Box 8"/>
              <p:cNvSpPr txBox="1">
                <a:spLocks noChangeArrowheads="1"/>
              </p:cNvSpPr>
              <p:nvPr/>
            </p:nvSpPr>
            <p:spPr bwMode="auto">
              <a:xfrm>
                <a:off x="329" y="1209"/>
                <a:ext cx="1005" cy="4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create socket,</a:t>
                </a:r>
              </a:p>
              <a:p>
                <a:pPr eaLnBrk="0" latinLnBrk="0" hangingPunct="0">
                  <a:defRPr/>
                </a:pPr>
                <a:r>
                  <a:rPr kumimoji="0" lang="en-US" altLang="ko-KR" sz="1400">
                    <a:latin typeface="Tahoma" charset="0"/>
                    <a:ea typeface="굴림" charset="0"/>
                  </a:rPr>
                  <a:t>port=</a:t>
                </a:r>
                <a:r>
                  <a:rPr kumimoji="0" lang="en-US" altLang="ko-KR" sz="1400" b="1">
                    <a:latin typeface="Tahoma" charset="0"/>
                    <a:ea typeface="굴림" charset="0"/>
                  </a:rPr>
                  <a:t>x</a:t>
                </a:r>
                <a:r>
                  <a:rPr kumimoji="0" lang="en-US" altLang="ko-KR" sz="1400">
                    <a:latin typeface="Tahoma" charset="0"/>
                    <a:ea typeface="굴림" charset="0"/>
                  </a:rPr>
                  <a:t>, for</a:t>
                </a:r>
              </a:p>
              <a:p>
                <a:pPr eaLnBrk="0" latinLnBrk="0" hangingPunct="0">
                  <a:defRPr/>
                </a:pPr>
                <a:r>
                  <a:rPr kumimoji="0" lang="en-US" altLang="ko-KR" sz="1400">
                    <a:latin typeface="Tahoma" charset="0"/>
                    <a:ea typeface="굴림" charset="0"/>
                  </a:rPr>
                  <a:t>incoming request:</a:t>
                </a:r>
                <a:endParaRPr kumimoji="0" lang="en-US" altLang="ko-KR">
                  <a:latin typeface="Tahoma" charset="0"/>
                  <a:ea typeface="굴림" charset="0"/>
                </a:endParaRPr>
              </a:p>
            </p:txBody>
          </p:sp>
          <p:sp>
            <p:nvSpPr>
              <p:cNvPr id="15" name="Text Box 9"/>
              <p:cNvSpPr txBox="1">
                <a:spLocks noChangeArrowheads="1"/>
              </p:cNvSpPr>
              <p:nvPr/>
            </p:nvSpPr>
            <p:spPr bwMode="auto">
              <a:xfrm>
                <a:off x="331" y="1595"/>
                <a:ext cx="1028"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r" eaLnBrk="0" latinLnBrk="0" hangingPunct="0">
                  <a:defRPr/>
                </a:pPr>
                <a:r>
                  <a:rPr kumimoji="0" lang="en-US" altLang="ko-KR" sz="1400">
                    <a:solidFill>
                      <a:srgbClr val="FF0000"/>
                    </a:solidFill>
                    <a:latin typeface="Tahoma" charset="0"/>
                    <a:ea typeface="굴림" charset="0"/>
                  </a:rPr>
                  <a:t>welcomeSocket = </a:t>
                </a:r>
              </a:p>
              <a:p>
                <a:pPr algn="r" eaLnBrk="0" latinLnBrk="0" hangingPunct="0">
                  <a:defRPr/>
                </a:pPr>
                <a:r>
                  <a:rPr kumimoji="0" lang="en-US" altLang="ko-KR" sz="1400">
                    <a:solidFill>
                      <a:srgbClr val="FF0000"/>
                    </a:solidFill>
                    <a:latin typeface="Tahoma" charset="0"/>
                    <a:ea typeface="굴림" charset="0"/>
                  </a:rPr>
                  <a:t>ServerSocket()</a:t>
                </a:r>
                <a:endParaRPr kumimoji="0" lang="en-US" altLang="ko-KR">
                  <a:latin typeface="Tahoma" charset="0"/>
                  <a:ea typeface="굴림" charset="0"/>
                </a:endParaRPr>
              </a:p>
            </p:txBody>
          </p:sp>
        </p:grpSp>
        <p:sp>
          <p:nvSpPr>
            <p:cNvPr id="13"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grpSp>
      <p:grpSp>
        <p:nvGrpSpPr>
          <p:cNvPr id="16" name="Group 11"/>
          <p:cNvGrpSpPr>
            <a:grpSpLocks/>
          </p:cNvGrpSpPr>
          <p:nvPr/>
        </p:nvGrpSpPr>
        <p:grpSpPr bwMode="auto">
          <a:xfrm>
            <a:off x="6671809" y="2960915"/>
            <a:ext cx="2300287" cy="909638"/>
            <a:chOff x="3323" y="1156"/>
            <a:chExt cx="1449" cy="573"/>
          </a:xfrm>
        </p:grpSpPr>
        <p:sp>
          <p:nvSpPr>
            <p:cNvPr id="17" name="Text Box 12"/>
            <p:cNvSpPr txBox="1">
              <a:spLocks noChangeArrowheads="1"/>
            </p:cNvSpPr>
            <p:nvPr/>
          </p:nvSpPr>
          <p:spPr bwMode="auto">
            <a:xfrm>
              <a:off x="3335" y="1156"/>
              <a:ext cx="1437"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create socket,</a:t>
              </a:r>
            </a:p>
            <a:p>
              <a:pPr eaLnBrk="0" latinLnBrk="0" hangingPunct="0">
                <a:defRPr/>
              </a:pPr>
              <a:r>
                <a:rPr kumimoji="0" lang="en-US" altLang="ko-KR" sz="1400">
                  <a:latin typeface="Tahoma" charset="0"/>
                  <a:ea typeface="굴림" charset="0"/>
                </a:rPr>
                <a:t>connect to </a:t>
              </a:r>
              <a:r>
                <a:rPr kumimoji="0" lang="en-US" altLang="ko-KR" sz="1400" b="1">
                  <a:latin typeface="Tahoma" charset="0"/>
                  <a:ea typeface="굴림" charset="0"/>
                </a:rPr>
                <a:t>hostid</a:t>
              </a:r>
              <a:r>
                <a:rPr kumimoji="0" lang="en-US" altLang="ko-KR" sz="1400">
                  <a:latin typeface="Tahoma" charset="0"/>
                  <a:ea typeface="굴림" charset="0"/>
                </a:rPr>
                <a:t>, port=</a:t>
              </a:r>
              <a:r>
                <a:rPr kumimoji="0" lang="en-US" altLang="ko-KR" sz="1400" b="1">
                  <a:latin typeface="Tahoma" charset="0"/>
                  <a:ea typeface="굴림" charset="0"/>
                </a:rPr>
                <a:t>x</a:t>
              </a:r>
              <a:endParaRPr kumimoji="0" lang="en-US" altLang="ko-KR">
                <a:latin typeface="Tahoma" charset="0"/>
                <a:ea typeface="굴림" charset="0"/>
              </a:endParaRPr>
            </a:p>
          </p:txBody>
        </p:sp>
        <p:sp>
          <p:nvSpPr>
            <p:cNvPr id="18" name="Text Box 13"/>
            <p:cNvSpPr txBox="1">
              <a:spLocks noChangeArrowheads="1"/>
            </p:cNvSpPr>
            <p:nvPr/>
          </p:nvSpPr>
          <p:spPr bwMode="auto">
            <a:xfrm>
              <a:off x="3323" y="1403"/>
              <a:ext cx="856"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r" eaLnBrk="0" latinLnBrk="0" hangingPunct="0">
                <a:defRPr/>
              </a:pPr>
              <a:r>
                <a:rPr kumimoji="0" lang="en-US" altLang="ko-KR" sz="1400">
                  <a:solidFill>
                    <a:srgbClr val="FF0000"/>
                  </a:solidFill>
                  <a:latin typeface="Tahoma" charset="0"/>
                  <a:ea typeface="굴림" charset="0"/>
                </a:rPr>
                <a:t>clientSocket = </a:t>
              </a:r>
            </a:p>
            <a:p>
              <a:pPr algn="r" eaLnBrk="0" latinLnBrk="0" hangingPunct="0">
                <a:defRPr/>
              </a:pPr>
              <a:r>
                <a:rPr kumimoji="0" lang="en-US" altLang="ko-KR" sz="1400">
                  <a:solidFill>
                    <a:srgbClr val="FF0000"/>
                  </a:solidFill>
                  <a:latin typeface="Tahoma" charset="0"/>
                  <a:ea typeface="굴림" charset="0"/>
                </a:rPr>
                <a:t>Socket()</a:t>
              </a:r>
              <a:endParaRPr kumimoji="0" lang="en-US" altLang="ko-KR">
                <a:latin typeface="Tahoma" charset="0"/>
                <a:ea typeface="굴림" charset="0"/>
              </a:endParaRPr>
            </a:p>
          </p:txBody>
        </p:sp>
      </p:grpSp>
      <p:grpSp>
        <p:nvGrpSpPr>
          <p:cNvPr id="19" name="Group 14"/>
          <p:cNvGrpSpPr>
            <a:grpSpLocks/>
          </p:cNvGrpSpPr>
          <p:nvPr/>
        </p:nvGrpSpPr>
        <p:grpSpPr bwMode="auto">
          <a:xfrm>
            <a:off x="2872921" y="2935515"/>
            <a:ext cx="5462588" cy="3352800"/>
            <a:chOff x="804" y="1968"/>
            <a:chExt cx="3441" cy="2112"/>
          </a:xfrm>
        </p:grpSpPr>
        <p:sp>
          <p:nvSpPr>
            <p:cNvPr id="20" name="Text Box 15"/>
            <p:cNvSpPr txBox="1">
              <a:spLocks noChangeArrowheads="1"/>
            </p:cNvSpPr>
            <p:nvPr/>
          </p:nvSpPr>
          <p:spPr bwMode="auto">
            <a:xfrm>
              <a:off x="839" y="3641"/>
              <a:ext cx="977"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close</a:t>
              </a:r>
            </a:p>
            <a:p>
              <a:pPr eaLnBrk="0" latinLnBrk="0" hangingPunct="0">
                <a:defRPr/>
              </a:pPr>
              <a:r>
                <a:rPr kumimoji="0" lang="en-US" altLang="ko-KR" sz="1400">
                  <a:solidFill>
                    <a:srgbClr val="FF0000"/>
                  </a:solidFill>
                  <a:latin typeface="Tahoma" charset="0"/>
                  <a:ea typeface="굴림" charset="0"/>
                </a:rPr>
                <a:t>connectionSocket</a:t>
              </a:r>
              <a:endParaRPr kumimoji="0" lang="en-US" altLang="ko-KR">
                <a:latin typeface="Tahoma" charset="0"/>
                <a:ea typeface="굴림" charset="0"/>
              </a:endParaRPr>
            </a:p>
          </p:txBody>
        </p:sp>
        <p:sp>
          <p:nvSpPr>
            <p:cNvPr id="21"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sp>
          <p:nvSpPr>
            <p:cNvPr id="22" name="Freeform 17"/>
            <p:cNvSpPr>
              <a:spLocks/>
            </p:cNvSpPr>
            <p:nvPr/>
          </p:nvSpPr>
          <p:spPr bwMode="auto">
            <a:xfrm>
              <a:off x="804" y="1968"/>
              <a:ext cx="492" cy="2112"/>
            </a:xfrm>
            <a:custGeom>
              <a:avLst/>
              <a:gdLst>
                <a:gd name="T0" fmla="*/ 492 w 492"/>
                <a:gd name="T1" fmla="*/ 1968 h 2112"/>
                <a:gd name="T2" fmla="*/ 492 w 492"/>
                <a:gd name="T3" fmla="*/ 2112 h 2112"/>
                <a:gd name="T4" fmla="*/ 0 w 492"/>
                <a:gd name="T5" fmla="*/ 2112 h 2112"/>
                <a:gd name="T6" fmla="*/ 0 w 492"/>
                <a:gd name="T7" fmla="*/ 0 h 2112"/>
                <a:gd name="T8" fmla="*/ 402 w 492"/>
                <a:gd name="T9" fmla="*/ 0 h 2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 h="2112">
                  <a:moveTo>
                    <a:pt x="492" y="1968"/>
                  </a:moveTo>
                  <a:lnTo>
                    <a:pt x="492" y="2112"/>
                  </a:lnTo>
                  <a:lnTo>
                    <a:pt x="0" y="2112"/>
                  </a:lnTo>
                  <a:lnTo>
                    <a:pt x="0" y="0"/>
                  </a:lnTo>
                  <a:lnTo>
                    <a:pt x="402" y="0"/>
                  </a:ln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spAutoFit/>
            </a:bodyPr>
            <a:lstStyle/>
            <a:p>
              <a:endParaRPr lang="en-US"/>
            </a:p>
          </p:txBody>
        </p:sp>
        <p:grpSp>
          <p:nvGrpSpPr>
            <p:cNvPr id="23" name="Group 18"/>
            <p:cNvGrpSpPr>
              <a:grpSpLocks/>
            </p:cNvGrpSpPr>
            <p:nvPr/>
          </p:nvGrpSpPr>
          <p:grpSpPr bwMode="auto">
            <a:xfrm>
              <a:off x="3365" y="3377"/>
              <a:ext cx="880" cy="692"/>
              <a:chOff x="3365" y="3377"/>
              <a:chExt cx="880" cy="692"/>
            </a:xfrm>
          </p:grpSpPr>
          <p:sp>
            <p:nvSpPr>
              <p:cNvPr id="24" name="Text Box 19"/>
              <p:cNvSpPr txBox="1">
                <a:spLocks noChangeArrowheads="1"/>
              </p:cNvSpPr>
              <p:nvPr/>
            </p:nvSpPr>
            <p:spPr bwMode="auto">
              <a:xfrm>
                <a:off x="3365" y="3377"/>
                <a:ext cx="880"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read reply from</a:t>
                </a:r>
              </a:p>
              <a:p>
                <a:pPr eaLnBrk="0" latinLnBrk="0" hangingPunct="0">
                  <a:defRPr/>
                </a:pPr>
                <a:r>
                  <a:rPr kumimoji="0" lang="en-US" altLang="ko-KR" sz="1400">
                    <a:solidFill>
                      <a:srgbClr val="FF0000"/>
                    </a:solidFill>
                    <a:latin typeface="Tahoma" charset="0"/>
                    <a:ea typeface="굴림" charset="0"/>
                  </a:rPr>
                  <a:t>clientSocket</a:t>
                </a:r>
                <a:endParaRPr kumimoji="0" lang="en-US" altLang="ko-KR">
                  <a:latin typeface="Tahoma" charset="0"/>
                  <a:ea typeface="굴림" charset="0"/>
                </a:endParaRPr>
              </a:p>
            </p:txBody>
          </p:sp>
          <p:sp>
            <p:nvSpPr>
              <p:cNvPr id="25" name="Text Box 20"/>
              <p:cNvSpPr txBox="1">
                <a:spLocks noChangeArrowheads="1"/>
              </p:cNvSpPr>
              <p:nvPr/>
            </p:nvSpPr>
            <p:spPr bwMode="auto">
              <a:xfrm>
                <a:off x="3389" y="3743"/>
                <a:ext cx="705"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close</a:t>
                </a:r>
              </a:p>
              <a:p>
                <a:pPr eaLnBrk="0" latinLnBrk="0" hangingPunct="0">
                  <a:defRPr/>
                </a:pPr>
                <a:r>
                  <a:rPr kumimoji="0" lang="en-US" altLang="ko-KR" sz="1400">
                    <a:solidFill>
                      <a:srgbClr val="FF0000"/>
                    </a:solidFill>
                    <a:latin typeface="Tahoma" charset="0"/>
                    <a:ea typeface="굴림" charset="0"/>
                  </a:rPr>
                  <a:t>clientSocket</a:t>
                </a:r>
                <a:endParaRPr kumimoji="0" lang="en-US" altLang="ko-KR">
                  <a:latin typeface="Tahoma" charset="0"/>
                  <a:ea typeface="굴림" charset="0"/>
                </a:endParaRPr>
              </a:p>
            </p:txBody>
          </p:sp>
          <p:sp>
            <p:nvSpPr>
              <p:cNvPr id="26"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grpSp>
      </p:grpSp>
      <p:sp>
        <p:nvSpPr>
          <p:cNvPr id="27" name="Text Box 22"/>
          <p:cNvSpPr txBox="1">
            <a:spLocks noChangeArrowheads="1"/>
          </p:cNvSpPr>
          <p:nvPr/>
        </p:nvSpPr>
        <p:spPr bwMode="auto">
          <a:xfrm>
            <a:off x="2282371" y="1125765"/>
            <a:ext cx="3192463"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spcBef>
                <a:spcPct val="50000"/>
              </a:spcBef>
              <a:defRPr/>
            </a:pPr>
            <a:r>
              <a:rPr kumimoji="0" lang="en-US" altLang="ko-KR" dirty="0">
                <a:latin typeface="Tahoma" charset="0"/>
                <a:ea typeface="굴림" charset="0"/>
              </a:rPr>
              <a:t>Server </a:t>
            </a:r>
            <a:r>
              <a:rPr kumimoji="0" lang="en-US" altLang="ko-KR" sz="1800" dirty="0">
                <a:latin typeface="Tahoma" charset="0"/>
                <a:ea typeface="굴림" charset="0"/>
              </a:rPr>
              <a:t>(running on </a:t>
            </a:r>
            <a:r>
              <a:rPr kumimoji="0" lang="en-US" altLang="ko-KR" sz="1800" b="1" dirty="0" err="1">
                <a:latin typeface="Tahoma" charset="0"/>
                <a:ea typeface="굴림" charset="0"/>
              </a:rPr>
              <a:t>hostid</a:t>
            </a:r>
            <a:r>
              <a:rPr kumimoji="0" lang="en-US" altLang="ko-KR" sz="1800" dirty="0">
                <a:latin typeface="Tahoma" charset="0"/>
                <a:ea typeface="굴림" charset="0"/>
              </a:rPr>
              <a:t>)</a:t>
            </a:r>
            <a:endParaRPr kumimoji="0" lang="en-US" altLang="ko-KR" dirty="0">
              <a:latin typeface="Tahoma" charset="0"/>
              <a:ea typeface="굴림" charset="0"/>
            </a:endParaRPr>
          </a:p>
        </p:txBody>
      </p:sp>
      <p:sp>
        <p:nvSpPr>
          <p:cNvPr id="28" name="Text Box 23"/>
          <p:cNvSpPr txBox="1">
            <a:spLocks noChangeArrowheads="1"/>
          </p:cNvSpPr>
          <p:nvPr/>
        </p:nvSpPr>
        <p:spPr bwMode="auto">
          <a:xfrm>
            <a:off x="6887709" y="1144815"/>
            <a:ext cx="938212"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spcBef>
                <a:spcPct val="50000"/>
              </a:spcBef>
              <a:defRPr/>
            </a:pPr>
            <a:r>
              <a:rPr kumimoji="0" lang="en-US" altLang="ko-KR">
                <a:latin typeface="Tahoma" charset="0"/>
                <a:ea typeface="굴림" charset="0"/>
              </a:rPr>
              <a:t>Client</a:t>
            </a:r>
          </a:p>
        </p:txBody>
      </p:sp>
      <p:grpSp>
        <p:nvGrpSpPr>
          <p:cNvPr id="29" name="Group 24"/>
          <p:cNvGrpSpPr>
            <a:grpSpLocks/>
          </p:cNvGrpSpPr>
          <p:nvPr/>
        </p:nvGrpSpPr>
        <p:grpSpPr bwMode="auto">
          <a:xfrm>
            <a:off x="4530271" y="3821340"/>
            <a:ext cx="4027488" cy="1371600"/>
            <a:chOff x="1848" y="2526"/>
            <a:chExt cx="2537" cy="864"/>
          </a:xfrm>
        </p:grpSpPr>
        <p:sp>
          <p:nvSpPr>
            <p:cNvPr id="30"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grpSp>
          <p:nvGrpSpPr>
            <p:cNvPr id="31" name="Group 26"/>
            <p:cNvGrpSpPr>
              <a:grpSpLocks/>
            </p:cNvGrpSpPr>
            <p:nvPr/>
          </p:nvGrpSpPr>
          <p:grpSpPr bwMode="auto">
            <a:xfrm>
              <a:off x="1848" y="2526"/>
              <a:ext cx="2537" cy="516"/>
              <a:chOff x="1848" y="2526"/>
              <a:chExt cx="2537" cy="516"/>
            </a:xfrm>
          </p:grpSpPr>
          <p:sp>
            <p:nvSpPr>
              <p:cNvPr id="32" name="Text Box 27"/>
              <p:cNvSpPr txBox="1">
                <a:spLocks noChangeArrowheads="1"/>
              </p:cNvSpPr>
              <p:nvPr/>
            </p:nvSpPr>
            <p:spPr bwMode="auto">
              <a:xfrm>
                <a:off x="3335" y="2675"/>
                <a:ext cx="1050"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send request using</a:t>
                </a:r>
              </a:p>
              <a:p>
                <a:pPr eaLnBrk="0" latinLnBrk="0" hangingPunct="0">
                  <a:defRPr/>
                </a:pPr>
                <a:r>
                  <a:rPr kumimoji="0" lang="en-US" altLang="ko-KR" sz="1400">
                    <a:solidFill>
                      <a:srgbClr val="FF0000"/>
                    </a:solidFill>
                    <a:latin typeface="Tahoma" charset="0"/>
                    <a:ea typeface="굴림" charset="0"/>
                  </a:rPr>
                  <a:t>clientSocket</a:t>
                </a:r>
                <a:endParaRPr kumimoji="0" lang="en-US" altLang="ko-KR">
                  <a:latin typeface="Tahoma" charset="0"/>
                  <a:ea typeface="굴림" charset="0"/>
                </a:endParaRPr>
              </a:p>
            </p:txBody>
          </p:sp>
          <p:sp>
            <p:nvSpPr>
              <p:cNvPr id="33"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sp>
            <p:nvSpPr>
              <p:cNvPr id="34"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endParaRPr>
              </a:p>
            </p:txBody>
          </p:sp>
        </p:grpSp>
      </p:grpSp>
      <p:grpSp>
        <p:nvGrpSpPr>
          <p:cNvPr id="35" name="Group 30"/>
          <p:cNvGrpSpPr>
            <a:grpSpLocks/>
          </p:cNvGrpSpPr>
          <p:nvPr/>
        </p:nvGrpSpPr>
        <p:grpSpPr bwMode="auto">
          <a:xfrm>
            <a:off x="2899909" y="3916590"/>
            <a:ext cx="4097337" cy="1487488"/>
            <a:chOff x="821" y="2586"/>
            <a:chExt cx="2581" cy="937"/>
          </a:xfrm>
        </p:grpSpPr>
        <p:sp>
          <p:nvSpPr>
            <p:cNvPr id="36" name="Text Box 31"/>
            <p:cNvSpPr txBox="1">
              <a:spLocks noChangeArrowheads="1"/>
            </p:cNvSpPr>
            <p:nvPr/>
          </p:nvSpPr>
          <p:spPr bwMode="auto">
            <a:xfrm>
              <a:off x="821" y="2789"/>
              <a:ext cx="1006"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read request from</a:t>
              </a:r>
            </a:p>
            <a:p>
              <a:pPr eaLnBrk="0" latinLnBrk="0" hangingPunct="0">
                <a:defRPr/>
              </a:pPr>
              <a:r>
                <a:rPr kumimoji="0" lang="en-US" altLang="ko-KR" sz="1400">
                  <a:solidFill>
                    <a:srgbClr val="FF0000"/>
                  </a:solidFill>
                  <a:latin typeface="Tahoma" charset="0"/>
                  <a:ea typeface="굴림" charset="0"/>
                </a:rPr>
                <a:t>connectionSocket</a:t>
              </a:r>
              <a:endParaRPr kumimoji="0" lang="en-US" altLang="ko-KR">
                <a:latin typeface="Tahoma" charset="0"/>
                <a:ea typeface="굴림" charset="0"/>
              </a:endParaRPr>
            </a:p>
          </p:txBody>
        </p:sp>
        <p:sp>
          <p:nvSpPr>
            <p:cNvPr id="37" name="Text Box 32"/>
            <p:cNvSpPr txBox="1">
              <a:spLocks noChangeArrowheads="1"/>
            </p:cNvSpPr>
            <p:nvPr/>
          </p:nvSpPr>
          <p:spPr bwMode="auto">
            <a:xfrm>
              <a:off x="851" y="3197"/>
              <a:ext cx="977"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eaLnBrk="0" latinLnBrk="0" hangingPunct="0">
                <a:defRPr/>
              </a:pPr>
              <a:r>
                <a:rPr kumimoji="0" lang="en-US" altLang="ko-KR" sz="1400">
                  <a:latin typeface="Tahoma" charset="0"/>
                  <a:ea typeface="굴림" charset="0"/>
                </a:rPr>
                <a:t>write reply to</a:t>
              </a:r>
            </a:p>
            <a:p>
              <a:pPr eaLnBrk="0" latinLnBrk="0" hangingPunct="0">
                <a:defRPr/>
              </a:pPr>
              <a:r>
                <a:rPr kumimoji="0" lang="en-US" altLang="ko-KR" sz="1400">
                  <a:solidFill>
                    <a:srgbClr val="FF0000"/>
                  </a:solidFill>
                  <a:latin typeface="Tahoma" charset="0"/>
                  <a:ea typeface="굴림" charset="0"/>
                </a:rPr>
                <a:t>connectionSocket</a:t>
              </a:r>
              <a:endParaRPr kumimoji="0" lang="en-US" altLang="ko-KR">
                <a:latin typeface="Tahoma" charset="0"/>
                <a:ea typeface="굴림" charset="0"/>
              </a:endParaRPr>
            </a:p>
          </p:txBody>
        </p:sp>
        <p:sp>
          <p:nvSpPr>
            <p:cNvPr id="38"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sp>
          <p:nvSpPr>
            <p:cNvPr id="39"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sp>
          <p:nvSpPr>
            <p:cNvPr id="40"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latin typeface="굴림" charset="0"/>
                <a:ea typeface="굴림" charset="0"/>
              </a:endParaRPr>
            </a:p>
          </p:txBody>
        </p:sp>
      </p:grpSp>
      <p:grpSp>
        <p:nvGrpSpPr>
          <p:cNvPr id="41" name="Group 36"/>
          <p:cNvGrpSpPr>
            <a:grpSpLocks/>
          </p:cNvGrpSpPr>
          <p:nvPr/>
        </p:nvGrpSpPr>
        <p:grpSpPr bwMode="auto">
          <a:xfrm>
            <a:off x="4520746" y="2852965"/>
            <a:ext cx="2200275" cy="641350"/>
            <a:chOff x="1842" y="1916"/>
            <a:chExt cx="1386" cy="404"/>
          </a:xfrm>
        </p:grpSpPr>
        <p:sp>
          <p:nvSpPr>
            <p:cNvPr id="42"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굴림" charset="0"/>
                <a:ea typeface="굴림" charset="0"/>
              </a:endParaRPr>
            </a:p>
          </p:txBody>
        </p:sp>
        <p:sp>
          <p:nvSpPr>
            <p:cNvPr id="43" name="Text Box 38"/>
            <p:cNvSpPr txBox="1">
              <a:spLocks noChangeArrowheads="1"/>
            </p:cNvSpPr>
            <p:nvPr/>
          </p:nvSpPr>
          <p:spPr bwMode="auto">
            <a:xfrm>
              <a:off x="1910" y="1916"/>
              <a:ext cx="119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latinLnBrk="0" hangingPunct="0">
                <a:defRPr/>
              </a:pPr>
              <a:r>
                <a:rPr kumimoji="0" lang="en-US" altLang="ko-KR" sz="1800">
                  <a:solidFill>
                    <a:srgbClr val="FF0000"/>
                  </a:solidFill>
                  <a:latin typeface="Tahoma" charset="0"/>
                  <a:ea typeface="굴림" charset="0"/>
                </a:rPr>
                <a:t>TCP </a:t>
              </a:r>
            </a:p>
            <a:p>
              <a:pPr algn="ctr" eaLnBrk="0" latinLnBrk="0" hangingPunct="0">
                <a:defRPr/>
              </a:pPr>
              <a:r>
                <a:rPr kumimoji="0" lang="en-US" altLang="ko-KR" sz="1800">
                  <a:solidFill>
                    <a:srgbClr val="FF0000"/>
                  </a:solidFill>
                  <a:latin typeface="Tahoma" charset="0"/>
                  <a:ea typeface="굴림" charset="0"/>
                </a:rPr>
                <a:t>connection setup</a:t>
              </a:r>
              <a:endParaRPr kumimoji="0" lang="en-US" altLang="ko-KR">
                <a:latin typeface="Tahoma" charset="0"/>
                <a:ea typeface="굴림" charset="0"/>
              </a:endParaRPr>
            </a:p>
          </p:txBody>
        </p:sp>
      </p:grpSp>
    </p:spTree>
    <p:extLst>
      <p:ext uri="{BB962C8B-B14F-4D97-AF65-F5344CB8AC3E}">
        <p14:creationId xmlns:p14="http://schemas.microsoft.com/office/powerpoint/2010/main" val="170842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dissolv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kumimoji="1" lang="en-US" altLang="ko-KR" u="sng" kern="0" dirty="0">
                <a:solidFill>
                  <a:srgbClr val="000000"/>
                </a:solidFill>
                <a:latin typeface="Tahoma" charset="0"/>
              </a:rPr>
              <a:t>JAVA TCP Sockets</a:t>
            </a:r>
            <a:endParaRPr lang="en-US" sz="5400" b="1" u="sng" dirty="0"/>
          </a:p>
        </p:txBody>
      </p:sp>
      <p:sp>
        <p:nvSpPr>
          <p:cNvPr id="3" name="Content Placeholder 2"/>
          <p:cNvSpPr>
            <a:spLocks noGrp="1"/>
          </p:cNvSpPr>
          <p:nvPr>
            <p:ph idx="1"/>
          </p:nvPr>
        </p:nvSpPr>
        <p:spPr>
          <a:xfrm>
            <a:off x="838200" y="1182414"/>
            <a:ext cx="10515600" cy="5360276"/>
          </a:xfrm>
        </p:spPr>
        <p:txBody>
          <a:bodyPr>
            <a:noAutofit/>
          </a:bodyPr>
          <a:lstStyle/>
          <a:p>
            <a:pPr marL="342900" lvl="0" indent="-342900" fontAlgn="base" latinLnBrk="1">
              <a:lnSpc>
                <a:spcPct val="150000"/>
              </a:lnSpc>
              <a:spcBef>
                <a:spcPct val="20000"/>
              </a:spcBef>
              <a:spcAft>
                <a:spcPct val="0"/>
              </a:spcAft>
              <a:buFontTx/>
              <a:buChar char="•"/>
            </a:pPr>
            <a:r>
              <a:rPr kumimoji="1" lang="en-US" altLang="ko-KR" sz="2200" b="1" kern="0" dirty="0">
                <a:solidFill>
                  <a:srgbClr val="000000"/>
                </a:solidFill>
                <a:latin typeface="Tahoma" panose="020B0604030504040204" pitchFamily="34" charset="0"/>
              </a:rPr>
              <a:t>In Package java.net</a:t>
            </a:r>
          </a:p>
          <a:p>
            <a:pPr marL="742950" lvl="1" indent="-285750" fontAlgn="base" latinLnBrk="1">
              <a:lnSpc>
                <a:spcPct val="150000"/>
              </a:lnSpc>
              <a:spcBef>
                <a:spcPct val="20000"/>
              </a:spcBef>
              <a:spcAft>
                <a:spcPct val="0"/>
              </a:spcAft>
              <a:buFontTx/>
              <a:buChar char="–"/>
            </a:pPr>
            <a:r>
              <a:rPr kumimoji="1" lang="en-US" altLang="ko-KR" sz="2200" kern="0" dirty="0" err="1">
                <a:solidFill>
                  <a:srgbClr val="000000"/>
                </a:solidFill>
                <a:latin typeface="Tahoma" panose="020B0604030504040204" pitchFamily="34" charset="0"/>
              </a:rPr>
              <a:t>java.net.Socket</a:t>
            </a:r>
            <a:endParaRPr kumimoji="1" lang="en-US" altLang="ko-KR" sz="2200" kern="0" dirty="0">
              <a:solidFill>
                <a:srgbClr val="000000"/>
              </a:solidFill>
              <a:latin typeface="Tahoma" panose="020B0604030504040204" pitchFamily="34" charset="0"/>
            </a:endParaRP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Implements client sockets (also called just “sockets”).</a:t>
            </a: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An endpoint for communication between two machines.</a:t>
            </a: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Constructor and Methods</a:t>
            </a:r>
          </a:p>
          <a:p>
            <a:pPr lvl="3"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Socket(String host, </a:t>
            </a:r>
            <a:r>
              <a:rPr kumimoji="1" lang="en-US" altLang="ko-KR" sz="2200" kern="0" dirty="0" err="1">
                <a:solidFill>
                  <a:srgbClr val="000000"/>
                </a:solidFill>
                <a:latin typeface="Tahoma" panose="020B0604030504040204" pitchFamily="34" charset="0"/>
              </a:rPr>
              <a:t>int</a:t>
            </a:r>
            <a:r>
              <a:rPr kumimoji="1" lang="en-US" altLang="ko-KR" sz="2200" kern="0" dirty="0">
                <a:solidFill>
                  <a:srgbClr val="000000"/>
                </a:solidFill>
                <a:latin typeface="Tahoma" panose="020B0604030504040204" pitchFamily="34" charset="0"/>
              </a:rPr>
              <a:t> port): Creates a stream socket and connects it to the specified port number on the named host.</a:t>
            </a:r>
          </a:p>
          <a:p>
            <a:pPr lvl="3" fontAlgn="base" latinLnBrk="1">
              <a:lnSpc>
                <a:spcPct val="150000"/>
              </a:lnSpc>
              <a:spcBef>
                <a:spcPct val="20000"/>
              </a:spcBef>
              <a:spcAft>
                <a:spcPct val="0"/>
              </a:spcAft>
              <a:buFontTx/>
              <a:buChar char="–"/>
            </a:pPr>
            <a:r>
              <a:rPr kumimoji="1" lang="en-US" altLang="ko-KR" sz="2200" kern="0" dirty="0" err="1">
                <a:solidFill>
                  <a:srgbClr val="000000"/>
                </a:solidFill>
                <a:latin typeface="Tahoma" panose="020B0604030504040204" pitchFamily="34" charset="0"/>
              </a:rPr>
              <a:t>InputStream</a:t>
            </a:r>
            <a:r>
              <a:rPr kumimoji="1" lang="en-US" altLang="ko-KR" sz="2200" kern="0" dirty="0">
                <a:solidFill>
                  <a:srgbClr val="000000"/>
                </a:solidFill>
                <a:latin typeface="Tahoma" panose="020B0604030504040204" pitchFamily="34" charset="0"/>
              </a:rPr>
              <a:t> </a:t>
            </a:r>
            <a:r>
              <a:rPr kumimoji="1" lang="en-US" altLang="ko-KR" sz="2200" kern="0" dirty="0" err="1">
                <a:solidFill>
                  <a:srgbClr val="000000"/>
                </a:solidFill>
                <a:latin typeface="Tahoma" panose="020B0604030504040204" pitchFamily="34" charset="0"/>
              </a:rPr>
              <a:t>getInputStream</a:t>
            </a:r>
            <a:r>
              <a:rPr kumimoji="1" lang="en-US" altLang="ko-KR" sz="2200" kern="0" dirty="0">
                <a:solidFill>
                  <a:srgbClr val="000000"/>
                </a:solidFill>
                <a:latin typeface="Tahoma" panose="020B0604030504040204" pitchFamily="34" charset="0"/>
              </a:rPr>
              <a:t>()</a:t>
            </a:r>
          </a:p>
          <a:p>
            <a:pPr lvl="3" fontAlgn="base" latinLnBrk="1">
              <a:lnSpc>
                <a:spcPct val="150000"/>
              </a:lnSpc>
              <a:spcBef>
                <a:spcPct val="20000"/>
              </a:spcBef>
              <a:spcAft>
                <a:spcPct val="0"/>
              </a:spcAft>
              <a:buFontTx/>
              <a:buChar char="–"/>
            </a:pPr>
            <a:r>
              <a:rPr kumimoji="1" lang="en-US" altLang="ko-KR" sz="2200" kern="0" dirty="0" err="1">
                <a:solidFill>
                  <a:srgbClr val="000000"/>
                </a:solidFill>
                <a:latin typeface="Tahoma" panose="020B0604030504040204" pitchFamily="34" charset="0"/>
              </a:rPr>
              <a:t>OutputStream</a:t>
            </a:r>
            <a:r>
              <a:rPr kumimoji="1" lang="en-US" altLang="ko-KR" sz="2200" kern="0" dirty="0">
                <a:solidFill>
                  <a:srgbClr val="000000"/>
                </a:solidFill>
                <a:latin typeface="Tahoma" panose="020B0604030504040204" pitchFamily="34" charset="0"/>
              </a:rPr>
              <a:t> </a:t>
            </a:r>
            <a:r>
              <a:rPr kumimoji="1" lang="en-US" altLang="ko-KR" sz="2200" kern="0" dirty="0" err="1">
                <a:solidFill>
                  <a:srgbClr val="000000"/>
                </a:solidFill>
                <a:latin typeface="Tahoma" panose="020B0604030504040204" pitchFamily="34" charset="0"/>
              </a:rPr>
              <a:t>getOutputStream</a:t>
            </a:r>
            <a:r>
              <a:rPr kumimoji="1" lang="en-US" altLang="ko-KR" sz="2200" kern="0" dirty="0">
                <a:solidFill>
                  <a:srgbClr val="000000"/>
                </a:solidFill>
                <a:latin typeface="Tahoma" panose="020B0604030504040204" pitchFamily="34" charset="0"/>
              </a:rPr>
              <a:t>()</a:t>
            </a:r>
          </a:p>
          <a:p>
            <a:pPr lvl="3"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close()</a:t>
            </a:r>
            <a:br>
              <a:rPr kumimoji="1" lang="en-US" altLang="ko-KR" sz="2200" kern="0" dirty="0">
                <a:solidFill>
                  <a:srgbClr val="000000"/>
                </a:solidFill>
                <a:latin typeface="Tahoma" panose="020B0604030504040204" pitchFamily="34" charset="0"/>
              </a:rPr>
            </a:br>
            <a:endParaRPr kumimoji="1" lang="en-US" altLang="ko-KR" sz="2200" kern="0" dirty="0">
              <a:solidFill>
                <a:srgbClr val="000000"/>
              </a:solidFill>
              <a:latin typeface="Tahoma" panose="020B0604030504040204" pitchFamily="34" charset="0"/>
            </a:endParaRP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210834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kumimoji="1" lang="en-US" altLang="ko-KR" sz="5400" u="sng" kern="0" dirty="0">
                <a:solidFill>
                  <a:srgbClr val="000000"/>
                </a:solidFill>
                <a:latin typeface="Tahoma" charset="0"/>
              </a:rPr>
              <a:t>JAVA TCP Sockets</a:t>
            </a:r>
            <a:endParaRPr lang="en-US" sz="5400" b="1" u="sng" dirty="0"/>
          </a:p>
        </p:txBody>
      </p:sp>
      <p:sp>
        <p:nvSpPr>
          <p:cNvPr id="3" name="Content Placeholder 2"/>
          <p:cNvSpPr>
            <a:spLocks noGrp="1"/>
          </p:cNvSpPr>
          <p:nvPr>
            <p:ph idx="1"/>
          </p:nvPr>
        </p:nvSpPr>
        <p:spPr>
          <a:xfrm>
            <a:off x="838200" y="1182414"/>
            <a:ext cx="10515600" cy="5360276"/>
          </a:xfrm>
        </p:spPr>
        <p:txBody>
          <a:bodyPr>
            <a:noAutofit/>
          </a:bodyPr>
          <a:lstStyle/>
          <a:p>
            <a:pPr marL="342900" lvl="0" indent="-342900" fontAlgn="base" latinLnBrk="1">
              <a:lnSpc>
                <a:spcPct val="150000"/>
              </a:lnSpc>
              <a:spcBef>
                <a:spcPct val="20000"/>
              </a:spcBef>
              <a:spcAft>
                <a:spcPct val="0"/>
              </a:spcAft>
              <a:buFontTx/>
              <a:buChar char="•"/>
            </a:pPr>
            <a:r>
              <a:rPr kumimoji="1" lang="en-US" altLang="ko-KR" sz="2200" b="1" kern="0" dirty="0">
                <a:solidFill>
                  <a:srgbClr val="000000"/>
                </a:solidFill>
                <a:latin typeface="Tahoma" panose="020B0604030504040204" pitchFamily="34" charset="0"/>
              </a:rPr>
              <a:t>In Package java.net</a:t>
            </a:r>
          </a:p>
          <a:p>
            <a:pPr marL="742950" lvl="1" indent="-285750" fontAlgn="base" latinLnBrk="1">
              <a:lnSpc>
                <a:spcPct val="150000"/>
              </a:lnSpc>
              <a:spcBef>
                <a:spcPct val="20000"/>
              </a:spcBef>
              <a:spcAft>
                <a:spcPct val="0"/>
              </a:spcAft>
              <a:buFontTx/>
              <a:buChar char="–"/>
            </a:pPr>
            <a:r>
              <a:rPr kumimoji="1" lang="en-US" altLang="ko-KR" sz="2200" kern="0" dirty="0" err="1">
                <a:solidFill>
                  <a:srgbClr val="000000"/>
                </a:solidFill>
                <a:latin typeface="Tahoma" panose="020B0604030504040204" pitchFamily="34" charset="0"/>
              </a:rPr>
              <a:t>java.net.ServerSocket</a:t>
            </a:r>
            <a:endParaRPr kumimoji="1" lang="en-US" altLang="ko-KR" sz="2200" kern="0" dirty="0">
              <a:solidFill>
                <a:srgbClr val="000000"/>
              </a:solidFill>
              <a:latin typeface="Tahoma" panose="020B0604030504040204" pitchFamily="34" charset="0"/>
            </a:endParaRP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Implements server sockets.</a:t>
            </a: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Waits for requests to come in over the network.</a:t>
            </a: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Performs some operation based on the request.</a:t>
            </a:r>
          </a:p>
          <a:p>
            <a:pPr lvl="2" fontAlgn="base" latinLnBrk="1">
              <a:lnSpc>
                <a:spcPct val="150000"/>
              </a:lnSpc>
              <a:spcBef>
                <a:spcPct val="20000"/>
              </a:spcBef>
              <a:spcAft>
                <a:spcPct val="0"/>
              </a:spcAft>
              <a:buFontTx/>
              <a:buChar char="•"/>
            </a:pPr>
            <a:r>
              <a:rPr kumimoji="1" lang="en-US" altLang="ko-KR" sz="2200" kern="0" dirty="0">
                <a:solidFill>
                  <a:srgbClr val="000000"/>
                </a:solidFill>
                <a:latin typeface="Tahoma" panose="020B0604030504040204" pitchFamily="34" charset="0"/>
              </a:rPr>
              <a:t>Constructor and Methods</a:t>
            </a:r>
          </a:p>
          <a:p>
            <a:pPr lvl="3" fontAlgn="base" latinLnBrk="1">
              <a:lnSpc>
                <a:spcPct val="150000"/>
              </a:lnSpc>
              <a:spcBef>
                <a:spcPct val="20000"/>
              </a:spcBef>
              <a:spcAft>
                <a:spcPct val="0"/>
              </a:spcAft>
              <a:buFontTx/>
              <a:buChar char="–"/>
            </a:pPr>
            <a:r>
              <a:rPr kumimoji="1" lang="en-US" altLang="ko-KR" sz="2200" b="1" kern="0" dirty="0" err="1">
                <a:solidFill>
                  <a:srgbClr val="000000"/>
                </a:solidFill>
                <a:latin typeface="Tahoma" panose="020B0604030504040204" pitchFamily="34" charset="0"/>
              </a:rPr>
              <a:t>ServerSocket</a:t>
            </a:r>
            <a:r>
              <a:rPr kumimoji="1" lang="en-US" altLang="ko-KR" sz="2200" b="1" kern="0" dirty="0">
                <a:solidFill>
                  <a:srgbClr val="000000"/>
                </a:solidFill>
                <a:latin typeface="Tahoma" panose="020B0604030504040204" pitchFamily="34" charset="0"/>
              </a:rPr>
              <a:t>(</a:t>
            </a:r>
            <a:r>
              <a:rPr kumimoji="1" lang="en-US" altLang="ko-KR" sz="2200" b="1" kern="0" dirty="0" err="1">
                <a:solidFill>
                  <a:srgbClr val="000000"/>
                </a:solidFill>
                <a:latin typeface="Tahoma" panose="020B0604030504040204" pitchFamily="34" charset="0"/>
              </a:rPr>
              <a:t>int</a:t>
            </a:r>
            <a:r>
              <a:rPr kumimoji="1" lang="en-US" altLang="ko-KR" sz="2200" b="1" kern="0" dirty="0">
                <a:solidFill>
                  <a:srgbClr val="000000"/>
                </a:solidFill>
                <a:latin typeface="Tahoma" panose="020B0604030504040204" pitchFamily="34" charset="0"/>
              </a:rPr>
              <a:t> port)</a:t>
            </a:r>
          </a:p>
          <a:p>
            <a:pPr lvl="3" fontAlgn="base" latinLnBrk="1">
              <a:lnSpc>
                <a:spcPct val="150000"/>
              </a:lnSpc>
              <a:spcBef>
                <a:spcPct val="20000"/>
              </a:spcBef>
              <a:spcAft>
                <a:spcPct val="0"/>
              </a:spcAft>
              <a:buFontTx/>
              <a:buChar char="–"/>
            </a:pPr>
            <a:r>
              <a:rPr kumimoji="1" lang="en-US" altLang="ko-KR" sz="2200" b="1" kern="0" dirty="0">
                <a:solidFill>
                  <a:srgbClr val="000000"/>
                </a:solidFill>
                <a:latin typeface="Tahoma" panose="020B0604030504040204" pitchFamily="34" charset="0"/>
              </a:rPr>
              <a:t>Socket Accept(): </a:t>
            </a:r>
            <a:r>
              <a:rPr kumimoji="1" lang="en-US" altLang="ko-KR" sz="2200" kern="0" dirty="0">
                <a:solidFill>
                  <a:srgbClr val="000000"/>
                </a:solidFill>
                <a:latin typeface="Tahoma" panose="020B0604030504040204" pitchFamily="34" charset="0"/>
              </a:rPr>
              <a:t>Listens for a connection to be made to this socket and accepts it. This method blocks until a connection is made.</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19654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endParaRPr lang="en-US" sz="5400" b="1" u="sng"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pic>
        <p:nvPicPr>
          <p:cNvPr id="11" name="Picture 10"/>
          <p:cNvPicPr>
            <a:picLocks noChangeAspect="1"/>
          </p:cNvPicPr>
          <p:nvPr/>
        </p:nvPicPr>
        <p:blipFill rotWithShape="1">
          <a:blip r:embed="rId4"/>
          <a:srcRect t="16370"/>
          <a:stretch/>
        </p:blipFill>
        <p:spPr>
          <a:xfrm>
            <a:off x="1361964" y="1863043"/>
            <a:ext cx="9828549" cy="3410856"/>
          </a:xfrm>
          <a:prstGeom prst="rect">
            <a:avLst/>
          </a:prstGeom>
        </p:spPr>
      </p:pic>
    </p:spTree>
    <p:extLst>
      <p:ext uri="{BB962C8B-B14F-4D97-AF65-F5344CB8AC3E}">
        <p14:creationId xmlns:p14="http://schemas.microsoft.com/office/powerpoint/2010/main" val="3060266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Socket I/O</a:t>
            </a:r>
          </a:p>
        </p:txBody>
      </p:sp>
      <p:sp>
        <p:nvSpPr>
          <p:cNvPr id="3" name="Content Placeholder 2"/>
          <p:cNvSpPr>
            <a:spLocks noGrp="1"/>
          </p:cNvSpPr>
          <p:nvPr>
            <p:ph idx="1"/>
          </p:nvPr>
        </p:nvSpPr>
        <p:spPr>
          <a:xfrm>
            <a:off x="838200" y="1092261"/>
            <a:ext cx="10515600" cy="5360276"/>
          </a:xfrm>
        </p:spPr>
        <p:txBody>
          <a:bodyPr>
            <a:normAutofit/>
          </a:bodyPr>
          <a:lstStyle/>
          <a:p>
            <a:pPr>
              <a:lnSpc>
                <a:spcPct val="200000"/>
              </a:lnSpc>
            </a:pPr>
            <a:r>
              <a:rPr lang="en-US" sz="3600" dirty="0"/>
              <a:t>Socket I/O is based on the Java I/O support</a:t>
            </a:r>
          </a:p>
          <a:p>
            <a:pPr lvl="1">
              <a:lnSpc>
                <a:spcPct val="200000"/>
              </a:lnSpc>
            </a:pPr>
            <a:r>
              <a:rPr lang="en-US" sz="2800" dirty="0"/>
              <a:t>in the package java.io</a:t>
            </a:r>
          </a:p>
          <a:p>
            <a:pPr>
              <a:lnSpc>
                <a:spcPct val="200000"/>
              </a:lnSpc>
            </a:pPr>
            <a:r>
              <a:rPr lang="en-US" sz="3600" dirty="0" err="1"/>
              <a:t>InputStream</a:t>
            </a:r>
            <a:r>
              <a:rPr lang="en-US" sz="3600" dirty="0"/>
              <a:t> and </a:t>
            </a:r>
            <a:r>
              <a:rPr lang="en-US" sz="3600" dirty="0" err="1"/>
              <a:t>OutputStream</a:t>
            </a:r>
            <a:r>
              <a:rPr lang="en-US" sz="3600" dirty="0"/>
              <a:t> are abstract  classes</a:t>
            </a:r>
          </a:p>
          <a:p>
            <a:pPr lvl="1">
              <a:lnSpc>
                <a:spcPct val="200000"/>
              </a:lnSpc>
            </a:pPr>
            <a:r>
              <a:rPr lang="en-US" sz="2800" dirty="0"/>
              <a:t>common operations defined for all kinds of  </a:t>
            </a:r>
            <a:r>
              <a:rPr lang="en-US" sz="2800" dirty="0" err="1"/>
              <a:t>InputStreams</a:t>
            </a:r>
            <a:r>
              <a:rPr lang="en-US" sz="2800" dirty="0"/>
              <a:t>, </a:t>
            </a:r>
            <a:r>
              <a:rPr lang="en-US" sz="2800" dirty="0" err="1"/>
              <a:t>OutputStreams</a:t>
            </a:r>
            <a:r>
              <a:rPr lang="en-US" sz="2800" dirty="0"/>
              <a:t>…</a:t>
            </a:r>
          </a:p>
          <a:p>
            <a:pPr>
              <a:lnSpc>
                <a:spcPct val="200000"/>
              </a:lnSpc>
            </a:pPr>
            <a:endParaRPr lang="en-US" sz="36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86778"/>
            <a:ext cx="2794715" cy="1584101"/>
          </a:xfrm>
          <a:prstGeom prst="rect">
            <a:avLst/>
          </a:prstGeom>
        </p:spPr>
      </p:pic>
    </p:spTree>
    <p:extLst>
      <p:ext uri="{BB962C8B-B14F-4D97-AF65-F5344CB8AC3E}">
        <p14:creationId xmlns:p14="http://schemas.microsoft.com/office/powerpoint/2010/main" val="268484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Socket Programming Types</a:t>
            </a:r>
          </a:p>
        </p:txBody>
      </p:sp>
      <p:sp>
        <p:nvSpPr>
          <p:cNvPr id="3" name="Content Placeholder 2"/>
          <p:cNvSpPr>
            <a:spLocks noGrp="1"/>
          </p:cNvSpPr>
          <p:nvPr>
            <p:ph idx="1"/>
          </p:nvPr>
        </p:nvSpPr>
        <p:spPr>
          <a:xfrm>
            <a:off x="838200" y="1092261"/>
            <a:ext cx="10515600" cy="5360276"/>
          </a:xfrm>
        </p:spPr>
        <p:txBody>
          <a:bodyPr>
            <a:normAutofit/>
          </a:bodyPr>
          <a:lstStyle/>
          <a:p>
            <a:pPr>
              <a:lnSpc>
                <a:spcPct val="150000"/>
              </a:lnSpc>
            </a:pPr>
            <a:r>
              <a:rPr lang="en-US" sz="3600" dirty="0"/>
              <a:t>Java Socket programming can be c</a:t>
            </a:r>
            <a:r>
              <a:rPr lang="en-US" sz="3600" u="sng" dirty="0">
                <a:solidFill>
                  <a:srgbClr val="FF0000"/>
                </a:solidFill>
              </a:rPr>
              <a:t>onnection-oriented</a:t>
            </a:r>
            <a:r>
              <a:rPr lang="en-US" sz="3600" dirty="0"/>
              <a:t> or </a:t>
            </a:r>
            <a:r>
              <a:rPr lang="en-US" sz="3600" u="sng" dirty="0">
                <a:solidFill>
                  <a:srgbClr val="FF0000"/>
                </a:solidFill>
              </a:rPr>
              <a:t>connection-less</a:t>
            </a:r>
            <a:r>
              <a:rPr lang="en-US" sz="3600" dirty="0"/>
              <a:t>.</a:t>
            </a:r>
          </a:p>
          <a:p>
            <a:pPr algn="just">
              <a:lnSpc>
                <a:spcPct val="150000"/>
              </a:lnSpc>
            </a:pPr>
            <a:r>
              <a:rPr lang="en-US" sz="3600" dirty="0"/>
              <a:t>Socket and </a:t>
            </a:r>
            <a:r>
              <a:rPr lang="en-US" sz="3600" dirty="0" err="1"/>
              <a:t>ServerSocket</a:t>
            </a:r>
            <a:r>
              <a:rPr lang="en-US" sz="3600" dirty="0"/>
              <a:t> classes are used for connection-oriented socket programming and</a:t>
            </a:r>
          </a:p>
          <a:p>
            <a:pPr algn="just">
              <a:lnSpc>
                <a:spcPct val="150000"/>
              </a:lnSpc>
            </a:pPr>
            <a:r>
              <a:rPr lang="en-US" sz="3600" dirty="0" err="1"/>
              <a:t>DatagramSocket</a:t>
            </a:r>
            <a:r>
              <a:rPr lang="en-US" sz="3600" dirty="0"/>
              <a:t> and </a:t>
            </a:r>
            <a:r>
              <a:rPr lang="en-US" sz="3600" dirty="0" err="1"/>
              <a:t>DatagramPacket</a:t>
            </a:r>
            <a:r>
              <a:rPr lang="en-US" sz="3600" dirty="0"/>
              <a:t> classes are used for connection-less socket programming.</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711" t="21764" b="20512"/>
          <a:stretch/>
        </p:blipFill>
        <p:spPr>
          <a:xfrm>
            <a:off x="9724571" y="5943600"/>
            <a:ext cx="2467429" cy="914400"/>
          </a:xfrm>
          <a:prstGeom prst="rect">
            <a:avLst/>
          </a:prstGeom>
        </p:spPr>
      </p:pic>
    </p:spTree>
    <p:extLst>
      <p:ext uri="{BB962C8B-B14F-4D97-AF65-F5344CB8AC3E}">
        <p14:creationId xmlns:p14="http://schemas.microsoft.com/office/powerpoint/2010/main" val="84125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Socket API</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1711" t="21764" b="20512"/>
          <a:stretch/>
        </p:blipFill>
        <p:spPr>
          <a:xfrm>
            <a:off x="9724571" y="5943600"/>
            <a:ext cx="2467429" cy="914400"/>
          </a:xfrm>
          <a:prstGeom prst="rect">
            <a:avLst/>
          </a:prstGeom>
        </p:spPr>
      </p:pic>
      <p:pic>
        <p:nvPicPr>
          <p:cNvPr id="5122" name="Picture 2" descr="Socket Programming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546" y="1079064"/>
            <a:ext cx="7417137" cy="558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342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dirty="0"/>
              <a:t>Socket I/O</a:t>
            </a:r>
          </a:p>
        </p:txBody>
      </p:sp>
      <p:sp>
        <p:nvSpPr>
          <p:cNvPr id="3" name="Content Placeholder 2"/>
          <p:cNvSpPr>
            <a:spLocks noGrp="1"/>
          </p:cNvSpPr>
          <p:nvPr>
            <p:ph idx="1"/>
          </p:nvPr>
        </p:nvSpPr>
        <p:spPr>
          <a:xfrm>
            <a:off x="838200" y="2369518"/>
            <a:ext cx="10515600" cy="2187968"/>
          </a:xfrm>
        </p:spPr>
        <p:txBody>
          <a:bodyPr>
            <a:normAutofit/>
          </a:bodyPr>
          <a:lstStyle/>
          <a:p>
            <a:pPr marL="0" indent="0" algn="ctr">
              <a:lnSpc>
                <a:spcPct val="200000"/>
              </a:lnSpc>
              <a:buNone/>
            </a:pPr>
            <a:r>
              <a:rPr lang="en-US" sz="6600" b="1" dirty="0"/>
              <a:t>A Complete Example</a:t>
            </a:r>
          </a:p>
          <a:p>
            <a:pPr>
              <a:lnSpc>
                <a:spcPct val="200000"/>
              </a:lnSpc>
            </a:pPr>
            <a:endParaRPr lang="en-US" sz="36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86778"/>
            <a:ext cx="2794715" cy="1584101"/>
          </a:xfrm>
          <a:prstGeom prst="rect">
            <a:avLst/>
          </a:prstGeom>
        </p:spPr>
      </p:pic>
    </p:spTree>
    <p:extLst>
      <p:ext uri="{BB962C8B-B14F-4D97-AF65-F5344CB8AC3E}">
        <p14:creationId xmlns:p14="http://schemas.microsoft.com/office/powerpoint/2010/main" val="342300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800" b="1" dirty="0"/>
              <a:t>Chat Application using socket</a:t>
            </a:r>
            <a:endParaRPr lang="en-US" sz="4800" b="1" u="sng" dirty="0"/>
          </a:p>
        </p:txBody>
      </p:sp>
      <p:sp>
        <p:nvSpPr>
          <p:cNvPr id="3" name="Content Placeholder 2"/>
          <p:cNvSpPr>
            <a:spLocks noGrp="1"/>
          </p:cNvSpPr>
          <p:nvPr>
            <p:ph idx="1"/>
          </p:nvPr>
        </p:nvSpPr>
        <p:spPr>
          <a:xfrm>
            <a:off x="838200" y="1182414"/>
            <a:ext cx="10515600" cy="5360276"/>
          </a:xfrm>
        </p:spPr>
        <p:txBody>
          <a:bodyPr>
            <a:noAutofit/>
          </a:bodyPr>
          <a:lstStyle/>
          <a:p>
            <a:pPr marL="0" lvl="0" indent="0">
              <a:lnSpc>
                <a:spcPct val="200000"/>
              </a:lnSpc>
              <a:buNone/>
            </a:pPr>
            <a:endParaRPr lang="en-US" sz="32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grpSp>
        <p:nvGrpSpPr>
          <p:cNvPr id="7" name="object 2"/>
          <p:cNvGrpSpPr/>
          <p:nvPr/>
        </p:nvGrpSpPr>
        <p:grpSpPr>
          <a:xfrm>
            <a:off x="1398478" y="1182414"/>
            <a:ext cx="2619375" cy="359410"/>
            <a:chOff x="520903" y="526923"/>
            <a:chExt cx="2619375" cy="359410"/>
          </a:xfrm>
        </p:grpSpPr>
        <p:sp>
          <p:nvSpPr>
            <p:cNvPr id="8" name="object 3"/>
            <p:cNvSpPr/>
            <p:nvPr/>
          </p:nvSpPr>
          <p:spPr>
            <a:xfrm>
              <a:off x="521792" y="527812"/>
              <a:ext cx="2617520" cy="357377"/>
            </a:xfrm>
            <a:prstGeom prst="rect">
              <a:avLst/>
            </a:prstGeom>
            <a:blipFill>
              <a:blip r:embed="rId4" cstate="print"/>
              <a:stretch>
                <a:fillRect/>
              </a:stretch>
            </a:blipFill>
          </p:spPr>
          <p:txBody>
            <a:bodyPr wrap="square" lIns="0" tIns="0" rIns="0" bIns="0" rtlCol="0"/>
            <a:lstStyle/>
            <a:p>
              <a:endParaRPr/>
            </a:p>
          </p:txBody>
        </p:sp>
        <p:sp>
          <p:nvSpPr>
            <p:cNvPr id="9" name="object 4"/>
            <p:cNvSpPr/>
            <p:nvPr/>
          </p:nvSpPr>
          <p:spPr>
            <a:xfrm>
              <a:off x="2685922" y="584835"/>
              <a:ext cx="101853" cy="100583"/>
            </a:xfrm>
            <a:prstGeom prst="rect">
              <a:avLst/>
            </a:prstGeom>
            <a:blipFill>
              <a:blip r:embed="rId5" cstate="print"/>
              <a:stretch>
                <a:fillRect/>
              </a:stretch>
            </a:blipFill>
          </p:spPr>
          <p:txBody>
            <a:bodyPr wrap="square" lIns="0" tIns="0" rIns="0" bIns="0" rtlCol="0"/>
            <a:lstStyle/>
            <a:p>
              <a:endParaRPr/>
            </a:p>
          </p:txBody>
        </p:sp>
        <p:sp>
          <p:nvSpPr>
            <p:cNvPr id="10" name="object 5"/>
            <p:cNvSpPr/>
            <p:nvPr/>
          </p:nvSpPr>
          <p:spPr>
            <a:xfrm>
              <a:off x="1143647" y="584835"/>
              <a:ext cx="101803" cy="100583"/>
            </a:xfrm>
            <a:prstGeom prst="rect">
              <a:avLst/>
            </a:prstGeom>
            <a:blipFill>
              <a:blip r:embed="rId6" cstate="print"/>
              <a:stretch>
                <a:fillRect/>
              </a:stretch>
            </a:blipFill>
          </p:spPr>
          <p:txBody>
            <a:bodyPr wrap="square" lIns="0" tIns="0" rIns="0" bIns="0" rtlCol="0"/>
            <a:lstStyle/>
            <a:p>
              <a:endParaRPr/>
            </a:p>
          </p:txBody>
        </p:sp>
        <p:sp>
          <p:nvSpPr>
            <p:cNvPr id="11" name="object 6"/>
            <p:cNvSpPr/>
            <p:nvPr/>
          </p:nvSpPr>
          <p:spPr>
            <a:xfrm>
              <a:off x="521792" y="527812"/>
              <a:ext cx="2618105" cy="357505"/>
            </a:xfrm>
            <a:custGeom>
              <a:avLst/>
              <a:gdLst/>
              <a:ahLst/>
              <a:cxnLst/>
              <a:rect l="l" t="t" r="r" b="b"/>
              <a:pathLst>
                <a:path w="2618105" h="357505">
                  <a:moveTo>
                    <a:pt x="2397048" y="5968"/>
                  </a:moveTo>
                  <a:lnTo>
                    <a:pt x="2617520" y="5968"/>
                  </a:lnTo>
                  <a:lnTo>
                    <a:pt x="2617520" y="60451"/>
                  </a:lnTo>
                  <a:lnTo>
                    <a:pt x="2458389" y="60451"/>
                  </a:lnTo>
                  <a:lnTo>
                    <a:pt x="2458389" y="141350"/>
                  </a:lnTo>
                  <a:lnTo>
                    <a:pt x="2572562" y="141350"/>
                  </a:lnTo>
                  <a:lnTo>
                    <a:pt x="2572562" y="193548"/>
                  </a:lnTo>
                  <a:lnTo>
                    <a:pt x="2458389" y="193548"/>
                  </a:lnTo>
                  <a:lnTo>
                    <a:pt x="2458389" y="297052"/>
                  </a:lnTo>
                  <a:lnTo>
                    <a:pt x="2614980" y="297052"/>
                  </a:lnTo>
                  <a:lnTo>
                    <a:pt x="2614980" y="351536"/>
                  </a:lnTo>
                  <a:lnTo>
                    <a:pt x="2397048" y="351536"/>
                  </a:lnTo>
                  <a:lnTo>
                    <a:pt x="2397048" y="5968"/>
                  </a:lnTo>
                  <a:close/>
                </a:path>
                <a:path w="2618105" h="357505">
                  <a:moveTo>
                    <a:pt x="1773732" y="5968"/>
                  </a:moveTo>
                  <a:lnTo>
                    <a:pt x="1835073" y="5968"/>
                  </a:lnTo>
                  <a:lnTo>
                    <a:pt x="1835073" y="240157"/>
                  </a:lnTo>
                  <a:lnTo>
                    <a:pt x="1836123" y="253420"/>
                  </a:lnTo>
                  <a:lnTo>
                    <a:pt x="1861249" y="293143"/>
                  </a:lnTo>
                  <a:lnTo>
                    <a:pt x="1898700" y="302895"/>
                  </a:lnTo>
                  <a:lnTo>
                    <a:pt x="1914440" y="301825"/>
                  </a:lnTo>
                  <a:lnTo>
                    <a:pt x="1950516" y="285876"/>
                  </a:lnTo>
                  <a:lnTo>
                    <a:pt x="1969058" y="239013"/>
                  </a:lnTo>
                  <a:lnTo>
                    <a:pt x="1969058" y="5968"/>
                  </a:lnTo>
                  <a:lnTo>
                    <a:pt x="2030272" y="5968"/>
                  </a:lnTo>
                  <a:lnTo>
                    <a:pt x="2030272" y="243712"/>
                  </a:lnTo>
                  <a:lnTo>
                    <a:pt x="2028054" y="268932"/>
                  </a:lnTo>
                  <a:lnTo>
                    <a:pt x="2010234" y="310703"/>
                  </a:lnTo>
                  <a:lnTo>
                    <a:pt x="1975200" y="340447"/>
                  </a:lnTo>
                  <a:lnTo>
                    <a:pt x="1927523" y="355496"/>
                  </a:lnTo>
                  <a:lnTo>
                    <a:pt x="1899208" y="357377"/>
                  </a:lnTo>
                  <a:lnTo>
                    <a:pt x="1870826" y="355542"/>
                  </a:lnTo>
                  <a:lnTo>
                    <a:pt x="1824395" y="340822"/>
                  </a:lnTo>
                  <a:lnTo>
                    <a:pt x="1792056" y="311574"/>
                  </a:lnTo>
                  <a:lnTo>
                    <a:pt x="1775760" y="269370"/>
                  </a:lnTo>
                  <a:lnTo>
                    <a:pt x="1773732" y="243459"/>
                  </a:lnTo>
                  <a:lnTo>
                    <a:pt x="1773732" y="5968"/>
                  </a:lnTo>
                  <a:close/>
                </a:path>
                <a:path w="2618105" h="357505">
                  <a:moveTo>
                    <a:pt x="1447342" y="5968"/>
                  </a:moveTo>
                  <a:lnTo>
                    <a:pt x="1733473" y="5968"/>
                  </a:lnTo>
                  <a:lnTo>
                    <a:pt x="1733473" y="60451"/>
                  </a:lnTo>
                  <a:lnTo>
                    <a:pt x="1618665" y="60451"/>
                  </a:lnTo>
                  <a:lnTo>
                    <a:pt x="1618665" y="351536"/>
                  </a:lnTo>
                  <a:lnTo>
                    <a:pt x="1557324" y="351536"/>
                  </a:lnTo>
                  <a:lnTo>
                    <a:pt x="1557324" y="60451"/>
                  </a:lnTo>
                  <a:lnTo>
                    <a:pt x="1447342" y="60451"/>
                  </a:lnTo>
                  <a:lnTo>
                    <a:pt x="1447342" y="5968"/>
                  </a:lnTo>
                  <a:close/>
                </a:path>
                <a:path w="2618105" h="357505">
                  <a:moveTo>
                    <a:pt x="854760" y="5968"/>
                  </a:moveTo>
                  <a:lnTo>
                    <a:pt x="916101" y="5968"/>
                  </a:lnTo>
                  <a:lnTo>
                    <a:pt x="916101" y="240157"/>
                  </a:lnTo>
                  <a:lnTo>
                    <a:pt x="917151" y="253420"/>
                  </a:lnTo>
                  <a:lnTo>
                    <a:pt x="942277" y="293143"/>
                  </a:lnTo>
                  <a:lnTo>
                    <a:pt x="979728" y="302895"/>
                  </a:lnTo>
                  <a:lnTo>
                    <a:pt x="995468" y="301825"/>
                  </a:lnTo>
                  <a:lnTo>
                    <a:pt x="1031544" y="285876"/>
                  </a:lnTo>
                  <a:lnTo>
                    <a:pt x="1050086" y="239013"/>
                  </a:lnTo>
                  <a:lnTo>
                    <a:pt x="1050086" y="5968"/>
                  </a:lnTo>
                  <a:lnTo>
                    <a:pt x="1111300" y="5968"/>
                  </a:lnTo>
                  <a:lnTo>
                    <a:pt x="1111300" y="243712"/>
                  </a:lnTo>
                  <a:lnTo>
                    <a:pt x="1109082" y="268932"/>
                  </a:lnTo>
                  <a:lnTo>
                    <a:pt x="1091262" y="310703"/>
                  </a:lnTo>
                  <a:lnTo>
                    <a:pt x="1056228" y="340447"/>
                  </a:lnTo>
                  <a:lnTo>
                    <a:pt x="1008551" y="355496"/>
                  </a:lnTo>
                  <a:lnTo>
                    <a:pt x="980236" y="357377"/>
                  </a:lnTo>
                  <a:lnTo>
                    <a:pt x="951854" y="355542"/>
                  </a:lnTo>
                  <a:lnTo>
                    <a:pt x="905423" y="340822"/>
                  </a:lnTo>
                  <a:lnTo>
                    <a:pt x="873084" y="311574"/>
                  </a:lnTo>
                  <a:lnTo>
                    <a:pt x="856788" y="269370"/>
                  </a:lnTo>
                  <a:lnTo>
                    <a:pt x="854760" y="243459"/>
                  </a:lnTo>
                  <a:lnTo>
                    <a:pt x="854760" y="5968"/>
                  </a:lnTo>
                  <a:close/>
                </a:path>
                <a:path w="2618105" h="357505">
                  <a:moveTo>
                    <a:pt x="232727" y="5968"/>
                  </a:moveTo>
                  <a:lnTo>
                    <a:pt x="518871" y="5968"/>
                  </a:lnTo>
                  <a:lnTo>
                    <a:pt x="518871" y="60451"/>
                  </a:lnTo>
                  <a:lnTo>
                    <a:pt x="403987" y="60451"/>
                  </a:lnTo>
                  <a:lnTo>
                    <a:pt x="403987" y="351536"/>
                  </a:lnTo>
                  <a:lnTo>
                    <a:pt x="342658" y="351536"/>
                  </a:lnTo>
                  <a:lnTo>
                    <a:pt x="342658" y="60451"/>
                  </a:lnTo>
                  <a:lnTo>
                    <a:pt x="232727" y="60451"/>
                  </a:lnTo>
                  <a:lnTo>
                    <a:pt x="232727" y="5968"/>
                  </a:lnTo>
                  <a:close/>
                </a:path>
                <a:path w="2618105" h="357505">
                  <a:moveTo>
                    <a:pt x="2197150" y="2412"/>
                  </a:moveTo>
                  <a:lnTo>
                    <a:pt x="2254731" y="8772"/>
                  </a:lnTo>
                  <a:lnTo>
                    <a:pt x="2295845" y="27860"/>
                  </a:lnTo>
                  <a:lnTo>
                    <a:pt x="2320505" y="59688"/>
                  </a:lnTo>
                  <a:lnTo>
                    <a:pt x="2328722" y="104266"/>
                  </a:lnTo>
                  <a:lnTo>
                    <a:pt x="2327581" y="119268"/>
                  </a:lnTo>
                  <a:lnTo>
                    <a:pt x="2310561" y="160274"/>
                  </a:lnTo>
                  <a:lnTo>
                    <a:pt x="2278057" y="189741"/>
                  </a:lnTo>
                  <a:lnTo>
                    <a:pt x="2264841" y="195834"/>
                  </a:lnTo>
                  <a:lnTo>
                    <a:pt x="2366949" y="351536"/>
                  </a:lnTo>
                  <a:lnTo>
                    <a:pt x="2296210" y="351536"/>
                  </a:lnTo>
                  <a:lnTo>
                    <a:pt x="2204008" y="208787"/>
                  </a:lnTo>
                  <a:lnTo>
                    <a:pt x="2196345" y="208619"/>
                  </a:lnTo>
                  <a:lnTo>
                    <a:pt x="2187276" y="208295"/>
                  </a:lnTo>
                  <a:lnTo>
                    <a:pt x="2176826" y="207805"/>
                  </a:lnTo>
                  <a:lnTo>
                    <a:pt x="2165019" y="207137"/>
                  </a:lnTo>
                  <a:lnTo>
                    <a:pt x="2165019" y="351536"/>
                  </a:lnTo>
                  <a:lnTo>
                    <a:pt x="2101392" y="351536"/>
                  </a:lnTo>
                  <a:lnTo>
                    <a:pt x="2101392" y="5968"/>
                  </a:lnTo>
                  <a:lnTo>
                    <a:pt x="2105802" y="5851"/>
                  </a:lnTo>
                  <a:lnTo>
                    <a:pt x="2113902" y="5508"/>
                  </a:lnTo>
                  <a:lnTo>
                    <a:pt x="2125717" y="4951"/>
                  </a:lnTo>
                  <a:lnTo>
                    <a:pt x="2141270" y="4190"/>
                  </a:lnTo>
                  <a:lnTo>
                    <a:pt x="2157753" y="3430"/>
                  </a:lnTo>
                  <a:lnTo>
                    <a:pt x="2172544" y="2873"/>
                  </a:lnTo>
                  <a:lnTo>
                    <a:pt x="2185669" y="2530"/>
                  </a:lnTo>
                  <a:lnTo>
                    <a:pt x="2197150" y="2412"/>
                  </a:lnTo>
                  <a:close/>
                </a:path>
                <a:path w="2618105" h="357505">
                  <a:moveTo>
                    <a:pt x="654824" y="2412"/>
                  </a:moveTo>
                  <a:lnTo>
                    <a:pt x="712411" y="8772"/>
                  </a:lnTo>
                  <a:lnTo>
                    <a:pt x="753538" y="27860"/>
                  </a:lnTo>
                  <a:lnTo>
                    <a:pt x="778211" y="59688"/>
                  </a:lnTo>
                  <a:lnTo>
                    <a:pt x="786434" y="104266"/>
                  </a:lnTo>
                  <a:lnTo>
                    <a:pt x="785293" y="119268"/>
                  </a:lnTo>
                  <a:lnTo>
                    <a:pt x="768273" y="160274"/>
                  </a:lnTo>
                  <a:lnTo>
                    <a:pt x="735742" y="189741"/>
                  </a:lnTo>
                  <a:lnTo>
                    <a:pt x="722528" y="195834"/>
                  </a:lnTo>
                  <a:lnTo>
                    <a:pt x="824661" y="351536"/>
                  </a:lnTo>
                  <a:lnTo>
                    <a:pt x="753922" y="351536"/>
                  </a:lnTo>
                  <a:lnTo>
                    <a:pt x="661670" y="208787"/>
                  </a:lnTo>
                  <a:lnTo>
                    <a:pt x="654016" y="208619"/>
                  </a:lnTo>
                  <a:lnTo>
                    <a:pt x="644979" y="208295"/>
                  </a:lnTo>
                  <a:lnTo>
                    <a:pt x="634555" y="207805"/>
                  </a:lnTo>
                  <a:lnTo>
                    <a:pt x="622744" y="207137"/>
                  </a:lnTo>
                  <a:lnTo>
                    <a:pt x="622744" y="351536"/>
                  </a:lnTo>
                  <a:lnTo>
                    <a:pt x="559054" y="351536"/>
                  </a:lnTo>
                  <a:lnTo>
                    <a:pt x="559054" y="5968"/>
                  </a:lnTo>
                  <a:lnTo>
                    <a:pt x="563495" y="5851"/>
                  </a:lnTo>
                  <a:lnTo>
                    <a:pt x="571619" y="5508"/>
                  </a:lnTo>
                  <a:lnTo>
                    <a:pt x="583426" y="4951"/>
                  </a:lnTo>
                  <a:lnTo>
                    <a:pt x="598919" y="4190"/>
                  </a:lnTo>
                  <a:lnTo>
                    <a:pt x="615416" y="3430"/>
                  </a:lnTo>
                  <a:lnTo>
                    <a:pt x="630234" y="2873"/>
                  </a:lnTo>
                  <a:lnTo>
                    <a:pt x="643371" y="2530"/>
                  </a:lnTo>
                  <a:lnTo>
                    <a:pt x="654824" y="2412"/>
                  </a:lnTo>
                  <a:close/>
                </a:path>
                <a:path w="2618105" h="357505">
                  <a:moveTo>
                    <a:pt x="1324152" y="0"/>
                  </a:moveTo>
                  <a:lnTo>
                    <a:pt x="1352372" y="1524"/>
                  </a:lnTo>
                  <a:lnTo>
                    <a:pt x="1377603" y="6096"/>
                  </a:lnTo>
                  <a:lnTo>
                    <a:pt x="1399858" y="13716"/>
                  </a:lnTo>
                  <a:lnTo>
                    <a:pt x="1419148" y="24384"/>
                  </a:lnTo>
                  <a:lnTo>
                    <a:pt x="1394002" y="75057"/>
                  </a:lnTo>
                  <a:lnTo>
                    <a:pt x="1382166" y="66075"/>
                  </a:lnTo>
                  <a:lnTo>
                    <a:pt x="1367221" y="59689"/>
                  </a:lnTo>
                  <a:lnTo>
                    <a:pt x="1349157" y="55876"/>
                  </a:lnTo>
                  <a:lnTo>
                    <a:pt x="1327962" y="54610"/>
                  </a:lnTo>
                  <a:lnTo>
                    <a:pt x="1307317" y="56872"/>
                  </a:lnTo>
                  <a:lnTo>
                    <a:pt x="1271884" y="74969"/>
                  </a:lnTo>
                  <a:lnTo>
                    <a:pt x="1245075" y="110095"/>
                  </a:lnTo>
                  <a:lnTo>
                    <a:pt x="1231272" y="155866"/>
                  </a:lnTo>
                  <a:lnTo>
                    <a:pt x="1229537" y="182372"/>
                  </a:lnTo>
                  <a:lnTo>
                    <a:pt x="1231135" y="208661"/>
                  </a:lnTo>
                  <a:lnTo>
                    <a:pt x="1243950" y="252666"/>
                  </a:lnTo>
                  <a:lnTo>
                    <a:pt x="1269026" y="284624"/>
                  </a:lnTo>
                  <a:lnTo>
                    <a:pt x="1323390" y="302895"/>
                  </a:lnTo>
                  <a:lnTo>
                    <a:pt x="1346516" y="300724"/>
                  </a:lnTo>
                  <a:lnTo>
                    <a:pt x="1366951" y="294195"/>
                  </a:lnTo>
                  <a:lnTo>
                    <a:pt x="1384719" y="283285"/>
                  </a:lnTo>
                  <a:lnTo>
                    <a:pt x="1399844" y="267970"/>
                  </a:lnTo>
                  <a:lnTo>
                    <a:pt x="1428419" y="317626"/>
                  </a:lnTo>
                  <a:lnTo>
                    <a:pt x="1407466" y="335035"/>
                  </a:lnTo>
                  <a:lnTo>
                    <a:pt x="1382144" y="347456"/>
                  </a:lnTo>
                  <a:lnTo>
                    <a:pt x="1352463" y="354899"/>
                  </a:lnTo>
                  <a:lnTo>
                    <a:pt x="1318437" y="357377"/>
                  </a:lnTo>
                  <a:lnTo>
                    <a:pt x="1284264" y="354401"/>
                  </a:lnTo>
                  <a:lnTo>
                    <a:pt x="1228015" y="330588"/>
                  </a:lnTo>
                  <a:lnTo>
                    <a:pt x="1188413" y="283773"/>
                  </a:lnTo>
                  <a:lnTo>
                    <a:pt x="1168411" y="218813"/>
                  </a:lnTo>
                  <a:lnTo>
                    <a:pt x="1165910" y="179832"/>
                  </a:lnTo>
                  <a:lnTo>
                    <a:pt x="1168677" y="143037"/>
                  </a:lnTo>
                  <a:lnTo>
                    <a:pt x="1190878" y="78926"/>
                  </a:lnTo>
                  <a:lnTo>
                    <a:pt x="1234123" y="29039"/>
                  </a:lnTo>
                  <a:lnTo>
                    <a:pt x="1291031" y="3234"/>
                  </a:lnTo>
                  <a:lnTo>
                    <a:pt x="1324152" y="0"/>
                  </a:lnTo>
                  <a:close/>
                </a:path>
                <a:path w="2618105" h="357505">
                  <a:moveTo>
                    <a:pt x="105448" y="0"/>
                  </a:moveTo>
                  <a:lnTo>
                    <a:pt x="133413" y="1404"/>
                  </a:lnTo>
                  <a:lnTo>
                    <a:pt x="157399" y="5619"/>
                  </a:lnTo>
                  <a:lnTo>
                    <a:pt x="177405" y="12644"/>
                  </a:lnTo>
                  <a:lnTo>
                    <a:pt x="193433" y="22478"/>
                  </a:lnTo>
                  <a:lnTo>
                    <a:pt x="174790" y="75311"/>
                  </a:lnTo>
                  <a:lnTo>
                    <a:pt x="158414" y="65216"/>
                  </a:lnTo>
                  <a:lnTo>
                    <a:pt x="141593" y="57991"/>
                  </a:lnTo>
                  <a:lnTo>
                    <a:pt x="124328" y="53647"/>
                  </a:lnTo>
                  <a:lnTo>
                    <a:pt x="106616" y="52197"/>
                  </a:lnTo>
                  <a:lnTo>
                    <a:pt x="96601" y="52889"/>
                  </a:lnTo>
                  <a:lnTo>
                    <a:pt x="64955" y="76263"/>
                  </a:lnTo>
                  <a:lnTo>
                    <a:pt x="62039" y="92583"/>
                  </a:lnTo>
                  <a:lnTo>
                    <a:pt x="66152" y="107584"/>
                  </a:lnTo>
                  <a:lnTo>
                    <a:pt x="78490" y="122872"/>
                  </a:lnTo>
                  <a:lnTo>
                    <a:pt x="99056" y="138445"/>
                  </a:lnTo>
                  <a:lnTo>
                    <a:pt x="127850" y="154304"/>
                  </a:lnTo>
                  <a:lnTo>
                    <a:pt x="143978" y="162615"/>
                  </a:lnTo>
                  <a:lnTo>
                    <a:pt x="157691" y="170592"/>
                  </a:lnTo>
                  <a:lnTo>
                    <a:pt x="191369" y="201041"/>
                  </a:lnTo>
                  <a:lnTo>
                    <a:pt x="207230" y="238934"/>
                  </a:lnTo>
                  <a:lnTo>
                    <a:pt x="209232" y="261238"/>
                  </a:lnTo>
                  <a:lnTo>
                    <a:pt x="207161" y="281267"/>
                  </a:lnTo>
                  <a:lnTo>
                    <a:pt x="190592" y="315799"/>
                  </a:lnTo>
                  <a:lnTo>
                    <a:pt x="158117" y="342161"/>
                  </a:lnTo>
                  <a:lnTo>
                    <a:pt x="113706" y="355687"/>
                  </a:lnTo>
                  <a:lnTo>
                    <a:pt x="87274" y="357377"/>
                  </a:lnTo>
                  <a:lnTo>
                    <a:pt x="63688" y="355828"/>
                  </a:lnTo>
                  <a:lnTo>
                    <a:pt x="41279" y="351170"/>
                  </a:lnTo>
                  <a:lnTo>
                    <a:pt x="20049" y="343394"/>
                  </a:lnTo>
                  <a:lnTo>
                    <a:pt x="0" y="332486"/>
                  </a:lnTo>
                  <a:lnTo>
                    <a:pt x="22644" y="277495"/>
                  </a:lnTo>
                  <a:lnTo>
                    <a:pt x="40734" y="288643"/>
                  </a:lnTo>
                  <a:lnTo>
                    <a:pt x="58677" y="296576"/>
                  </a:lnTo>
                  <a:lnTo>
                    <a:pt x="76472" y="301319"/>
                  </a:lnTo>
                  <a:lnTo>
                    <a:pt x="94119" y="302895"/>
                  </a:lnTo>
                  <a:lnTo>
                    <a:pt x="117755" y="300537"/>
                  </a:lnTo>
                  <a:lnTo>
                    <a:pt x="134639" y="293465"/>
                  </a:lnTo>
                  <a:lnTo>
                    <a:pt x="144768" y="281678"/>
                  </a:lnTo>
                  <a:lnTo>
                    <a:pt x="148145" y="265175"/>
                  </a:lnTo>
                  <a:lnTo>
                    <a:pt x="147348" y="256434"/>
                  </a:lnTo>
                  <a:lnTo>
                    <a:pt x="127347" y="223206"/>
                  </a:lnTo>
                  <a:lnTo>
                    <a:pt x="82918" y="195452"/>
                  </a:lnTo>
                  <a:lnTo>
                    <a:pt x="64663" y="185975"/>
                  </a:lnTo>
                  <a:lnTo>
                    <a:pt x="49653" y="177355"/>
                  </a:lnTo>
                  <a:lnTo>
                    <a:pt x="17160" y="148637"/>
                  </a:lnTo>
                  <a:lnTo>
                    <a:pt x="1175" y="103489"/>
                  </a:lnTo>
                  <a:lnTo>
                    <a:pt x="711" y="92963"/>
                  </a:lnTo>
                  <a:lnTo>
                    <a:pt x="2545" y="73796"/>
                  </a:lnTo>
                  <a:lnTo>
                    <a:pt x="30073" y="26415"/>
                  </a:lnTo>
                  <a:lnTo>
                    <a:pt x="63603" y="6635"/>
                  </a:lnTo>
                  <a:lnTo>
                    <a:pt x="83485" y="1662"/>
                  </a:lnTo>
                  <a:lnTo>
                    <a:pt x="105448" y="0"/>
                  </a:lnTo>
                  <a:close/>
                </a:path>
              </a:pathLst>
            </a:custGeom>
            <a:ln w="3175">
              <a:solidFill>
                <a:srgbClr val="58134A"/>
              </a:solidFill>
            </a:ln>
          </p:spPr>
          <p:txBody>
            <a:bodyPr wrap="square" lIns="0" tIns="0" rIns="0" bIns="0" rtlCol="0"/>
            <a:lstStyle/>
            <a:p>
              <a:endParaRPr/>
            </a:p>
          </p:txBody>
        </p:sp>
      </p:grpSp>
      <p:sp>
        <p:nvSpPr>
          <p:cNvPr id="12" name="object 7"/>
          <p:cNvSpPr/>
          <p:nvPr/>
        </p:nvSpPr>
        <p:spPr>
          <a:xfrm>
            <a:off x="939935" y="1641896"/>
            <a:ext cx="7619150" cy="5000679"/>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8443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000" b="1" u="sng" dirty="0"/>
              <a:t>Java Packages for Socket Programming</a:t>
            </a:r>
          </a:p>
        </p:txBody>
      </p:sp>
      <p:sp>
        <p:nvSpPr>
          <p:cNvPr id="3" name="Content Placeholder 2"/>
          <p:cNvSpPr>
            <a:spLocks noGrp="1"/>
          </p:cNvSpPr>
          <p:nvPr>
            <p:ph idx="1"/>
          </p:nvPr>
        </p:nvSpPr>
        <p:spPr>
          <a:xfrm>
            <a:off x="838200" y="1182414"/>
            <a:ext cx="10515600" cy="5360276"/>
          </a:xfrm>
        </p:spPr>
        <p:txBody>
          <a:bodyPr>
            <a:normAutofit/>
          </a:bodyPr>
          <a:lstStyle/>
          <a:p>
            <a:pPr marL="0" lvl="0" indent="0" algn="just">
              <a:lnSpc>
                <a:spcPct val="250000"/>
              </a:lnSpc>
              <a:buNone/>
            </a:pPr>
            <a:r>
              <a:rPr lang="en-US" sz="3200" b="1" dirty="0"/>
              <a:t>import </a:t>
            </a:r>
            <a:r>
              <a:rPr lang="en-US" sz="3200" b="1" dirty="0" err="1"/>
              <a:t>java.io.DataInputStream</a:t>
            </a:r>
            <a:r>
              <a:rPr lang="en-US" sz="3200" b="1" dirty="0"/>
              <a:t>;</a:t>
            </a:r>
          </a:p>
          <a:p>
            <a:pPr marL="0" lvl="0" indent="0" algn="just">
              <a:lnSpc>
                <a:spcPct val="250000"/>
              </a:lnSpc>
              <a:buNone/>
            </a:pPr>
            <a:r>
              <a:rPr lang="en-US" sz="3200" b="1" dirty="0"/>
              <a:t>import </a:t>
            </a:r>
            <a:r>
              <a:rPr lang="en-US" sz="3200" b="1" dirty="0" err="1"/>
              <a:t>java.io.DataOutputStream</a:t>
            </a:r>
            <a:r>
              <a:rPr lang="en-US" sz="3200" b="1" dirty="0"/>
              <a:t>;</a:t>
            </a:r>
          </a:p>
          <a:p>
            <a:pPr marL="0" lvl="0" indent="0" algn="just">
              <a:lnSpc>
                <a:spcPct val="250000"/>
              </a:lnSpc>
              <a:buNone/>
            </a:pPr>
            <a:r>
              <a:rPr lang="en-US" sz="3200" b="1" dirty="0"/>
              <a:t>import </a:t>
            </a:r>
            <a:r>
              <a:rPr lang="en-US" sz="3200" b="1" dirty="0" err="1"/>
              <a:t>java.net.ServerSocket</a:t>
            </a:r>
            <a:r>
              <a:rPr lang="en-US" sz="3200" b="1" dirty="0"/>
              <a:t>;</a:t>
            </a:r>
          </a:p>
          <a:p>
            <a:pPr marL="0" lvl="0" indent="0" algn="just">
              <a:lnSpc>
                <a:spcPct val="250000"/>
              </a:lnSpc>
              <a:buNone/>
            </a:pPr>
            <a:r>
              <a:rPr lang="en-US" sz="3200" b="1" dirty="0"/>
              <a:t>import </a:t>
            </a:r>
            <a:r>
              <a:rPr lang="en-US" sz="3200" b="1" dirty="0" err="1"/>
              <a:t>java.net.Socket</a:t>
            </a:r>
            <a:r>
              <a:rPr lang="en-US" sz="3200" b="1" dirty="0"/>
              <a:t>;</a:t>
            </a:r>
          </a:p>
          <a:p>
            <a:pPr marL="0" lvl="0" indent="0" algn="just">
              <a:lnSpc>
                <a:spcPct val="250000"/>
              </a:lnSpc>
              <a:buNone/>
            </a:pPr>
            <a:endParaRPr lang="en-US" sz="3200" b="1" dirty="0"/>
          </a:p>
        </p:txBody>
      </p:sp>
      <p:pic>
        <p:nvPicPr>
          <p:cNvPr id="4" name="Picture 3"/>
          <p:cNvPicPr>
            <a:picLocks noChangeAspect="1"/>
          </p:cNvPicPr>
          <p:nvPr/>
        </p:nvPicPr>
        <p:blipFill rotWithShape="1">
          <a:blip r:embed="rId2"/>
          <a:srcRect l="11575" r="9166" b="5311"/>
          <a:stretch/>
        </p:blipFill>
        <p:spPr>
          <a:xfrm>
            <a:off x="36777" y="0"/>
            <a:ext cx="1792023"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3105812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Steps for Creating Server</a:t>
            </a:r>
          </a:p>
        </p:txBody>
      </p:sp>
      <p:sp>
        <p:nvSpPr>
          <p:cNvPr id="3" name="Content Placeholder 2"/>
          <p:cNvSpPr>
            <a:spLocks noGrp="1"/>
          </p:cNvSpPr>
          <p:nvPr>
            <p:ph idx="1"/>
          </p:nvPr>
        </p:nvSpPr>
        <p:spPr>
          <a:xfrm>
            <a:off x="838200" y="1182414"/>
            <a:ext cx="10515600" cy="5360276"/>
          </a:xfrm>
        </p:spPr>
        <p:txBody>
          <a:bodyPr>
            <a:normAutofit/>
          </a:bodyPr>
          <a:lstStyle/>
          <a:p>
            <a:pPr algn="just">
              <a:lnSpc>
                <a:spcPct val="100000"/>
              </a:lnSpc>
            </a:pPr>
            <a:r>
              <a:rPr lang="en-US" sz="3200" b="1" dirty="0"/>
              <a:t>Create Server Socket</a:t>
            </a:r>
          </a:p>
          <a:p>
            <a:pPr algn="just">
              <a:lnSpc>
                <a:spcPct val="250000"/>
              </a:lnSpc>
            </a:pPr>
            <a:r>
              <a:rPr lang="en-US" sz="3200" b="1" dirty="0"/>
              <a:t>Accept Socket Incoming Connection</a:t>
            </a:r>
          </a:p>
          <a:p>
            <a:pPr algn="just">
              <a:lnSpc>
                <a:spcPct val="250000"/>
              </a:lnSpc>
            </a:pPr>
            <a:r>
              <a:rPr lang="en-US" sz="3200" b="1" dirty="0"/>
              <a:t>Prepare </a:t>
            </a:r>
            <a:r>
              <a:rPr lang="en-US" sz="3200" b="1" dirty="0" err="1"/>
              <a:t>DataInputStream</a:t>
            </a:r>
            <a:endParaRPr lang="en-US" sz="3200" b="1" dirty="0"/>
          </a:p>
          <a:p>
            <a:pPr algn="just">
              <a:lnSpc>
                <a:spcPct val="250000"/>
              </a:lnSpc>
            </a:pPr>
            <a:r>
              <a:rPr lang="en-US" sz="3200" b="1" dirty="0"/>
              <a:t>Prepare </a:t>
            </a:r>
            <a:r>
              <a:rPr lang="en-US" sz="3200" b="1" dirty="0" err="1"/>
              <a:t>DataOutputStream</a:t>
            </a:r>
            <a:endParaRPr lang="en-US" sz="3200" b="1" dirty="0"/>
          </a:p>
          <a:p>
            <a:pPr algn="just">
              <a:lnSpc>
                <a:spcPct val="250000"/>
              </a:lnSpc>
            </a:pPr>
            <a:endParaRPr lang="en-US" sz="3200"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2882556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Creating Server</a:t>
            </a:r>
          </a:p>
        </p:txBody>
      </p:sp>
      <p:sp>
        <p:nvSpPr>
          <p:cNvPr id="3" name="Content Placeholder 2"/>
          <p:cNvSpPr>
            <a:spLocks noGrp="1"/>
          </p:cNvSpPr>
          <p:nvPr>
            <p:ph idx="1"/>
          </p:nvPr>
        </p:nvSpPr>
        <p:spPr>
          <a:xfrm>
            <a:off x="838200" y="948435"/>
            <a:ext cx="10515600" cy="5594255"/>
          </a:xfrm>
        </p:spPr>
        <p:txBody>
          <a:bodyPr>
            <a:normAutofit/>
          </a:bodyPr>
          <a:lstStyle/>
          <a:p>
            <a:pPr algn="just">
              <a:lnSpc>
                <a:spcPct val="100000"/>
              </a:lnSpc>
              <a:spcBef>
                <a:spcPts val="0"/>
              </a:spcBef>
            </a:pPr>
            <a:r>
              <a:rPr lang="en-US" sz="3200" b="1" dirty="0"/>
              <a:t>Create Server Socket</a:t>
            </a:r>
          </a:p>
          <a:p>
            <a:pPr lvl="1" algn="just">
              <a:lnSpc>
                <a:spcPct val="120000"/>
              </a:lnSpc>
              <a:spcBef>
                <a:spcPts val="0"/>
              </a:spcBef>
              <a:buFontTx/>
              <a:buChar char="-"/>
            </a:pPr>
            <a:r>
              <a:rPr lang="en-US" sz="3000" dirty="0"/>
              <a:t>To create the server application, we need to create the instance of </a:t>
            </a:r>
            <a:r>
              <a:rPr lang="en-US" sz="3000" dirty="0" err="1"/>
              <a:t>ServerSocket</a:t>
            </a:r>
            <a:r>
              <a:rPr lang="en-US" sz="3000" dirty="0"/>
              <a:t> class. </a:t>
            </a:r>
          </a:p>
          <a:p>
            <a:pPr lvl="1" algn="just">
              <a:lnSpc>
                <a:spcPct val="120000"/>
              </a:lnSpc>
              <a:spcBef>
                <a:spcPts val="0"/>
              </a:spcBef>
              <a:buFontTx/>
              <a:buChar char="-"/>
            </a:pPr>
            <a:r>
              <a:rPr lang="en-US" sz="3400" dirty="0"/>
              <a:t>Here, we are using 1201 port number for the communication between the client and server. You may also choose any other port number. </a:t>
            </a:r>
          </a:p>
          <a:p>
            <a:pPr lvl="1" algn="just">
              <a:lnSpc>
                <a:spcPct val="120000"/>
              </a:lnSpc>
              <a:spcBef>
                <a:spcPts val="0"/>
              </a:spcBef>
              <a:buFontTx/>
              <a:buChar char="-"/>
            </a:pPr>
            <a:r>
              <a:rPr lang="en-US" sz="3400" dirty="0"/>
              <a:t>The accept() method waits for the client. If clients connects with the given port number, </a:t>
            </a:r>
          </a:p>
          <a:p>
            <a:pPr marL="457200" lvl="1" indent="0" algn="just">
              <a:lnSpc>
                <a:spcPct val="120000"/>
              </a:lnSpc>
              <a:spcBef>
                <a:spcPts val="0"/>
              </a:spcBef>
              <a:buNone/>
            </a:pPr>
            <a:r>
              <a:rPr lang="en-US" sz="3400" dirty="0"/>
              <a:t>   it returns an instance of Socket.</a:t>
            </a:r>
            <a:endParaRPr lang="en-US" sz="3400"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3392098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Initialization (</a:t>
            </a:r>
            <a:r>
              <a:rPr lang="en-US" sz="5400" dirty="0"/>
              <a:t>Se</a:t>
            </a:r>
            <a:r>
              <a:rPr lang="en-US" sz="5400" spc="10" dirty="0"/>
              <a:t>r</a:t>
            </a:r>
            <a:r>
              <a:rPr lang="en-US" sz="5400" dirty="0"/>
              <a:t>ver</a:t>
            </a:r>
            <a:r>
              <a:rPr lang="en-US" sz="5400" b="1" u="sng" dirty="0"/>
              <a: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3" name="Content Placeholder 2"/>
          <p:cNvSpPr>
            <a:spLocks noGrp="1"/>
          </p:cNvSpPr>
          <p:nvPr>
            <p:ph idx="1"/>
          </p:nvPr>
        </p:nvSpPr>
        <p:spPr>
          <a:xfrm>
            <a:off x="838200" y="1233197"/>
            <a:ext cx="10515600" cy="4351338"/>
          </a:xfrm>
        </p:spPr>
        <p:txBody>
          <a:bodyPr>
            <a:normAutofit/>
          </a:bodyPr>
          <a:lstStyle/>
          <a:p>
            <a:pPr>
              <a:lnSpc>
                <a:spcPct val="100000"/>
              </a:lnSpc>
            </a:pPr>
            <a:r>
              <a:rPr lang="en-US" sz="4400" b="1" dirty="0"/>
              <a:t>Server </a:t>
            </a:r>
            <a:endParaRPr lang="en-US" sz="2400" b="1" dirty="0"/>
          </a:p>
        </p:txBody>
      </p:sp>
      <p:sp>
        <p:nvSpPr>
          <p:cNvPr id="8" name="Rectangle 7"/>
          <p:cNvSpPr/>
          <p:nvPr/>
        </p:nvSpPr>
        <p:spPr>
          <a:xfrm>
            <a:off x="2560017" y="1857579"/>
            <a:ext cx="6141922" cy="3416320"/>
          </a:xfrm>
          <a:prstGeom prst="rect">
            <a:avLst/>
          </a:prstGeom>
          <a:solidFill>
            <a:srgbClr val="FFFF00"/>
          </a:solidFill>
        </p:spPr>
        <p:txBody>
          <a:bodyPr wrap="square">
            <a:spAutoFit/>
          </a:bodyPr>
          <a:lstStyle/>
          <a:p>
            <a:pPr>
              <a:lnSpc>
                <a:spcPct val="150000"/>
              </a:lnSpc>
            </a:pPr>
            <a:r>
              <a:rPr lang="en-US" sz="3600" dirty="0"/>
              <a:t>static </a:t>
            </a:r>
            <a:r>
              <a:rPr lang="en-US" sz="3600" dirty="0" err="1"/>
              <a:t>ServerSocket</a:t>
            </a:r>
            <a:r>
              <a:rPr lang="en-US" sz="3600" dirty="0"/>
              <a:t> </a:t>
            </a:r>
            <a:r>
              <a:rPr lang="en-US" sz="3600" dirty="0" err="1"/>
              <a:t>ss</a:t>
            </a:r>
            <a:r>
              <a:rPr lang="en-US" sz="3600" dirty="0"/>
              <a:t>;</a:t>
            </a:r>
          </a:p>
          <a:p>
            <a:pPr>
              <a:lnSpc>
                <a:spcPct val="150000"/>
              </a:lnSpc>
            </a:pPr>
            <a:r>
              <a:rPr lang="en-US" sz="3600" dirty="0"/>
              <a:t>static Socket s;</a:t>
            </a:r>
          </a:p>
          <a:p>
            <a:pPr>
              <a:lnSpc>
                <a:spcPct val="150000"/>
              </a:lnSpc>
            </a:pPr>
            <a:r>
              <a:rPr lang="en-US" sz="3600" dirty="0"/>
              <a:t>static </a:t>
            </a:r>
            <a:r>
              <a:rPr lang="en-US" sz="3600" dirty="0" err="1"/>
              <a:t>DataInputStream</a:t>
            </a:r>
            <a:r>
              <a:rPr lang="en-US" sz="3600" dirty="0"/>
              <a:t> din;</a:t>
            </a:r>
          </a:p>
          <a:p>
            <a:pPr>
              <a:lnSpc>
                <a:spcPct val="150000"/>
              </a:lnSpc>
            </a:pPr>
            <a:r>
              <a:rPr lang="en-US" sz="3600" dirty="0"/>
              <a:t>static </a:t>
            </a:r>
            <a:r>
              <a:rPr lang="en-US" sz="3600" dirty="0" err="1"/>
              <a:t>DataOutputStream</a:t>
            </a:r>
            <a:r>
              <a:rPr lang="en-US" sz="3600" dirty="0"/>
              <a:t> </a:t>
            </a:r>
            <a:r>
              <a:rPr lang="en-US" sz="3600" dirty="0" err="1"/>
              <a:t>dout</a:t>
            </a:r>
            <a:r>
              <a:rPr lang="en-US" sz="3600" dirty="0"/>
              <a:t>;</a:t>
            </a:r>
          </a:p>
        </p:txBody>
      </p:sp>
    </p:spTree>
    <p:extLst>
      <p:ext uri="{BB962C8B-B14F-4D97-AF65-F5344CB8AC3E}">
        <p14:creationId xmlns:p14="http://schemas.microsoft.com/office/powerpoint/2010/main" val="2778208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Creating Server</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8" name="Rectangle 7"/>
          <p:cNvSpPr/>
          <p:nvPr/>
        </p:nvSpPr>
        <p:spPr>
          <a:xfrm>
            <a:off x="1320800" y="1835221"/>
            <a:ext cx="8200571" cy="2031325"/>
          </a:xfrm>
          <a:prstGeom prst="rect">
            <a:avLst/>
          </a:prstGeom>
          <a:solidFill>
            <a:srgbClr val="FFFF00"/>
          </a:solidFill>
        </p:spPr>
        <p:txBody>
          <a:bodyPr wrap="square">
            <a:spAutoFit/>
          </a:bodyPr>
          <a:lstStyle/>
          <a:p>
            <a:pPr algn="just">
              <a:lnSpc>
                <a:spcPct val="150000"/>
              </a:lnSpc>
            </a:pPr>
            <a:r>
              <a:rPr lang="en-US" sz="2800" dirty="0" err="1">
                <a:solidFill>
                  <a:srgbClr val="000000"/>
                </a:solidFill>
                <a:latin typeface="inter-regular"/>
              </a:rPr>
              <a:t>ServerSocket</a:t>
            </a:r>
            <a:r>
              <a:rPr lang="en-US" sz="2800" dirty="0">
                <a:solidFill>
                  <a:srgbClr val="000000"/>
                </a:solidFill>
                <a:latin typeface="inter-regular"/>
              </a:rPr>
              <a:t> </a:t>
            </a:r>
            <a:r>
              <a:rPr lang="en-US" sz="2800" dirty="0" err="1">
                <a:solidFill>
                  <a:srgbClr val="000000"/>
                </a:solidFill>
                <a:latin typeface="inter-regular"/>
              </a:rPr>
              <a:t>ss</a:t>
            </a:r>
            <a:r>
              <a:rPr lang="en-US" sz="2800" dirty="0">
                <a:solidFill>
                  <a:srgbClr val="000000"/>
                </a:solidFill>
                <a:latin typeface="inter-regular"/>
              </a:rPr>
              <a:t>=</a:t>
            </a:r>
            <a:r>
              <a:rPr lang="en-US" sz="2800" b="1" dirty="0">
                <a:solidFill>
                  <a:srgbClr val="006699"/>
                </a:solidFill>
                <a:latin typeface="inter-regular"/>
              </a:rPr>
              <a:t>new</a:t>
            </a:r>
            <a:r>
              <a:rPr lang="en-US" sz="2800" dirty="0">
                <a:solidFill>
                  <a:srgbClr val="000000"/>
                </a:solidFill>
                <a:latin typeface="inter-regular"/>
              </a:rPr>
              <a:t> </a:t>
            </a:r>
            <a:r>
              <a:rPr lang="en-US" sz="2800" dirty="0" err="1">
                <a:solidFill>
                  <a:srgbClr val="000000"/>
                </a:solidFill>
                <a:latin typeface="inter-regular"/>
              </a:rPr>
              <a:t>ServerSocket</a:t>
            </a:r>
            <a:r>
              <a:rPr lang="en-US" sz="2800" dirty="0">
                <a:solidFill>
                  <a:srgbClr val="000000"/>
                </a:solidFill>
                <a:latin typeface="inter-regular"/>
              </a:rPr>
              <a:t>(</a:t>
            </a:r>
            <a:r>
              <a:rPr lang="en-US" sz="2800" dirty="0">
                <a:solidFill>
                  <a:srgbClr val="C00000"/>
                </a:solidFill>
                <a:latin typeface="inter-regular"/>
              </a:rPr>
              <a:t>1201</a:t>
            </a:r>
            <a:r>
              <a:rPr lang="en-US" sz="2800" dirty="0">
                <a:solidFill>
                  <a:srgbClr val="000000"/>
                </a:solidFill>
                <a:latin typeface="inter-regular"/>
              </a:rPr>
              <a:t>); </a:t>
            </a:r>
          </a:p>
          <a:p>
            <a:pPr algn="just">
              <a:lnSpc>
                <a:spcPct val="150000"/>
              </a:lnSpc>
            </a:pPr>
            <a:r>
              <a:rPr lang="en-US" sz="2800" dirty="0">
                <a:solidFill>
                  <a:srgbClr val="000000"/>
                </a:solidFill>
                <a:latin typeface="inter-regular"/>
              </a:rPr>
              <a:t>//</a:t>
            </a:r>
            <a:r>
              <a:rPr lang="en-US" sz="2800" dirty="0">
                <a:solidFill>
                  <a:srgbClr val="008200"/>
                </a:solidFill>
                <a:latin typeface="inter-regular"/>
              </a:rPr>
              <a:t>establishes connection and waits for the client </a:t>
            </a:r>
          </a:p>
          <a:p>
            <a:pPr>
              <a:lnSpc>
                <a:spcPct val="150000"/>
              </a:lnSpc>
            </a:pPr>
            <a:r>
              <a:rPr lang="en-US" sz="2800" dirty="0" err="1"/>
              <a:t>ss.accept</a:t>
            </a:r>
            <a:r>
              <a:rPr lang="en-US" sz="2800" dirty="0"/>
              <a:t>();   </a:t>
            </a:r>
          </a:p>
        </p:txBody>
      </p:sp>
    </p:spTree>
    <p:extLst>
      <p:ext uri="{BB962C8B-B14F-4D97-AF65-F5344CB8AC3E}">
        <p14:creationId xmlns:p14="http://schemas.microsoft.com/office/powerpoint/2010/main" val="3058743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smtClean="0"/>
              <a:t>Contents</a:t>
            </a:r>
            <a:endParaRPr lang="en-US" sz="5400" b="1" u="sng" dirty="0"/>
          </a:p>
        </p:txBody>
      </p:sp>
      <p:sp>
        <p:nvSpPr>
          <p:cNvPr id="3" name="Content Placeholder 2"/>
          <p:cNvSpPr>
            <a:spLocks noGrp="1"/>
          </p:cNvSpPr>
          <p:nvPr>
            <p:ph idx="1"/>
          </p:nvPr>
        </p:nvSpPr>
        <p:spPr>
          <a:xfrm>
            <a:off x="838200" y="1182414"/>
            <a:ext cx="10515600" cy="5360276"/>
          </a:xfrm>
        </p:spPr>
        <p:txBody>
          <a:bodyPr>
            <a:normAutofit fontScale="85000" lnSpcReduction="20000"/>
          </a:bodyPr>
          <a:lstStyle/>
          <a:p>
            <a:pPr lvl="0">
              <a:lnSpc>
                <a:spcPct val="200000"/>
              </a:lnSpc>
            </a:pPr>
            <a:r>
              <a:rPr lang="en-US" sz="3200" b="1" dirty="0"/>
              <a:t>Network Programming</a:t>
            </a:r>
          </a:p>
          <a:p>
            <a:pPr lvl="0">
              <a:lnSpc>
                <a:spcPct val="200000"/>
              </a:lnSpc>
            </a:pPr>
            <a:r>
              <a:rPr lang="en-US" sz="3200" b="1" dirty="0"/>
              <a:t>What are Sockets</a:t>
            </a:r>
          </a:p>
          <a:p>
            <a:pPr lvl="0">
              <a:lnSpc>
                <a:spcPct val="200000"/>
              </a:lnSpc>
            </a:pPr>
            <a:r>
              <a:rPr lang="en-US" sz="3200" b="1" dirty="0"/>
              <a:t>Java Packages for Socket Programming</a:t>
            </a:r>
          </a:p>
          <a:p>
            <a:pPr lvl="0">
              <a:lnSpc>
                <a:spcPct val="200000"/>
              </a:lnSpc>
            </a:pPr>
            <a:r>
              <a:rPr lang="en-US" sz="3200" b="1" dirty="0"/>
              <a:t>Socket Function Calls</a:t>
            </a:r>
          </a:p>
          <a:p>
            <a:pPr lvl="0">
              <a:lnSpc>
                <a:spcPct val="200000"/>
              </a:lnSpc>
            </a:pPr>
            <a:r>
              <a:rPr lang="en-US" sz="3200" b="1" dirty="0"/>
              <a:t>Socket-programming using TCP</a:t>
            </a:r>
          </a:p>
          <a:p>
            <a:pPr lvl="0">
              <a:lnSpc>
                <a:spcPct val="200000"/>
              </a:lnSpc>
            </a:pPr>
            <a:r>
              <a:rPr lang="en-US" sz="3200" b="1" dirty="0"/>
              <a:t>Chat Application in Java to understand Socket Programming</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258704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Server side</a:t>
            </a:r>
          </a:p>
        </p:txBody>
      </p:sp>
      <p:sp>
        <p:nvSpPr>
          <p:cNvPr id="3" name="Content Placeholder 2"/>
          <p:cNvSpPr>
            <a:spLocks noGrp="1"/>
          </p:cNvSpPr>
          <p:nvPr>
            <p:ph idx="1"/>
          </p:nvPr>
        </p:nvSpPr>
        <p:spPr>
          <a:xfrm>
            <a:off x="838200" y="1182414"/>
            <a:ext cx="10515600" cy="5360276"/>
          </a:xfrm>
        </p:spPr>
        <p:txBody>
          <a:bodyPr>
            <a:normAutofit/>
          </a:bodyPr>
          <a:lstStyle/>
          <a:p>
            <a:pPr algn="just">
              <a:lnSpc>
                <a:spcPct val="100000"/>
              </a:lnSpc>
            </a:pPr>
            <a:r>
              <a:rPr lang="en-US" dirty="0"/>
              <a:t>Read Message from Stream</a:t>
            </a:r>
          </a:p>
          <a:p>
            <a:pPr algn="just">
              <a:lnSpc>
                <a:spcPct val="250000"/>
              </a:lnSpc>
            </a:pPr>
            <a:r>
              <a:rPr lang="en-US" dirty="0"/>
              <a:t>Display Message on Screen</a:t>
            </a:r>
          </a:p>
          <a:p>
            <a:pPr algn="just">
              <a:lnSpc>
                <a:spcPct val="250000"/>
              </a:lnSpc>
            </a:pPr>
            <a:r>
              <a:rPr lang="en-US" dirty="0"/>
              <a:t>Read Message from Screen</a:t>
            </a:r>
          </a:p>
          <a:p>
            <a:pPr algn="just">
              <a:lnSpc>
                <a:spcPct val="250000"/>
              </a:lnSpc>
            </a:pPr>
            <a:r>
              <a:rPr lang="en-US" dirty="0"/>
              <a:t>Write Message to Stream</a:t>
            </a:r>
          </a:p>
          <a:p>
            <a:pPr algn="just">
              <a:lnSpc>
                <a:spcPct val="150000"/>
              </a:lnSpc>
            </a:pPr>
            <a:endParaRPr lang="en-US"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1828293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Server code</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pic>
        <p:nvPicPr>
          <p:cNvPr id="3" name="Content Placeholder 2"/>
          <p:cNvPicPr>
            <a:picLocks noGrp="1" noChangeAspect="1"/>
          </p:cNvPicPr>
          <p:nvPr>
            <p:ph idx="1"/>
          </p:nvPr>
        </p:nvPicPr>
        <p:blipFill>
          <a:blip r:embed="rId4"/>
          <a:stretch>
            <a:fillRect/>
          </a:stretch>
        </p:blipFill>
        <p:spPr>
          <a:xfrm>
            <a:off x="1339403" y="1208088"/>
            <a:ext cx="9581882" cy="4819225"/>
          </a:xfrm>
          <a:prstGeom prst="rect">
            <a:avLst/>
          </a:prstGeom>
        </p:spPr>
      </p:pic>
    </p:spTree>
    <p:extLst>
      <p:ext uri="{BB962C8B-B14F-4D97-AF65-F5344CB8AC3E}">
        <p14:creationId xmlns:p14="http://schemas.microsoft.com/office/powerpoint/2010/main" val="3703452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000" b="1" u="sng" dirty="0"/>
              <a:t>Server send code</a:t>
            </a:r>
          </a:p>
        </p:txBody>
      </p:sp>
      <p:pic>
        <p:nvPicPr>
          <p:cNvPr id="7" name="Content Placeholder 6"/>
          <p:cNvPicPr>
            <a:picLocks noGrp="1" noChangeAspect="1"/>
          </p:cNvPicPr>
          <p:nvPr>
            <p:ph idx="1"/>
          </p:nvPr>
        </p:nvPicPr>
        <p:blipFill>
          <a:blip r:embed="rId2"/>
          <a:stretch>
            <a:fillRect/>
          </a:stretch>
        </p:blipFill>
        <p:spPr>
          <a:xfrm>
            <a:off x="656824" y="1068947"/>
            <a:ext cx="10315976" cy="3923967"/>
          </a:xfrm>
          <a:prstGeom prst="rect">
            <a:avLst/>
          </a:prstGeom>
        </p:spPr>
      </p:pic>
      <p:pic>
        <p:nvPicPr>
          <p:cNvPr id="4" name="Picture 3"/>
          <p:cNvPicPr>
            <a:picLocks noChangeAspect="1"/>
          </p:cNvPicPr>
          <p:nvPr/>
        </p:nvPicPr>
        <p:blipFill rotWithShape="1">
          <a:blip r:embed="rId3"/>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8424186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Steps for Creating Client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7" name="Content Placeholder 6"/>
          <p:cNvSpPr>
            <a:spLocks noGrp="1"/>
          </p:cNvSpPr>
          <p:nvPr>
            <p:ph idx="1"/>
          </p:nvPr>
        </p:nvSpPr>
        <p:spPr>
          <a:xfrm>
            <a:off x="1018505" y="1194560"/>
            <a:ext cx="10515600" cy="4351338"/>
          </a:xfrm>
        </p:spPr>
        <p:txBody>
          <a:bodyPr>
            <a:normAutofit/>
          </a:bodyPr>
          <a:lstStyle/>
          <a:p>
            <a:pPr>
              <a:lnSpc>
                <a:spcPct val="200000"/>
              </a:lnSpc>
            </a:pPr>
            <a:r>
              <a:rPr lang="en-US" sz="3200" b="1" dirty="0"/>
              <a:t>Create and Connect Socket</a:t>
            </a:r>
          </a:p>
          <a:p>
            <a:pPr>
              <a:lnSpc>
                <a:spcPct val="200000"/>
              </a:lnSpc>
            </a:pPr>
            <a:r>
              <a:rPr lang="en-US" sz="3200" b="1" dirty="0"/>
              <a:t>Prepare </a:t>
            </a:r>
            <a:r>
              <a:rPr lang="en-US" sz="3200" b="1" dirty="0" err="1"/>
              <a:t>DataInputStream</a:t>
            </a:r>
            <a:endParaRPr lang="en-US" sz="3200" b="1" dirty="0"/>
          </a:p>
          <a:p>
            <a:pPr>
              <a:lnSpc>
                <a:spcPct val="200000"/>
              </a:lnSpc>
            </a:pPr>
            <a:r>
              <a:rPr lang="en-US" sz="3200" b="1" dirty="0"/>
              <a:t>Prepare </a:t>
            </a:r>
            <a:r>
              <a:rPr lang="en-US" sz="3200" b="1" dirty="0" err="1"/>
              <a:t>DataOutputStream</a:t>
            </a:r>
            <a:endParaRPr lang="en-US" sz="3200" b="1" dirty="0"/>
          </a:p>
          <a:p>
            <a:pPr>
              <a:lnSpc>
                <a:spcPct val="200000"/>
              </a:lnSpc>
            </a:pPr>
            <a:endParaRPr lang="en-US" sz="3200" b="1" dirty="0"/>
          </a:p>
        </p:txBody>
      </p:sp>
    </p:spTree>
    <p:extLst>
      <p:ext uri="{BB962C8B-B14F-4D97-AF65-F5344CB8AC3E}">
        <p14:creationId xmlns:p14="http://schemas.microsoft.com/office/powerpoint/2010/main" val="972961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Initialization (Client) </a:t>
            </a:r>
          </a:p>
        </p:txBody>
      </p:sp>
      <p:sp>
        <p:nvSpPr>
          <p:cNvPr id="3" name="Content Placeholder 2"/>
          <p:cNvSpPr>
            <a:spLocks noGrp="1"/>
          </p:cNvSpPr>
          <p:nvPr>
            <p:ph idx="1"/>
          </p:nvPr>
        </p:nvSpPr>
        <p:spPr>
          <a:xfrm>
            <a:off x="2317531" y="1267749"/>
            <a:ext cx="7191829" cy="4325464"/>
          </a:xfrm>
          <a:solidFill>
            <a:srgbClr val="FFFF00"/>
          </a:solidFill>
        </p:spPr>
        <p:txBody>
          <a:bodyPr>
            <a:noAutofit/>
          </a:bodyPr>
          <a:lstStyle/>
          <a:p>
            <a:pPr marL="0" indent="0" algn="just">
              <a:lnSpc>
                <a:spcPct val="200000"/>
              </a:lnSpc>
              <a:buNone/>
            </a:pPr>
            <a:r>
              <a:rPr lang="en-US" sz="4000" dirty="0"/>
              <a:t>static Socket s;</a:t>
            </a:r>
          </a:p>
          <a:p>
            <a:pPr marL="0" indent="0" algn="just">
              <a:lnSpc>
                <a:spcPct val="200000"/>
              </a:lnSpc>
              <a:buNone/>
            </a:pPr>
            <a:r>
              <a:rPr lang="en-US" sz="4000" dirty="0"/>
              <a:t>static </a:t>
            </a:r>
            <a:r>
              <a:rPr lang="en-US" sz="4000" dirty="0" err="1"/>
              <a:t>DataInputStream</a:t>
            </a:r>
            <a:r>
              <a:rPr lang="en-US" sz="4000" dirty="0"/>
              <a:t> din;</a:t>
            </a:r>
          </a:p>
          <a:p>
            <a:pPr marL="0" indent="0" algn="just">
              <a:lnSpc>
                <a:spcPct val="200000"/>
              </a:lnSpc>
              <a:buNone/>
            </a:pPr>
            <a:r>
              <a:rPr lang="en-US" sz="4000" dirty="0"/>
              <a:t>static </a:t>
            </a:r>
            <a:r>
              <a:rPr lang="en-US" sz="4000" dirty="0" err="1"/>
              <a:t>DataOutputStream</a:t>
            </a:r>
            <a:r>
              <a:rPr lang="en-US" sz="4000" dirty="0"/>
              <a:t> </a:t>
            </a:r>
            <a:r>
              <a:rPr lang="en-US" sz="4000" dirty="0" err="1"/>
              <a:t>dout</a:t>
            </a:r>
            <a:endParaRPr lang="en-US" sz="40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3166529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Creating Client</a:t>
            </a:r>
          </a:p>
        </p:txBody>
      </p:sp>
      <p:sp>
        <p:nvSpPr>
          <p:cNvPr id="3" name="Content Placeholder 2"/>
          <p:cNvSpPr>
            <a:spLocks noGrp="1"/>
          </p:cNvSpPr>
          <p:nvPr>
            <p:ph idx="1"/>
          </p:nvPr>
        </p:nvSpPr>
        <p:spPr>
          <a:xfrm>
            <a:off x="838200" y="948435"/>
            <a:ext cx="10515600" cy="5594255"/>
          </a:xfrm>
        </p:spPr>
        <p:txBody>
          <a:bodyPr>
            <a:normAutofit/>
          </a:bodyPr>
          <a:lstStyle/>
          <a:p>
            <a:pPr algn="just">
              <a:lnSpc>
                <a:spcPct val="150000"/>
              </a:lnSpc>
              <a:spcBef>
                <a:spcPts val="0"/>
              </a:spcBef>
            </a:pPr>
            <a:r>
              <a:rPr lang="en-US" sz="3200" dirty="0"/>
              <a:t>To create the client application, we need to create the instance of Socket class. </a:t>
            </a:r>
          </a:p>
          <a:p>
            <a:pPr algn="just">
              <a:lnSpc>
                <a:spcPct val="150000"/>
              </a:lnSpc>
              <a:spcBef>
                <a:spcPts val="0"/>
              </a:spcBef>
            </a:pPr>
            <a:r>
              <a:rPr lang="en-US" sz="3200" dirty="0"/>
              <a:t>Here, we need to pass the IP address or hostname of the Server and a port number. </a:t>
            </a:r>
          </a:p>
          <a:p>
            <a:pPr algn="just">
              <a:lnSpc>
                <a:spcPct val="150000"/>
              </a:lnSpc>
              <a:spcBef>
                <a:spcPts val="0"/>
              </a:spcBef>
            </a:pPr>
            <a:r>
              <a:rPr lang="en-US" sz="3200" dirty="0"/>
              <a:t>Here, we are using "</a:t>
            </a:r>
            <a:r>
              <a:rPr lang="en-US" sz="3200" dirty="0" err="1"/>
              <a:t>localhost</a:t>
            </a:r>
            <a:r>
              <a:rPr lang="en-US" sz="3200" dirty="0"/>
              <a:t>" because our server is running on same system.</a:t>
            </a:r>
            <a:endParaRPr lang="en-US" sz="3400"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821321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Creating Client</a:t>
            </a:r>
          </a:p>
        </p:txBody>
      </p:sp>
      <p:sp>
        <p:nvSpPr>
          <p:cNvPr id="3" name="Content Placeholder 2"/>
          <p:cNvSpPr>
            <a:spLocks noGrp="1"/>
          </p:cNvSpPr>
          <p:nvPr>
            <p:ph idx="1"/>
          </p:nvPr>
        </p:nvSpPr>
        <p:spPr>
          <a:xfrm>
            <a:off x="838200" y="948435"/>
            <a:ext cx="10515600" cy="5594255"/>
          </a:xfrm>
        </p:spPr>
        <p:txBody>
          <a:bodyPr>
            <a:normAutofit/>
          </a:bodyPr>
          <a:lstStyle/>
          <a:p>
            <a:pPr algn="just">
              <a:lnSpc>
                <a:spcPct val="150000"/>
              </a:lnSpc>
              <a:spcBef>
                <a:spcPts val="0"/>
              </a:spcBef>
            </a:pPr>
            <a:r>
              <a:rPr lang="en-US" sz="3200" dirty="0"/>
              <a:t>The client has to know two things about the server</a:t>
            </a:r>
          </a:p>
          <a:p>
            <a:pPr marL="0" indent="0" algn="just">
              <a:lnSpc>
                <a:spcPct val="150000"/>
              </a:lnSpc>
              <a:spcBef>
                <a:spcPts val="0"/>
              </a:spcBef>
              <a:buNone/>
            </a:pPr>
            <a:r>
              <a:rPr lang="en-US" sz="3200" dirty="0"/>
              <a:t>	- The server’s IP address</a:t>
            </a:r>
          </a:p>
          <a:p>
            <a:pPr marL="0" indent="0" algn="just">
              <a:lnSpc>
                <a:spcPct val="150000"/>
              </a:lnSpc>
              <a:spcBef>
                <a:spcPts val="0"/>
              </a:spcBef>
              <a:buNone/>
            </a:pPr>
            <a:r>
              <a:rPr lang="en-US" sz="3200" dirty="0"/>
              <a:t>	- The port number.</a:t>
            </a:r>
            <a:endParaRPr lang="en-US" sz="3400"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8" name="Rectangle 7"/>
          <p:cNvSpPr/>
          <p:nvPr/>
        </p:nvSpPr>
        <p:spPr>
          <a:xfrm>
            <a:off x="1453971" y="3824586"/>
            <a:ext cx="9284057" cy="1964512"/>
          </a:xfrm>
          <a:prstGeom prst="rect">
            <a:avLst/>
          </a:prstGeom>
          <a:solidFill>
            <a:srgbClr val="FFFF00"/>
          </a:solidFill>
        </p:spPr>
        <p:txBody>
          <a:bodyPr wrap="square">
            <a:spAutoFit/>
          </a:bodyPr>
          <a:lstStyle/>
          <a:p>
            <a:pPr algn="ctr">
              <a:lnSpc>
                <a:spcPct val="150000"/>
              </a:lnSpc>
            </a:pPr>
            <a:r>
              <a:rPr lang="en-US" sz="2800" dirty="0">
                <a:solidFill>
                  <a:srgbClr val="FF0000"/>
                </a:solidFill>
              </a:rPr>
              <a:t>Ports between 0 and 1023 are mainly used for administrative purpose (e.g., 21 for FTP, 23 for Telnet, 25 for email, and 80 for HTTP). In our program, we’ll be using port number 5000.</a:t>
            </a:r>
          </a:p>
        </p:txBody>
      </p:sp>
    </p:spTree>
    <p:extLst>
      <p:ext uri="{BB962C8B-B14F-4D97-AF65-F5344CB8AC3E}">
        <p14:creationId xmlns:p14="http://schemas.microsoft.com/office/powerpoint/2010/main" val="938766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Creating Client</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8" name="Rectangle 7"/>
          <p:cNvSpPr/>
          <p:nvPr/>
        </p:nvSpPr>
        <p:spPr>
          <a:xfrm>
            <a:off x="1320800" y="1835221"/>
            <a:ext cx="8200571" cy="1384995"/>
          </a:xfrm>
          <a:prstGeom prst="rect">
            <a:avLst/>
          </a:prstGeom>
          <a:solidFill>
            <a:srgbClr val="FFFF00"/>
          </a:solidFill>
        </p:spPr>
        <p:txBody>
          <a:bodyPr wrap="square">
            <a:spAutoFit/>
          </a:bodyPr>
          <a:lstStyle/>
          <a:p>
            <a:pPr algn="ctr">
              <a:lnSpc>
                <a:spcPct val="150000"/>
              </a:lnSpc>
              <a:spcBef>
                <a:spcPts val="600"/>
              </a:spcBef>
            </a:pPr>
            <a:r>
              <a:rPr lang="en-US" sz="2800" dirty="0">
                <a:solidFill>
                  <a:srgbClr val="000000"/>
                </a:solidFill>
                <a:latin typeface="inter-regular"/>
              </a:rPr>
              <a:t>s=</a:t>
            </a:r>
            <a:r>
              <a:rPr lang="en-US" sz="2800" b="1" dirty="0">
                <a:solidFill>
                  <a:srgbClr val="006699"/>
                </a:solidFill>
                <a:latin typeface="inter-regular"/>
              </a:rPr>
              <a:t>new</a:t>
            </a:r>
            <a:r>
              <a:rPr lang="en-US" sz="2800" dirty="0">
                <a:solidFill>
                  <a:srgbClr val="000000"/>
                </a:solidFill>
                <a:latin typeface="inter-regular"/>
              </a:rPr>
              <a:t> Socket(“localhost”,</a:t>
            </a:r>
            <a:r>
              <a:rPr lang="en-US" sz="2800" dirty="0">
                <a:solidFill>
                  <a:srgbClr val="C00000"/>
                </a:solidFill>
                <a:latin typeface="inter-regular"/>
              </a:rPr>
              <a:t>1201</a:t>
            </a:r>
            <a:r>
              <a:rPr lang="en-US" sz="2800" dirty="0">
                <a:solidFill>
                  <a:srgbClr val="000000"/>
                </a:solidFill>
                <a:latin typeface="inter-regular"/>
              </a:rPr>
              <a:t>); </a:t>
            </a:r>
          </a:p>
          <a:p>
            <a:pPr algn="ctr">
              <a:lnSpc>
                <a:spcPct val="150000"/>
              </a:lnSpc>
              <a:spcBef>
                <a:spcPts val="600"/>
              </a:spcBef>
            </a:pPr>
            <a:r>
              <a:rPr lang="en-US" sz="2800" dirty="0"/>
              <a:t>  </a:t>
            </a:r>
          </a:p>
        </p:txBody>
      </p:sp>
    </p:spTree>
    <p:extLst>
      <p:ext uri="{BB962C8B-B14F-4D97-AF65-F5344CB8AC3E}">
        <p14:creationId xmlns:p14="http://schemas.microsoft.com/office/powerpoint/2010/main" val="1857178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Client side</a:t>
            </a:r>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7" name="Content Placeholder 6"/>
          <p:cNvSpPr>
            <a:spLocks noGrp="1"/>
          </p:cNvSpPr>
          <p:nvPr>
            <p:ph idx="1"/>
          </p:nvPr>
        </p:nvSpPr>
        <p:spPr>
          <a:xfrm>
            <a:off x="1018505" y="1194560"/>
            <a:ext cx="10515600" cy="4351338"/>
          </a:xfrm>
        </p:spPr>
        <p:txBody>
          <a:bodyPr>
            <a:noAutofit/>
          </a:bodyPr>
          <a:lstStyle/>
          <a:p>
            <a:pPr>
              <a:lnSpc>
                <a:spcPct val="200000"/>
              </a:lnSpc>
            </a:pPr>
            <a:r>
              <a:rPr lang="en-US" sz="3200" b="1" dirty="0"/>
              <a:t>Read Message from Stream</a:t>
            </a:r>
          </a:p>
          <a:p>
            <a:pPr>
              <a:lnSpc>
                <a:spcPct val="200000"/>
              </a:lnSpc>
            </a:pPr>
            <a:r>
              <a:rPr lang="en-US" sz="3200" b="1" dirty="0"/>
              <a:t>Display Message on Screen</a:t>
            </a:r>
          </a:p>
          <a:p>
            <a:pPr>
              <a:lnSpc>
                <a:spcPct val="200000"/>
              </a:lnSpc>
            </a:pPr>
            <a:r>
              <a:rPr lang="en-US" sz="3200" b="1" dirty="0"/>
              <a:t>Read Message from Screen</a:t>
            </a:r>
          </a:p>
          <a:p>
            <a:pPr>
              <a:lnSpc>
                <a:spcPct val="200000"/>
              </a:lnSpc>
            </a:pPr>
            <a:r>
              <a:rPr lang="en-US" sz="3200" b="1" dirty="0"/>
              <a:t>Write Message to Stream</a:t>
            </a:r>
          </a:p>
          <a:p>
            <a:pPr>
              <a:lnSpc>
                <a:spcPct val="200000"/>
              </a:lnSpc>
            </a:pPr>
            <a:endParaRPr lang="en-US" sz="3200" b="1" dirty="0"/>
          </a:p>
        </p:txBody>
      </p:sp>
    </p:spTree>
    <p:extLst>
      <p:ext uri="{BB962C8B-B14F-4D97-AF65-F5344CB8AC3E}">
        <p14:creationId xmlns:p14="http://schemas.microsoft.com/office/powerpoint/2010/main" val="3878303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Client code</a:t>
            </a:r>
          </a:p>
        </p:txBody>
      </p:sp>
      <p:sp>
        <p:nvSpPr>
          <p:cNvPr id="3" name="Content Placeholder 2"/>
          <p:cNvSpPr>
            <a:spLocks noGrp="1"/>
          </p:cNvSpPr>
          <p:nvPr>
            <p:ph idx="1"/>
          </p:nvPr>
        </p:nvSpPr>
        <p:spPr>
          <a:xfrm>
            <a:off x="1158765" y="1023145"/>
            <a:ext cx="6670183" cy="1251693"/>
          </a:xfrm>
        </p:spPr>
        <p:txBody>
          <a:bodyPr>
            <a:normAutofit/>
          </a:bodyPr>
          <a:lstStyle/>
          <a:p>
            <a:pPr marL="0" indent="0" algn="just">
              <a:lnSpc>
                <a:spcPct val="200000"/>
              </a:lnSpc>
              <a:buNone/>
            </a:pPr>
            <a:endParaRPr lang="en-US" sz="2400" dirty="0"/>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pic>
        <p:nvPicPr>
          <p:cNvPr id="8" name="Picture 7"/>
          <p:cNvPicPr>
            <a:picLocks noChangeAspect="1"/>
          </p:cNvPicPr>
          <p:nvPr/>
        </p:nvPicPr>
        <p:blipFill>
          <a:blip r:embed="rId4"/>
          <a:stretch>
            <a:fillRect/>
          </a:stretch>
        </p:blipFill>
        <p:spPr>
          <a:xfrm>
            <a:off x="838200" y="1171977"/>
            <a:ext cx="9670961" cy="3908023"/>
          </a:xfrm>
          <a:prstGeom prst="rect">
            <a:avLst/>
          </a:prstGeom>
        </p:spPr>
      </p:pic>
    </p:spTree>
    <p:extLst>
      <p:ext uri="{BB962C8B-B14F-4D97-AF65-F5344CB8AC3E}">
        <p14:creationId xmlns:p14="http://schemas.microsoft.com/office/powerpoint/2010/main" val="237475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800" b="1" u="sng" dirty="0" smtClean="0"/>
              <a:t>Contents </a:t>
            </a:r>
            <a:r>
              <a:rPr lang="en-US" sz="4800" b="1" u="sng" dirty="0"/>
              <a:t>Objectives</a:t>
            </a:r>
          </a:p>
        </p:txBody>
      </p:sp>
      <p:sp>
        <p:nvSpPr>
          <p:cNvPr id="3" name="Content Placeholder 2"/>
          <p:cNvSpPr>
            <a:spLocks noGrp="1"/>
          </p:cNvSpPr>
          <p:nvPr>
            <p:ph idx="1"/>
          </p:nvPr>
        </p:nvSpPr>
        <p:spPr>
          <a:xfrm>
            <a:off x="838200" y="1182414"/>
            <a:ext cx="10515600" cy="5360276"/>
          </a:xfrm>
        </p:spPr>
        <p:txBody>
          <a:bodyPr>
            <a:normAutofit/>
          </a:bodyPr>
          <a:lstStyle/>
          <a:p>
            <a:pPr lvl="0" algn="just">
              <a:lnSpc>
                <a:spcPct val="200000"/>
              </a:lnSpc>
            </a:pPr>
            <a:r>
              <a:rPr lang="en-US" sz="3200" dirty="0"/>
              <a:t>To build a Basic one-way Client and Server setup </a:t>
            </a:r>
          </a:p>
          <a:p>
            <a:pPr lvl="0" algn="just">
              <a:lnSpc>
                <a:spcPct val="200000"/>
              </a:lnSpc>
            </a:pPr>
            <a:r>
              <a:rPr lang="en-US" sz="3200" dirty="0"/>
              <a:t>Where a Client connects, sends messages to the server and the server shows them using a socket connection. </a:t>
            </a:r>
          </a:p>
          <a:p>
            <a:pPr lvl="0" algn="just">
              <a:lnSpc>
                <a:spcPct val="200000"/>
              </a:lnSpc>
            </a:pPr>
            <a:r>
              <a:rPr lang="en-US" sz="3200" dirty="0"/>
              <a:t>To understand the  Java API networking package (java.net) and  network programming Concepts in Java</a:t>
            </a:r>
            <a:endParaRPr lang="en-US" sz="3200" b="1"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2826562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Client send code</a:t>
            </a:r>
          </a:p>
        </p:txBody>
      </p:sp>
      <p:sp>
        <p:nvSpPr>
          <p:cNvPr id="3" name="Content Placeholder 2"/>
          <p:cNvSpPr>
            <a:spLocks noGrp="1"/>
          </p:cNvSpPr>
          <p:nvPr>
            <p:ph idx="1"/>
          </p:nvPr>
        </p:nvSpPr>
        <p:spPr>
          <a:xfrm>
            <a:off x="1158765" y="1023145"/>
            <a:ext cx="6670183" cy="1251693"/>
          </a:xfrm>
        </p:spPr>
        <p:txBody>
          <a:bodyPr>
            <a:normAutofit/>
          </a:bodyPr>
          <a:lstStyle/>
          <a:p>
            <a:pPr marL="0" indent="0" algn="just">
              <a:lnSpc>
                <a:spcPct val="200000"/>
              </a:lnSpc>
              <a:buNone/>
            </a:pPr>
            <a:endParaRPr lang="en-US" sz="2400" dirty="0"/>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8" name="object 8"/>
          <p:cNvSpPr/>
          <p:nvPr/>
        </p:nvSpPr>
        <p:spPr>
          <a:xfrm>
            <a:off x="1311332" y="1023145"/>
            <a:ext cx="9569336" cy="447563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7683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000" b="1" u="sng" dirty="0"/>
              <a:t>Socket Programming References</a:t>
            </a:r>
          </a:p>
        </p:txBody>
      </p:sp>
      <p:sp>
        <p:nvSpPr>
          <p:cNvPr id="3" name="Content Placeholder 2"/>
          <p:cNvSpPr>
            <a:spLocks noGrp="1"/>
          </p:cNvSpPr>
          <p:nvPr>
            <p:ph idx="1"/>
          </p:nvPr>
        </p:nvSpPr>
        <p:spPr>
          <a:xfrm>
            <a:off x="1158765" y="1023145"/>
            <a:ext cx="6670183" cy="1251693"/>
          </a:xfrm>
        </p:spPr>
        <p:txBody>
          <a:bodyPr>
            <a:normAutofit/>
          </a:bodyPr>
          <a:lstStyle/>
          <a:p>
            <a:pPr marL="0" indent="0" algn="just">
              <a:lnSpc>
                <a:spcPct val="200000"/>
              </a:lnSpc>
              <a:buNone/>
            </a:pPr>
            <a:endParaRPr lang="en-US" sz="2400" dirty="0"/>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7" name="Rectangle 6"/>
          <p:cNvSpPr/>
          <p:nvPr/>
        </p:nvSpPr>
        <p:spPr>
          <a:xfrm>
            <a:off x="972457" y="1140911"/>
            <a:ext cx="10493829" cy="3811877"/>
          </a:xfrm>
          <a:prstGeom prst="rect">
            <a:avLst/>
          </a:prstGeom>
        </p:spPr>
        <p:txBody>
          <a:bodyPr wrap="square">
            <a:spAutoFit/>
          </a:bodyPr>
          <a:lstStyle/>
          <a:p>
            <a:pPr marL="342900" lvl="0" indent="-342900" fontAlgn="base" latinLnBrk="1">
              <a:lnSpc>
                <a:spcPct val="200000"/>
              </a:lnSpc>
              <a:spcBef>
                <a:spcPct val="20000"/>
              </a:spcBef>
              <a:spcAft>
                <a:spcPct val="0"/>
              </a:spcAft>
            </a:pPr>
            <a:r>
              <a:rPr kumimoji="1" lang="en-US" altLang="ko-KR" sz="2400" kern="0" dirty="0">
                <a:solidFill>
                  <a:srgbClr val="FF0000"/>
                </a:solidFill>
                <a:latin typeface="Tahoma" panose="020B0604030504040204" pitchFamily="34" charset="0"/>
              </a:rPr>
              <a:t>Java-tutorials:</a:t>
            </a:r>
          </a:p>
          <a:p>
            <a:pPr marL="342900" lvl="0" indent="-342900" fontAlgn="base" latinLnBrk="1">
              <a:lnSpc>
                <a:spcPct val="200000"/>
              </a:lnSpc>
              <a:spcBef>
                <a:spcPct val="20000"/>
              </a:spcBef>
              <a:spcAft>
                <a:spcPct val="0"/>
              </a:spcAft>
              <a:buFontTx/>
              <a:buChar char="•"/>
            </a:pPr>
            <a:r>
              <a:rPr kumimoji="1" lang="en-US" altLang="ko-KR" sz="2400" kern="0" dirty="0">
                <a:solidFill>
                  <a:srgbClr val="000000"/>
                </a:solidFill>
                <a:latin typeface="Tahoma" panose="020B0604030504040204" pitchFamily="34" charset="0"/>
              </a:rPr>
              <a:t>“All About Sockets” (Sun tutorial), http://www.javaworld.com/javaworld/jw-12-1996/jw-12-sockets.html</a:t>
            </a:r>
          </a:p>
          <a:p>
            <a:pPr marL="342900" lvl="0" indent="-342900" fontAlgn="base" latinLnBrk="1">
              <a:lnSpc>
                <a:spcPct val="200000"/>
              </a:lnSpc>
              <a:spcBef>
                <a:spcPct val="20000"/>
              </a:spcBef>
              <a:spcAft>
                <a:spcPct val="0"/>
              </a:spcAft>
              <a:buFontTx/>
              <a:buChar char="•"/>
            </a:pPr>
            <a:r>
              <a:rPr kumimoji="1" lang="en-US" altLang="ko-KR" sz="2400" kern="0" dirty="0">
                <a:solidFill>
                  <a:srgbClr val="000000"/>
                </a:solidFill>
                <a:latin typeface="Tahoma" panose="020B0604030504040204" pitchFamily="34" charset="0"/>
              </a:rPr>
              <a:t>“Socket Programming in Java: a tutorial,” http://www.javaworld.com/javaworld/jw-12-1996/jw-12-sockets.html</a:t>
            </a:r>
            <a:endParaRPr kumimoji="1" lang="ko-KR" altLang="en-US" sz="2000" kern="0" dirty="0">
              <a:solidFill>
                <a:srgbClr val="000000"/>
              </a:solidFill>
              <a:latin typeface="Tahoma" panose="020B0604030504040204" pitchFamily="34" charset="0"/>
            </a:endParaRPr>
          </a:p>
        </p:txBody>
      </p:sp>
    </p:spTree>
    <p:extLst>
      <p:ext uri="{BB962C8B-B14F-4D97-AF65-F5344CB8AC3E}">
        <p14:creationId xmlns:p14="http://schemas.microsoft.com/office/powerpoint/2010/main" val="15359505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More Examples</a:t>
            </a:r>
          </a:p>
        </p:txBody>
      </p:sp>
      <p:sp>
        <p:nvSpPr>
          <p:cNvPr id="3" name="Content Placeholder 2"/>
          <p:cNvSpPr>
            <a:spLocks noGrp="1"/>
          </p:cNvSpPr>
          <p:nvPr>
            <p:ph idx="1"/>
          </p:nvPr>
        </p:nvSpPr>
        <p:spPr>
          <a:xfrm>
            <a:off x="1158765" y="1023145"/>
            <a:ext cx="6670183" cy="1251693"/>
          </a:xfrm>
        </p:spPr>
        <p:txBody>
          <a:bodyPr>
            <a:normAutofit/>
          </a:bodyPr>
          <a:lstStyle/>
          <a:p>
            <a:pPr marL="0" indent="0" algn="just">
              <a:lnSpc>
                <a:spcPct val="200000"/>
              </a:lnSpc>
              <a:buNone/>
            </a:pPr>
            <a:endParaRPr lang="en-US" sz="2400" dirty="0"/>
          </a:p>
          <a:p>
            <a:pPr marL="0" indent="0">
              <a:lnSpc>
                <a:spcPct val="200000"/>
              </a:lnSpc>
              <a:buNone/>
            </a:pPr>
            <a:endParaRPr lang="en-US" sz="2400" dirty="0"/>
          </a:p>
          <a:p>
            <a:pPr algn="just">
              <a:lnSpc>
                <a:spcPct val="200000"/>
              </a:lnSpc>
            </a:pPr>
            <a:endParaRPr lang="en-US" sz="2400" dirty="0"/>
          </a:p>
        </p:txBody>
      </p:sp>
      <p:pic>
        <p:nvPicPr>
          <p:cNvPr id="4" name="Picture 3"/>
          <p:cNvPicPr>
            <a:picLocks noChangeAspect="1"/>
          </p:cNvPicPr>
          <p:nvPr/>
        </p:nvPicPr>
        <p:blipFill rotWithShape="1">
          <a:blip r:embed="rId2"/>
          <a:srcRect l="11575" r="9166" b="5311"/>
          <a:stretch/>
        </p:blipFill>
        <p:spPr>
          <a:xfrm>
            <a:off x="0" y="0"/>
            <a:ext cx="2317531" cy="819800"/>
          </a:xfrm>
          <a:prstGeom prst="rect">
            <a:avLst/>
          </a:prstGeom>
          <a:solidFill>
            <a:schemeClr val="accent2"/>
          </a:solid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
        <p:nvSpPr>
          <p:cNvPr id="7" name="Rectangle 6"/>
          <p:cNvSpPr/>
          <p:nvPr/>
        </p:nvSpPr>
        <p:spPr>
          <a:xfrm>
            <a:off x="972457" y="1140911"/>
            <a:ext cx="10493829" cy="3016210"/>
          </a:xfrm>
          <a:prstGeom prst="rect">
            <a:avLst/>
          </a:prstGeom>
        </p:spPr>
        <p:txBody>
          <a:bodyPr wrap="square">
            <a:spAutoFit/>
          </a:bodyPr>
          <a:lstStyle/>
          <a:p>
            <a:pPr marL="342900" indent="-342900">
              <a:lnSpc>
                <a:spcPct val="250000"/>
              </a:lnSpc>
              <a:buFont typeface="Arial" panose="020B0604020202020204" pitchFamily="34" charset="0"/>
              <a:buChar char="•"/>
              <a:defRPr/>
            </a:pPr>
            <a:r>
              <a:rPr lang="en-US" sz="2400" dirty="0">
                <a:latin typeface="American Typewriter"/>
                <a:cs typeface="American Typewriter"/>
              </a:rPr>
              <a:t>You can download more sample  programs here:</a:t>
            </a:r>
          </a:p>
          <a:p>
            <a:pPr>
              <a:lnSpc>
                <a:spcPct val="250000"/>
              </a:lnSpc>
              <a:defRPr/>
            </a:pPr>
            <a:endParaRPr lang="en-US" sz="2400" dirty="0">
              <a:latin typeface="American Typewriter"/>
              <a:cs typeface="American Typewriter"/>
            </a:endParaRPr>
          </a:p>
          <a:p>
            <a:pPr>
              <a:lnSpc>
                <a:spcPct val="250000"/>
              </a:lnSpc>
              <a:defRPr/>
            </a:pPr>
            <a:r>
              <a:rPr lang="en-US" sz="2800" dirty="0">
                <a:solidFill>
                  <a:srgbClr val="FF0000"/>
                </a:solidFill>
                <a:latin typeface="American Typewriter"/>
                <a:cs typeface="American Typewriter"/>
              </a:rPr>
              <a:t>http://www.cs.uic.edu/~troy/spring05/cs450/sockets/socket.html</a:t>
            </a:r>
          </a:p>
        </p:txBody>
      </p:sp>
    </p:spTree>
    <p:extLst>
      <p:ext uri="{BB962C8B-B14F-4D97-AF65-F5344CB8AC3E}">
        <p14:creationId xmlns:p14="http://schemas.microsoft.com/office/powerpoint/2010/main" val="610554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Any Question</a:t>
            </a:r>
          </a:p>
        </p:txBody>
      </p:sp>
      <p:sp>
        <p:nvSpPr>
          <p:cNvPr id="3" name="Content Placeholder 2"/>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THANK YOU </a:t>
            </a:r>
            <a:r>
              <a:rPr lang="en-US" sz="4400" dirty="0">
                <a:sym typeface="Wingdings" panose="05000000000000000000" pitchFamily="2" charset="2"/>
              </a:rPr>
              <a:t> </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285" y="5273899"/>
            <a:ext cx="2794715" cy="1584101"/>
          </a:xfrm>
          <a:prstGeom prst="rect">
            <a:avLst/>
          </a:prstGeom>
        </p:spPr>
      </p:pic>
    </p:spTree>
    <p:extLst>
      <p:ext uri="{BB962C8B-B14F-4D97-AF65-F5344CB8AC3E}">
        <p14:creationId xmlns:p14="http://schemas.microsoft.com/office/powerpoint/2010/main" val="3765698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500" b="1" u="sng" dirty="0"/>
              <a:t>Network Programming</a:t>
            </a:r>
          </a:p>
        </p:txBody>
      </p:sp>
      <p:sp>
        <p:nvSpPr>
          <p:cNvPr id="3" name="Content Placeholder 2"/>
          <p:cNvSpPr>
            <a:spLocks noGrp="1"/>
          </p:cNvSpPr>
          <p:nvPr>
            <p:ph idx="1"/>
          </p:nvPr>
        </p:nvSpPr>
        <p:spPr>
          <a:xfrm>
            <a:off x="463639" y="993597"/>
            <a:ext cx="10890161" cy="5360276"/>
          </a:xfrm>
        </p:spPr>
        <p:txBody>
          <a:bodyPr>
            <a:noAutofit/>
          </a:bodyPr>
          <a:lstStyle/>
          <a:p>
            <a:pPr algn="just">
              <a:lnSpc>
                <a:spcPct val="200000"/>
              </a:lnSpc>
            </a:pPr>
            <a:r>
              <a:rPr lang="en-US" sz="2600" dirty="0">
                <a:solidFill>
                  <a:srgbClr val="000000"/>
                </a:solidFill>
                <a:latin typeface="Nunito"/>
              </a:rPr>
              <a:t>The term </a:t>
            </a:r>
            <a:r>
              <a:rPr lang="en-US" sz="2600" b="1" i="1" dirty="0">
                <a:solidFill>
                  <a:srgbClr val="000000"/>
                </a:solidFill>
                <a:latin typeface="Nunito"/>
              </a:rPr>
              <a:t>network programming</a:t>
            </a:r>
            <a:r>
              <a:rPr lang="en-US" sz="2600" dirty="0">
                <a:solidFill>
                  <a:srgbClr val="000000"/>
                </a:solidFill>
                <a:latin typeface="Nunito"/>
              </a:rPr>
              <a:t> refers to writing programs that execute across multiple devices (computers), in which the devices are all connected to each other using a network.</a:t>
            </a:r>
          </a:p>
          <a:p>
            <a:pPr algn="just">
              <a:lnSpc>
                <a:spcPct val="200000"/>
              </a:lnSpc>
            </a:pPr>
            <a:r>
              <a:rPr lang="en-US" sz="2600" dirty="0">
                <a:solidFill>
                  <a:srgbClr val="000000"/>
                </a:solidFill>
                <a:latin typeface="Nunito"/>
              </a:rPr>
              <a:t>The </a:t>
            </a:r>
            <a:r>
              <a:rPr lang="en-US" sz="2600" b="1" dirty="0">
                <a:solidFill>
                  <a:srgbClr val="FF0000"/>
                </a:solidFill>
                <a:latin typeface="Nunito"/>
              </a:rPr>
              <a:t>java.net package </a:t>
            </a:r>
            <a:r>
              <a:rPr lang="en-US" sz="2600" dirty="0">
                <a:solidFill>
                  <a:srgbClr val="000000"/>
                </a:solidFill>
                <a:latin typeface="Nunito"/>
              </a:rPr>
              <a:t>of the J2SE APIs contains a collection of classes and interfaces that provide the low-level communication details, allowing you to write programs that focus on solving the problem at hand.</a:t>
            </a:r>
          </a:p>
          <a:p>
            <a:pPr>
              <a:lnSpc>
                <a:spcPct val="130000"/>
              </a:lnSpc>
            </a:pPr>
            <a:endParaRPr lang="en-US" altLang="ko-KR" sz="2600" dirty="0">
              <a:latin typeface="Tahoma" panose="020B0604030504040204" pitchFamily="34" charset="0"/>
            </a:endParaRP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Tree>
    <p:extLst>
      <p:ext uri="{BB962C8B-B14F-4D97-AF65-F5344CB8AC3E}">
        <p14:creationId xmlns:p14="http://schemas.microsoft.com/office/powerpoint/2010/main" val="13268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What is Socket</a:t>
            </a:r>
          </a:p>
        </p:txBody>
      </p:sp>
      <p:pic>
        <p:nvPicPr>
          <p:cNvPr id="4" name="Picture 3"/>
          <p:cNvPicPr>
            <a:picLocks noChangeAspect="1"/>
          </p:cNvPicPr>
          <p:nvPr/>
        </p:nvPicPr>
        <p:blipFill rotWithShape="1">
          <a:blip r:embed="rId2"/>
          <a:srcRect l="11575" r="9166" b="5311"/>
          <a:stretch/>
        </p:blipFill>
        <p:spPr>
          <a:xfrm>
            <a:off x="598741" y="29393"/>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
        <p:nvSpPr>
          <p:cNvPr id="9" name="Text Box 9"/>
          <p:cNvSpPr txBox="1">
            <a:spLocks noChangeArrowheads="1"/>
          </p:cNvSpPr>
          <p:nvPr/>
        </p:nvSpPr>
        <p:spPr bwMode="auto">
          <a:xfrm>
            <a:off x="593271" y="1067476"/>
            <a:ext cx="11005457" cy="4293483"/>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square">
            <a:spAutoFit/>
          </a:bodyPr>
          <a:lstStyle>
            <a:defPPr>
              <a:defRPr lang="en-US"/>
            </a:defPPr>
            <a:lvl1pPr algn="l"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l"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l"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0" hangingPunct="1">
              <a:defRPr kumimoji="1" sz="2400" kern="1200">
                <a:solidFill>
                  <a:schemeClr val="tx1"/>
                </a:solidFill>
                <a:latin typeface="굴림" charset="-127"/>
                <a:ea typeface="굴림" charset="-127"/>
                <a:cs typeface="+mn-cs"/>
              </a:defRPr>
            </a:lvl6pPr>
            <a:lvl7pPr marL="2743200" algn="l" defTabSz="914400" rtl="0" eaLnBrk="1" latinLnBrk="0" hangingPunct="1">
              <a:defRPr kumimoji="1" sz="2400" kern="1200">
                <a:solidFill>
                  <a:schemeClr val="tx1"/>
                </a:solidFill>
                <a:latin typeface="굴림" charset="-127"/>
                <a:ea typeface="굴림" charset="-127"/>
                <a:cs typeface="+mn-cs"/>
              </a:defRPr>
            </a:lvl7pPr>
            <a:lvl8pPr marL="3200400" algn="l" defTabSz="914400" rtl="0" eaLnBrk="1" latinLnBrk="0" hangingPunct="1">
              <a:defRPr kumimoji="1" sz="2400" kern="1200">
                <a:solidFill>
                  <a:schemeClr val="tx1"/>
                </a:solidFill>
                <a:latin typeface="굴림" charset="-127"/>
                <a:ea typeface="굴림" charset="-127"/>
                <a:cs typeface="+mn-cs"/>
              </a:defRPr>
            </a:lvl8pPr>
            <a:lvl9pPr marL="3657600" algn="l" defTabSz="914400" rtl="0" eaLnBrk="1" latinLnBrk="0" hangingPunct="1">
              <a:defRPr kumimoji="1" sz="2400" kern="1200">
                <a:solidFill>
                  <a:schemeClr val="tx1"/>
                </a:solidFill>
                <a:latin typeface="굴림" charset="-127"/>
                <a:ea typeface="굴림" charset="-127"/>
                <a:cs typeface="+mn-cs"/>
              </a:defRPr>
            </a:lvl9pPr>
          </a:lstStyle>
          <a:p>
            <a:pPr marL="342900" indent="-342900" algn="just">
              <a:lnSpc>
                <a:spcPct val="150000"/>
              </a:lnSpc>
              <a:spcBef>
                <a:spcPct val="50000"/>
              </a:spcBef>
              <a:buFont typeface="Arial" panose="020B0604020202020204" pitchFamily="34" charset="0"/>
              <a:buChar char="•"/>
              <a:defRPr/>
            </a:pPr>
            <a:r>
              <a:rPr lang="en-US" sz="2600" dirty="0">
                <a:solidFill>
                  <a:srgbClr val="000000"/>
                </a:solidFill>
                <a:latin typeface="Nunito"/>
                <a:ea typeface="+mn-ea"/>
              </a:rPr>
              <a:t>A socket is one endpoint of a two-way communication link between two </a:t>
            </a:r>
          </a:p>
          <a:p>
            <a:pPr algn="just">
              <a:lnSpc>
                <a:spcPct val="150000"/>
              </a:lnSpc>
              <a:spcBef>
                <a:spcPct val="50000"/>
              </a:spcBef>
              <a:defRPr/>
            </a:pPr>
            <a:r>
              <a:rPr lang="en-US" sz="2600" dirty="0">
                <a:solidFill>
                  <a:srgbClr val="000000"/>
                </a:solidFill>
                <a:latin typeface="Nunito"/>
                <a:ea typeface="+mn-ea"/>
              </a:rPr>
              <a:t>    programs running on the network</a:t>
            </a:r>
            <a:r>
              <a:rPr lang="en-US" sz="2600" dirty="0"/>
              <a:t>.</a:t>
            </a:r>
          </a:p>
          <a:p>
            <a:pPr marL="342900" indent="-342900" algn="just">
              <a:lnSpc>
                <a:spcPct val="150000"/>
              </a:lnSpc>
              <a:spcBef>
                <a:spcPct val="50000"/>
              </a:spcBef>
              <a:buFont typeface="Arial" panose="020B0604020202020204" pitchFamily="34" charset="0"/>
              <a:buChar char="•"/>
              <a:defRPr/>
            </a:pPr>
            <a:r>
              <a:rPr lang="en-US" altLang="ko-KR" sz="2600" dirty="0">
                <a:solidFill>
                  <a:srgbClr val="000000"/>
                </a:solidFill>
                <a:latin typeface="Nunito"/>
                <a:ea typeface="+mn-ea"/>
              </a:rPr>
              <a:t>The socket is bound to a port number so that the </a:t>
            </a:r>
            <a:r>
              <a:rPr lang="en-US" altLang="ko-KR" sz="2600" b="1" u="sng" dirty="0">
                <a:solidFill>
                  <a:srgbClr val="000000"/>
                </a:solidFill>
                <a:latin typeface="Nunito"/>
                <a:ea typeface="+mn-ea"/>
              </a:rPr>
              <a:t>TCP</a:t>
            </a:r>
            <a:r>
              <a:rPr lang="en-US" altLang="ko-KR" sz="2600" dirty="0">
                <a:solidFill>
                  <a:srgbClr val="000000"/>
                </a:solidFill>
                <a:latin typeface="Nunito"/>
                <a:ea typeface="+mn-ea"/>
              </a:rPr>
              <a:t> layer can identify the application that data is destined to be sent.</a:t>
            </a:r>
          </a:p>
          <a:p>
            <a:pPr marL="342900" indent="-342900" algn="just">
              <a:lnSpc>
                <a:spcPct val="150000"/>
              </a:lnSpc>
              <a:spcBef>
                <a:spcPct val="50000"/>
              </a:spcBef>
              <a:buFont typeface="Arial" panose="020B0604020202020204" pitchFamily="34" charset="0"/>
              <a:buChar char="•"/>
              <a:defRPr/>
            </a:pPr>
            <a:r>
              <a:rPr lang="en-US" altLang="ko-KR" sz="2600" u="sng" dirty="0">
                <a:solidFill>
                  <a:srgbClr val="FF0000"/>
                </a:solidFill>
                <a:latin typeface="Nunito"/>
                <a:ea typeface="+mn-ea"/>
              </a:rPr>
              <a:t>Transmission Control Protocol (TCP) </a:t>
            </a:r>
            <a:r>
              <a:rPr lang="en-US" altLang="ko-KR" sz="2600" dirty="0">
                <a:solidFill>
                  <a:srgbClr val="000000"/>
                </a:solidFill>
                <a:latin typeface="Nunito"/>
                <a:ea typeface="+mn-ea"/>
              </a:rPr>
              <a:t>is a widely used protocol for data transmission on a network that supports client/server end points.</a:t>
            </a:r>
          </a:p>
        </p:txBody>
      </p:sp>
    </p:spTree>
    <p:extLst>
      <p:ext uri="{BB962C8B-B14F-4D97-AF65-F5344CB8AC3E}">
        <p14:creationId xmlns:p14="http://schemas.microsoft.com/office/powerpoint/2010/main" val="249559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Socket Programming</a:t>
            </a:r>
          </a:p>
        </p:txBody>
      </p:sp>
      <p:pic>
        <p:nvPicPr>
          <p:cNvPr id="4" name="Picture 3"/>
          <p:cNvPicPr>
            <a:picLocks noChangeAspect="1"/>
          </p:cNvPicPr>
          <p:nvPr/>
        </p:nvPicPr>
        <p:blipFill rotWithShape="1">
          <a:blip r:embed="rId2"/>
          <a:srcRect l="11575" r="9166" b="5311"/>
          <a:stretch/>
        </p:blipFill>
        <p:spPr>
          <a:xfrm>
            <a:off x="0" y="-15769"/>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
        <p:nvSpPr>
          <p:cNvPr id="9" name="Text Box 9"/>
          <p:cNvSpPr txBox="1">
            <a:spLocks noChangeArrowheads="1"/>
          </p:cNvSpPr>
          <p:nvPr/>
        </p:nvSpPr>
        <p:spPr bwMode="auto">
          <a:xfrm>
            <a:off x="593271" y="1067476"/>
            <a:ext cx="11005457" cy="1818703"/>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square">
            <a:spAutoFit/>
          </a:bodyPr>
          <a:lstStyle>
            <a:defPPr>
              <a:defRPr lang="en-US"/>
            </a:defPPr>
            <a:lvl1pPr algn="l"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l"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l"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0" hangingPunct="1">
              <a:defRPr kumimoji="1" sz="2400" kern="1200">
                <a:solidFill>
                  <a:schemeClr val="tx1"/>
                </a:solidFill>
                <a:latin typeface="굴림" charset="-127"/>
                <a:ea typeface="굴림" charset="-127"/>
                <a:cs typeface="+mn-cs"/>
              </a:defRPr>
            </a:lvl6pPr>
            <a:lvl7pPr marL="2743200" algn="l" defTabSz="914400" rtl="0" eaLnBrk="1" latinLnBrk="0" hangingPunct="1">
              <a:defRPr kumimoji="1" sz="2400" kern="1200">
                <a:solidFill>
                  <a:schemeClr val="tx1"/>
                </a:solidFill>
                <a:latin typeface="굴림" charset="-127"/>
                <a:ea typeface="굴림" charset="-127"/>
                <a:cs typeface="+mn-cs"/>
              </a:defRPr>
            </a:lvl7pPr>
            <a:lvl8pPr marL="3200400" algn="l" defTabSz="914400" rtl="0" eaLnBrk="1" latinLnBrk="0" hangingPunct="1">
              <a:defRPr kumimoji="1" sz="2400" kern="1200">
                <a:solidFill>
                  <a:schemeClr val="tx1"/>
                </a:solidFill>
                <a:latin typeface="굴림" charset="-127"/>
                <a:ea typeface="굴림" charset="-127"/>
                <a:cs typeface="+mn-cs"/>
              </a:defRPr>
            </a:lvl8pPr>
            <a:lvl9pPr marL="3657600" algn="l" defTabSz="914400" rtl="0" eaLnBrk="1" latinLnBrk="0" hangingPunct="1">
              <a:defRPr kumimoji="1" sz="2400" kern="1200">
                <a:solidFill>
                  <a:schemeClr val="tx1"/>
                </a:solidFill>
                <a:latin typeface="굴림" charset="-127"/>
                <a:ea typeface="굴림" charset="-127"/>
                <a:cs typeface="+mn-cs"/>
              </a:defRPr>
            </a:lvl9pPr>
          </a:lstStyle>
          <a:p>
            <a:pPr marL="342900" indent="-342900" algn="just">
              <a:lnSpc>
                <a:spcPct val="150000"/>
              </a:lnSpc>
              <a:spcBef>
                <a:spcPct val="50000"/>
              </a:spcBef>
              <a:buFont typeface="Arial" panose="020B0604020202020204" pitchFamily="34" charset="0"/>
              <a:buChar char="•"/>
              <a:defRPr/>
            </a:pPr>
            <a:r>
              <a:rPr lang="en-US" altLang="ko-KR" sz="2600" dirty="0">
                <a:solidFill>
                  <a:srgbClr val="000000"/>
                </a:solidFill>
                <a:latin typeface="Nunito"/>
                <a:ea typeface="+mn-ea"/>
              </a:rPr>
              <a:t>Socket programming is a means of communicating data between two computers across a network. Connections can be made using either a connection-oriented protocol or a connectionless protocol. </a:t>
            </a:r>
          </a:p>
        </p:txBody>
      </p:sp>
    </p:spTree>
    <p:extLst>
      <p:ext uri="{BB962C8B-B14F-4D97-AF65-F5344CB8AC3E}">
        <p14:creationId xmlns:p14="http://schemas.microsoft.com/office/powerpoint/2010/main" val="207307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5400" b="1" u="sng" dirty="0"/>
              <a:t>Typical Socket Scenario</a:t>
            </a:r>
          </a:p>
        </p:txBody>
      </p:sp>
      <p:pic>
        <p:nvPicPr>
          <p:cNvPr id="4" name="Picture 3"/>
          <p:cNvPicPr>
            <a:picLocks noChangeAspect="1"/>
          </p:cNvPicPr>
          <p:nvPr/>
        </p:nvPicPr>
        <p:blipFill rotWithShape="1">
          <a:blip r:embed="rId2"/>
          <a:srcRect l="11575" r="9166" b="5311"/>
          <a:stretch/>
        </p:blipFill>
        <p:spPr>
          <a:xfrm>
            <a:off x="36777" y="-15769"/>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pic>
        <p:nvPicPr>
          <p:cNvPr id="7" name="Picture 6" descr="bigPic"/>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057" y="1097756"/>
            <a:ext cx="8004855" cy="324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xmlns:lc="http://schemas.openxmlformats.org/drawingml/2006/lockedCanvas" val="1"/>
            </a:ext>
          </a:extLst>
        </p:spPr>
      </p:pic>
      <p:sp>
        <p:nvSpPr>
          <p:cNvPr id="8" name="Text Box 7"/>
          <p:cNvSpPr txBox="1">
            <a:spLocks noChangeArrowheads="1"/>
          </p:cNvSpPr>
          <p:nvPr/>
        </p:nvSpPr>
        <p:spPr bwMode="auto">
          <a:xfrm>
            <a:off x="2127702" y="4586407"/>
            <a:ext cx="6913563" cy="366712"/>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l"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l"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0" hangingPunct="1">
              <a:defRPr kumimoji="1" sz="2400" kern="1200">
                <a:solidFill>
                  <a:schemeClr val="tx1"/>
                </a:solidFill>
                <a:latin typeface="굴림" charset="-127"/>
                <a:ea typeface="굴림" charset="-127"/>
                <a:cs typeface="+mn-cs"/>
              </a:defRPr>
            </a:lvl6pPr>
            <a:lvl7pPr marL="2743200" algn="l" defTabSz="914400" rtl="0" eaLnBrk="1" latinLnBrk="0" hangingPunct="1">
              <a:defRPr kumimoji="1" sz="2400" kern="1200">
                <a:solidFill>
                  <a:schemeClr val="tx1"/>
                </a:solidFill>
                <a:latin typeface="굴림" charset="-127"/>
                <a:ea typeface="굴림" charset="-127"/>
                <a:cs typeface="+mn-cs"/>
              </a:defRPr>
            </a:lvl7pPr>
            <a:lvl8pPr marL="3200400" algn="l" defTabSz="914400" rtl="0" eaLnBrk="1" latinLnBrk="0" hangingPunct="1">
              <a:defRPr kumimoji="1" sz="2400" kern="1200">
                <a:solidFill>
                  <a:schemeClr val="tx1"/>
                </a:solidFill>
                <a:latin typeface="굴림" charset="-127"/>
                <a:ea typeface="굴림" charset="-127"/>
                <a:cs typeface="+mn-cs"/>
              </a:defRPr>
            </a:lvl8pPr>
            <a:lvl9pPr marL="3657600" algn="l" defTabSz="914400" rtl="0" eaLnBrk="1" latinLnBrk="0" hangingPunct="1">
              <a:defRPr kumimoji="1" sz="2400" kern="1200">
                <a:solidFill>
                  <a:schemeClr val="tx1"/>
                </a:solidFill>
                <a:latin typeface="굴림" charset="-127"/>
                <a:ea typeface="굴림" charset="-127"/>
                <a:cs typeface="+mn-cs"/>
              </a:defRPr>
            </a:lvl9pPr>
          </a:lstStyle>
          <a:p>
            <a:pPr algn="ctr">
              <a:spcBef>
                <a:spcPct val="50000"/>
              </a:spcBef>
              <a:defRPr/>
            </a:pPr>
            <a:r>
              <a:rPr lang="en-US" altLang="ko-KR" sz="1800" b="1" dirty="0">
                <a:latin typeface="굴림" charset="0"/>
                <a:ea typeface="굴림" charset="0"/>
              </a:rPr>
              <a:t>Processes communicating through TCP sockets</a:t>
            </a:r>
          </a:p>
        </p:txBody>
      </p:sp>
      <p:sp>
        <p:nvSpPr>
          <p:cNvPr id="9" name="Text Box 9"/>
          <p:cNvSpPr txBox="1">
            <a:spLocks noChangeArrowheads="1"/>
          </p:cNvSpPr>
          <p:nvPr/>
        </p:nvSpPr>
        <p:spPr bwMode="auto">
          <a:xfrm>
            <a:off x="2159136" y="5624960"/>
            <a:ext cx="7921625" cy="701675"/>
          </a:xfrm>
          <a:prstGeom prst="rect">
            <a:avLst/>
          </a:prstGeom>
          <a:solidFill>
            <a:srgbClr val="FFFF00"/>
          </a:solid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l"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l"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0" hangingPunct="1">
              <a:defRPr kumimoji="1" sz="2400" kern="1200">
                <a:solidFill>
                  <a:schemeClr val="tx1"/>
                </a:solidFill>
                <a:latin typeface="굴림" charset="-127"/>
                <a:ea typeface="굴림" charset="-127"/>
                <a:cs typeface="+mn-cs"/>
              </a:defRPr>
            </a:lvl6pPr>
            <a:lvl7pPr marL="2743200" algn="l" defTabSz="914400" rtl="0" eaLnBrk="1" latinLnBrk="0" hangingPunct="1">
              <a:defRPr kumimoji="1" sz="2400" kern="1200">
                <a:solidFill>
                  <a:schemeClr val="tx1"/>
                </a:solidFill>
                <a:latin typeface="굴림" charset="-127"/>
                <a:ea typeface="굴림" charset="-127"/>
                <a:cs typeface="+mn-cs"/>
              </a:defRPr>
            </a:lvl7pPr>
            <a:lvl8pPr marL="3200400" algn="l" defTabSz="914400" rtl="0" eaLnBrk="1" latinLnBrk="0" hangingPunct="1">
              <a:defRPr kumimoji="1" sz="2400" kern="1200">
                <a:solidFill>
                  <a:schemeClr val="tx1"/>
                </a:solidFill>
                <a:latin typeface="굴림" charset="-127"/>
                <a:ea typeface="굴림" charset="-127"/>
                <a:cs typeface="+mn-cs"/>
              </a:defRPr>
            </a:lvl8pPr>
            <a:lvl9pPr marL="3657600" algn="l" defTabSz="914400" rtl="0" eaLnBrk="1" latinLnBrk="0" hangingPunct="1">
              <a:defRPr kumimoji="1" sz="2400" kern="1200">
                <a:solidFill>
                  <a:schemeClr val="tx1"/>
                </a:solidFill>
                <a:latin typeface="굴림" charset="-127"/>
                <a:ea typeface="굴림" charset="-127"/>
                <a:cs typeface="+mn-cs"/>
              </a:defRPr>
            </a:lvl9pPr>
          </a:lstStyle>
          <a:p>
            <a:pPr algn="ctr">
              <a:spcBef>
                <a:spcPct val="50000"/>
              </a:spcBef>
              <a:defRPr/>
            </a:pPr>
            <a:r>
              <a:rPr lang="en-US" altLang="ko-KR" sz="2000" dirty="0">
                <a:solidFill>
                  <a:srgbClr val="FF0000"/>
                </a:solidFill>
                <a:latin typeface="Tahoma" charset="0"/>
                <a:ea typeface="굴림" charset="0"/>
              </a:rPr>
              <a:t>The application developer has the ability to fix a few TCP parameters, such as maximum buffer and maximum segment sizes.</a:t>
            </a:r>
          </a:p>
        </p:txBody>
      </p:sp>
    </p:spTree>
    <p:extLst>
      <p:ext uri="{BB962C8B-B14F-4D97-AF65-F5344CB8AC3E}">
        <p14:creationId xmlns:p14="http://schemas.microsoft.com/office/powerpoint/2010/main" val="12682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35"/>
            <a:ext cx="10515600" cy="691165"/>
          </a:xfrm>
          <a:solidFill>
            <a:schemeClr val="accent2">
              <a:lumMod val="20000"/>
              <a:lumOff val="80000"/>
            </a:schemeClr>
          </a:solidFill>
        </p:spPr>
        <p:txBody>
          <a:bodyPr>
            <a:noAutofit/>
          </a:bodyPr>
          <a:lstStyle/>
          <a:p>
            <a:pPr algn="ctr"/>
            <a:r>
              <a:rPr lang="en-US" sz="4500" b="1" u="sng" dirty="0"/>
              <a:t>Client-server applications</a:t>
            </a:r>
          </a:p>
        </p:txBody>
      </p:sp>
      <p:sp>
        <p:nvSpPr>
          <p:cNvPr id="3" name="Content Placeholder 2"/>
          <p:cNvSpPr>
            <a:spLocks noGrp="1"/>
          </p:cNvSpPr>
          <p:nvPr>
            <p:ph idx="1"/>
          </p:nvPr>
        </p:nvSpPr>
        <p:spPr>
          <a:xfrm>
            <a:off x="463639" y="993597"/>
            <a:ext cx="10890161" cy="5360276"/>
          </a:xfrm>
        </p:spPr>
        <p:txBody>
          <a:bodyPr>
            <a:noAutofit/>
          </a:bodyPr>
          <a:lstStyle/>
          <a:p>
            <a:pPr>
              <a:lnSpc>
                <a:spcPct val="130000"/>
              </a:lnSpc>
            </a:pPr>
            <a:r>
              <a:rPr lang="en-US" altLang="ko-KR" sz="2400" b="1" dirty="0">
                <a:latin typeface="Tahoma" panose="020B0604030504040204" pitchFamily="34" charset="0"/>
              </a:rPr>
              <a:t>Implementation of a protocol standard defined in an RFC. (FTP, HTTP, SMTP…)</a:t>
            </a:r>
          </a:p>
          <a:p>
            <a:pPr lvl="1">
              <a:lnSpc>
                <a:spcPct val="130000"/>
              </a:lnSpc>
              <a:buFontTx/>
              <a:buChar char="-"/>
            </a:pPr>
            <a:r>
              <a:rPr lang="en-US" altLang="ko-KR" sz="2200" dirty="0">
                <a:latin typeface="Tahoma" panose="020B0604030504040204" pitchFamily="34" charset="0"/>
              </a:rPr>
              <a:t>Conform to the rules dictated by the RFC </a:t>
            </a:r>
            <a:r>
              <a:rPr lang="en-US" altLang="ko-KR" sz="2200" b="1" u="sng" dirty="0">
                <a:latin typeface="Tahoma" panose="020B0604030504040204" pitchFamily="34" charset="0"/>
              </a:rPr>
              <a:t>(Request for Comments)</a:t>
            </a:r>
            <a:r>
              <a:rPr lang="en-US" altLang="ko-KR" sz="2200" dirty="0">
                <a:latin typeface="Tahoma" panose="020B0604030504040204" pitchFamily="34" charset="0"/>
              </a:rPr>
              <a:t>.</a:t>
            </a:r>
          </a:p>
          <a:p>
            <a:pPr lvl="1">
              <a:lnSpc>
                <a:spcPct val="130000"/>
              </a:lnSpc>
              <a:buFontTx/>
              <a:buChar char="-"/>
            </a:pPr>
            <a:r>
              <a:rPr lang="en-US" altLang="ko-KR" sz="2200" dirty="0">
                <a:latin typeface="Tahoma" panose="020B0604030504040204" pitchFamily="34" charset="0"/>
              </a:rPr>
              <a:t>Should use the port number associated with the protocol.</a:t>
            </a:r>
          </a:p>
          <a:p>
            <a:pPr>
              <a:lnSpc>
                <a:spcPct val="130000"/>
              </a:lnSpc>
            </a:pPr>
            <a:r>
              <a:rPr lang="en-US" altLang="ko-KR" sz="2600" b="1" dirty="0">
                <a:latin typeface="Tahoma" panose="020B0604030504040204" pitchFamily="34" charset="0"/>
              </a:rPr>
              <a:t>Proprietary client-server application</a:t>
            </a:r>
            <a:r>
              <a:rPr lang="en-US" altLang="ko-KR" sz="2600" dirty="0">
                <a:latin typeface="Tahoma" panose="020B0604030504040204" pitchFamily="34" charset="0"/>
              </a:rPr>
              <a:t>.</a:t>
            </a:r>
          </a:p>
          <a:p>
            <a:pPr lvl="1">
              <a:lnSpc>
                <a:spcPct val="130000"/>
              </a:lnSpc>
            </a:pPr>
            <a:r>
              <a:rPr lang="en-US" altLang="ko-KR" sz="2200" dirty="0">
                <a:latin typeface="Tahoma" panose="020B0604030504040204" pitchFamily="34" charset="0"/>
              </a:rPr>
              <a:t>A single developer( or team) creates both client and server program.</a:t>
            </a:r>
          </a:p>
          <a:p>
            <a:pPr lvl="1">
              <a:lnSpc>
                <a:spcPct val="130000"/>
              </a:lnSpc>
            </a:pPr>
            <a:r>
              <a:rPr lang="en-US" altLang="ko-KR" sz="2200" dirty="0">
                <a:latin typeface="Tahoma" panose="020B0604030504040204" pitchFamily="34" charset="0"/>
              </a:rPr>
              <a:t>The developer has complete control.</a:t>
            </a:r>
          </a:p>
          <a:p>
            <a:pPr lvl="1">
              <a:lnSpc>
                <a:spcPct val="130000"/>
              </a:lnSpc>
            </a:pPr>
            <a:r>
              <a:rPr lang="en-US" altLang="ko-KR" sz="2200" dirty="0">
                <a:latin typeface="Tahoma" panose="020B0604030504040204" pitchFamily="34" charset="0"/>
              </a:rPr>
              <a:t>Must be careful not to use one of the well-known port number defined in the RFCs.</a:t>
            </a:r>
            <a:br>
              <a:rPr lang="en-US" altLang="ko-KR" sz="2200" dirty="0">
                <a:latin typeface="Tahoma" panose="020B0604030504040204" pitchFamily="34" charset="0"/>
              </a:rPr>
            </a:br>
            <a:endParaRPr lang="en-US" altLang="ko-KR" sz="2200" dirty="0">
              <a:latin typeface="Tahoma" panose="020B0604030504040204" pitchFamily="34" charset="0"/>
            </a:endParaRPr>
          </a:p>
        </p:txBody>
      </p:sp>
      <p:pic>
        <p:nvPicPr>
          <p:cNvPr id="4" name="Picture 3"/>
          <p:cNvPicPr>
            <a:picLocks noChangeAspect="1"/>
          </p:cNvPicPr>
          <p:nvPr/>
        </p:nvPicPr>
        <p:blipFill rotWithShape="1">
          <a:blip r:embed="rId2"/>
          <a:srcRect l="11575" r="9166" b="5311"/>
          <a:stretch/>
        </p:blipFill>
        <p:spPr>
          <a:xfrm>
            <a:off x="36777" y="0"/>
            <a:ext cx="2317531" cy="819800"/>
          </a:xfrm>
          <a:prstGeom prst="rect">
            <a:avLst/>
          </a:prstGeom>
          <a:solidFill>
            <a:schemeClr val="accent2"/>
          </a:solidFill>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753" t="33740" r="461" b="19106"/>
          <a:stretch/>
        </p:blipFill>
        <p:spPr>
          <a:xfrm>
            <a:off x="10080761" y="5975798"/>
            <a:ext cx="2004811" cy="925360"/>
          </a:xfrm>
          <a:prstGeom prst="rect">
            <a:avLst/>
          </a:prstGeom>
        </p:spPr>
      </p:pic>
      <p:sp>
        <p:nvSpPr>
          <p:cNvPr id="7" name="Rectangle 6"/>
          <p:cNvSpPr/>
          <p:nvPr/>
        </p:nvSpPr>
        <p:spPr>
          <a:xfrm>
            <a:off x="1567543" y="5893619"/>
            <a:ext cx="8040914" cy="920508"/>
          </a:xfrm>
          <a:prstGeom prst="rect">
            <a:avLst/>
          </a:prstGeom>
          <a:solidFill>
            <a:srgbClr val="FFFF00"/>
          </a:solidFill>
        </p:spPr>
        <p:txBody>
          <a:bodyPr wrap="square">
            <a:spAutoFit/>
          </a:bodyPr>
          <a:lstStyle/>
          <a:p>
            <a:pPr lvl="1" algn="ctr">
              <a:lnSpc>
                <a:spcPct val="130000"/>
              </a:lnSpc>
              <a:spcBef>
                <a:spcPts val="500"/>
              </a:spcBef>
            </a:pPr>
            <a:r>
              <a:rPr lang="en-US" altLang="ko-KR" sz="2200" dirty="0">
                <a:solidFill>
                  <a:srgbClr val="FF0000"/>
                </a:solidFill>
                <a:latin typeface="Tahoma" panose="020B0604030504040204" pitchFamily="34" charset="0"/>
              </a:rPr>
              <a:t>Well-known port number : managed by the Internet Assigned Numbers Authority(IANA)</a:t>
            </a:r>
          </a:p>
        </p:txBody>
      </p:sp>
    </p:spTree>
    <p:extLst>
      <p:ext uri="{BB962C8B-B14F-4D97-AF65-F5344CB8AC3E}">
        <p14:creationId xmlns:p14="http://schemas.microsoft.com/office/powerpoint/2010/main" val="302359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4150</TotalTime>
  <Words>1182</Words>
  <Application>Microsoft Office PowerPoint</Application>
  <PresentationFormat>Widescreen</PresentationFormat>
  <Paragraphs>259</Paragraphs>
  <Slides>43</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8" baseType="lpstr">
      <vt:lpstr>맑은 고딕</vt:lpstr>
      <vt:lpstr>American Typewriter</vt:lpstr>
      <vt:lpstr>Arial</vt:lpstr>
      <vt:lpstr>Calibri</vt:lpstr>
      <vt:lpstr>Calibri Light</vt:lpstr>
      <vt:lpstr>Comic Sans MS</vt:lpstr>
      <vt:lpstr>굴림</vt:lpstr>
      <vt:lpstr>inter-regular</vt:lpstr>
      <vt:lpstr>Nunito</vt:lpstr>
      <vt:lpstr>Tahoma</vt:lpstr>
      <vt:lpstr>Times</vt:lpstr>
      <vt:lpstr>Times New Roman</vt:lpstr>
      <vt:lpstr>Wingdings</vt:lpstr>
      <vt:lpstr>Office Theme</vt:lpstr>
      <vt:lpstr>Clip</vt:lpstr>
      <vt:lpstr>     Socket programming (Chat Application)   </vt:lpstr>
      <vt:lpstr>PowerPoint Presentation</vt:lpstr>
      <vt:lpstr>Contents</vt:lpstr>
      <vt:lpstr>Contents Objectives</vt:lpstr>
      <vt:lpstr>Network Programming</vt:lpstr>
      <vt:lpstr>What is Socket</vt:lpstr>
      <vt:lpstr>Socket Programming</vt:lpstr>
      <vt:lpstr>Typical Socket Scenario</vt:lpstr>
      <vt:lpstr>Client-server applications</vt:lpstr>
      <vt:lpstr>Sockets for server and client</vt:lpstr>
      <vt:lpstr>Socket Function Calls</vt:lpstr>
      <vt:lpstr>Socket Function Calls</vt:lpstr>
      <vt:lpstr>Socket Function Calls</vt:lpstr>
      <vt:lpstr>More Socket Function</vt:lpstr>
      <vt:lpstr>Socket</vt:lpstr>
      <vt:lpstr>Socket-programming using TCP</vt:lpstr>
      <vt:lpstr>Client/server socket interaction: TCP</vt:lpstr>
      <vt:lpstr>JAVA TCP Sockets</vt:lpstr>
      <vt:lpstr>JAVA TCP Sockets</vt:lpstr>
      <vt:lpstr>Socket I/O</vt:lpstr>
      <vt:lpstr>Socket Programming Types</vt:lpstr>
      <vt:lpstr>Socket API</vt:lpstr>
      <vt:lpstr>Socket I/O</vt:lpstr>
      <vt:lpstr>Chat Application using socket</vt:lpstr>
      <vt:lpstr>Java Packages for Socket Programming</vt:lpstr>
      <vt:lpstr>Steps for Creating Server</vt:lpstr>
      <vt:lpstr>Creating Server</vt:lpstr>
      <vt:lpstr>Initialization (Server)</vt:lpstr>
      <vt:lpstr>Creating Server</vt:lpstr>
      <vt:lpstr>Server side</vt:lpstr>
      <vt:lpstr>Server code</vt:lpstr>
      <vt:lpstr>Server send code</vt:lpstr>
      <vt:lpstr>Steps for Creating Client</vt:lpstr>
      <vt:lpstr>Initialization (Client) </vt:lpstr>
      <vt:lpstr>Creating Client</vt:lpstr>
      <vt:lpstr>Creating Client</vt:lpstr>
      <vt:lpstr>Creating Client</vt:lpstr>
      <vt:lpstr>Client side</vt:lpstr>
      <vt:lpstr>Client code</vt:lpstr>
      <vt:lpstr>Client send code</vt:lpstr>
      <vt:lpstr>Socket Programming References</vt:lpstr>
      <vt:lpstr>More Examples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JDK</dc:title>
  <dc:creator>Microsoft account</dc:creator>
  <cp:lastModifiedBy>UIIT</cp:lastModifiedBy>
  <cp:revision>230</cp:revision>
  <dcterms:created xsi:type="dcterms:W3CDTF">2022-06-12T09:36:38Z</dcterms:created>
  <dcterms:modified xsi:type="dcterms:W3CDTF">2022-12-29T03:54:36Z</dcterms:modified>
</cp:coreProperties>
</file>