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79" r:id="rId2"/>
    <p:sldId id="345" r:id="rId3"/>
    <p:sldId id="280" r:id="rId4"/>
    <p:sldId id="346" r:id="rId5"/>
    <p:sldId id="282" r:id="rId6"/>
    <p:sldId id="319" r:id="rId7"/>
    <p:sldId id="321" r:id="rId8"/>
    <p:sldId id="355" r:id="rId9"/>
    <p:sldId id="322" r:id="rId10"/>
    <p:sldId id="356" r:id="rId11"/>
    <p:sldId id="323" r:id="rId12"/>
    <p:sldId id="324" r:id="rId13"/>
    <p:sldId id="325" r:id="rId14"/>
    <p:sldId id="326" r:id="rId15"/>
    <p:sldId id="376" r:id="rId16"/>
    <p:sldId id="327" r:id="rId17"/>
    <p:sldId id="328" r:id="rId18"/>
    <p:sldId id="347" r:id="rId19"/>
    <p:sldId id="348" r:id="rId20"/>
    <p:sldId id="349" r:id="rId21"/>
    <p:sldId id="350" r:id="rId22"/>
    <p:sldId id="372" r:id="rId23"/>
    <p:sldId id="373" r:id="rId24"/>
    <p:sldId id="351" r:id="rId25"/>
    <p:sldId id="374" r:id="rId26"/>
    <p:sldId id="375" r:id="rId27"/>
    <p:sldId id="352" r:id="rId28"/>
    <p:sldId id="353" r:id="rId29"/>
    <p:sldId id="354" r:id="rId30"/>
    <p:sldId id="329" r:id="rId31"/>
    <p:sldId id="330" r:id="rId32"/>
    <p:sldId id="357" r:id="rId33"/>
    <p:sldId id="331" r:id="rId34"/>
    <p:sldId id="332" r:id="rId35"/>
    <p:sldId id="334" r:id="rId36"/>
    <p:sldId id="358" r:id="rId37"/>
    <p:sldId id="335" r:id="rId38"/>
    <p:sldId id="336" r:id="rId39"/>
    <p:sldId id="337" r:id="rId40"/>
    <p:sldId id="338" r:id="rId41"/>
    <p:sldId id="339" r:id="rId42"/>
    <p:sldId id="340" r:id="rId43"/>
    <p:sldId id="341"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4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849" autoAdjust="0"/>
  </p:normalViewPr>
  <p:slideViewPr>
    <p:cSldViewPr snapToGrid="0">
      <p:cViewPr varScale="1">
        <p:scale>
          <a:sx n="65" d="100"/>
          <a:sy n="65"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06E90-9870-435E-A6D9-5AAAC68ABBC7}" type="datetimeFigureOut">
              <a:rPr lang="en-US" smtClean="0"/>
              <a:t>10/5/2022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74273-87C8-482D-9524-2F43646F1838}" type="slidenum">
              <a:rPr lang="en-US" smtClean="0"/>
              <a:t>‹#›</a:t>
            </a:fld>
            <a:endParaRPr lang="en-US"/>
          </a:p>
        </p:txBody>
      </p:sp>
    </p:spTree>
    <p:extLst>
      <p:ext uri="{BB962C8B-B14F-4D97-AF65-F5344CB8AC3E}">
        <p14:creationId xmlns:p14="http://schemas.microsoft.com/office/powerpoint/2010/main" val="403082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074273-87C8-482D-9524-2F43646F1838}" type="slidenum">
              <a:rPr lang="en-US" smtClean="0"/>
              <a:t>1</a:t>
            </a:fld>
            <a:endParaRPr lang="en-US"/>
          </a:p>
        </p:txBody>
      </p:sp>
    </p:spTree>
    <p:extLst>
      <p:ext uri="{BB962C8B-B14F-4D97-AF65-F5344CB8AC3E}">
        <p14:creationId xmlns:p14="http://schemas.microsoft.com/office/powerpoint/2010/main" val="68376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EC59AA-9C7A-4BB3-8EDC-D9CE27B0270F}"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144708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C59AA-9C7A-4BB3-8EDC-D9CE27B0270F}"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137715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C59AA-9C7A-4BB3-8EDC-D9CE27B0270F}"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82603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C59AA-9C7A-4BB3-8EDC-D9CE27B0270F}"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236251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EC59AA-9C7A-4BB3-8EDC-D9CE27B0270F}"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413716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EC59AA-9C7A-4BB3-8EDC-D9CE27B0270F}"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24768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EC59AA-9C7A-4BB3-8EDC-D9CE27B0270F}" type="datetimeFigureOut">
              <a:rPr lang="en-US" smtClean="0"/>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34269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EC59AA-9C7A-4BB3-8EDC-D9CE27B0270F}" type="datetimeFigureOut">
              <a:rPr lang="en-US" smtClean="0"/>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149046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C59AA-9C7A-4BB3-8EDC-D9CE27B0270F}" type="datetimeFigureOut">
              <a:rPr lang="en-US" smtClean="0"/>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383706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C59AA-9C7A-4BB3-8EDC-D9CE27B0270F}"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241018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C59AA-9C7A-4BB3-8EDC-D9CE27B0270F}"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48391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C59AA-9C7A-4BB3-8EDC-D9CE27B0270F}" type="datetimeFigureOut">
              <a:rPr lang="en-US" smtClean="0"/>
              <a:t>10/5/2022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B706B-0F91-405D-B1C6-E605423900DE}" type="slidenum">
              <a:rPr lang="en-US" smtClean="0"/>
              <a:t>‹#›</a:t>
            </a:fld>
            <a:endParaRPr lang="en-US"/>
          </a:p>
        </p:txBody>
      </p:sp>
    </p:spTree>
    <p:extLst>
      <p:ext uri="{BB962C8B-B14F-4D97-AF65-F5344CB8AC3E}">
        <p14:creationId xmlns:p14="http://schemas.microsoft.com/office/powerpoint/2010/main" val="388110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1575" r="9166" b="5311"/>
          <a:stretch/>
        </p:blipFill>
        <p:spPr>
          <a:xfrm>
            <a:off x="4004440" y="0"/>
            <a:ext cx="3862556" cy="2254469"/>
          </a:xfrm>
          <a:prstGeom prst="rect">
            <a:avLst/>
          </a:prstGeom>
          <a:solidFill>
            <a:schemeClr val="accent2"/>
          </a:solidFill>
        </p:spPr>
      </p:pic>
      <p:sp>
        <p:nvSpPr>
          <p:cNvPr id="2" name="Title 1"/>
          <p:cNvSpPr>
            <a:spLocks noGrp="1"/>
          </p:cNvSpPr>
          <p:nvPr>
            <p:ph type="ctrTitle"/>
          </p:nvPr>
        </p:nvSpPr>
        <p:spPr>
          <a:xfrm>
            <a:off x="835572" y="4698144"/>
            <a:ext cx="9816663" cy="1160901"/>
          </a:xfrm>
        </p:spPr>
        <p:txBody>
          <a:bodyPr>
            <a:noAutofit/>
          </a:bodyPr>
          <a:lstStyle/>
          <a:p>
            <a:pPr lvl="0"/>
            <a:r>
              <a:rPr lang="en-US" sz="7200" b="1" dirty="0" smtClean="0"/>
              <a:t/>
            </a:r>
            <a:br>
              <a:rPr lang="en-US" sz="7200" b="1" dirty="0" smtClean="0"/>
            </a:br>
            <a:r>
              <a:rPr lang="en-US" sz="7200" b="1" dirty="0"/>
              <a:t/>
            </a:r>
            <a:br>
              <a:rPr lang="en-US" sz="7200" b="1" dirty="0"/>
            </a:br>
            <a:r>
              <a:rPr lang="en-US" sz="7200" b="1" dirty="0" smtClean="0"/>
              <a:t/>
            </a:r>
            <a:br>
              <a:rPr lang="en-US" sz="7200" b="1" dirty="0" smtClean="0"/>
            </a:br>
            <a:r>
              <a:rPr lang="en-US" sz="7200" b="1" dirty="0"/>
              <a:t/>
            </a:r>
            <a:br>
              <a:rPr lang="en-US" sz="7200" b="1" dirty="0"/>
            </a:br>
            <a:r>
              <a:rPr lang="en-US" sz="6600" dirty="0"/>
              <a:t/>
            </a:r>
            <a:br>
              <a:rPr lang="en-US" sz="6600" dirty="0"/>
            </a:br>
            <a:r>
              <a:rPr lang="en-US" sz="7200" b="1" dirty="0"/>
              <a:t>Java Basics </a:t>
            </a:r>
            <a:r>
              <a:rPr lang="en-US" sz="7200" b="1" dirty="0" smtClean="0"/>
              <a:t/>
            </a:r>
            <a:br>
              <a:rPr lang="en-US" sz="7200" b="1" dirty="0" smtClean="0"/>
            </a:br>
            <a:r>
              <a:rPr lang="en-US" sz="7200" b="1" dirty="0" smtClean="0"/>
              <a:t/>
            </a:r>
            <a:br>
              <a:rPr lang="en-US" sz="7200" b="1" dirty="0" smtClean="0"/>
            </a:br>
            <a:endParaRPr lang="en-US" sz="7200" b="1" dirty="0"/>
          </a:p>
        </p:txBody>
      </p:sp>
    </p:spTree>
    <p:extLst>
      <p:ext uri="{BB962C8B-B14F-4D97-AF65-F5344CB8AC3E}">
        <p14:creationId xmlns:p14="http://schemas.microsoft.com/office/powerpoint/2010/main" val="1043561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Java Arithmetic Operators</a:t>
            </a:r>
          </a:p>
        </p:txBody>
      </p:sp>
      <p:sp>
        <p:nvSpPr>
          <p:cNvPr id="3" name="Content Placeholder 2"/>
          <p:cNvSpPr>
            <a:spLocks noGrp="1"/>
          </p:cNvSpPr>
          <p:nvPr>
            <p:ph idx="1"/>
          </p:nvPr>
        </p:nvSpPr>
        <p:spPr>
          <a:xfrm>
            <a:off x="2100330" y="1130898"/>
            <a:ext cx="7185338" cy="5360276"/>
          </a:xfrm>
          <a:solidFill>
            <a:srgbClr val="FFFF00"/>
          </a:solidFill>
        </p:spPr>
        <p:txBody>
          <a:bodyPr>
            <a:noAutofit/>
          </a:bodyPr>
          <a:lstStyle/>
          <a:p>
            <a:pPr marL="0" indent="0">
              <a:buNone/>
            </a:pPr>
            <a:r>
              <a:rPr lang="en-US" b="1" dirty="0" smtClean="0"/>
              <a:t>public</a:t>
            </a:r>
            <a:r>
              <a:rPr lang="en-US" dirty="0"/>
              <a:t> </a:t>
            </a:r>
            <a:r>
              <a:rPr lang="en-US" b="1" dirty="0"/>
              <a:t>class</a:t>
            </a:r>
            <a:r>
              <a:rPr lang="en-US" dirty="0"/>
              <a:t> </a:t>
            </a:r>
            <a:r>
              <a:rPr lang="en-US" dirty="0" err="1"/>
              <a:t>OperatorExample</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b="1" dirty="0" err="1"/>
              <a:t>int</a:t>
            </a:r>
            <a:r>
              <a:rPr lang="en-US" dirty="0"/>
              <a:t> a=10;  </a:t>
            </a:r>
          </a:p>
          <a:p>
            <a:pPr marL="0" indent="0">
              <a:buNone/>
            </a:pPr>
            <a:r>
              <a:rPr lang="en-US" b="1" dirty="0" err="1"/>
              <a:t>int</a:t>
            </a:r>
            <a:r>
              <a:rPr lang="en-US" dirty="0"/>
              <a:t> b=5;  </a:t>
            </a:r>
          </a:p>
          <a:p>
            <a:pPr marL="0" indent="0">
              <a:buNone/>
            </a:pPr>
            <a:r>
              <a:rPr lang="en-US" dirty="0" err="1"/>
              <a:t>System.out.println</a:t>
            </a:r>
            <a:r>
              <a:rPr lang="en-US" dirty="0"/>
              <a:t>(</a:t>
            </a:r>
            <a:r>
              <a:rPr lang="en-US" dirty="0" err="1"/>
              <a:t>a+b</a:t>
            </a:r>
            <a:r>
              <a:rPr lang="en-US" dirty="0"/>
              <a:t>);//15  </a:t>
            </a:r>
          </a:p>
          <a:p>
            <a:pPr marL="0" indent="0">
              <a:buNone/>
            </a:pPr>
            <a:r>
              <a:rPr lang="en-US" dirty="0" err="1"/>
              <a:t>System.out.println</a:t>
            </a:r>
            <a:r>
              <a:rPr lang="en-US" dirty="0"/>
              <a:t>(a-b);//5  </a:t>
            </a:r>
          </a:p>
          <a:p>
            <a:pPr marL="0" indent="0">
              <a:buNone/>
            </a:pPr>
            <a:r>
              <a:rPr lang="en-US" dirty="0" err="1"/>
              <a:t>System.out.println</a:t>
            </a:r>
            <a:r>
              <a:rPr lang="en-US" dirty="0"/>
              <a:t>(a*b);//50  </a:t>
            </a:r>
          </a:p>
          <a:p>
            <a:pPr marL="0" indent="0">
              <a:buNone/>
            </a:pPr>
            <a:r>
              <a:rPr lang="en-US" dirty="0" err="1"/>
              <a:t>System.out.println</a:t>
            </a:r>
            <a:r>
              <a:rPr lang="en-US" dirty="0"/>
              <a:t>(a/b);//2  </a:t>
            </a:r>
          </a:p>
          <a:p>
            <a:pPr marL="0" indent="0">
              <a:buNone/>
            </a:pPr>
            <a:r>
              <a:rPr lang="en-US" dirty="0" err="1"/>
              <a:t>System.out.println</a:t>
            </a:r>
            <a:r>
              <a:rPr lang="en-US" dirty="0"/>
              <a:t>(</a:t>
            </a:r>
            <a:r>
              <a:rPr lang="en-US" dirty="0" err="1"/>
              <a:t>a%b</a:t>
            </a:r>
            <a:r>
              <a:rPr lang="en-US" dirty="0"/>
              <a:t>);//0  </a:t>
            </a:r>
          </a:p>
          <a:p>
            <a:pPr marL="0" indent="0">
              <a:buNone/>
            </a:pPr>
            <a:r>
              <a:rPr lang="en-US" dirty="0"/>
              <a:t>}}  </a:t>
            </a:r>
          </a:p>
          <a:p>
            <a:pPr algn="just"/>
            <a:endParaRPr lang="en-US"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972961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Expression</a:t>
            </a:r>
            <a:endParaRPr lang="en-US" sz="5400" b="1" u="sng" dirty="0"/>
          </a:p>
        </p:txBody>
      </p:sp>
      <p:sp>
        <p:nvSpPr>
          <p:cNvPr id="3" name="Content Placeholder 2"/>
          <p:cNvSpPr>
            <a:spLocks noGrp="1"/>
          </p:cNvSpPr>
          <p:nvPr>
            <p:ph idx="1"/>
          </p:nvPr>
        </p:nvSpPr>
        <p:spPr>
          <a:xfrm>
            <a:off x="1158765" y="1023145"/>
            <a:ext cx="6670183" cy="1251693"/>
          </a:xfrm>
        </p:spPr>
        <p:txBody>
          <a:bodyPr>
            <a:normAutofit/>
          </a:bodyPr>
          <a:lstStyle/>
          <a:p>
            <a:pPr algn="just">
              <a:lnSpc>
                <a:spcPct val="200000"/>
              </a:lnSpc>
            </a:pPr>
            <a:r>
              <a:rPr lang="en-US" sz="2400" dirty="0"/>
              <a:t>Java Arithmetic Operator Example: Expression</a:t>
            </a:r>
          </a:p>
          <a:p>
            <a:pPr marL="0" indent="0">
              <a:lnSpc>
                <a:spcPct val="200000"/>
              </a:lnSpc>
              <a:buNone/>
            </a:pPr>
            <a:endParaRPr lang="en-US" sz="2400" dirty="0"/>
          </a:p>
          <a:p>
            <a:pPr algn="just">
              <a:lnSpc>
                <a:spcPct val="200000"/>
              </a:lnSpc>
            </a:pPr>
            <a:endParaRPr lang="en-US" sz="24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6"/>
          <p:cNvSpPr/>
          <p:nvPr/>
        </p:nvSpPr>
        <p:spPr>
          <a:xfrm>
            <a:off x="3048000" y="1876631"/>
            <a:ext cx="6096000" cy="4524315"/>
          </a:xfrm>
          <a:prstGeom prst="rect">
            <a:avLst/>
          </a:prstGeom>
          <a:solidFill>
            <a:srgbClr val="FFFF00"/>
          </a:solidFill>
        </p:spPr>
        <p:txBody>
          <a:bodyPr>
            <a:spAutoFit/>
          </a:bodyPr>
          <a:lstStyle/>
          <a:p>
            <a:pPr>
              <a:lnSpc>
                <a:spcPct val="200000"/>
              </a:lnSpc>
            </a:pPr>
            <a:r>
              <a:rPr lang="en-US" sz="2400" b="1" dirty="0"/>
              <a:t>public</a:t>
            </a:r>
            <a:r>
              <a:rPr lang="en-US" sz="2400" dirty="0"/>
              <a:t> </a:t>
            </a:r>
            <a:r>
              <a:rPr lang="en-US" sz="2400" b="1" dirty="0"/>
              <a:t>class</a:t>
            </a:r>
            <a:r>
              <a:rPr lang="en-US" sz="2400" dirty="0"/>
              <a:t> </a:t>
            </a:r>
            <a:r>
              <a:rPr lang="en-US" sz="2400" dirty="0" err="1"/>
              <a:t>OperatorExample</a:t>
            </a:r>
            <a:r>
              <a:rPr lang="en-US" sz="2400" dirty="0"/>
              <a:t>{  </a:t>
            </a:r>
          </a:p>
          <a:p>
            <a:pPr>
              <a:lnSpc>
                <a:spcPct val="200000"/>
              </a:lnSpc>
            </a:pP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smtClean="0"/>
              <a:t>[])</a:t>
            </a:r>
          </a:p>
          <a:p>
            <a:pPr>
              <a:lnSpc>
                <a:spcPct val="200000"/>
              </a:lnSpc>
            </a:pPr>
            <a:r>
              <a:rPr lang="en-US" sz="2400" dirty="0" smtClean="0"/>
              <a:t>{</a:t>
            </a:r>
            <a:r>
              <a:rPr lang="en-US" sz="2400" dirty="0"/>
              <a:t>  </a:t>
            </a:r>
          </a:p>
          <a:p>
            <a:pPr>
              <a:lnSpc>
                <a:spcPct val="200000"/>
              </a:lnSpc>
            </a:pPr>
            <a:r>
              <a:rPr lang="en-US" sz="2400" dirty="0" err="1"/>
              <a:t>System.out.println</a:t>
            </a:r>
            <a:r>
              <a:rPr lang="en-US" sz="2400" dirty="0"/>
              <a:t>(10*10/5+3-1*4/2);  </a:t>
            </a:r>
          </a:p>
          <a:p>
            <a:pPr>
              <a:lnSpc>
                <a:spcPct val="200000"/>
              </a:lnSpc>
            </a:pPr>
            <a:r>
              <a:rPr lang="en-US" sz="2400" dirty="0" smtClean="0"/>
              <a:t>}</a:t>
            </a:r>
          </a:p>
          <a:p>
            <a:pPr>
              <a:lnSpc>
                <a:spcPct val="200000"/>
              </a:lnSpc>
            </a:pPr>
            <a:r>
              <a:rPr lang="en-US" sz="2400" dirty="0" smtClean="0"/>
              <a:t>}</a:t>
            </a:r>
            <a:r>
              <a:rPr lang="en-US" sz="2400" dirty="0"/>
              <a:t>  </a:t>
            </a:r>
          </a:p>
        </p:txBody>
      </p:sp>
    </p:spTree>
    <p:extLst>
      <p:ext uri="{BB962C8B-B14F-4D97-AF65-F5344CB8AC3E}">
        <p14:creationId xmlns:p14="http://schemas.microsoft.com/office/powerpoint/2010/main" val="2374759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Bitwise operator</a:t>
            </a:r>
            <a:endParaRPr lang="en-US" sz="5400" b="1" u="sng" dirty="0"/>
          </a:p>
        </p:txBody>
      </p:sp>
      <p:pic>
        <p:nvPicPr>
          <p:cNvPr id="7" name="Content Placeholder 6"/>
          <p:cNvPicPr>
            <a:picLocks noGrp="1" noChangeAspect="1"/>
          </p:cNvPicPr>
          <p:nvPr>
            <p:ph idx="1"/>
          </p:nvPr>
        </p:nvPicPr>
        <p:blipFill>
          <a:blip r:embed="rId2"/>
          <a:stretch>
            <a:fillRect/>
          </a:stretch>
        </p:blipFill>
        <p:spPr>
          <a:xfrm>
            <a:off x="1158765" y="1386348"/>
            <a:ext cx="8620885" cy="4950057"/>
          </a:xfrm>
          <a:prstGeom prst="rect">
            <a:avLst/>
          </a:prstGeom>
        </p:spPr>
      </p:pic>
      <p:pic>
        <p:nvPicPr>
          <p:cNvPr id="4" name="Picture 3"/>
          <p:cNvPicPr>
            <a:picLocks noChangeAspect="1"/>
          </p:cNvPicPr>
          <p:nvPr/>
        </p:nvPicPr>
        <p:blipFill rotWithShape="1">
          <a:blip r:embed="rId3"/>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3379529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a:t>THE LOGICAL OPERATORS</a:t>
            </a:r>
            <a:endParaRPr lang="en-US" sz="5400" b="1" u="sng" dirty="0"/>
          </a:p>
        </p:txBody>
      </p:sp>
      <p:pic>
        <p:nvPicPr>
          <p:cNvPr id="7" name="Content Placeholder 6"/>
          <p:cNvPicPr>
            <a:picLocks noGrp="1" noChangeAspect="1"/>
          </p:cNvPicPr>
          <p:nvPr>
            <p:ph idx="1"/>
          </p:nvPr>
        </p:nvPicPr>
        <p:blipFill>
          <a:blip r:embed="rId2"/>
          <a:stretch>
            <a:fillRect/>
          </a:stretch>
        </p:blipFill>
        <p:spPr>
          <a:xfrm>
            <a:off x="614340" y="2331076"/>
            <a:ext cx="10213489" cy="2807594"/>
          </a:xfrm>
          <a:prstGeom prst="rect">
            <a:avLst/>
          </a:prstGeom>
        </p:spPr>
      </p:pic>
      <p:pic>
        <p:nvPicPr>
          <p:cNvPr id="4" name="Picture 3"/>
          <p:cNvPicPr>
            <a:picLocks noChangeAspect="1"/>
          </p:cNvPicPr>
          <p:nvPr/>
        </p:nvPicPr>
        <p:blipFill rotWithShape="1">
          <a:blip r:embed="rId3"/>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2566879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smtClean="0"/>
              <a:t>ASSIGNMENT </a:t>
            </a:r>
            <a:r>
              <a:rPr lang="en-US" sz="5400" dirty="0"/>
              <a:t>OPERATORS</a:t>
            </a:r>
            <a:endParaRPr lang="en-US" sz="5400" b="1" u="sng" dirty="0"/>
          </a:p>
        </p:txBody>
      </p:sp>
      <p:pic>
        <p:nvPicPr>
          <p:cNvPr id="7" name="Content Placeholder 6"/>
          <p:cNvPicPr>
            <a:picLocks noGrp="1" noChangeAspect="1"/>
          </p:cNvPicPr>
          <p:nvPr>
            <p:ph idx="1"/>
          </p:nvPr>
        </p:nvPicPr>
        <p:blipFill>
          <a:blip r:embed="rId2"/>
          <a:stretch>
            <a:fillRect/>
          </a:stretch>
        </p:blipFill>
        <p:spPr>
          <a:xfrm>
            <a:off x="399245" y="1107583"/>
            <a:ext cx="10032642" cy="5280338"/>
          </a:xfrm>
          <a:prstGeom prst="rect">
            <a:avLst/>
          </a:prstGeom>
        </p:spPr>
      </p:pic>
      <p:pic>
        <p:nvPicPr>
          <p:cNvPr id="4" name="Picture 3"/>
          <p:cNvPicPr>
            <a:picLocks noChangeAspect="1"/>
          </p:cNvPicPr>
          <p:nvPr/>
        </p:nvPicPr>
        <p:blipFill rotWithShape="1">
          <a:blip r:embed="rId3"/>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4257565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Java Operator Precedence</a:t>
            </a:r>
          </a:p>
        </p:txBody>
      </p:sp>
      <p:graphicFrame>
        <p:nvGraphicFramePr>
          <p:cNvPr id="7" name="Content Placeholder 6"/>
          <p:cNvGraphicFramePr>
            <a:graphicFrameLocks noGrp="1"/>
          </p:cNvGraphicFramePr>
          <p:nvPr>
            <p:ph idx="1"/>
            <p:extLst/>
          </p:nvPr>
        </p:nvGraphicFramePr>
        <p:xfrm>
          <a:off x="1721410" y="979911"/>
          <a:ext cx="8289702" cy="5878089"/>
        </p:xfrm>
        <a:graphic>
          <a:graphicData uri="http://schemas.openxmlformats.org/drawingml/2006/table">
            <a:tbl>
              <a:tblPr/>
              <a:tblGrid>
                <a:gridCol w="2763234">
                  <a:extLst>
                    <a:ext uri="{9D8B030D-6E8A-4147-A177-3AD203B41FA5}">
                      <a16:colId xmlns:a16="http://schemas.microsoft.com/office/drawing/2014/main" val="20000"/>
                    </a:ext>
                  </a:extLst>
                </a:gridCol>
                <a:gridCol w="2763234">
                  <a:extLst>
                    <a:ext uri="{9D8B030D-6E8A-4147-A177-3AD203B41FA5}">
                      <a16:colId xmlns:a16="http://schemas.microsoft.com/office/drawing/2014/main" val="20001"/>
                    </a:ext>
                  </a:extLst>
                </a:gridCol>
                <a:gridCol w="2763234">
                  <a:extLst>
                    <a:ext uri="{9D8B030D-6E8A-4147-A177-3AD203B41FA5}">
                      <a16:colId xmlns:a16="http://schemas.microsoft.com/office/drawing/2014/main" val="20002"/>
                    </a:ext>
                  </a:extLst>
                </a:gridCol>
              </a:tblGrid>
              <a:tr h="383645">
                <a:tc>
                  <a:txBody>
                    <a:bodyPr/>
                    <a:lstStyle/>
                    <a:p>
                      <a:pPr algn="l" fontAlgn="t"/>
                      <a:r>
                        <a:rPr lang="en-US" sz="1600" dirty="0">
                          <a:solidFill>
                            <a:srgbClr val="000000"/>
                          </a:solidFill>
                          <a:effectLst/>
                          <a:latin typeface="times new roman" panose="02020603050405020304" pitchFamily="18" charset="0"/>
                        </a:rPr>
                        <a:t>Operator Type</a:t>
                      </a:r>
                    </a:p>
                  </a:txBody>
                  <a:tcPr marL="87192" marR="87192" marT="87192" marB="87192">
                    <a:lnL w="9525" cap="flat" cmpd="sng" algn="ctr">
                      <a:solidFill>
                        <a:srgbClr val="10A281"/>
                      </a:solidFill>
                      <a:prstDash val="solid"/>
                      <a:round/>
                      <a:headEnd type="none" w="med" len="med"/>
                      <a:tailEnd type="none" w="med" len="med"/>
                    </a:lnL>
                    <a:lnR w="9525" cap="flat" cmpd="sng" algn="ctr">
                      <a:solidFill>
                        <a:srgbClr val="10A281"/>
                      </a:solidFill>
                      <a:prstDash val="solid"/>
                      <a:round/>
                      <a:headEnd type="none" w="med" len="med"/>
                      <a:tailEnd type="none" w="med" len="med"/>
                    </a:lnR>
                    <a:lnT w="9525" cap="flat" cmpd="sng" algn="ctr">
                      <a:solidFill>
                        <a:srgbClr val="10A2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Category</a:t>
                      </a:r>
                    </a:p>
                  </a:txBody>
                  <a:tcPr marL="87192" marR="87192" marT="87192" marB="87192">
                    <a:lnL w="9525" cap="flat" cmpd="sng" algn="ctr">
                      <a:solidFill>
                        <a:srgbClr val="10A281"/>
                      </a:solidFill>
                      <a:prstDash val="solid"/>
                      <a:round/>
                      <a:headEnd type="none" w="med" len="med"/>
                      <a:tailEnd type="none" w="med" len="med"/>
                    </a:lnL>
                    <a:lnR w="9525" cap="flat" cmpd="sng" algn="ctr">
                      <a:solidFill>
                        <a:srgbClr val="10A281"/>
                      </a:solidFill>
                      <a:prstDash val="solid"/>
                      <a:round/>
                      <a:headEnd type="none" w="med" len="med"/>
                      <a:tailEnd type="none" w="med" len="med"/>
                    </a:lnR>
                    <a:lnT w="9525" cap="flat" cmpd="sng" algn="ctr">
                      <a:solidFill>
                        <a:srgbClr val="10A2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Precedence</a:t>
                      </a:r>
                    </a:p>
                  </a:txBody>
                  <a:tcPr marL="87192" marR="87192" marT="87192" marB="87192">
                    <a:lnL w="9525" cap="flat" cmpd="sng" algn="ctr">
                      <a:solidFill>
                        <a:srgbClr val="10A281"/>
                      </a:solidFill>
                      <a:prstDash val="solid"/>
                      <a:round/>
                      <a:headEnd type="none" w="med" len="med"/>
                      <a:tailEnd type="none" w="med" len="med"/>
                    </a:lnL>
                    <a:lnR w="9525" cap="flat" cmpd="sng" algn="ctr">
                      <a:solidFill>
                        <a:srgbClr val="10A281"/>
                      </a:solidFill>
                      <a:prstDash val="solid"/>
                      <a:round/>
                      <a:headEnd type="none" w="med" len="med"/>
                      <a:tailEnd type="none" w="med" len="med"/>
                    </a:lnR>
                    <a:lnT w="9525" cap="flat" cmpd="sng" algn="ctr">
                      <a:solidFill>
                        <a:srgbClr val="10A2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25517">
                <a:tc rowSpan="2">
                  <a:txBody>
                    <a:bodyPr/>
                    <a:lstStyle/>
                    <a:p>
                      <a:pPr algn="just" fontAlgn="t"/>
                      <a:r>
                        <a:rPr lang="en-US" sz="1600">
                          <a:solidFill>
                            <a:srgbClr val="333333"/>
                          </a:solidFill>
                          <a:effectLst/>
                          <a:latin typeface="inter-regular"/>
                        </a:rPr>
                        <a:t>Unary</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postfix</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i="1">
                          <a:solidFill>
                            <a:srgbClr val="333333"/>
                          </a:solidFill>
                          <a:effectLst/>
                          <a:latin typeface="inter-regular"/>
                        </a:rPr>
                        <a:t>expr</a:t>
                      </a:r>
                      <a:r>
                        <a:rPr lang="en-US" sz="1600">
                          <a:solidFill>
                            <a:srgbClr val="333333"/>
                          </a:solidFill>
                          <a:effectLst/>
                          <a:latin typeface="inter-regular"/>
                        </a:rPr>
                        <a:t>++ </a:t>
                      </a:r>
                      <a:r>
                        <a:rPr lang="en-US" sz="1600" i="1">
                          <a:solidFill>
                            <a:srgbClr val="333333"/>
                          </a:solidFill>
                          <a:effectLst/>
                          <a:latin typeface="inter-regular"/>
                        </a:rPr>
                        <a:t>expr</a:t>
                      </a:r>
                      <a:r>
                        <a:rPr lang="en-US" sz="1600">
                          <a:solidFill>
                            <a:srgbClr val="333333"/>
                          </a:solidFill>
                          <a:effectLst/>
                          <a:latin typeface="inter-regular"/>
                        </a:rPr>
                        <a:t>--</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4777">
                <a:tc vMerge="1">
                  <a:txBody>
                    <a:bodyPr/>
                    <a:lstStyle/>
                    <a:p>
                      <a:endParaRPr lang="en-US"/>
                    </a:p>
                  </a:txBody>
                  <a:tcPr/>
                </a:tc>
                <a:tc>
                  <a:txBody>
                    <a:bodyPr/>
                    <a:lstStyle/>
                    <a:p>
                      <a:pPr algn="just" fontAlgn="t"/>
                      <a:r>
                        <a:rPr lang="en-US" sz="1600" dirty="0">
                          <a:solidFill>
                            <a:srgbClr val="333333"/>
                          </a:solidFill>
                          <a:effectLst/>
                          <a:latin typeface="inter-regular"/>
                        </a:rPr>
                        <a:t>prefix</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a:t>
                      </a:r>
                      <a:r>
                        <a:rPr lang="en-US" sz="1600" i="1">
                          <a:solidFill>
                            <a:srgbClr val="333333"/>
                          </a:solidFill>
                          <a:effectLst/>
                          <a:latin typeface="inter-regular"/>
                        </a:rPr>
                        <a:t>expr</a:t>
                      </a:r>
                      <a:r>
                        <a:rPr lang="en-US" sz="1600">
                          <a:solidFill>
                            <a:srgbClr val="333333"/>
                          </a:solidFill>
                          <a:effectLst/>
                          <a:latin typeface="inter-regular"/>
                        </a:rPr>
                        <a:t> --</a:t>
                      </a:r>
                      <a:r>
                        <a:rPr lang="en-US" sz="1600" i="1">
                          <a:solidFill>
                            <a:srgbClr val="333333"/>
                          </a:solidFill>
                          <a:effectLst/>
                          <a:latin typeface="inter-regular"/>
                        </a:rPr>
                        <a:t>expr</a:t>
                      </a:r>
                      <a:r>
                        <a:rPr lang="en-US" sz="1600">
                          <a:solidFill>
                            <a:srgbClr val="333333"/>
                          </a:solidFill>
                          <a:effectLst/>
                          <a:latin typeface="inter-regular"/>
                        </a:rPr>
                        <a:t> +</a:t>
                      </a:r>
                      <a:r>
                        <a:rPr lang="en-US" sz="1600" i="1">
                          <a:solidFill>
                            <a:srgbClr val="333333"/>
                          </a:solidFill>
                          <a:effectLst/>
                          <a:latin typeface="inter-regular"/>
                        </a:rPr>
                        <a:t>expr</a:t>
                      </a:r>
                      <a:r>
                        <a:rPr lang="en-US" sz="1600">
                          <a:solidFill>
                            <a:srgbClr val="333333"/>
                          </a:solidFill>
                          <a:effectLst/>
                          <a:latin typeface="inter-regular"/>
                        </a:rPr>
                        <a:t> -</a:t>
                      </a:r>
                      <a:r>
                        <a:rPr lang="en-US" sz="1600" i="1">
                          <a:solidFill>
                            <a:srgbClr val="333333"/>
                          </a:solidFill>
                          <a:effectLst/>
                          <a:latin typeface="inter-regular"/>
                        </a:rPr>
                        <a:t>expr</a:t>
                      </a:r>
                      <a:r>
                        <a:rPr lang="en-US" sz="1600">
                          <a:solidFill>
                            <a:srgbClr val="333333"/>
                          </a:solidFill>
                          <a:effectLst/>
                          <a:latin typeface="inter-regular"/>
                        </a:rPr>
                        <a:t> ~ !</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25517">
                <a:tc rowSpan="2">
                  <a:txBody>
                    <a:bodyPr/>
                    <a:lstStyle/>
                    <a:p>
                      <a:pPr algn="just" fontAlgn="t"/>
                      <a:r>
                        <a:rPr lang="en-US" sz="1600">
                          <a:solidFill>
                            <a:srgbClr val="333333"/>
                          </a:solidFill>
                          <a:effectLst/>
                          <a:latin typeface="inter-regular"/>
                        </a:rPr>
                        <a:t>Arithmetic</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multiplicative</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 / %</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5517">
                <a:tc vMerge="1">
                  <a:txBody>
                    <a:bodyPr/>
                    <a:lstStyle/>
                    <a:p>
                      <a:endParaRPr lang="en-US"/>
                    </a:p>
                  </a:txBody>
                  <a:tcPr/>
                </a:tc>
                <a:tc>
                  <a:txBody>
                    <a:bodyPr/>
                    <a:lstStyle/>
                    <a:p>
                      <a:pPr algn="just" fontAlgn="t"/>
                      <a:r>
                        <a:rPr lang="en-US" sz="1600">
                          <a:solidFill>
                            <a:srgbClr val="333333"/>
                          </a:solidFill>
                          <a:effectLst/>
                          <a:latin typeface="inter-regular"/>
                        </a:rPr>
                        <a:t>additive</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 -</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25517">
                <a:tc>
                  <a:txBody>
                    <a:bodyPr/>
                    <a:lstStyle/>
                    <a:p>
                      <a:pPr algn="just" fontAlgn="t"/>
                      <a:r>
                        <a:rPr lang="en-US" sz="1600">
                          <a:solidFill>
                            <a:srgbClr val="333333"/>
                          </a:solidFill>
                          <a:effectLst/>
                          <a:latin typeface="inter-regular"/>
                        </a:rPr>
                        <a:t>Shift</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shift</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&lt;&lt; &gt;&gt; &gt;&gt;&gt;</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25517">
                <a:tc rowSpan="2">
                  <a:txBody>
                    <a:bodyPr/>
                    <a:lstStyle/>
                    <a:p>
                      <a:pPr algn="just" fontAlgn="t"/>
                      <a:r>
                        <a:rPr lang="en-US" sz="1600">
                          <a:solidFill>
                            <a:srgbClr val="333333"/>
                          </a:solidFill>
                          <a:effectLst/>
                          <a:latin typeface="inter-regular"/>
                        </a:rPr>
                        <a:t>Relational</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comparison</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&lt; &gt; &lt;= &gt;= instanceof</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25517">
                <a:tc vMerge="1">
                  <a:txBody>
                    <a:bodyPr/>
                    <a:lstStyle/>
                    <a:p>
                      <a:endParaRPr lang="en-US"/>
                    </a:p>
                  </a:txBody>
                  <a:tcPr/>
                </a:tc>
                <a:tc>
                  <a:txBody>
                    <a:bodyPr/>
                    <a:lstStyle/>
                    <a:p>
                      <a:pPr algn="just" fontAlgn="t"/>
                      <a:r>
                        <a:rPr lang="en-US" sz="1600">
                          <a:solidFill>
                            <a:srgbClr val="333333"/>
                          </a:solidFill>
                          <a:effectLst/>
                          <a:latin typeface="inter-regular"/>
                        </a:rPr>
                        <a:t>equality</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 !=</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25517">
                <a:tc rowSpan="3">
                  <a:txBody>
                    <a:bodyPr/>
                    <a:lstStyle/>
                    <a:p>
                      <a:pPr algn="just" fontAlgn="t"/>
                      <a:r>
                        <a:rPr lang="en-US" sz="1600">
                          <a:solidFill>
                            <a:srgbClr val="333333"/>
                          </a:solidFill>
                          <a:effectLst/>
                          <a:latin typeface="inter-regular"/>
                        </a:rPr>
                        <a:t>Bitwise</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bitwise AND</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&amp;</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25517">
                <a:tc vMerge="1">
                  <a:txBody>
                    <a:bodyPr/>
                    <a:lstStyle/>
                    <a:p>
                      <a:endParaRPr lang="en-US"/>
                    </a:p>
                  </a:txBody>
                  <a:tcPr/>
                </a:tc>
                <a:tc>
                  <a:txBody>
                    <a:bodyPr/>
                    <a:lstStyle/>
                    <a:p>
                      <a:pPr algn="just" fontAlgn="t"/>
                      <a:r>
                        <a:rPr lang="en-US" sz="1600">
                          <a:solidFill>
                            <a:srgbClr val="333333"/>
                          </a:solidFill>
                          <a:effectLst/>
                          <a:latin typeface="inter-regular"/>
                        </a:rPr>
                        <a:t>bitwise exclusive OR</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25517">
                <a:tc vMerge="1">
                  <a:txBody>
                    <a:bodyPr/>
                    <a:lstStyle/>
                    <a:p>
                      <a:endParaRPr lang="en-US"/>
                    </a:p>
                  </a:txBody>
                  <a:tcPr/>
                </a:tc>
                <a:tc>
                  <a:txBody>
                    <a:bodyPr/>
                    <a:lstStyle/>
                    <a:p>
                      <a:pPr algn="just" fontAlgn="t"/>
                      <a:r>
                        <a:rPr lang="en-US" sz="1600">
                          <a:solidFill>
                            <a:srgbClr val="333333"/>
                          </a:solidFill>
                          <a:effectLst/>
                          <a:latin typeface="inter-regular"/>
                        </a:rPr>
                        <a:t>bitwise inclusive OR</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25517">
                <a:tc rowSpan="2">
                  <a:txBody>
                    <a:bodyPr/>
                    <a:lstStyle/>
                    <a:p>
                      <a:pPr algn="just" fontAlgn="t"/>
                      <a:r>
                        <a:rPr lang="en-US" sz="1600">
                          <a:solidFill>
                            <a:srgbClr val="333333"/>
                          </a:solidFill>
                          <a:effectLst/>
                          <a:latin typeface="inter-regular"/>
                        </a:rPr>
                        <a:t>Logical</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logical AND</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&amp;&amp;</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25517">
                <a:tc vMerge="1">
                  <a:txBody>
                    <a:bodyPr/>
                    <a:lstStyle/>
                    <a:p>
                      <a:endParaRPr lang="en-US"/>
                    </a:p>
                  </a:txBody>
                  <a:tcPr/>
                </a:tc>
                <a:tc>
                  <a:txBody>
                    <a:bodyPr/>
                    <a:lstStyle/>
                    <a:p>
                      <a:pPr algn="just" fontAlgn="t"/>
                      <a:r>
                        <a:rPr lang="en-US" sz="1600">
                          <a:solidFill>
                            <a:srgbClr val="333333"/>
                          </a:solidFill>
                          <a:effectLst/>
                          <a:latin typeface="inter-regular"/>
                        </a:rPr>
                        <a:t>logical OR</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25517">
                <a:tc>
                  <a:txBody>
                    <a:bodyPr/>
                    <a:lstStyle/>
                    <a:p>
                      <a:pPr algn="just" fontAlgn="t"/>
                      <a:r>
                        <a:rPr lang="en-US" sz="1600">
                          <a:solidFill>
                            <a:srgbClr val="333333"/>
                          </a:solidFill>
                          <a:effectLst/>
                          <a:latin typeface="inter-regular"/>
                        </a:rPr>
                        <a:t>Ternary</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ternary</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 :</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534777">
                <a:tc>
                  <a:txBody>
                    <a:bodyPr/>
                    <a:lstStyle/>
                    <a:p>
                      <a:pPr algn="just" fontAlgn="t"/>
                      <a:r>
                        <a:rPr lang="en-US" sz="1600">
                          <a:solidFill>
                            <a:srgbClr val="333333"/>
                          </a:solidFill>
                          <a:effectLst/>
                          <a:latin typeface="inter-regular"/>
                        </a:rPr>
                        <a:t>Assignment</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assignment</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 += -= *= /= %= &amp;= ^= |= &lt;&lt;= &gt;&gt;= &gt;&gt;&gt;=</a:t>
                      </a:r>
                    </a:p>
                  </a:txBody>
                  <a:tcPr marL="58128" marR="58128" marT="58128" marB="581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2866187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a:t>PRECEDENCE OF JAVA </a:t>
            </a:r>
            <a:endParaRPr lang="en-US" sz="5400" b="1" u="sng" dirty="0"/>
          </a:p>
        </p:txBody>
      </p:sp>
      <p:pic>
        <p:nvPicPr>
          <p:cNvPr id="7" name="Content Placeholder 6"/>
          <p:cNvPicPr>
            <a:picLocks noGrp="1" noChangeAspect="1"/>
          </p:cNvPicPr>
          <p:nvPr>
            <p:ph idx="1"/>
          </p:nvPr>
        </p:nvPicPr>
        <p:blipFill>
          <a:blip r:embed="rId2"/>
          <a:stretch>
            <a:fillRect/>
          </a:stretch>
        </p:blipFill>
        <p:spPr>
          <a:xfrm>
            <a:off x="838200" y="2382591"/>
            <a:ext cx="9271715" cy="3039414"/>
          </a:xfrm>
          <a:prstGeom prst="rect">
            <a:avLst/>
          </a:prstGeom>
        </p:spPr>
      </p:pic>
      <p:pic>
        <p:nvPicPr>
          <p:cNvPr id="4" name="Picture 3"/>
          <p:cNvPicPr>
            <a:picLocks noChangeAspect="1"/>
          </p:cNvPicPr>
          <p:nvPr/>
        </p:nvPicPr>
        <p:blipFill rotWithShape="1">
          <a:blip r:embed="rId3"/>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3710356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a:t>PRECEDENCE OF JAVA </a:t>
            </a:r>
            <a:endParaRPr lang="en-US" sz="5400" b="1" u="sng" dirty="0"/>
          </a:p>
        </p:txBody>
      </p:sp>
      <p:pic>
        <p:nvPicPr>
          <p:cNvPr id="7" name="Content Placeholder 6"/>
          <p:cNvPicPr>
            <a:picLocks noGrp="1" noChangeAspect="1"/>
          </p:cNvPicPr>
          <p:nvPr>
            <p:ph idx="1"/>
          </p:nvPr>
        </p:nvPicPr>
        <p:blipFill>
          <a:blip r:embed="rId2"/>
          <a:stretch>
            <a:fillRect/>
          </a:stretch>
        </p:blipFill>
        <p:spPr>
          <a:xfrm>
            <a:off x="1442435" y="2234484"/>
            <a:ext cx="8809149" cy="3039415"/>
          </a:xfrm>
          <a:prstGeom prst="rect">
            <a:avLst/>
          </a:prstGeom>
        </p:spPr>
      </p:pic>
      <p:pic>
        <p:nvPicPr>
          <p:cNvPr id="4" name="Picture 3"/>
          <p:cNvPicPr>
            <a:picLocks noChangeAspect="1"/>
          </p:cNvPicPr>
          <p:nvPr/>
        </p:nvPicPr>
        <p:blipFill rotWithShape="1">
          <a:blip r:embed="rId3"/>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1695639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smtClean="0"/>
              <a:t>Arrays</a:t>
            </a:r>
            <a:endParaRPr lang="en-US" sz="5400" b="1" u="sng" dirty="0"/>
          </a:p>
        </p:txBody>
      </p:sp>
      <p:sp>
        <p:nvSpPr>
          <p:cNvPr id="3" name="Content Placeholder 2"/>
          <p:cNvSpPr>
            <a:spLocks noGrp="1"/>
          </p:cNvSpPr>
          <p:nvPr>
            <p:ph idx="1"/>
          </p:nvPr>
        </p:nvSpPr>
        <p:spPr>
          <a:xfrm>
            <a:off x="838200" y="1053822"/>
            <a:ext cx="10515600" cy="5360276"/>
          </a:xfrm>
        </p:spPr>
        <p:txBody>
          <a:bodyPr>
            <a:noAutofit/>
          </a:bodyPr>
          <a:lstStyle/>
          <a:p>
            <a:pPr algn="just">
              <a:lnSpc>
                <a:spcPct val="110000"/>
              </a:lnSpc>
            </a:pPr>
            <a:r>
              <a:rPr lang="en-US" dirty="0" smtClean="0"/>
              <a:t>An </a:t>
            </a:r>
            <a:r>
              <a:rPr lang="en-US" dirty="0"/>
              <a:t>array is a collection of similar types of </a:t>
            </a:r>
            <a:r>
              <a:rPr lang="en-US" dirty="0" smtClean="0"/>
              <a:t>data</a:t>
            </a:r>
          </a:p>
          <a:p>
            <a:pPr algn="just">
              <a:lnSpc>
                <a:spcPct val="110000"/>
              </a:lnSpc>
            </a:pPr>
            <a:r>
              <a:rPr lang="en-US" dirty="0"/>
              <a:t>For example, if we want to store the names of 100 people then we can create an array of the string type that can store 100 </a:t>
            </a:r>
            <a:r>
              <a:rPr lang="en-US" dirty="0" smtClean="0"/>
              <a:t>names.</a:t>
            </a:r>
          </a:p>
          <a:p>
            <a:pPr marL="0" indent="0" algn="just">
              <a:lnSpc>
                <a:spcPct val="110000"/>
              </a:lnSpc>
              <a:buNone/>
            </a:pPr>
            <a:endParaRPr lang="en-US" dirty="0" smtClean="0"/>
          </a:p>
          <a:p>
            <a:pPr marL="0" indent="0" algn="just">
              <a:lnSpc>
                <a:spcPct val="110000"/>
              </a:lnSpc>
              <a:buNone/>
            </a:pPr>
            <a:r>
              <a:rPr lang="en-US" dirty="0"/>
              <a:t>	</a:t>
            </a:r>
            <a:r>
              <a:rPr lang="en-US" dirty="0" smtClean="0"/>
              <a:t>	String[] array = new String[100];</a:t>
            </a:r>
          </a:p>
          <a:p>
            <a:pPr algn="just">
              <a:lnSpc>
                <a:spcPct val="110000"/>
              </a:lnSpc>
            </a:pPr>
            <a:endParaRPr lang="en-US" dirty="0" smtClean="0"/>
          </a:p>
          <a:p>
            <a:pPr algn="just">
              <a:lnSpc>
                <a:spcPct val="110000"/>
              </a:lnSpc>
            </a:pPr>
            <a:r>
              <a:rPr lang="en-US" dirty="0"/>
              <a:t>Here, the above array cannot store more than 100 names. The number of values in a Java array is always fixed</a:t>
            </a:r>
            <a:r>
              <a:rPr lang="en-US" dirty="0" smtClean="0"/>
              <a:t>.</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1082033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smtClean="0"/>
              <a:t>Arrays Declaration</a:t>
            </a:r>
            <a:endParaRPr lang="en-US" sz="5400" b="1" u="sng" dirty="0"/>
          </a:p>
        </p:txBody>
      </p:sp>
      <p:sp>
        <p:nvSpPr>
          <p:cNvPr id="3" name="Content Placeholder 2"/>
          <p:cNvSpPr>
            <a:spLocks noGrp="1"/>
          </p:cNvSpPr>
          <p:nvPr>
            <p:ph idx="1"/>
          </p:nvPr>
        </p:nvSpPr>
        <p:spPr>
          <a:xfrm>
            <a:off x="838200" y="1197162"/>
            <a:ext cx="10515600" cy="5675586"/>
          </a:xfrm>
        </p:spPr>
        <p:txBody>
          <a:bodyPr>
            <a:normAutofit/>
          </a:bodyPr>
          <a:lstStyle/>
          <a:p>
            <a:pPr>
              <a:lnSpc>
                <a:spcPct val="150000"/>
              </a:lnSpc>
            </a:pPr>
            <a:r>
              <a:rPr lang="en-US" sz="3200" dirty="0" smtClean="0"/>
              <a:t>In </a:t>
            </a:r>
            <a:r>
              <a:rPr lang="en-US" sz="3200" dirty="0"/>
              <a:t>Java, here is how we can declare an array.</a:t>
            </a:r>
          </a:p>
          <a:p>
            <a:pPr algn="just">
              <a:lnSpc>
                <a:spcPct val="150000"/>
              </a:lnSpc>
            </a:pPr>
            <a:r>
              <a:rPr lang="en-US" sz="3200" dirty="0"/>
              <a:t>Data type[] Array Name;</a:t>
            </a:r>
          </a:p>
          <a:p>
            <a:pPr algn="just">
              <a:lnSpc>
                <a:spcPct val="150000"/>
              </a:lnSpc>
            </a:pPr>
            <a:r>
              <a:rPr lang="en-US" sz="3200" dirty="0"/>
              <a:t>Example:</a:t>
            </a:r>
          </a:p>
          <a:p>
            <a:pPr marL="457200" lvl="1" indent="0" algn="just">
              <a:lnSpc>
                <a:spcPct val="150000"/>
              </a:lnSpc>
              <a:buNone/>
            </a:pPr>
            <a:r>
              <a:rPr lang="en-US" dirty="0" smtClean="0"/>
              <a:t>			</a:t>
            </a:r>
            <a:r>
              <a:rPr lang="en-US" sz="3600" dirty="0" smtClean="0">
                <a:solidFill>
                  <a:srgbClr val="FF0000"/>
                </a:solidFill>
              </a:rPr>
              <a:t>Double</a:t>
            </a:r>
            <a:r>
              <a:rPr lang="en-US" sz="3600" dirty="0">
                <a:solidFill>
                  <a:srgbClr val="FF0000"/>
                </a:solidFill>
              </a:rPr>
              <a:t>[] data;</a:t>
            </a:r>
          </a:p>
          <a:p>
            <a:pPr>
              <a:lnSpc>
                <a:spcPct val="120000"/>
              </a:lnSpc>
            </a:pPr>
            <a:endParaRPr lang="en-US" sz="32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1585958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smtClean="0"/>
              <a:t>Today’s Agenda</a:t>
            </a:r>
            <a:endParaRPr lang="en-US" sz="5400" b="1" u="sng" dirty="0"/>
          </a:p>
        </p:txBody>
      </p:sp>
      <p:sp>
        <p:nvSpPr>
          <p:cNvPr id="3" name="Content Placeholder 2"/>
          <p:cNvSpPr>
            <a:spLocks noGrp="1"/>
          </p:cNvSpPr>
          <p:nvPr>
            <p:ph idx="1"/>
          </p:nvPr>
        </p:nvSpPr>
        <p:spPr>
          <a:xfrm>
            <a:off x="838200" y="1182414"/>
            <a:ext cx="10515600" cy="5360276"/>
          </a:xfrm>
        </p:spPr>
        <p:txBody>
          <a:bodyPr>
            <a:normAutofit/>
          </a:bodyPr>
          <a:lstStyle/>
          <a:p>
            <a:pPr lvl="0"/>
            <a:r>
              <a:rPr lang="en-US" b="1" u="sng" dirty="0" smtClean="0">
                <a:solidFill>
                  <a:srgbClr val="FF0000"/>
                </a:solidFill>
              </a:rPr>
              <a:t>Java </a:t>
            </a:r>
            <a:r>
              <a:rPr lang="en-US" b="1" u="sng" dirty="0">
                <a:solidFill>
                  <a:srgbClr val="FF0000"/>
                </a:solidFill>
              </a:rPr>
              <a:t>Basics</a:t>
            </a:r>
            <a:endParaRPr lang="en-US" sz="2400" u="sng" dirty="0">
              <a:solidFill>
                <a:srgbClr val="FF0000"/>
              </a:solidFill>
            </a:endParaRPr>
          </a:p>
          <a:p>
            <a:pPr lvl="1"/>
            <a:r>
              <a:rPr lang="en-US" u="sng" dirty="0">
                <a:solidFill>
                  <a:srgbClr val="FF0000"/>
                </a:solidFill>
              </a:rPr>
              <a:t>Data Types</a:t>
            </a:r>
            <a:endParaRPr lang="en-US" sz="2000" u="sng" dirty="0">
              <a:solidFill>
                <a:srgbClr val="FF0000"/>
              </a:solidFill>
            </a:endParaRPr>
          </a:p>
          <a:p>
            <a:pPr lvl="1"/>
            <a:r>
              <a:rPr lang="en-US" u="sng" dirty="0">
                <a:solidFill>
                  <a:srgbClr val="FF0000"/>
                </a:solidFill>
              </a:rPr>
              <a:t>Arrays</a:t>
            </a:r>
            <a:endParaRPr lang="en-US" sz="2000" u="sng" dirty="0">
              <a:solidFill>
                <a:srgbClr val="FF0000"/>
              </a:solidFill>
            </a:endParaRPr>
          </a:p>
          <a:p>
            <a:pPr lvl="1"/>
            <a:r>
              <a:rPr lang="en-US" u="sng" dirty="0">
                <a:solidFill>
                  <a:srgbClr val="FF0000"/>
                </a:solidFill>
              </a:rPr>
              <a:t>Operators</a:t>
            </a:r>
            <a:endParaRPr lang="en-US" sz="2000" u="sng" dirty="0">
              <a:solidFill>
                <a:srgbClr val="FF0000"/>
              </a:solidFill>
            </a:endParaRPr>
          </a:p>
          <a:p>
            <a:pPr lvl="1"/>
            <a:r>
              <a:rPr lang="en-US" u="sng" dirty="0">
                <a:solidFill>
                  <a:srgbClr val="FF0000"/>
                </a:solidFill>
              </a:rPr>
              <a:t>Methods</a:t>
            </a:r>
            <a:endParaRPr lang="en-US" sz="2000" u="sng" dirty="0">
              <a:solidFill>
                <a:srgbClr val="FF0000"/>
              </a:solidFill>
            </a:endParaRPr>
          </a:p>
          <a:p>
            <a:pPr lvl="1"/>
            <a:r>
              <a:rPr lang="en-US" u="sng" dirty="0">
                <a:solidFill>
                  <a:srgbClr val="FF0000"/>
                </a:solidFill>
              </a:rPr>
              <a:t>String</a:t>
            </a:r>
            <a:endParaRPr lang="en-US" sz="2000" u="sng" dirty="0">
              <a:solidFill>
                <a:srgbClr val="FF0000"/>
              </a:solidFill>
            </a:endParaRPr>
          </a:p>
          <a:p>
            <a:pPr lvl="1"/>
            <a:r>
              <a:rPr lang="en-US" u="sng" dirty="0">
                <a:solidFill>
                  <a:srgbClr val="FF0000"/>
                </a:solidFill>
              </a:rPr>
              <a:t>Lab</a:t>
            </a:r>
            <a:endParaRPr lang="en-US" sz="2000" u="sng" dirty="0">
              <a:solidFill>
                <a:srgbClr val="FF0000"/>
              </a:solidFill>
            </a:endParaRP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3060266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smtClean="0"/>
              <a:t>Defining Arrays Size</a:t>
            </a:r>
            <a:endParaRPr lang="en-US" sz="5400" b="1" u="sng" dirty="0"/>
          </a:p>
        </p:txBody>
      </p:sp>
      <p:sp>
        <p:nvSpPr>
          <p:cNvPr id="3" name="Content Placeholder 2"/>
          <p:cNvSpPr>
            <a:spLocks noGrp="1"/>
          </p:cNvSpPr>
          <p:nvPr>
            <p:ph idx="1"/>
          </p:nvPr>
        </p:nvSpPr>
        <p:spPr>
          <a:xfrm>
            <a:off x="838200" y="1182414"/>
            <a:ext cx="10515600" cy="5675586"/>
          </a:xfrm>
        </p:spPr>
        <p:txBody>
          <a:bodyPr>
            <a:normAutofit/>
          </a:bodyPr>
          <a:lstStyle/>
          <a:p>
            <a:pPr>
              <a:lnSpc>
                <a:spcPct val="150000"/>
              </a:lnSpc>
            </a:pPr>
            <a:r>
              <a:rPr lang="en-US" sz="2400" dirty="0" smtClean="0"/>
              <a:t>To </a:t>
            </a:r>
            <a:r>
              <a:rPr lang="en-US" sz="2400" dirty="0"/>
              <a:t>define the number of elements that an array can hold, we have to allocate memory for the array in Java. </a:t>
            </a:r>
            <a:endParaRPr lang="en-US" sz="2400" dirty="0" smtClean="0"/>
          </a:p>
          <a:p>
            <a:pPr>
              <a:lnSpc>
                <a:spcPct val="150000"/>
              </a:lnSpc>
            </a:pPr>
            <a:r>
              <a:rPr lang="en-US" sz="2400" dirty="0" smtClean="0"/>
              <a:t>For </a:t>
            </a:r>
            <a:r>
              <a:rPr lang="en-US" sz="2400" dirty="0"/>
              <a:t>example</a:t>
            </a:r>
            <a:r>
              <a:rPr lang="en-US" sz="2400" dirty="0" smtClean="0"/>
              <a:t>,</a:t>
            </a:r>
          </a:p>
          <a:p>
            <a:pPr marL="0" indent="0" algn="ctr">
              <a:lnSpc>
                <a:spcPct val="150000"/>
              </a:lnSpc>
              <a:buNone/>
            </a:pPr>
            <a:r>
              <a:rPr lang="en-US" sz="3200" dirty="0" smtClean="0">
                <a:solidFill>
                  <a:srgbClr val="FF0000"/>
                </a:solidFill>
              </a:rPr>
              <a:t>Double[] data;</a:t>
            </a:r>
          </a:p>
          <a:p>
            <a:pPr marL="0" indent="0" algn="ctr">
              <a:lnSpc>
                <a:spcPct val="150000"/>
              </a:lnSpc>
              <a:buNone/>
            </a:pPr>
            <a:r>
              <a:rPr lang="en-US" sz="3200" dirty="0" smtClean="0">
                <a:solidFill>
                  <a:srgbClr val="FF0000"/>
                </a:solidFill>
              </a:rPr>
              <a:t>	Data= new double[10];</a:t>
            </a:r>
          </a:p>
          <a:p>
            <a:pPr>
              <a:lnSpc>
                <a:spcPct val="150000"/>
              </a:lnSpc>
            </a:pPr>
            <a:r>
              <a:rPr lang="en-US" sz="2400" dirty="0" smtClean="0"/>
              <a:t>In </a:t>
            </a:r>
            <a:r>
              <a:rPr lang="en-US" sz="2400" dirty="0"/>
              <a:t>Java, we can declare and allocate the memory of an array in one single statement. For example</a:t>
            </a:r>
            <a:r>
              <a:rPr lang="en-US" sz="2400" dirty="0" smtClean="0"/>
              <a:t>,</a:t>
            </a:r>
          </a:p>
          <a:p>
            <a:pPr marL="0" indent="0" algn="ctr">
              <a:lnSpc>
                <a:spcPct val="150000"/>
              </a:lnSpc>
              <a:buNone/>
            </a:pPr>
            <a:r>
              <a:rPr lang="en-US" sz="3200" dirty="0">
                <a:solidFill>
                  <a:srgbClr val="FF0000"/>
                </a:solidFill>
              </a:rPr>
              <a:t>double[] data= new double[10];</a:t>
            </a:r>
          </a:p>
          <a:p>
            <a:pPr>
              <a:lnSpc>
                <a:spcPct val="150000"/>
              </a:lnSpc>
            </a:pPr>
            <a:endParaRPr lang="en-US" sz="24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11997055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a:t>Initialize Arrays in Java</a:t>
            </a:r>
            <a:endParaRPr lang="en-US" sz="5400" b="1" u="sng" dirty="0"/>
          </a:p>
        </p:txBody>
      </p:sp>
      <p:sp>
        <p:nvSpPr>
          <p:cNvPr id="3" name="Content Placeholder 2"/>
          <p:cNvSpPr>
            <a:spLocks noGrp="1"/>
          </p:cNvSpPr>
          <p:nvPr>
            <p:ph idx="1"/>
          </p:nvPr>
        </p:nvSpPr>
        <p:spPr>
          <a:xfrm>
            <a:off x="838200" y="1182414"/>
            <a:ext cx="10515600" cy="5360276"/>
          </a:xfrm>
        </p:spPr>
        <p:txBody>
          <a:bodyPr>
            <a:normAutofit/>
          </a:bodyPr>
          <a:lstStyle/>
          <a:p>
            <a:pPr>
              <a:lnSpc>
                <a:spcPct val="110000"/>
              </a:lnSpc>
            </a:pPr>
            <a:r>
              <a:rPr lang="en-US" dirty="0" smtClean="0"/>
              <a:t>In Java, we can initialize arrays during declaration. For example,</a:t>
            </a:r>
          </a:p>
          <a:p>
            <a:pPr marL="0" indent="0" algn="ctr">
              <a:lnSpc>
                <a:spcPct val="150000"/>
              </a:lnSpc>
              <a:buNone/>
            </a:pPr>
            <a:endParaRPr lang="en-US" sz="2000" dirty="0" smtClean="0"/>
          </a:p>
          <a:p>
            <a:pPr marL="0" indent="0">
              <a:lnSpc>
                <a:spcPct val="150000"/>
              </a:lnSpc>
              <a:buNone/>
            </a:pPr>
            <a:endParaRPr lang="en-US" sz="2000" dirty="0" smtClean="0"/>
          </a:p>
          <a:p>
            <a:pPr marL="0" indent="0">
              <a:lnSpc>
                <a:spcPct val="110000"/>
              </a:lnSpc>
              <a:buNone/>
            </a:pPr>
            <a:endParaRPr lang="en-US" sz="2000" dirty="0"/>
          </a:p>
          <a:p>
            <a:pPr algn="just">
              <a:lnSpc>
                <a:spcPct val="150000"/>
              </a:lnSpc>
            </a:pPr>
            <a:endParaRPr lang="en-US" sz="20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6"/>
          <p:cNvSpPr/>
          <p:nvPr/>
        </p:nvSpPr>
        <p:spPr>
          <a:xfrm>
            <a:off x="2463085" y="2582189"/>
            <a:ext cx="6096000" cy="701731"/>
          </a:xfrm>
          <a:prstGeom prst="rect">
            <a:avLst/>
          </a:prstGeom>
          <a:solidFill>
            <a:srgbClr val="FFFF00"/>
          </a:solidFill>
        </p:spPr>
        <p:txBody>
          <a:bodyPr>
            <a:spAutoFit/>
          </a:bodyPr>
          <a:lstStyle/>
          <a:p>
            <a:pPr>
              <a:lnSpc>
                <a:spcPct val="110000"/>
              </a:lnSpc>
            </a:pPr>
            <a:r>
              <a:rPr lang="en-US" b="1" dirty="0"/>
              <a:t>//declare and initialize and </a:t>
            </a:r>
            <a:r>
              <a:rPr lang="en-US" b="1" dirty="0" smtClean="0"/>
              <a:t>array Single Line Syntax</a:t>
            </a:r>
            <a:endParaRPr lang="en-US" b="1" dirty="0"/>
          </a:p>
          <a:p>
            <a:pPr algn="just">
              <a:lnSpc>
                <a:spcPct val="110000"/>
              </a:lnSpc>
            </a:pPr>
            <a:r>
              <a:rPr lang="en-US" dirty="0" err="1"/>
              <a:t>int</a:t>
            </a:r>
            <a:r>
              <a:rPr lang="en-US" dirty="0"/>
              <a:t>[] age = {12, 4, 5, 2, 5</a:t>
            </a:r>
            <a:r>
              <a:rPr lang="en-US" dirty="0" smtClean="0"/>
              <a:t>};</a:t>
            </a:r>
            <a:endParaRPr lang="en-US" dirty="0"/>
          </a:p>
        </p:txBody>
      </p:sp>
      <p:sp>
        <p:nvSpPr>
          <p:cNvPr id="8" name="Rectangle 7"/>
          <p:cNvSpPr/>
          <p:nvPr/>
        </p:nvSpPr>
        <p:spPr>
          <a:xfrm>
            <a:off x="2463085" y="4145423"/>
            <a:ext cx="6096000" cy="1920526"/>
          </a:xfrm>
          <a:prstGeom prst="rect">
            <a:avLst/>
          </a:prstGeom>
          <a:solidFill>
            <a:srgbClr val="FFFF00"/>
          </a:solidFill>
        </p:spPr>
        <p:txBody>
          <a:bodyPr>
            <a:spAutoFit/>
          </a:bodyPr>
          <a:lstStyle/>
          <a:p>
            <a:pPr algn="just">
              <a:lnSpc>
                <a:spcPct val="110000"/>
              </a:lnSpc>
            </a:pPr>
            <a:r>
              <a:rPr lang="en-US" b="1" dirty="0"/>
              <a:t>// declare an </a:t>
            </a:r>
            <a:r>
              <a:rPr lang="en-US" b="1" dirty="0" smtClean="0"/>
              <a:t>array – Two Line Syntax</a:t>
            </a:r>
            <a:endParaRPr lang="en-US" b="1" dirty="0"/>
          </a:p>
          <a:p>
            <a:pPr algn="just">
              <a:lnSpc>
                <a:spcPct val="110000"/>
              </a:lnSpc>
            </a:pPr>
            <a:r>
              <a:rPr lang="en-US" dirty="0" err="1"/>
              <a:t>int</a:t>
            </a:r>
            <a:r>
              <a:rPr lang="en-US" dirty="0"/>
              <a:t>[] age = new </a:t>
            </a:r>
            <a:r>
              <a:rPr lang="en-US" dirty="0" err="1"/>
              <a:t>int</a:t>
            </a:r>
            <a:r>
              <a:rPr lang="en-US" dirty="0"/>
              <a:t>[5];</a:t>
            </a:r>
          </a:p>
          <a:p>
            <a:pPr algn="just">
              <a:lnSpc>
                <a:spcPct val="110000"/>
              </a:lnSpc>
            </a:pPr>
            <a:r>
              <a:rPr lang="en-US" b="1" dirty="0"/>
              <a:t>// initialize array</a:t>
            </a:r>
          </a:p>
          <a:p>
            <a:pPr algn="just">
              <a:lnSpc>
                <a:spcPct val="110000"/>
              </a:lnSpc>
            </a:pPr>
            <a:r>
              <a:rPr lang="en-US" dirty="0"/>
              <a:t>age[0] = 12;</a:t>
            </a:r>
          </a:p>
          <a:p>
            <a:pPr algn="just">
              <a:lnSpc>
                <a:spcPct val="110000"/>
              </a:lnSpc>
            </a:pPr>
            <a:r>
              <a:rPr lang="en-US" dirty="0"/>
              <a:t>age[1] = 4;</a:t>
            </a:r>
          </a:p>
          <a:p>
            <a:pPr algn="just">
              <a:lnSpc>
                <a:spcPct val="110000"/>
              </a:lnSpc>
            </a:pPr>
            <a:r>
              <a:rPr lang="en-US" dirty="0"/>
              <a:t>age[2] = 5;</a:t>
            </a:r>
          </a:p>
        </p:txBody>
      </p:sp>
    </p:spTree>
    <p:extLst>
      <p:ext uri="{BB962C8B-B14F-4D97-AF65-F5344CB8AC3E}">
        <p14:creationId xmlns:p14="http://schemas.microsoft.com/office/powerpoint/2010/main" val="4111867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smtClean="0"/>
              <a:t>Arrays</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stretch>
            <a:fillRect/>
          </a:stretch>
        </p:blipFill>
        <p:spPr>
          <a:xfrm>
            <a:off x="838200" y="1316907"/>
            <a:ext cx="4439266" cy="4744679"/>
          </a:xfrm>
          <a:prstGeom prst="rect">
            <a:avLst/>
          </a:prstGeom>
        </p:spPr>
      </p:pic>
      <p:pic>
        <p:nvPicPr>
          <p:cNvPr id="7" name="Picture 6"/>
          <p:cNvPicPr>
            <a:picLocks noChangeAspect="1"/>
          </p:cNvPicPr>
          <p:nvPr/>
        </p:nvPicPr>
        <p:blipFill>
          <a:blip r:embed="rId4"/>
          <a:stretch>
            <a:fillRect/>
          </a:stretch>
        </p:blipFill>
        <p:spPr>
          <a:xfrm>
            <a:off x="6096000" y="1316907"/>
            <a:ext cx="4495800" cy="4582448"/>
          </a:xfrm>
          <a:prstGeom prst="rect">
            <a:avLst/>
          </a:prstGeom>
        </p:spPr>
      </p:pic>
    </p:spTree>
    <p:extLst>
      <p:ext uri="{BB962C8B-B14F-4D97-AF65-F5344CB8AC3E}">
        <p14:creationId xmlns:p14="http://schemas.microsoft.com/office/powerpoint/2010/main" val="1625814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Example</a:t>
            </a:r>
            <a:endParaRPr lang="en-US" sz="5400" b="1" u="sng" dirty="0"/>
          </a:p>
        </p:txBody>
      </p:sp>
      <p:sp>
        <p:nvSpPr>
          <p:cNvPr id="3" name="Content Placeholder 2"/>
          <p:cNvSpPr>
            <a:spLocks noGrp="1"/>
          </p:cNvSpPr>
          <p:nvPr>
            <p:ph idx="1"/>
          </p:nvPr>
        </p:nvSpPr>
        <p:spPr>
          <a:xfrm>
            <a:off x="2317531" y="948435"/>
            <a:ext cx="6811851" cy="5556350"/>
          </a:xfrm>
          <a:solidFill>
            <a:schemeClr val="accent4">
              <a:lumMod val="20000"/>
              <a:lumOff val="80000"/>
            </a:schemeClr>
          </a:solidFill>
        </p:spPr>
        <p:txBody>
          <a:bodyPr>
            <a:noAutofit/>
          </a:bodyPr>
          <a:lstStyle/>
          <a:p>
            <a:pPr marL="0" indent="0" algn="just">
              <a:lnSpc>
                <a:spcPct val="100000"/>
              </a:lnSpc>
              <a:buNone/>
            </a:pPr>
            <a:r>
              <a:rPr lang="en-US" sz="2200" dirty="0"/>
              <a:t>class Main {</a:t>
            </a:r>
          </a:p>
          <a:p>
            <a:pPr marL="0" indent="0" algn="just">
              <a:lnSpc>
                <a:spcPct val="100000"/>
              </a:lnSpc>
              <a:buNone/>
            </a:pPr>
            <a:r>
              <a:rPr lang="en-US" sz="2200" dirty="0"/>
              <a:t> public static void main(String[] </a:t>
            </a:r>
            <a:r>
              <a:rPr lang="en-US" sz="2200" dirty="0" err="1"/>
              <a:t>args</a:t>
            </a:r>
            <a:r>
              <a:rPr lang="en-US" sz="2200" dirty="0"/>
              <a:t>) {</a:t>
            </a:r>
          </a:p>
          <a:p>
            <a:pPr marL="0" indent="0" algn="just">
              <a:lnSpc>
                <a:spcPct val="100000"/>
              </a:lnSpc>
              <a:buNone/>
            </a:pPr>
            <a:r>
              <a:rPr lang="en-US" sz="2200" dirty="0"/>
              <a:t>  </a:t>
            </a:r>
            <a:r>
              <a:rPr lang="en-US" sz="2200" dirty="0" smtClean="0"/>
              <a:t>   </a:t>
            </a:r>
            <a:r>
              <a:rPr lang="en-US" sz="2200" b="1" dirty="0"/>
              <a:t>// create an array</a:t>
            </a:r>
          </a:p>
          <a:p>
            <a:pPr marL="0" indent="0" algn="just">
              <a:lnSpc>
                <a:spcPct val="100000"/>
              </a:lnSpc>
              <a:buNone/>
            </a:pPr>
            <a:r>
              <a:rPr lang="en-US" sz="2200" dirty="0"/>
              <a:t>   </a:t>
            </a:r>
            <a:r>
              <a:rPr lang="en-US" sz="2200" dirty="0" err="1"/>
              <a:t>int</a:t>
            </a:r>
            <a:r>
              <a:rPr lang="en-US" sz="2200" dirty="0"/>
              <a:t>[] age = {12, 4, 5, 2, 5};</a:t>
            </a:r>
          </a:p>
          <a:p>
            <a:pPr marL="0" indent="0" algn="just">
              <a:lnSpc>
                <a:spcPct val="100000"/>
              </a:lnSpc>
              <a:buNone/>
            </a:pPr>
            <a:r>
              <a:rPr lang="en-US" sz="2200" b="1" dirty="0" smtClean="0"/>
              <a:t>   </a:t>
            </a:r>
            <a:r>
              <a:rPr lang="en-US" sz="2200" b="1" dirty="0"/>
              <a:t>// access each array elements</a:t>
            </a:r>
          </a:p>
          <a:p>
            <a:pPr marL="0" indent="0" algn="just">
              <a:lnSpc>
                <a:spcPct val="100000"/>
              </a:lnSpc>
              <a:buNone/>
            </a:pPr>
            <a:r>
              <a:rPr lang="en-US" sz="2200" dirty="0"/>
              <a:t>   </a:t>
            </a:r>
            <a:r>
              <a:rPr lang="en-US" sz="2200" dirty="0" err="1"/>
              <a:t>System.out.println</a:t>
            </a:r>
            <a:r>
              <a:rPr lang="en-US" sz="2200" dirty="0"/>
              <a:t>("Accessing Elements of Array:");</a:t>
            </a:r>
          </a:p>
          <a:p>
            <a:pPr marL="0" indent="0" algn="just">
              <a:lnSpc>
                <a:spcPct val="100000"/>
              </a:lnSpc>
              <a:buNone/>
            </a:pPr>
            <a:r>
              <a:rPr lang="en-US" sz="2200" dirty="0"/>
              <a:t>   </a:t>
            </a:r>
            <a:r>
              <a:rPr lang="en-US" sz="2200" dirty="0" err="1"/>
              <a:t>System.out.println</a:t>
            </a:r>
            <a:r>
              <a:rPr lang="en-US" sz="2200" dirty="0"/>
              <a:t>("First Element: " + age[0]);</a:t>
            </a:r>
          </a:p>
          <a:p>
            <a:pPr marL="0" indent="0" algn="just">
              <a:lnSpc>
                <a:spcPct val="100000"/>
              </a:lnSpc>
              <a:buNone/>
            </a:pPr>
            <a:r>
              <a:rPr lang="en-US" sz="2200" dirty="0"/>
              <a:t>   </a:t>
            </a:r>
            <a:r>
              <a:rPr lang="en-US" sz="2200" dirty="0" err="1"/>
              <a:t>System.out.println</a:t>
            </a:r>
            <a:r>
              <a:rPr lang="en-US" sz="2200" dirty="0"/>
              <a:t>("Second Element: " + age[1]);</a:t>
            </a:r>
          </a:p>
          <a:p>
            <a:pPr marL="0" indent="0" algn="just">
              <a:lnSpc>
                <a:spcPct val="100000"/>
              </a:lnSpc>
              <a:buNone/>
            </a:pPr>
            <a:r>
              <a:rPr lang="en-US" sz="2200" dirty="0"/>
              <a:t>   </a:t>
            </a:r>
            <a:r>
              <a:rPr lang="en-US" sz="2200" dirty="0" err="1"/>
              <a:t>System.out.println</a:t>
            </a:r>
            <a:r>
              <a:rPr lang="en-US" sz="2200" dirty="0"/>
              <a:t>("Third Element: " + age[2]);</a:t>
            </a:r>
          </a:p>
          <a:p>
            <a:pPr marL="0" indent="0" algn="just">
              <a:lnSpc>
                <a:spcPct val="100000"/>
              </a:lnSpc>
              <a:buNone/>
            </a:pPr>
            <a:r>
              <a:rPr lang="en-US" sz="2200" dirty="0"/>
              <a:t>   </a:t>
            </a:r>
            <a:r>
              <a:rPr lang="en-US" sz="2200" dirty="0" err="1"/>
              <a:t>System.out.println</a:t>
            </a:r>
            <a:r>
              <a:rPr lang="en-US" sz="2200" dirty="0"/>
              <a:t>("Fourth Element: " + age[3]);</a:t>
            </a:r>
          </a:p>
          <a:p>
            <a:pPr marL="0" indent="0" algn="just">
              <a:lnSpc>
                <a:spcPct val="100000"/>
              </a:lnSpc>
              <a:buNone/>
            </a:pPr>
            <a:r>
              <a:rPr lang="en-US" sz="2200" dirty="0"/>
              <a:t>   </a:t>
            </a:r>
            <a:r>
              <a:rPr lang="en-US" sz="2200" dirty="0" err="1"/>
              <a:t>System.out.println</a:t>
            </a:r>
            <a:r>
              <a:rPr lang="en-US" sz="2200" dirty="0"/>
              <a:t>("Fifth Element: " + age[4]);</a:t>
            </a:r>
          </a:p>
          <a:p>
            <a:pPr marL="0" indent="0" algn="just">
              <a:lnSpc>
                <a:spcPct val="100000"/>
              </a:lnSpc>
              <a:buNone/>
            </a:pPr>
            <a:r>
              <a:rPr lang="en-US" sz="2200" dirty="0"/>
              <a:t> }</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1509564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2D array in Java</a:t>
            </a:r>
            <a:endParaRPr lang="en-US" sz="5400" b="1" u="sng" dirty="0"/>
          </a:p>
        </p:txBody>
      </p:sp>
      <p:sp>
        <p:nvSpPr>
          <p:cNvPr id="3" name="Content Placeholder 2"/>
          <p:cNvSpPr>
            <a:spLocks noGrp="1"/>
          </p:cNvSpPr>
          <p:nvPr>
            <p:ph idx="1"/>
          </p:nvPr>
        </p:nvSpPr>
        <p:spPr>
          <a:xfrm>
            <a:off x="1158765" y="2482268"/>
            <a:ext cx="3438832" cy="1057346"/>
          </a:xfrm>
          <a:solidFill>
            <a:schemeClr val="accent4">
              <a:lumMod val="20000"/>
              <a:lumOff val="80000"/>
            </a:schemeClr>
          </a:solidFill>
        </p:spPr>
        <p:txBody>
          <a:bodyPr>
            <a:noAutofit/>
          </a:bodyPr>
          <a:lstStyle/>
          <a:p>
            <a:pPr marL="0" indent="0" algn="just">
              <a:lnSpc>
                <a:spcPct val="100000"/>
              </a:lnSpc>
              <a:buNone/>
            </a:pPr>
            <a:r>
              <a:rPr lang="en-US" sz="2200" dirty="0" err="1"/>
              <a:t>int</a:t>
            </a:r>
            <a:r>
              <a:rPr lang="en-US" sz="2200" dirty="0"/>
              <a:t>[][] a = new </a:t>
            </a:r>
            <a:r>
              <a:rPr lang="en-US" sz="2200" dirty="0" err="1"/>
              <a:t>int</a:t>
            </a:r>
            <a:r>
              <a:rPr lang="en-US" sz="2200" dirty="0"/>
              <a:t>[3][4];</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stretch>
            <a:fillRect/>
          </a:stretch>
        </p:blipFill>
        <p:spPr>
          <a:xfrm>
            <a:off x="5029200" y="1692070"/>
            <a:ext cx="4896465" cy="3410872"/>
          </a:xfrm>
          <a:prstGeom prst="rect">
            <a:avLst/>
          </a:prstGeom>
        </p:spPr>
      </p:pic>
    </p:spTree>
    <p:extLst>
      <p:ext uri="{BB962C8B-B14F-4D97-AF65-F5344CB8AC3E}">
        <p14:creationId xmlns:p14="http://schemas.microsoft.com/office/powerpoint/2010/main" val="24835499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2D array in Java</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7" name="Picture 6"/>
          <p:cNvPicPr>
            <a:picLocks noChangeAspect="1"/>
          </p:cNvPicPr>
          <p:nvPr/>
        </p:nvPicPr>
        <p:blipFill>
          <a:blip r:embed="rId3"/>
          <a:stretch>
            <a:fillRect/>
          </a:stretch>
        </p:blipFill>
        <p:spPr>
          <a:xfrm>
            <a:off x="1158765" y="1662420"/>
            <a:ext cx="3318386" cy="1714961"/>
          </a:xfrm>
          <a:prstGeom prst="rect">
            <a:avLst/>
          </a:prstGeom>
        </p:spPr>
      </p:pic>
      <p:sp>
        <p:nvSpPr>
          <p:cNvPr id="8" name="Rectangle 7"/>
          <p:cNvSpPr/>
          <p:nvPr/>
        </p:nvSpPr>
        <p:spPr>
          <a:xfrm>
            <a:off x="838200" y="4411730"/>
            <a:ext cx="6096000" cy="1754326"/>
          </a:xfrm>
          <a:prstGeom prst="rect">
            <a:avLst/>
          </a:prstGeom>
        </p:spPr>
        <p:txBody>
          <a:bodyPr>
            <a:spAutoFit/>
          </a:bodyPr>
          <a:lstStyle/>
          <a:p>
            <a:pPr algn="just"/>
            <a:r>
              <a:rPr lang="en-US" dirty="0">
                <a:latin typeface="euclid_circular_a"/>
              </a:rPr>
              <a:t>As we can see, each element of the multidimensional array is an array itself. And also, unlike C/C++, each row of the multidimensional array in Java can be of different lengths.</a:t>
            </a:r>
          </a:p>
          <a:p>
            <a:r>
              <a:rPr lang="en-US" dirty="0"/>
              <a:t/>
            </a:r>
            <a:br>
              <a:rPr lang="en-US" dirty="0"/>
            </a:br>
            <a:endParaRPr lang="en-US" dirty="0"/>
          </a:p>
        </p:txBody>
      </p:sp>
      <p:pic>
        <p:nvPicPr>
          <p:cNvPr id="9" name="Picture 8"/>
          <p:cNvPicPr>
            <a:picLocks noChangeAspect="1"/>
          </p:cNvPicPr>
          <p:nvPr/>
        </p:nvPicPr>
        <p:blipFill>
          <a:blip r:embed="rId4"/>
          <a:stretch>
            <a:fillRect/>
          </a:stretch>
        </p:blipFill>
        <p:spPr>
          <a:xfrm>
            <a:off x="5833294" y="1229262"/>
            <a:ext cx="4239854" cy="2988777"/>
          </a:xfrm>
          <a:prstGeom prst="rect">
            <a:avLst/>
          </a:prstGeom>
        </p:spPr>
      </p:pic>
    </p:spTree>
    <p:extLst>
      <p:ext uri="{BB962C8B-B14F-4D97-AF65-F5344CB8AC3E}">
        <p14:creationId xmlns:p14="http://schemas.microsoft.com/office/powerpoint/2010/main" val="3202964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2D array in Java</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3" name="Picture 2"/>
          <p:cNvPicPr>
            <a:picLocks noChangeAspect="1"/>
          </p:cNvPicPr>
          <p:nvPr/>
        </p:nvPicPr>
        <p:blipFill>
          <a:blip r:embed="rId3"/>
          <a:stretch>
            <a:fillRect/>
          </a:stretch>
        </p:blipFill>
        <p:spPr>
          <a:xfrm>
            <a:off x="1519084" y="1327355"/>
            <a:ext cx="8347587" cy="4630993"/>
          </a:xfrm>
          <a:prstGeom prst="rect">
            <a:avLst/>
          </a:prstGeom>
        </p:spPr>
      </p:pic>
    </p:spTree>
    <p:extLst>
      <p:ext uri="{BB962C8B-B14F-4D97-AF65-F5344CB8AC3E}">
        <p14:creationId xmlns:p14="http://schemas.microsoft.com/office/powerpoint/2010/main" val="1015247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Looping through array</a:t>
            </a:r>
            <a:endParaRPr lang="en-US" sz="5400" b="1" u="sng" dirty="0"/>
          </a:p>
        </p:txBody>
      </p:sp>
      <p:sp>
        <p:nvSpPr>
          <p:cNvPr id="3" name="Content Placeholder 2"/>
          <p:cNvSpPr>
            <a:spLocks noGrp="1"/>
          </p:cNvSpPr>
          <p:nvPr>
            <p:ph idx="1"/>
          </p:nvPr>
        </p:nvSpPr>
        <p:spPr>
          <a:xfrm>
            <a:off x="2770031" y="948435"/>
            <a:ext cx="5639873" cy="5733542"/>
          </a:xfrm>
          <a:solidFill>
            <a:schemeClr val="accent4">
              <a:lumMod val="20000"/>
              <a:lumOff val="80000"/>
            </a:schemeClr>
          </a:solidFill>
        </p:spPr>
        <p:txBody>
          <a:bodyPr>
            <a:noAutofit/>
          </a:bodyPr>
          <a:lstStyle/>
          <a:p>
            <a:pPr marL="0" indent="0" algn="just">
              <a:lnSpc>
                <a:spcPct val="100000"/>
              </a:lnSpc>
              <a:buNone/>
            </a:pPr>
            <a:r>
              <a:rPr lang="en-US" sz="2100" dirty="0"/>
              <a:t>class Main {</a:t>
            </a:r>
          </a:p>
          <a:p>
            <a:pPr marL="0" indent="0" algn="just">
              <a:lnSpc>
                <a:spcPct val="100000"/>
              </a:lnSpc>
              <a:buNone/>
            </a:pPr>
            <a:r>
              <a:rPr lang="en-US" sz="2100" dirty="0"/>
              <a:t> public static void main(String[] </a:t>
            </a:r>
            <a:r>
              <a:rPr lang="en-US" sz="2100" dirty="0" err="1"/>
              <a:t>args</a:t>
            </a:r>
            <a:r>
              <a:rPr lang="en-US" sz="2100" dirty="0"/>
              <a:t>) {</a:t>
            </a:r>
          </a:p>
          <a:p>
            <a:pPr marL="0" indent="0" algn="just">
              <a:lnSpc>
                <a:spcPct val="100000"/>
              </a:lnSpc>
              <a:buNone/>
            </a:pPr>
            <a:r>
              <a:rPr lang="en-US" sz="2100" dirty="0"/>
              <a:t>  </a:t>
            </a:r>
            <a:r>
              <a:rPr lang="en-US" sz="2100" dirty="0" smtClean="0"/>
              <a:t>   </a:t>
            </a:r>
            <a:r>
              <a:rPr lang="en-US" sz="2100" dirty="0"/>
              <a:t>// create an array</a:t>
            </a:r>
          </a:p>
          <a:p>
            <a:pPr marL="0" indent="0" algn="just">
              <a:lnSpc>
                <a:spcPct val="100000"/>
              </a:lnSpc>
              <a:buNone/>
            </a:pPr>
            <a:r>
              <a:rPr lang="en-US" sz="2100" dirty="0"/>
              <a:t>   </a:t>
            </a:r>
            <a:r>
              <a:rPr lang="en-US" sz="2100" dirty="0" err="1"/>
              <a:t>int</a:t>
            </a:r>
            <a:r>
              <a:rPr lang="en-US" sz="2100" dirty="0"/>
              <a:t>[] age = {12, 4, 5};</a:t>
            </a:r>
          </a:p>
          <a:p>
            <a:pPr marL="0" indent="0" algn="just">
              <a:lnSpc>
                <a:spcPct val="100000"/>
              </a:lnSpc>
              <a:buNone/>
            </a:pPr>
            <a:r>
              <a:rPr lang="en-US" sz="2100" dirty="0" smtClean="0"/>
              <a:t>   </a:t>
            </a:r>
            <a:r>
              <a:rPr lang="en-US" sz="2100" dirty="0"/>
              <a:t>// loop through the array</a:t>
            </a:r>
          </a:p>
          <a:p>
            <a:pPr marL="0" indent="0" algn="just">
              <a:lnSpc>
                <a:spcPct val="100000"/>
              </a:lnSpc>
              <a:buNone/>
            </a:pPr>
            <a:r>
              <a:rPr lang="en-US" sz="2100" dirty="0"/>
              <a:t>   // using for loop</a:t>
            </a:r>
          </a:p>
          <a:p>
            <a:pPr marL="0" indent="0" algn="just">
              <a:lnSpc>
                <a:spcPct val="100000"/>
              </a:lnSpc>
              <a:buNone/>
            </a:pPr>
            <a:r>
              <a:rPr lang="en-US" sz="2100" dirty="0"/>
              <a:t>   </a:t>
            </a:r>
            <a:r>
              <a:rPr lang="en-US" sz="2100" dirty="0" err="1"/>
              <a:t>System.out.println</a:t>
            </a:r>
            <a:r>
              <a:rPr lang="en-US" sz="2100" dirty="0"/>
              <a:t>("Using for Loop:");</a:t>
            </a:r>
          </a:p>
          <a:p>
            <a:pPr marL="0" indent="0" algn="just">
              <a:lnSpc>
                <a:spcPct val="100000"/>
              </a:lnSpc>
              <a:buNone/>
            </a:pPr>
            <a:r>
              <a:rPr lang="en-US" sz="2100" dirty="0"/>
              <a:t>   for(</a:t>
            </a:r>
            <a:r>
              <a:rPr lang="en-US" sz="2100" dirty="0" err="1"/>
              <a:t>int</a:t>
            </a:r>
            <a:r>
              <a:rPr lang="en-US" sz="2100" dirty="0"/>
              <a:t> </a:t>
            </a:r>
            <a:r>
              <a:rPr lang="en-US" sz="2100" dirty="0" err="1"/>
              <a:t>i</a:t>
            </a:r>
            <a:r>
              <a:rPr lang="en-US" sz="2100" dirty="0"/>
              <a:t> = 0; </a:t>
            </a:r>
            <a:r>
              <a:rPr lang="en-US" sz="2100" dirty="0" err="1"/>
              <a:t>i</a:t>
            </a:r>
            <a:r>
              <a:rPr lang="en-US" sz="2100" dirty="0"/>
              <a:t> &lt; </a:t>
            </a:r>
            <a:r>
              <a:rPr lang="en-US" sz="2100" dirty="0" err="1"/>
              <a:t>age.length</a:t>
            </a:r>
            <a:r>
              <a:rPr lang="en-US" sz="2100" dirty="0"/>
              <a:t>; </a:t>
            </a:r>
            <a:r>
              <a:rPr lang="en-US" sz="2100" dirty="0" err="1"/>
              <a:t>i</a:t>
            </a:r>
            <a:r>
              <a:rPr lang="en-US" sz="2100" dirty="0"/>
              <a:t>++) </a:t>
            </a:r>
            <a:endParaRPr lang="en-US" sz="2100" dirty="0" smtClean="0"/>
          </a:p>
          <a:p>
            <a:pPr marL="0" indent="0" algn="just">
              <a:lnSpc>
                <a:spcPct val="100000"/>
              </a:lnSpc>
              <a:buNone/>
            </a:pPr>
            <a:r>
              <a:rPr lang="en-US" sz="2100" dirty="0" smtClean="0"/>
              <a:t>{</a:t>
            </a:r>
            <a:endParaRPr lang="en-US" sz="2100" dirty="0"/>
          </a:p>
          <a:p>
            <a:pPr marL="0" indent="0" algn="just">
              <a:lnSpc>
                <a:spcPct val="100000"/>
              </a:lnSpc>
              <a:buNone/>
            </a:pPr>
            <a:r>
              <a:rPr lang="en-US" sz="2100" dirty="0"/>
              <a:t>     </a:t>
            </a:r>
            <a:r>
              <a:rPr lang="en-US" sz="2100" dirty="0" err="1"/>
              <a:t>System.out.println</a:t>
            </a:r>
            <a:r>
              <a:rPr lang="en-US" sz="2100" dirty="0"/>
              <a:t>(age[</a:t>
            </a:r>
            <a:r>
              <a:rPr lang="en-US" sz="2100" dirty="0" err="1"/>
              <a:t>i</a:t>
            </a:r>
            <a:r>
              <a:rPr lang="en-US" sz="2100" dirty="0"/>
              <a:t>]);</a:t>
            </a:r>
          </a:p>
          <a:p>
            <a:pPr marL="0" indent="0" algn="just">
              <a:lnSpc>
                <a:spcPct val="100000"/>
              </a:lnSpc>
              <a:buNone/>
            </a:pPr>
            <a:r>
              <a:rPr lang="en-US" sz="2100" dirty="0"/>
              <a:t>   }</a:t>
            </a:r>
          </a:p>
          <a:p>
            <a:pPr marL="0" indent="0" algn="just">
              <a:lnSpc>
                <a:spcPct val="100000"/>
              </a:lnSpc>
              <a:buNone/>
            </a:pPr>
            <a:r>
              <a:rPr lang="en-US" sz="2100" dirty="0"/>
              <a:t> }</a:t>
            </a:r>
          </a:p>
          <a:p>
            <a:pPr marL="0" indent="0" algn="just">
              <a:lnSpc>
                <a:spcPct val="100000"/>
              </a:lnSpc>
              <a:buNone/>
            </a:pPr>
            <a:r>
              <a:rPr lang="en-US" sz="2100" dirty="0"/>
              <a:t>}</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340796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Sum and </a:t>
            </a:r>
            <a:r>
              <a:rPr lang="en-US" sz="5400" b="1" u="sng" dirty="0" err="1" smtClean="0"/>
              <a:t>avg</a:t>
            </a:r>
            <a:r>
              <a:rPr lang="en-US" sz="5400" b="1" u="sng" dirty="0" smtClean="0"/>
              <a:t> of elements</a:t>
            </a:r>
            <a:endParaRPr lang="en-US" sz="5400" b="1" u="sng" dirty="0"/>
          </a:p>
        </p:txBody>
      </p:sp>
      <p:sp>
        <p:nvSpPr>
          <p:cNvPr id="3" name="Content Placeholder 2"/>
          <p:cNvSpPr>
            <a:spLocks noGrp="1"/>
          </p:cNvSpPr>
          <p:nvPr>
            <p:ph idx="1"/>
          </p:nvPr>
        </p:nvSpPr>
        <p:spPr>
          <a:xfrm>
            <a:off x="838200" y="1182414"/>
            <a:ext cx="4343400" cy="5044215"/>
          </a:xfrm>
          <a:solidFill>
            <a:srgbClr val="FFFF00"/>
          </a:solidFill>
        </p:spPr>
        <p:txBody>
          <a:bodyPr>
            <a:noAutofit/>
          </a:bodyPr>
          <a:lstStyle/>
          <a:p>
            <a:pPr marL="0" indent="0" algn="just">
              <a:lnSpc>
                <a:spcPct val="150000"/>
              </a:lnSpc>
              <a:buNone/>
            </a:pPr>
            <a:r>
              <a:rPr lang="en-US" sz="1600" dirty="0"/>
              <a:t>class Main {</a:t>
            </a:r>
          </a:p>
          <a:p>
            <a:pPr marL="0" indent="0" algn="just">
              <a:lnSpc>
                <a:spcPct val="150000"/>
              </a:lnSpc>
              <a:buNone/>
            </a:pPr>
            <a:r>
              <a:rPr lang="en-US" sz="1600" dirty="0"/>
              <a:t> public static void main(String[] </a:t>
            </a:r>
            <a:r>
              <a:rPr lang="en-US" sz="1600" dirty="0" err="1"/>
              <a:t>args</a:t>
            </a:r>
            <a:r>
              <a:rPr lang="en-US" sz="1600" dirty="0"/>
              <a:t>) {</a:t>
            </a:r>
          </a:p>
          <a:p>
            <a:pPr marL="0" indent="0" algn="just">
              <a:lnSpc>
                <a:spcPct val="150000"/>
              </a:lnSpc>
              <a:buNone/>
            </a:pPr>
            <a:r>
              <a:rPr lang="en-US" sz="1600" dirty="0" smtClean="0"/>
              <a:t>   </a:t>
            </a:r>
            <a:r>
              <a:rPr lang="en-US" sz="1600" dirty="0" err="1"/>
              <a:t>int</a:t>
            </a:r>
            <a:r>
              <a:rPr lang="en-US" sz="1600" dirty="0"/>
              <a:t>[] numbers = {2, -9, 0, 5, 12, -25, 22, 9, 8, 12};</a:t>
            </a:r>
          </a:p>
          <a:p>
            <a:pPr marL="0" indent="0" algn="just">
              <a:lnSpc>
                <a:spcPct val="150000"/>
              </a:lnSpc>
              <a:buNone/>
            </a:pPr>
            <a:r>
              <a:rPr lang="en-US" sz="1600" dirty="0"/>
              <a:t>   </a:t>
            </a:r>
            <a:r>
              <a:rPr lang="en-US" sz="1600" dirty="0" err="1"/>
              <a:t>int</a:t>
            </a:r>
            <a:r>
              <a:rPr lang="en-US" sz="1600" dirty="0"/>
              <a:t> sum = 0;</a:t>
            </a:r>
          </a:p>
          <a:p>
            <a:pPr marL="0" indent="0" algn="just">
              <a:lnSpc>
                <a:spcPct val="150000"/>
              </a:lnSpc>
              <a:buNone/>
            </a:pPr>
            <a:r>
              <a:rPr lang="en-US" sz="1600" dirty="0"/>
              <a:t>   Double average;</a:t>
            </a:r>
          </a:p>
          <a:p>
            <a:pPr marL="0" indent="0" algn="just">
              <a:lnSpc>
                <a:spcPct val="150000"/>
              </a:lnSpc>
              <a:buNone/>
            </a:pPr>
            <a:r>
              <a:rPr lang="en-US" sz="1600" dirty="0"/>
              <a:t>   </a:t>
            </a:r>
            <a:r>
              <a:rPr lang="en-US" sz="1600" dirty="0" smtClean="0"/>
              <a:t>   </a:t>
            </a:r>
            <a:r>
              <a:rPr lang="en-US" sz="1600" dirty="0"/>
              <a:t>// access all elements using for each loop</a:t>
            </a:r>
          </a:p>
          <a:p>
            <a:pPr marL="0" indent="0" algn="just">
              <a:lnSpc>
                <a:spcPct val="150000"/>
              </a:lnSpc>
              <a:buNone/>
            </a:pPr>
            <a:r>
              <a:rPr lang="en-US" sz="1600" dirty="0"/>
              <a:t>   // add each element in sum</a:t>
            </a:r>
          </a:p>
          <a:p>
            <a:pPr marL="0" indent="0" algn="just">
              <a:lnSpc>
                <a:spcPct val="150000"/>
              </a:lnSpc>
              <a:buNone/>
            </a:pPr>
            <a:r>
              <a:rPr lang="en-US" sz="1600" dirty="0"/>
              <a:t>   for (</a:t>
            </a:r>
            <a:r>
              <a:rPr lang="en-US" sz="1600" dirty="0" err="1"/>
              <a:t>int</a:t>
            </a:r>
            <a:r>
              <a:rPr lang="en-US" sz="1600" dirty="0"/>
              <a:t> number: numbers) {</a:t>
            </a:r>
          </a:p>
          <a:p>
            <a:pPr marL="0" indent="0" algn="just">
              <a:lnSpc>
                <a:spcPct val="150000"/>
              </a:lnSpc>
              <a:buNone/>
            </a:pPr>
            <a:r>
              <a:rPr lang="en-US" sz="1600" dirty="0"/>
              <a:t>     sum += number;</a:t>
            </a:r>
          </a:p>
          <a:p>
            <a:pPr marL="0" indent="0" algn="just">
              <a:lnSpc>
                <a:spcPct val="150000"/>
              </a:lnSpc>
              <a:buNone/>
            </a:pPr>
            <a:r>
              <a:rPr lang="en-US" sz="1600" dirty="0"/>
              <a:t>   }</a:t>
            </a:r>
          </a:p>
          <a:p>
            <a:pPr marL="0" indent="0" algn="just">
              <a:lnSpc>
                <a:spcPct val="150000"/>
              </a:lnSpc>
              <a:buNone/>
            </a:pPr>
            <a:r>
              <a:rPr lang="en-US" sz="1600" dirty="0"/>
              <a:t>  </a:t>
            </a:r>
            <a:r>
              <a:rPr lang="en-US" sz="1600" dirty="0" smtClean="0"/>
              <a:t>   </a:t>
            </a:r>
            <a:endParaRPr lang="en-US" sz="16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6"/>
          <p:cNvSpPr/>
          <p:nvPr/>
        </p:nvSpPr>
        <p:spPr>
          <a:xfrm>
            <a:off x="5257800" y="1309479"/>
            <a:ext cx="4423229" cy="4811574"/>
          </a:xfrm>
          <a:prstGeom prst="rect">
            <a:avLst/>
          </a:prstGeom>
          <a:solidFill>
            <a:srgbClr val="FFFF00"/>
          </a:solidFill>
        </p:spPr>
        <p:txBody>
          <a:bodyPr wrap="square">
            <a:spAutoFit/>
          </a:bodyPr>
          <a:lstStyle/>
          <a:p>
            <a:pPr lvl="0" algn="just">
              <a:spcBef>
                <a:spcPts val="1000"/>
              </a:spcBef>
            </a:pPr>
            <a:r>
              <a:rPr lang="en-US" sz="2000" dirty="0">
                <a:solidFill>
                  <a:prstClr val="black"/>
                </a:solidFill>
              </a:rPr>
              <a:t>// get the total number of elements</a:t>
            </a:r>
          </a:p>
          <a:p>
            <a:pPr lvl="0" algn="just">
              <a:spcBef>
                <a:spcPts val="1000"/>
              </a:spcBef>
            </a:pPr>
            <a:r>
              <a:rPr lang="en-US" sz="2000" dirty="0">
                <a:solidFill>
                  <a:prstClr val="black"/>
                </a:solidFill>
              </a:rPr>
              <a:t>   </a:t>
            </a:r>
            <a:r>
              <a:rPr lang="en-US" sz="2000" dirty="0" err="1">
                <a:solidFill>
                  <a:prstClr val="black"/>
                </a:solidFill>
              </a:rPr>
              <a:t>int</a:t>
            </a:r>
            <a:r>
              <a:rPr lang="en-US" sz="2000" dirty="0">
                <a:solidFill>
                  <a:prstClr val="black"/>
                </a:solidFill>
              </a:rPr>
              <a:t> </a:t>
            </a:r>
            <a:r>
              <a:rPr lang="en-US" sz="2000" dirty="0" err="1">
                <a:solidFill>
                  <a:prstClr val="black"/>
                </a:solidFill>
              </a:rPr>
              <a:t>arrayLength</a:t>
            </a:r>
            <a:r>
              <a:rPr lang="en-US" sz="2000" dirty="0">
                <a:solidFill>
                  <a:prstClr val="black"/>
                </a:solidFill>
              </a:rPr>
              <a:t> = </a:t>
            </a:r>
            <a:r>
              <a:rPr lang="en-US" sz="2000" dirty="0" err="1">
                <a:solidFill>
                  <a:prstClr val="black"/>
                </a:solidFill>
              </a:rPr>
              <a:t>numbers.length</a:t>
            </a:r>
            <a:r>
              <a:rPr lang="en-US" sz="2000" dirty="0">
                <a:solidFill>
                  <a:prstClr val="black"/>
                </a:solidFill>
              </a:rPr>
              <a:t>;</a:t>
            </a:r>
          </a:p>
          <a:p>
            <a:pPr lvl="0" algn="just">
              <a:spcBef>
                <a:spcPts val="1000"/>
              </a:spcBef>
            </a:pPr>
            <a:r>
              <a:rPr lang="en-US" sz="2000" dirty="0">
                <a:solidFill>
                  <a:prstClr val="black"/>
                </a:solidFill>
              </a:rPr>
              <a:t>   // calculate the average</a:t>
            </a:r>
          </a:p>
          <a:p>
            <a:pPr lvl="0" algn="just">
              <a:spcBef>
                <a:spcPts val="1000"/>
              </a:spcBef>
            </a:pPr>
            <a:r>
              <a:rPr lang="en-US" sz="2000" dirty="0">
                <a:solidFill>
                  <a:prstClr val="black"/>
                </a:solidFill>
              </a:rPr>
              <a:t>   // convert the average from </a:t>
            </a:r>
            <a:r>
              <a:rPr lang="en-US" sz="2000" dirty="0" err="1">
                <a:solidFill>
                  <a:prstClr val="black"/>
                </a:solidFill>
              </a:rPr>
              <a:t>int</a:t>
            </a:r>
            <a:r>
              <a:rPr lang="en-US" sz="2000" dirty="0">
                <a:solidFill>
                  <a:prstClr val="black"/>
                </a:solidFill>
              </a:rPr>
              <a:t> to double</a:t>
            </a:r>
          </a:p>
          <a:p>
            <a:pPr lvl="0" algn="just">
              <a:spcBef>
                <a:spcPts val="1000"/>
              </a:spcBef>
            </a:pPr>
            <a:r>
              <a:rPr lang="en-US" sz="2000" dirty="0">
                <a:solidFill>
                  <a:prstClr val="black"/>
                </a:solidFill>
              </a:rPr>
              <a:t>   average =  ((double)sum / (double)</a:t>
            </a:r>
            <a:r>
              <a:rPr lang="en-US" sz="2000" dirty="0" err="1">
                <a:solidFill>
                  <a:prstClr val="black"/>
                </a:solidFill>
              </a:rPr>
              <a:t>arrayLength</a:t>
            </a:r>
            <a:r>
              <a:rPr lang="en-US" sz="2000" dirty="0">
                <a:solidFill>
                  <a:prstClr val="black"/>
                </a:solidFill>
              </a:rPr>
              <a:t>);</a:t>
            </a:r>
          </a:p>
          <a:p>
            <a:pPr lvl="0" algn="just">
              <a:spcBef>
                <a:spcPts val="1000"/>
              </a:spcBef>
            </a:pPr>
            <a:r>
              <a:rPr lang="en-US" sz="2000" dirty="0">
                <a:solidFill>
                  <a:prstClr val="black"/>
                </a:solidFill>
              </a:rPr>
              <a:t>   </a:t>
            </a:r>
            <a:r>
              <a:rPr lang="en-US" sz="2000" dirty="0" err="1">
                <a:solidFill>
                  <a:prstClr val="black"/>
                </a:solidFill>
              </a:rPr>
              <a:t>System.out.println</a:t>
            </a:r>
            <a:r>
              <a:rPr lang="en-US" sz="2000" dirty="0">
                <a:solidFill>
                  <a:prstClr val="black"/>
                </a:solidFill>
              </a:rPr>
              <a:t>("Sum = " + sum);</a:t>
            </a:r>
          </a:p>
          <a:p>
            <a:pPr lvl="0" algn="just">
              <a:spcBef>
                <a:spcPts val="1000"/>
              </a:spcBef>
            </a:pPr>
            <a:r>
              <a:rPr lang="en-US" sz="2000" dirty="0">
                <a:solidFill>
                  <a:prstClr val="black"/>
                </a:solidFill>
              </a:rPr>
              <a:t>   </a:t>
            </a:r>
            <a:r>
              <a:rPr lang="en-US" sz="2000" dirty="0" err="1">
                <a:solidFill>
                  <a:prstClr val="black"/>
                </a:solidFill>
              </a:rPr>
              <a:t>System.out.println</a:t>
            </a:r>
            <a:r>
              <a:rPr lang="en-US" sz="2000" dirty="0">
                <a:solidFill>
                  <a:prstClr val="black"/>
                </a:solidFill>
              </a:rPr>
              <a:t>("Average = " + average);</a:t>
            </a:r>
          </a:p>
          <a:p>
            <a:pPr lvl="0" algn="just">
              <a:spcBef>
                <a:spcPts val="1000"/>
              </a:spcBef>
            </a:pPr>
            <a:r>
              <a:rPr lang="en-US" sz="2000" dirty="0">
                <a:solidFill>
                  <a:prstClr val="black"/>
                </a:solidFill>
              </a:rPr>
              <a:t> }</a:t>
            </a:r>
          </a:p>
          <a:p>
            <a:pPr lvl="0" algn="just">
              <a:spcBef>
                <a:spcPts val="1000"/>
              </a:spcBef>
            </a:pPr>
            <a:r>
              <a:rPr lang="en-US" sz="2000" dirty="0">
                <a:solidFill>
                  <a:prstClr val="black"/>
                </a:solidFill>
              </a:rPr>
              <a:t>}</a:t>
            </a:r>
          </a:p>
        </p:txBody>
      </p:sp>
    </p:spTree>
    <p:extLst>
      <p:ext uri="{BB962C8B-B14F-4D97-AF65-F5344CB8AC3E}">
        <p14:creationId xmlns:p14="http://schemas.microsoft.com/office/powerpoint/2010/main" val="13282700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Multidimensional Arrays</a:t>
            </a:r>
          </a:p>
        </p:txBody>
      </p:sp>
      <p:sp>
        <p:nvSpPr>
          <p:cNvPr id="3" name="Content Placeholder 2"/>
          <p:cNvSpPr>
            <a:spLocks noGrp="1"/>
          </p:cNvSpPr>
          <p:nvPr>
            <p:ph idx="1"/>
          </p:nvPr>
        </p:nvSpPr>
        <p:spPr>
          <a:xfrm>
            <a:off x="838200" y="1182414"/>
            <a:ext cx="10515600" cy="5360276"/>
          </a:xfrm>
        </p:spPr>
        <p:txBody>
          <a:bodyPr>
            <a:normAutofit/>
          </a:bodyPr>
          <a:lstStyle/>
          <a:p>
            <a:pPr marL="0" indent="0" algn="ctr">
              <a:lnSpc>
                <a:spcPct val="300000"/>
              </a:lnSpc>
              <a:buNone/>
            </a:pPr>
            <a:endParaRPr lang="en-US" sz="32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6"/>
          <p:cNvSpPr/>
          <p:nvPr/>
        </p:nvSpPr>
        <p:spPr>
          <a:xfrm>
            <a:off x="2333032" y="2684000"/>
            <a:ext cx="6856237" cy="1156599"/>
          </a:xfrm>
          <a:prstGeom prst="rect">
            <a:avLst/>
          </a:prstGeom>
          <a:solidFill>
            <a:srgbClr val="FFFF00"/>
          </a:solidFill>
        </p:spPr>
        <p:txBody>
          <a:bodyPr wrap="none">
            <a:spAutoFit/>
          </a:bodyPr>
          <a:lstStyle/>
          <a:p>
            <a:pPr algn="ctr">
              <a:lnSpc>
                <a:spcPct val="300000"/>
              </a:lnSpc>
            </a:pPr>
            <a:r>
              <a:rPr lang="fr-FR" sz="2800" dirty="0"/>
              <a:t>double[][] matrix = {{1.2, 4.3, 4.0}, {4.1, -1.1}};</a:t>
            </a:r>
            <a:endParaRPr lang="en-US" sz="2800" dirty="0"/>
          </a:p>
        </p:txBody>
      </p:sp>
    </p:spTree>
    <p:extLst>
      <p:ext uri="{BB962C8B-B14F-4D97-AF65-F5344CB8AC3E}">
        <p14:creationId xmlns:p14="http://schemas.microsoft.com/office/powerpoint/2010/main" val="1407396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29" y="128635"/>
            <a:ext cx="10515600" cy="691165"/>
          </a:xfrm>
          <a:solidFill>
            <a:schemeClr val="accent2">
              <a:lumMod val="20000"/>
              <a:lumOff val="80000"/>
            </a:schemeClr>
          </a:solidFill>
        </p:spPr>
        <p:txBody>
          <a:bodyPr>
            <a:noAutofit/>
          </a:bodyPr>
          <a:lstStyle/>
          <a:p>
            <a:pPr algn="ctr"/>
            <a:r>
              <a:rPr lang="en-US" sz="5400" b="1" dirty="0" smtClean="0"/>
              <a:t>Review</a:t>
            </a:r>
            <a:endParaRPr lang="en-US" sz="5400" b="1" u="sng" dirty="0"/>
          </a:p>
        </p:txBody>
      </p:sp>
      <p:sp>
        <p:nvSpPr>
          <p:cNvPr id="3" name="Content Placeholder 2"/>
          <p:cNvSpPr>
            <a:spLocks noGrp="1"/>
          </p:cNvSpPr>
          <p:nvPr>
            <p:ph idx="1"/>
          </p:nvPr>
        </p:nvSpPr>
        <p:spPr>
          <a:xfrm>
            <a:off x="838200" y="1182414"/>
            <a:ext cx="10515600" cy="5360276"/>
          </a:xfrm>
        </p:spPr>
        <p:txBody>
          <a:bodyPr>
            <a:noAutofit/>
          </a:bodyPr>
          <a:lstStyle/>
          <a:p>
            <a:pPr marL="0" lvl="0" indent="0">
              <a:lnSpc>
                <a:spcPct val="100000"/>
              </a:lnSpc>
              <a:buNone/>
            </a:pPr>
            <a:r>
              <a:rPr lang="en-US" dirty="0" smtClean="0"/>
              <a:t>1</a:t>
            </a:r>
            <a:r>
              <a:rPr lang="en-US" dirty="0"/>
              <a:t>. Differentiate b/w Compiler &amp; Interpreter</a:t>
            </a:r>
          </a:p>
          <a:p>
            <a:pPr marL="0" lvl="0" indent="0">
              <a:lnSpc>
                <a:spcPct val="100000"/>
              </a:lnSpc>
              <a:buNone/>
            </a:pPr>
            <a:r>
              <a:rPr lang="en-US" dirty="0" smtClean="0"/>
              <a:t>2</a:t>
            </a:r>
            <a:r>
              <a:rPr lang="en-US" dirty="0"/>
              <a:t>. What is the main feature of Java</a:t>
            </a:r>
          </a:p>
          <a:p>
            <a:pPr marL="0" lvl="0" indent="0">
              <a:lnSpc>
                <a:spcPct val="100000"/>
              </a:lnSpc>
              <a:buNone/>
            </a:pPr>
            <a:r>
              <a:rPr lang="en-US" dirty="0" smtClean="0"/>
              <a:t>3</a:t>
            </a:r>
            <a:r>
              <a:rPr lang="en-US" dirty="0"/>
              <a:t>. Fill in the blanks</a:t>
            </a:r>
          </a:p>
          <a:p>
            <a:pPr marL="0" lvl="0" indent="0">
              <a:lnSpc>
                <a:spcPct val="100000"/>
              </a:lnSpc>
              <a:buNone/>
            </a:pPr>
            <a:r>
              <a:rPr lang="en-US" dirty="0" smtClean="0"/>
              <a:t>test.CPP </a:t>
            </a:r>
            <a:r>
              <a:rPr lang="en-US" dirty="0"/>
              <a:t>(Source File)  ==&gt; Compiler ==&gt; </a:t>
            </a:r>
            <a:r>
              <a:rPr lang="en-US" dirty="0" smtClean="0"/>
              <a:t>(?)</a:t>
            </a:r>
            <a:endParaRPr lang="en-US" dirty="0"/>
          </a:p>
          <a:p>
            <a:pPr marL="0" lvl="0" indent="0">
              <a:lnSpc>
                <a:spcPct val="100000"/>
              </a:lnSpc>
              <a:buNone/>
            </a:pPr>
            <a:r>
              <a:rPr lang="en-US" dirty="0" smtClean="0"/>
              <a:t>firstApp.java </a:t>
            </a:r>
            <a:r>
              <a:rPr lang="en-US" dirty="0"/>
              <a:t>==&gt; Compiler ==&gt; </a:t>
            </a:r>
            <a:r>
              <a:rPr lang="en-US" dirty="0" smtClean="0"/>
              <a:t>(</a:t>
            </a:r>
            <a:r>
              <a:rPr lang="en-US" dirty="0"/>
              <a:t>?</a:t>
            </a:r>
            <a:r>
              <a:rPr lang="en-US" dirty="0" smtClean="0"/>
              <a:t>)</a:t>
            </a:r>
            <a:endParaRPr lang="en-US" dirty="0"/>
          </a:p>
          <a:p>
            <a:pPr marL="0" lvl="0" indent="0">
              <a:lnSpc>
                <a:spcPct val="100000"/>
              </a:lnSpc>
              <a:buNone/>
            </a:pPr>
            <a:r>
              <a:rPr lang="en-US" dirty="0" smtClean="0"/>
              <a:t>4</a:t>
            </a:r>
            <a:r>
              <a:rPr lang="en-US" dirty="0"/>
              <a:t>	JVM Stands for (--------)</a:t>
            </a:r>
          </a:p>
          <a:p>
            <a:pPr marL="0" lvl="0" indent="0">
              <a:lnSpc>
                <a:spcPct val="100000"/>
              </a:lnSpc>
              <a:buNone/>
            </a:pPr>
            <a:r>
              <a:rPr lang="en-US" dirty="0"/>
              <a:t> 	JRE stands for (--------)</a:t>
            </a:r>
          </a:p>
          <a:p>
            <a:pPr marL="0" lvl="0" indent="0">
              <a:lnSpc>
                <a:spcPct val="100000"/>
              </a:lnSpc>
              <a:buNone/>
            </a:pPr>
            <a:r>
              <a:rPr lang="en-US" dirty="0"/>
              <a:t>	JDK stands for (--------)</a:t>
            </a:r>
          </a:p>
          <a:p>
            <a:pPr marL="0" lvl="0" indent="0">
              <a:lnSpc>
                <a:spcPct val="100000"/>
              </a:lnSpc>
              <a:buNone/>
            </a:pPr>
            <a:r>
              <a:rPr lang="en-US" dirty="0" smtClean="0"/>
              <a:t>5. </a:t>
            </a:r>
            <a:r>
              <a:rPr lang="en-US" dirty="0"/>
              <a:t>Java was developed by </a:t>
            </a:r>
            <a:r>
              <a:rPr lang="en-US" dirty="0" smtClean="0"/>
              <a:t>(?) </a:t>
            </a:r>
            <a:r>
              <a:rPr lang="en-US" dirty="0"/>
              <a:t>and in Year </a:t>
            </a:r>
            <a:r>
              <a:rPr lang="en-US" dirty="0" smtClean="0"/>
              <a:t>(?)</a:t>
            </a:r>
            <a:endParaRPr lang="en-US" dirty="0"/>
          </a:p>
          <a:p>
            <a:pPr marL="0" lvl="0" indent="0">
              <a:lnSpc>
                <a:spcPct val="100000"/>
              </a:lnSpc>
              <a:buNone/>
            </a:pPr>
            <a:r>
              <a:rPr lang="en-US" dirty="0"/>
              <a:t>6</a:t>
            </a:r>
            <a:r>
              <a:rPr lang="en-US" dirty="0" smtClean="0"/>
              <a:t>. </a:t>
            </a:r>
            <a:r>
              <a:rPr lang="en-US" dirty="0"/>
              <a:t>Low Level and High Level Languages (Define)</a:t>
            </a:r>
            <a:endParaRPr lang="en-US" dirty="0" smtClean="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2028443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Methods in java</a:t>
            </a:r>
            <a:endParaRPr lang="en-US" sz="5400" b="1" u="sng" dirty="0"/>
          </a:p>
        </p:txBody>
      </p:sp>
      <p:sp>
        <p:nvSpPr>
          <p:cNvPr id="3" name="Content Placeholder 2"/>
          <p:cNvSpPr>
            <a:spLocks noGrp="1"/>
          </p:cNvSpPr>
          <p:nvPr>
            <p:ph idx="1"/>
          </p:nvPr>
        </p:nvSpPr>
        <p:spPr>
          <a:xfrm>
            <a:off x="838200" y="1182414"/>
            <a:ext cx="10515600" cy="5360276"/>
          </a:xfrm>
        </p:spPr>
        <p:txBody>
          <a:bodyPr>
            <a:normAutofit/>
          </a:bodyPr>
          <a:lstStyle/>
          <a:p>
            <a:pPr algn="just">
              <a:lnSpc>
                <a:spcPct val="150000"/>
              </a:lnSpc>
            </a:pPr>
            <a:r>
              <a:rPr lang="en-US" dirty="0"/>
              <a:t>A Java method is similar to function in C/C++. It is a collection of statements that are grouped together to perform an operation. When you call the </a:t>
            </a:r>
            <a:r>
              <a:rPr lang="en-US" dirty="0" err="1"/>
              <a:t>System.out.println</a:t>
            </a:r>
            <a:r>
              <a:rPr lang="en-US" dirty="0"/>
              <a:t> method, for example, the system actually executes several statements </a:t>
            </a:r>
            <a:endParaRPr lang="en-US" dirty="0" smtClean="0"/>
          </a:p>
          <a:p>
            <a:pPr marL="0" indent="0" algn="just">
              <a:buNone/>
            </a:pPr>
            <a:endParaRPr lang="en-US" sz="20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7" name="Picture 6"/>
          <p:cNvPicPr>
            <a:picLocks noChangeAspect="1"/>
          </p:cNvPicPr>
          <p:nvPr/>
        </p:nvPicPr>
        <p:blipFill>
          <a:blip r:embed="rId3"/>
          <a:stretch>
            <a:fillRect/>
          </a:stretch>
        </p:blipFill>
        <p:spPr>
          <a:xfrm>
            <a:off x="838200" y="3681489"/>
            <a:ext cx="8833834" cy="3155324"/>
          </a:xfrm>
          <a:prstGeom prst="rect">
            <a:avLst/>
          </a:prstGeom>
        </p:spPr>
      </p:pic>
    </p:spTree>
    <p:extLst>
      <p:ext uri="{BB962C8B-B14F-4D97-AF65-F5344CB8AC3E}">
        <p14:creationId xmlns:p14="http://schemas.microsoft.com/office/powerpoint/2010/main" val="3612794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Methods</a:t>
            </a:r>
            <a:endParaRPr lang="en-US" sz="5400" b="1" u="sng" dirty="0"/>
          </a:p>
        </p:txBody>
      </p:sp>
      <p:sp>
        <p:nvSpPr>
          <p:cNvPr id="3" name="Content Placeholder 2"/>
          <p:cNvSpPr>
            <a:spLocks noGrp="1"/>
          </p:cNvSpPr>
          <p:nvPr>
            <p:ph idx="1"/>
          </p:nvPr>
        </p:nvSpPr>
        <p:spPr>
          <a:xfrm>
            <a:off x="838200" y="1182414"/>
            <a:ext cx="10515600" cy="5360276"/>
          </a:xfrm>
        </p:spPr>
        <p:txBody>
          <a:bodyPr>
            <a:normAutofit lnSpcReduction="10000"/>
          </a:bodyPr>
          <a:lstStyle/>
          <a:p>
            <a:pPr algn="just">
              <a:lnSpc>
                <a:spcPct val="100000"/>
              </a:lnSpc>
            </a:pPr>
            <a:r>
              <a:rPr lang="en-US" sz="2400" dirty="0"/>
              <a:t>A method definition consists of a method header and a method body. Here are all the parts of a method:</a:t>
            </a:r>
          </a:p>
          <a:p>
            <a:pPr lvl="1" algn="just">
              <a:lnSpc>
                <a:spcPct val="150000"/>
              </a:lnSpc>
              <a:buFont typeface="Wingdings" panose="05000000000000000000" pitchFamily="2" charset="2"/>
              <a:buChar char="Ø"/>
            </a:pPr>
            <a:r>
              <a:rPr lang="en-US" dirty="0" smtClean="0"/>
              <a:t> </a:t>
            </a:r>
            <a:r>
              <a:rPr lang="en-US" b="1" dirty="0"/>
              <a:t>Modifiers</a:t>
            </a:r>
            <a:r>
              <a:rPr lang="en-US" dirty="0"/>
              <a:t>: The modifier, which is optional, tells the compiler how to call the method. This defines </a:t>
            </a:r>
            <a:r>
              <a:rPr lang="en-US" dirty="0" smtClean="0"/>
              <a:t>the access </a:t>
            </a:r>
            <a:r>
              <a:rPr lang="en-US" dirty="0"/>
              <a:t>type of the method.</a:t>
            </a:r>
          </a:p>
          <a:p>
            <a:pPr lvl="1" algn="just">
              <a:lnSpc>
                <a:spcPct val="150000"/>
              </a:lnSpc>
              <a:buFont typeface="Wingdings" panose="05000000000000000000" pitchFamily="2" charset="2"/>
              <a:buChar char="Ø"/>
            </a:pPr>
            <a:r>
              <a:rPr lang="en-US" dirty="0" smtClean="0"/>
              <a:t> </a:t>
            </a:r>
            <a:r>
              <a:rPr lang="en-US" b="1" dirty="0"/>
              <a:t>Return Type</a:t>
            </a:r>
            <a:r>
              <a:rPr lang="en-US" dirty="0"/>
              <a:t>: A method may return a value. The </a:t>
            </a:r>
            <a:r>
              <a:rPr lang="en-US" dirty="0" err="1"/>
              <a:t>returnValueType</a:t>
            </a:r>
            <a:r>
              <a:rPr lang="en-US" dirty="0"/>
              <a:t> is the data type of the value the method</a:t>
            </a:r>
          </a:p>
          <a:p>
            <a:pPr lvl="1" algn="just">
              <a:lnSpc>
                <a:spcPct val="150000"/>
              </a:lnSpc>
              <a:buFont typeface="Wingdings" panose="05000000000000000000" pitchFamily="2" charset="2"/>
              <a:buChar char="Ø"/>
            </a:pPr>
            <a:r>
              <a:rPr lang="en-US" dirty="0"/>
              <a:t>returns. Some methods perform the desired operations without returning a value. In this case, </a:t>
            </a:r>
            <a:r>
              <a:rPr lang="en-US" dirty="0" smtClean="0"/>
              <a:t>the </a:t>
            </a:r>
            <a:r>
              <a:rPr lang="en-US" dirty="0" err="1" smtClean="0"/>
              <a:t>returnValueType</a:t>
            </a:r>
            <a:r>
              <a:rPr lang="en-US" dirty="0" smtClean="0"/>
              <a:t> </a:t>
            </a:r>
            <a:r>
              <a:rPr lang="en-US" dirty="0"/>
              <a:t>is the keyword void.</a:t>
            </a:r>
          </a:p>
          <a:p>
            <a:pPr lvl="1" algn="just">
              <a:lnSpc>
                <a:spcPct val="150000"/>
              </a:lnSpc>
              <a:buFont typeface="Wingdings" panose="05000000000000000000" pitchFamily="2" charset="2"/>
              <a:buChar char="Ø"/>
            </a:pPr>
            <a:r>
              <a:rPr lang="en-US" dirty="0" smtClean="0"/>
              <a:t> </a:t>
            </a:r>
            <a:r>
              <a:rPr lang="en-US" b="1" dirty="0"/>
              <a:t>Method Name</a:t>
            </a:r>
            <a:r>
              <a:rPr lang="en-US" dirty="0"/>
              <a:t>: This is the actual name of the method. The method name and the parameter list </a:t>
            </a:r>
            <a:r>
              <a:rPr lang="en-US" dirty="0" smtClean="0"/>
              <a:t>together constitute </a:t>
            </a:r>
            <a:r>
              <a:rPr lang="en-US" dirty="0"/>
              <a:t>the method signature</a:t>
            </a:r>
            <a:r>
              <a:rPr lang="en-US" dirty="0" smtClean="0"/>
              <a:t>.</a:t>
            </a:r>
            <a:endParaRPr lang="en-US"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3246031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Methods</a:t>
            </a:r>
            <a:endParaRPr lang="en-US" sz="5400" b="1" u="sng" dirty="0"/>
          </a:p>
        </p:txBody>
      </p:sp>
      <p:sp>
        <p:nvSpPr>
          <p:cNvPr id="3" name="Content Placeholder 2"/>
          <p:cNvSpPr>
            <a:spLocks noGrp="1"/>
          </p:cNvSpPr>
          <p:nvPr>
            <p:ph idx="1"/>
          </p:nvPr>
        </p:nvSpPr>
        <p:spPr>
          <a:xfrm>
            <a:off x="838200" y="1182414"/>
            <a:ext cx="10515600" cy="5360276"/>
          </a:xfrm>
        </p:spPr>
        <p:txBody>
          <a:bodyPr>
            <a:normAutofit/>
          </a:bodyPr>
          <a:lstStyle/>
          <a:p>
            <a:pPr algn="just">
              <a:lnSpc>
                <a:spcPct val="150000"/>
              </a:lnSpc>
              <a:buFont typeface="Wingdings" panose="05000000000000000000" pitchFamily="2" charset="2"/>
              <a:buChar char="Ø"/>
            </a:pPr>
            <a:r>
              <a:rPr lang="en-US" sz="2400" b="1" dirty="0" smtClean="0"/>
              <a:t>Parameters</a:t>
            </a:r>
            <a:r>
              <a:rPr lang="en-US" sz="2400" dirty="0"/>
              <a:t>: A parameter is like a placeholder. When a method is invoked, you pass a value to </a:t>
            </a:r>
            <a:r>
              <a:rPr lang="en-US" sz="2400" dirty="0" smtClean="0"/>
              <a:t>the parameter</a:t>
            </a:r>
            <a:r>
              <a:rPr lang="en-US" sz="2400" dirty="0"/>
              <a:t>. This value is referred to as actual parameter or argument. The parameter list refers to the </a:t>
            </a:r>
            <a:r>
              <a:rPr lang="en-US" sz="2400" dirty="0" smtClean="0"/>
              <a:t>type, order</a:t>
            </a:r>
            <a:r>
              <a:rPr lang="en-US" sz="2400" dirty="0"/>
              <a:t>, and number of the parameters of a method. Parameters are optional; that is, a method may </a:t>
            </a:r>
            <a:r>
              <a:rPr lang="en-US" sz="2400" dirty="0" smtClean="0"/>
              <a:t>contain no </a:t>
            </a:r>
            <a:r>
              <a:rPr lang="en-US" sz="2400" dirty="0"/>
              <a:t>parameters.</a:t>
            </a:r>
          </a:p>
          <a:p>
            <a:pPr algn="just">
              <a:lnSpc>
                <a:spcPct val="150000"/>
              </a:lnSpc>
              <a:buFont typeface="Wingdings" panose="05000000000000000000" pitchFamily="2" charset="2"/>
              <a:buChar char="Ø"/>
            </a:pPr>
            <a:r>
              <a:rPr lang="en-US" sz="2400" dirty="0" smtClean="0"/>
              <a:t> </a:t>
            </a:r>
            <a:r>
              <a:rPr lang="en-US" sz="2400" b="1" dirty="0"/>
              <a:t>Method Body</a:t>
            </a:r>
            <a:r>
              <a:rPr lang="en-US" sz="2400" dirty="0"/>
              <a:t>: The method body contains a collection of statements that define what the method does.</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38145636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a:t>CALLING A METHOD</a:t>
            </a:r>
            <a:endParaRPr lang="en-US" sz="5400" b="1" u="sng" dirty="0"/>
          </a:p>
        </p:txBody>
      </p:sp>
      <p:sp>
        <p:nvSpPr>
          <p:cNvPr id="3" name="Content Placeholder 2"/>
          <p:cNvSpPr>
            <a:spLocks noGrp="1"/>
          </p:cNvSpPr>
          <p:nvPr>
            <p:ph idx="1"/>
          </p:nvPr>
        </p:nvSpPr>
        <p:spPr>
          <a:xfrm>
            <a:off x="68948" y="1182414"/>
            <a:ext cx="5707737" cy="5349015"/>
          </a:xfrm>
          <a:solidFill>
            <a:srgbClr val="FFFF00"/>
          </a:solidFill>
        </p:spPr>
        <p:txBody>
          <a:bodyPr>
            <a:noAutofit/>
          </a:bodyPr>
          <a:lstStyle/>
          <a:p>
            <a:pPr marL="0" indent="0" algn="just">
              <a:lnSpc>
                <a:spcPct val="150000"/>
              </a:lnSpc>
              <a:buNone/>
            </a:pPr>
            <a:r>
              <a:rPr lang="en-US" sz="2400" dirty="0" smtClean="0"/>
              <a:t>public class </a:t>
            </a:r>
            <a:r>
              <a:rPr lang="en-US" sz="2400" dirty="0" err="1" smtClean="0"/>
              <a:t>TestMax</a:t>
            </a:r>
            <a:r>
              <a:rPr lang="en-US" sz="2400" dirty="0" smtClean="0"/>
              <a:t> {</a:t>
            </a:r>
          </a:p>
          <a:p>
            <a:pPr marL="0" indent="0" algn="just">
              <a:lnSpc>
                <a:spcPct val="150000"/>
              </a:lnSpc>
              <a:buNone/>
            </a:pPr>
            <a:r>
              <a:rPr lang="en-US" sz="2400" dirty="0" smtClean="0"/>
              <a:t> /** Main method */</a:t>
            </a:r>
          </a:p>
          <a:p>
            <a:pPr marL="0" indent="0" algn="just">
              <a:lnSpc>
                <a:spcPct val="150000"/>
              </a:lnSpc>
              <a:buNone/>
            </a:pPr>
            <a:r>
              <a:rPr lang="en-US" sz="2400" dirty="0" smtClean="0"/>
              <a:t> public static void main(String[] </a:t>
            </a:r>
            <a:r>
              <a:rPr lang="en-US" sz="2400" dirty="0" err="1" smtClean="0"/>
              <a:t>args</a:t>
            </a:r>
            <a:r>
              <a:rPr lang="en-US" sz="2400" dirty="0" smtClean="0"/>
              <a:t>) {</a:t>
            </a:r>
          </a:p>
          <a:p>
            <a:pPr marL="0" indent="0" algn="just">
              <a:lnSpc>
                <a:spcPct val="150000"/>
              </a:lnSpc>
              <a:buNone/>
            </a:pPr>
            <a:r>
              <a:rPr lang="en-US" sz="2400" dirty="0" smtClean="0"/>
              <a:t> </a:t>
            </a:r>
            <a:r>
              <a:rPr lang="en-US" sz="2400" dirty="0" err="1" smtClean="0"/>
              <a:t>int</a:t>
            </a:r>
            <a:r>
              <a:rPr lang="en-US" sz="2400" dirty="0" smtClean="0"/>
              <a:t> </a:t>
            </a:r>
            <a:r>
              <a:rPr lang="en-US" sz="2400" dirty="0" err="1" smtClean="0"/>
              <a:t>i</a:t>
            </a:r>
            <a:r>
              <a:rPr lang="en-US" sz="2400" dirty="0" smtClean="0"/>
              <a:t> = 5;</a:t>
            </a:r>
          </a:p>
          <a:p>
            <a:pPr marL="0" indent="0" algn="just">
              <a:lnSpc>
                <a:spcPct val="150000"/>
              </a:lnSpc>
              <a:buNone/>
            </a:pPr>
            <a:r>
              <a:rPr lang="en-US" sz="2400" dirty="0" smtClean="0"/>
              <a:t> </a:t>
            </a:r>
            <a:r>
              <a:rPr lang="en-US" sz="2400" dirty="0" err="1" smtClean="0"/>
              <a:t>int</a:t>
            </a:r>
            <a:r>
              <a:rPr lang="en-US" sz="2400" dirty="0" smtClean="0"/>
              <a:t> j = 2;</a:t>
            </a:r>
          </a:p>
          <a:p>
            <a:pPr marL="0" indent="0" algn="just">
              <a:lnSpc>
                <a:spcPct val="150000"/>
              </a:lnSpc>
              <a:buNone/>
            </a:pPr>
            <a:r>
              <a:rPr lang="en-US" sz="2400" dirty="0" smtClean="0"/>
              <a:t> </a:t>
            </a:r>
            <a:r>
              <a:rPr lang="en-US" sz="2400" dirty="0" err="1" smtClean="0"/>
              <a:t>int</a:t>
            </a:r>
            <a:r>
              <a:rPr lang="en-US" sz="2400" dirty="0" smtClean="0"/>
              <a:t> k = max(</a:t>
            </a:r>
            <a:r>
              <a:rPr lang="en-US" sz="2400" dirty="0" err="1" smtClean="0"/>
              <a:t>i</a:t>
            </a:r>
            <a:r>
              <a:rPr lang="en-US" sz="2400" dirty="0" smtClean="0"/>
              <a:t>, j);</a:t>
            </a:r>
          </a:p>
          <a:p>
            <a:pPr marL="0" indent="0" algn="just">
              <a:lnSpc>
                <a:spcPct val="150000"/>
              </a:lnSpc>
              <a:buNone/>
            </a:pPr>
            <a:r>
              <a:rPr lang="en-US" sz="2400" dirty="0" smtClean="0"/>
              <a:t> </a:t>
            </a:r>
            <a:r>
              <a:rPr lang="en-US" sz="2400" dirty="0" err="1" smtClean="0"/>
              <a:t>System.out.println</a:t>
            </a:r>
            <a:r>
              <a:rPr lang="en-US" sz="2400" dirty="0" smtClean="0"/>
              <a:t>(“Maximum " + k);</a:t>
            </a:r>
          </a:p>
          <a:p>
            <a:pPr marL="0" indent="0" algn="just">
              <a:lnSpc>
                <a:spcPct val="150000"/>
              </a:lnSpc>
              <a:buNone/>
            </a:pPr>
            <a:r>
              <a:rPr lang="en-US" sz="2400" dirty="0" smtClean="0"/>
              <a:t> }</a:t>
            </a:r>
          </a:p>
          <a:p>
            <a:pPr marL="0" indent="0" algn="just">
              <a:lnSpc>
                <a:spcPct val="150000"/>
              </a:lnSpc>
              <a:buNone/>
            </a:pPr>
            <a:r>
              <a:rPr lang="en-US" sz="2400" dirty="0" smtClean="0"/>
              <a:t> </a:t>
            </a:r>
            <a:endParaRPr lang="en-US" sz="24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6"/>
          <p:cNvSpPr/>
          <p:nvPr/>
        </p:nvSpPr>
        <p:spPr>
          <a:xfrm>
            <a:off x="6096000" y="1182414"/>
            <a:ext cx="5950857" cy="5078313"/>
          </a:xfrm>
          <a:prstGeom prst="rect">
            <a:avLst/>
          </a:prstGeom>
          <a:solidFill>
            <a:srgbClr val="FFFF00"/>
          </a:solidFill>
        </p:spPr>
        <p:txBody>
          <a:bodyPr wrap="square">
            <a:spAutoFit/>
          </a:bodyPr>
          <a:lstStyle/>
          <a:p>
            <a:pPr algn="just">
              <a:lnSpc>
                <a:spcPct val="150000"/>
              </a:lnSpc>
            </a:pPr>
            <a:r>
              <a:rPr lang="en-US" sz="2400" dirty="0"/>
              <a:t>/** Return the max between two numbers */</a:t>
            </a:r>
          </a:p>
          <a:p>
            <a:pPr algn="just">
              <a:lnSpc>
                <a:spcPct val="150000"/>
              </a:lnSpc>
            </a:pPr>
            <a:r>
              <a:rPr lang="en-US" sz="2400" dirty="0"/>
              <a:t> public static </a:t>
            </a:r>
            <a:r>
              <a:rPr lang="en-US" sz="2400" dirty="0" err="1"/>
              <a:t>int</a:t>
            </a:r>
            <a:r>
              <a:rPr lang="en-US" sz="2400" dirty="0"/>
              <a:t> max(</a:t>
            </a:r>
            <a:r>
              <a:rPr lang="en-US" sz="2400" dirty="0" err="1"/>
              <a:t>int</a:t>
            </a:r>
            <a:r>
              <a:rPr lang="en-US" sz="2400" dirty="0"/>
              <a:t> num1, </a:t>
            </a:r>
            <a:r>
              <a:rPr lang="en-US" sz="2400" dirty="0" err="1"/>
              <a:t>int</a:t>
            </a:r>
            <a:r>
              <a:rPr lang="en-US" sz="2400" dirty="0"/>
              <a:t> num2) {</a:t>
            </a:r>
          </a:p>
          <a:p>
            <a:pPr algn="just">
              <a:lnSpc>
                <a:spcPct val="150000"/>
              </a:lnSpc>
            </a:pPr>
            <a:r>
              <a:rPr lang="en-US" sz="2400" dirty="0"/>
              <a:t> </a:t>
            </a:r>
            <a:r>
              <a:rPr lang="en-US" sz="2400" dirty="0" err="1"/>
              <a:t>int</a:t>
            </a:r>
            <a:r>
              <a:rPr lang="en-US" sz="2400" dirty="0"/>
              <a:t> result;</a:t>
            </a:r>
          </a:p>
          <a:p>
            <a:pPr algn="just">
              <a:lnSpc>
                <a:spcPct val="150000"/>
              </a:lnSpc>
            </a:pPr>
            <a:r>
              <a:rPr lang="en-US" sz="2400" dirty="0"/>
              <a:t> if (num1 &gt; num2)</a:t>
            </a:r>
          </a:p>
          <a:p>
            <a:pPr algn="just">
              <a:lnSpc>
                <a:spcPct val="150000"/>
              </a:lnSpc>
            </a:pPr>
            <a:r>
              <a:rPr lang="en-US" sz="2400" dirty="0"/>
              <a:t> result = num1;</a:t>
            </a:r>
          </a:p>
          <a:p>
            <a:pPr algn="just">
              <a:lnSpc>
                <a:spcPct val="150000"/>
              </a:lnSpc>
            </a:pPr>
            <a:r>
              <a:rPr lang="en-US" sz="2400" dirty="0"/>
              <a:t> else</a:t>
            </a:r>
          </a:p>
          <a:p>
            <a:pPr algn="just">
              <a:lnSpc>
                <a:spcPct val="150000"/>
              </a:lnSpc>
            </a:pPr>
            <a:r>
              <a:rPr lang="en-US" sz="2400" dirty="0"/>
              <a:t> result = num2;</a:t>
            </a:r>
          </a:p>
          <a:p>
            <a:pPr algn="just">
              <a:lnSpc>
                <a:spcPct val="150000"/>
              </a:lnSpc>
            </a:pPr>
            <a:r>
              <a:rPr lang="en-US" sz="2400" dirty="0"/>
              <a:t> return result;</a:t>
            </a:r>
          </a:p>
          <a:p>
            <a:pPr algn="just">
              <a:lnSpc>
                <a:spcPct val="150000"/>
              </a:lnSpc>
            </a:pPr>
            <a:r>
              <a:rPr lang="en-US" sz="2400" dirty="0"/>
              <a:t> }} </a:t>
            </a:r>
          </a:p>
        </p:txBody>
      </p:sp>
    </p:spTree>
    <p:extLst>
      <p:ext uri="{BB962C8B-B14F-4D97-AF65-F5344CB8AC3E}">
        <p14:creationId xmlns:p14="http://schemas.microsoft.com/office/powerpoint/2010/main" val="3390000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a:t>THE VOID KEYWORD</a:t>
            </a:r>
            <a:endParaRPr lang="en-US" sz="5400" b="1" u="sng" dirty="0"/>
          </a:p>
        </p:txBody>
      </p:sp>
      <p:sp>
        <p:nvSpPr>
          <p:cNvPr id="3" name="Content Placeholder 2"/>
          <p:cNvSpPr>
            <a:spLocks noGrp="1"/>
          </p:cNvSpPr>
          <p:nvPr>
            <p:ph idx="1"/>
          </p:nvPr>
        </p:nvSpPr>
        <p:spPr>
          <a:xfrm>
            <a:off x="838200" y="1182414"/>
            <a:ext cx="4865914" cy="4652329"/>
          </a:xfrm>
          <a:solidFill>
            <a:srgbClr val="FFFF00"/>
          </a:solidFill>
        </p:spPr>
        <p:txBody>
          <a:bodyPr>
            <a:normAutofit fontScale="25000" lnSpcReduction="20000"/>
          </a:bodyPr>
          <a:lstStyle/>
          <a:p>
            <a:pPr marL="0" indent="0" algn="just">
              <a:lnSpc>
                <a:spcPct val="120000"/>
              </a:lnSpc>
              <a:buNone/>
            </a:pPr>
            <a:r>
              <a:rPr lang="en-US" sz="8000" dirty="0" smtClean="0"/>
              <a:t>public </a:t>
            </a:r>
            <a:r>
              <a:rPr lang="en-US" sz="8000" dirty="0"/>
              <a:t>class </a:t>
            </a:r>
            <a:r>
              <a:rPr lang="en-US" sz="8000" dirty="0" err="1"/>
              <a:t>TestVoidMethod</a:t>
            </a:r>
            <a:r>
              <a:rPr lang="en-US" sz="8000" dirty="0"/>
              <a:t> {</a:t>
            </a:r>
          </a:p>
          <a:p>
            <a:pPr marL="0" indent="0" algn="just">
              <a:lnSpc>
                <a:spcPct val="120000"/>
              </a:lnSpc>
              <a:buNone/>
            </a:pPr>
            <a:r>
              <a:rPr lang="en-US" sz="8000" dirty="0"/>
              <a:t> public static void main(String[] </a:t>
            </a:r>
            <a:r>
              <a:rPr lang="en-US" sz="8000" dirty="0" err="1"/>
              <a:t>args</a:t>
            </a:r>
            <a:r>
              <a:rPr lang="en-US" sz="8000" dirty="0"/>
              <a:t>) {</a:t>
            </a:r>
          </a:p>
          <a:p>
            <a:pPr marL="0" indent="0" algn="just">
              <a:lnSpc>
                <a:spcPct val="120000"/>
              </a:lnSpc>
              <a:buNone/>
            </a:pPr>
            <a:r>
              <a:rPr lang="en-US" sz="8000" dirty="0"/>
              <a:t> </a:t>
            </a:r>
            <a:r>
              <a:rPr lang="en-US" sz="8000" dirty="0" err="1"/>
              <a:t>printGrade</a:t>
            </a:r>
            <a:r>
              <a:rPr lang="en-US" sz="8000" dirty="0"/>
              <a:t>(78.5);</a:t>
            </a:r>
          </a:p>
          <a:p>
            <a:pPr marL="0" indent="0" algn="just">
              <a:lnSpc>
                <a:spcPct val="120000"/>
              </a:lnSpc>
              <a:buNone/>
            </a:pPr>
            <a:r>
              <a:rPr lang="en-US" sz="8000" dirty="0"/>
              <a:t> }</a:t>
            </a:r>
          </a:p>
          <a:p>
            <a:pPr marL="0" indent="0" algn="just">
              <a:lnSpc>
                <a:spcPct val="120000"/>
              </a:lnSpc>
              <a:buNone/>
            </a:pPr>
            <a:r>
              <a:rPr lang="en-US" sz="8000" dirty="0"/>
              <a:t> public static void </a:t>
            </a:r>
            <a:r>
              <a:rPr lang="en-US" sz="8000" dirty="0" err="1"/>
              <a:t>printGrade</a:t>
            </a:r>
            <a:r>
              <a:rPr lang="en-US" sz="8000" dirty="0"/>
              <a:t>(double score) {</a:t>
            </a:r>
          </a:p>
          <a:p>
            <a:pPr marL="0" indent="0" algn="just">
              <a:lnSpc>
                <a:spcPct val="120000"/>
              </a:lnSpc>
              <a:buNone/>
            </a:pPr>
            <a:r>
              <a:rPr lang="en-US" sz="8000" dirty="0"/>
              <a:t> if (score &gt;= 90.0) {</a:t>
            </a:r>
          </a:p>
          <a:p>
            <a:pPr marL="0" indent="0" algn="just">
              <a:lnSpc>
                <a:spcPct val="120000"/>
              </a:lnSpc>
              <a:buNone/>
            </a:pPr>
            <a:r>
              <a:rPr lang="en-US" sz="8000" dirty="0"/>
              <a:t> </a:t>
            </a:r>
            <a:r>
              <a:rPr lang="en-US" sz="8000" dirty="0" err="1"/>
              <a:t>System.out.println</a:t>
            </a:r>
            <a:r>
              <a:rPr lang="en-US" sz="8000" dirty="0"/>
              <a:t>('A');</a:t>
            </a:r>
          </a:p>
          <a:p>
            <a:pPr marL="0" indent="0" algn="just">
              <a:lnSpc>
                <a:spcPct val="120000"/>
              </a:lnSpc>
              <a:buNone/>
            </a:pPr>
            <a:r>
              <a:rPr lang="en-US" sz="8000" dirty="0"/>
              <a:t> }</a:t>
            </a:r>
          </a:p>
          <a:p>
            <a:pPr marL="0" indent="0" algn="just">
              <a:lnSpc>
                <a:spcPct val="120000"/>
              </a:lnSpc>
              <a:buNone/>
            </a:pPr>
            <a:r>
              <a:rPr lang="en-US" sz="8000" dirty="0"/>
              <a:t> else if (score &gt;= 80.0) {</a:t>
            </a:r>
          </a:p>
          <a:p>
            <a:pPr marL="0" indent="0" algn="just">
              <a:lnSpc>
                <a:spcPct val="120000"/>
              </a:lnSpc>
              <a:buNone/>
            </a:pPr>
            <a:r>
              <a:rPr lang="en-US" sz="8000" dirty="0"/>
              <a:t> </a:t>
            </a:r>
            <a:r>
              <a:rPr lang="en-US" sz="8000" dirty="0" err="1"/>
              <a:t>System.out.println</a:t>
            </a:r>
            <a:r>
              <a:rPr lang="en-US" sz="8000" dirty="0"/>
              <a:t>('B');</a:t>
            </a:r>
          </a:p>
          <a:p>
            <a:pPr marL="0" indent="0" algn="just">
              <a:lnSpc>
                <a:spcPct val="120000"/>
              </a:lnSpc>
              <a:buNone/>
            </a:pPr>
            <a:r>
              <a:rPr lang="en-US" sz="8000" dirty="0"/>
              <a:t> </a:t>
            </a:r>
            <a:r>
              <a:rPr lang="en-US" sz="8000" dirty="0" smtClean="0"/>
              <a:t>}</a:t>
            </a:r>
            <a:endParaRPr lang="en-US" sz="20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6"/>
          <p:cNvSpPr/>
          <p:nvPr/>
        </p:nvSpPr>
        <p:spPr>
          <a:xfrm>
            <a:off x="6241143" y="1480457"/>
            <a:ext cx="4281714" cy="4421723"/>
          </a:xfrm>
          <a:prstGeom prst="rect">
            <a:avLst/>
          </a:prstGeom>
          <a:solidFill>
            <a:srgbClr val="FFFF00"/>
          </a:solidFill>
        </p:spPr>
        <p:txBody>
          <a:bodyPr wrap="square">
            <a:spAutoFit/>
          </a:bodyPr>
          <a:lstStyle/>
          <a:p>
            <a:pPr lvl="0" algn="just">
              <a:lnSpc>
                <a:spcPct val="90000"/>
              </a:lnSpc>
              <a:spcBef>
                <a:spcPts val="1000"/>
              </a:spcBef>
            </a:pPr>
            <a:r>
              <a:rPr lang="en-US" sz="2000" dirty="0">
                <a:solidFill>
                  <a:prstClr val="black"/>
                </a:solidFill>
              </a:rPr>
              <a:t> else if (score &gt;= 70.0) {</a:t>
            </a:r>
          </a:p>
          <a:p>
            <a:pPr lvl="0" algn="just">
              <a:lnSpc>
                <a:spcPct val="90000"/>
              </a:lnSpc>
              <a:spcBef>
                <a:spcPts val="1000"/>
              </a:spcBef>
            </a:pPr>
            <a:r>
              <a:rPr lang="en-US" sz="2000" dirty="0">
                <a:solidFill>
                  <a:prstClr val="black"/>
                </a:solidFill>
              </a:rPr>
              <a:t> </a:t>
            </a:r>
            <a:r>
              <a:rPr lang="en-US" sz="2000" dirty="0" err="1">
                <a:solidFill>
                  <a:prstClr val="black"/>
                </a:solidFill>
              </a:rPr>
              <a:t>System.out.println</a:t>
            </a:r>
            <a:r>
              <a:rPr lang="en-US" sz="2000" dirty="0">
                <a:solidFill>
                  <a:prstClr val="black"/>
                </a:solidFill>
              </a:rPr>
              <a:t>('C');</a:t>
            </a:r>
          </a:p>
          <a:p>
            <a:pPr lvl="0" algn="just">
              <a:lnSpc>
                <a:spcPct val="90000"/>
              </a:lnSpc>
              <a:spcBef>
                <a:spcPts val="1000"/>
              </a:spcBef>
            </a:pPr>
            <a:r>
              <a:rPr lang="en-US" sz="2000" dirty="0">
                <a:solidFill>
                  <a:prstClr val="black"/>
                </a:solidFill>
              </a:rPr>
              <a:t> }</a:t>
            </a:r>
          </a:p>
          <a:p>
            <a:pPr lvl="0" algn="just">
              <a:lnSpc>
                <a:spcPct val="90000"/>
              </a:lnSpc>
              <a:spcBef>
                <a:spcPts val="1000"/>
              </a:spcBef>
            </a:pPr>
            <a:r>
              <a:rPr lang="en-US" sz="2000" dirty="0">
                <a:solidFill>
                  <a:prstClr val="black"/>
                </a:solidFill>
              </a:rPr>
              <a:t> else if (score &gt;= 60.0) {</a:t>
            </a:r>
          </a:p>
          <a:p>
            <a:pPr lvl="0" algn="just">
              <a:lnSpc>
                <a:spcPct val="90000"/>
              </a:lnSpc>
              <a:spcBef>
                <a:spcPts val="1000"/>
              </a:spcBef>
            </a:pPr>
            <a:r>
              <a:rPr lang="en-US" sz="2000" dirty="0">
                <a:solidFill>
                  <a:prstClr val="black"/>
                </a:solidFill>
              </a:rPr>
              <a:t> </a:t>
            </a:r>
            <a:r>
              <a:rPr lang="en-US" sz="2000" dirty="0" err="1">
                <a:solidFill>
                  <a:prstClr val="black"/>
                </a:solidFill>
              </a:rPr>
              <a:t>System.out.println</a:t>
            </a:r>
            <a:r>
              <a:rPr lang="en-US" sz="2000" dirty="0">
                <a:solidFill>
                  <a:prstClr val="black"/>
                </a:solidFill>
              </a:rPr>
              <a:t>('D');</a:t>
            </a:r>
          </a:p>
          <a:p>
            <a:pPr lvl="0" algn="just">
              <a:lnSpc>
                <a:spcPct val="90000"/>
              </a:lnSpc>
              <a:spcBef>
                <a:spcPts val="1000"/>
              </a:spcBef>
            </a:pPr>
            <a:r>
              <a:rPr lang="en-US" sz="2000" dirty="0">
                <a:solidFill>
                  <a:prstClr val="black"/>
                </a:solidFill>
              </a:rPr>
              <a:t> }</a:t>
            </a:r>
          </a:p>
          <a:p>
            <a:pPr lvl="0" algn="just">
              <a:lnSpc>
                <a:spcPct val="90000"/>
              </a:lnSpc>
              <a:spcBef>
                <a:spcPts val="1000"/>
              </a:spcBef>
            </a:pPr>
            <a:r>
              <a:rPr lang="en-US" sz="2000" dirty="0">
                <a:solidFill>
                  <a:prstClr val="black"/>
                </a:solidFill>
              </a:rPr>
              <a:t> else {</a:t>
            </a:r>
          </a:p>
          <a:p>
            <a:pPr lvl="0" algn="just">
              <a:lnSpc>
                <a:spcPct val="90000"/>
              </a:lnSpc>
              <a:spcBef>
                <a:spcPts val="1000"/>
              </a:spcBef>
            </a:pPr>
            <a:r>
              <a:rPr lang="en-US" sz="2000" dirty="0">
                <a:solidFill>
                  <a:prstClr val="black"/>
                </a:solidFill>
              </a:rPr>
              <a:t> </a:t>
            </a:r>
            <a:r>
              <a:rPr lang="en-US" sz="2000" dirty="0" err="1">
                <a:solidFill>
                  <a:prstClr val="black"/>
                </a:solidFill>
              </a:rPr>
              <a:t>System.out.println</a:t>
            </a:r>
            <a:r>
              <a:rPr lang="en-US" sz="2000" dirty="0">
                <a:solidFill>
                  <a:prstClr val="black"/>
                </a:solidFill>
              </a:rPr>
              <a:t>('F');</a:t>
            </a:r>
          </a:p>
          <a:p>
            <a:pPr lvl="0" algn="just">
              <a:lnSpc>
                <a:spcPct val="90000"/>
              </a:lnSpc>
              <a:spcBef>
                <a:spcPts val="1000"/>
              </a:spcBef>
            </a:pPr>
            <a:r>
              <a:rPr lang="en-US" sz="2000" dirty="0">
                <a:solidFill>
                  <a:prstClr val="black"/>
                </a:solidFill>
              </a:rPr>
              <a:t> }</a:t>
            </a:r>
          </a:p>
          <a:p>
            <a:pPr lvl="0" algn="just">
              <a:lnSpc>
                <a:spcPct val="90000"/>
              </a:lnSpc>
              <a:spcBef>
                <a:spcPts val="1000"/>
              </a:spcBef>
            </a:pPr>
            <a:r>
              <a:rPr lang="en-US" sz="2000" dirty="0">
                <a:solidFill>
                  <a:prstClr val="black"/>
                </a:solidFill>
              </a:rPr>
              <a:t> }</a:t>
            </a:r>
          </a:p>
          <a:p>
            <a:pPr lvl="0" algn="just">
              <a:lnSpc>
                <a:spcPct val="90000"/>
              </a:lnSpc>
              <a:spcBef>
                <a:spcPts val="1000"/>
              </a:spcBef>
            </a:pPr>
            <a:r>
              <a:rPr lang="en-US" sz="2000" dirty="0">
                <a:solidFill>
                  <a:prstClr val="black"/>
                </a:solidFill>
              </a:rPr>
              <a:t>}</a:t>
            </a:r>
          </a:p>
        </p:txBody>
      </p:sp>
    </p:spTree>
    <p:extLst>
      <p:ext uri="{BB962C8B-B14F-4D97-AF65-F5344CB8AC3E}">
        <p14:creationId xmlns:p14="http://schemas.microsoft.com/office/powerpoint/2010/main" val="40974055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a:t>THE CONSTRUCTORS</a:t>
            </a:r>
            <a:endParaRPr lang="en-US" sz="5400" b="1" u="sng" dirty="0"/>
          </a:p>
        </p:txBody>
      </p:sp>
      <p:sp>
        <p:nvSpPr>
          <p:cNvPr id="3" name="Content Placeholder 2"/>
          <p:cNvSpPr>
            <a:spLocks noGrp="1"/>
          </p:cNvSpPr>
          <p:nvPr>
            <p:ph idx="1"/>
          </p:nvPr>
        </p:nvSpPr>
        <p:spPr>
          <a:xfrm>
            <a:off x="838200" y="1167666"/>
            <a:ext cx="10515600" cy="5360276"/>
          </a:xfrm>
        </p:spPr>
        <p:txBody>
          <a:bodyPr>
            <a:normAutofit/>
          </a:bodyPr>
          <a:lstStyle/>
          <a:p>
            <a:pPr algn="just">
              <a:lnSpc>
                <a:spcPct val="150000"/>
              </a:lnSpc>
            </a:pPr>
            <a:r>
              <a:rPr lang="en-US" sz="2400" dirty="0"/>
              <a:t>A constructor initializes an object when it is created. It has the same name as its class and is syntactically similar to a </a:t>
            </a:r>
            <a:r>
              <a:rPr lang="en-US" sz="2400" dirty="0" smtClean="0"/>
              <a:t>method. </a:t>
            </a:r>
            <a:r>
              <a:rPr lang="en-US" sz="2400" dirty="0"/>
              <a:t>However, constructors have no explicit return type</a:t>
            </a:r>
            <a:r>
              <a:rPr lang="en-US" sz="2400" dirty="0" smtClean="0"/>
              <a:t>.</a:t>
            </a:r>
          </a:p>
          <a:p>
            <a:pPr algn="just">
              <a:lnSpc>
                <a:spcPct val="150000"/>
              </a:lnSpc>
            </a:pPr>
            <a:r>
              <a:rPr lang="en-US" sz="2400" dirty="0"/>
              <a:t>All classes have constructors, whether you define one or not, because Java automatically provides a default constructor that initializes all member variables to zero. However, once you define your own constructor, the default constructor is no longer used</a:t>
            </a:r>
            <a:r>
              <a:rPr lang="en-US" sz="2400" dirty="0" smtClean="0"/>
              <a:t>.</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3548558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a:t>THE CONSTRUCTORS</a:t>
            </a:r>
            <a:endParaRPr lang="en-US" sz="5400" b="1" u="sng" dirty="0"/>
          </a:p>
        </p:txBody>
      </p:sp>
      <p:sp>
        <p:nvSpPr>
          <p:cNvPr id="3" name="Content Placeholder 2"/>
          <p:cNvSpPr>
            <a:spLocks noGrp="1"/>
          </p:cNvSpPr>
          <p:nvPr>
            <p:ph idx="1"/>
          </p:nvPr>
        </p:nvSpPr>
        <p:spPr>
          <a:xfrm>
            <a:off x="2317531" y="1349840"/>
            <a:ext cx="5317901" cy="4471411"/>
          </a:xfrm>
          <a:solidFill>
            <a:srgbClr val="FFFF00"/>
          </a:solidFill>
        </p:spPr>
        <p:txBody>
          <a:bodyPr>
            <a:normAutofit lnSpcReduction="10000"/>
          </a:bodyPr>
          <a:lstStyle/>
          <a:p>
            <a:pPr marL="0" indent="0" algn="just">
              <a:buNone/>
            </a:pPr>
            <a:r>
              <a:rPr lang="en-US" dirty="0" smtClean="0"/>
              <a:t>// </a:t>
            </a:r>
            <a:r>
              <a:rPr lang="en-US" dirty="0"/>
              <a:t>A simple constructor.</a:t>
            </a:r>
          </a:p>
          <a:p>
            <a:pPr marL="0" indent="0" algn="just">
              <a:buNone/>
            </a:pPr>
            <a:r>
              <a:rPr lang="en-US" dirty="0"/>
              <a:t>class </a:t>
            </a:r>
            <a:r>
              <a:rPr lang="en-US" dirty="0" err="1"/>
              <a:t>MyClass</a:t>
            </a:r>
            <a:r>
              <a:rPr lang="en-US" dirty="0"/>
              <a:t> {</a:t>
            </a:r>
          </a:p>
          <a:p>
            <a:pPr marL="0" indent="0" algn="just">
              <a:buNone/>
            </a:pPr>
            <a:r>
              <a:rPr lang="en-US" dirty="0"/>
              <a:t> </a:t>
            </a:r>
            <a:r>
              <a:rPr lang="en-US" dirty="0" err="1"/>
              <a:t>int</a:t>
            </a:r>
            <a:r>
              <a:rPr lang="en-US" dirty="0"/>
              <a:t> x;</a:t>
            </a:r>
          </a:p>
          <a:p>
            <a:pPr marL="0" indent="0" algn="just">
              <a:buNone/>
            </a:pPr>
            <a:endParaRPr lang="en-US" dirty="0"/>
          </a:p>
          <a:p>
            <a:pPr marL="0" indent="0" algn="just">
              <a:buNone/>
            </a:pPr>
            <a:r>
              <a:rPr lang="en-US" dirty="0"/>
              <a:t> // Following is the constructor</a:t>
            </a:r>
          </a:p>
          <a:p>
            <a:pPr marL="0" indent="0" algn="just">
              <a:buNone/>
            </a:pPr>
            <a:r>
              <a:rPr lang="en-US" dirty="0"/>
              <a:t> </a:t>
            </a:r>
            <a:r>
              <a:rPr lang="en-US" dirty="0" err="1"/>
              <a:t>MyClass</a:t>
            </a:r>
            <a:r>
              <a:rPr lang="en-US" dirty="0"/>
              <a:t>() {</a:t>
            </a:r>
          </a:p>
          <a:p>
            <a:pPr marL="0" indent="0" algn="just">
              <a:buNone/>
            </a:pPr>
            <a:r>
              <a:rPr lang="en-US" dirty="0"/>
              <a:t> x = 10;</a:t>
            </a:r>
          </a:p>
          <a:p>
            <a:pPr marL="0" indent="0" algn="just">
              <a:buNone/>
            </a:pPr>
            <a:r>
              <a:rPr lang="en-US" dirty="0"/>
              <a:t> }</a:t>
            </a:r>
          </a:p>
          <a:p>
            <a:pPr marL="0" indent="0" algn="just">
              <a:buNone/>
            </a:pPr>
            <a:r>
              <a:rPr lang="en-US" dirty="0"/>
              <a:t>}</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4198104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a:t>THE CONSTRUCTORS</a:t>
            </a:r>
            <a:endParaRPr lang="en-US" sz="5400" b="1" u="sng" dirty="0"/>
          </a:p>
        </p:txBody>
      </p:sp>
      <p:sp>
        <p:nvSpPr>
          <p:cNvPr id="3" name="Content Placeholder 2"/>
          <p:cNvSpPr>
            <a:spLocks noGrp="1"/>
          </p:cNvSpPr>
          <p:nvPr>
            <p:ph idx="1"/>
          </p:nvPr>
        </p:nvSpPr>
        <p:spPr>
          <a:xfrm>
            <a:off x="3529885" y="1118020"/>
            <a:ext cx="4326228" cy="5360276"/>
          </a:xfrm>
          <a:solidFill>
            <a:srgbClr val="FFFF00"/>
          </a:solidFill>
        </p:spPr>
        <p:txBody>
          <a:bodyPr>
            <a:normAutofit/>
          </a:bodyPr>
          <a:lstStyle/>
          <a:p>
            <a:pPr marL="0" indent="0" algn="just">
              <a:lnSpc>
                <a:spcPct val="200000"/>
              </a:lnSpc>
              <a:buNone/>
            </a:pPr>
            <a:r>
              <a:rPr lang="en-US" sz="2000" dirty="0" smtClean="0"/>
              <a:t>public </a:t>
            </a:r>
            <a:r>
              <a:rPr lang="en-US" sz="2000" dirty="0"/>
              <a:t>class </a:t>
            </a:r>
            <a:r>
              <a:rPr lang="en-US" sz="2000" dirty="0" err="1"/>
              <a:t>ConsDemo</a:t>
            </a:r>
            <a:r>
              <a:rPr lang="en-US" sz="2000" dirty="0"/>
              <a:t> {</a:t>
            </a:r>
          </a:p>
          <a:p>
            <a:pPr marL="0" indent="0" algn="just">
              <a:lnSpc>
                <a:spcPct val="200000"/>
              </a:lnSpc>
              <a:buNone/>
            </a:pPr>
            <a:r>
              <a:rPr lang="en-US" sz="2000" dirty="0"/>
              <a:t> public static void main(String </a:t>
            </a:r>
            <a:r>
              <a:rPr lang="en-US" sz="2000" dirty="0" err="1"/>
              <a:t>args</a:t>
            </a:r>
            <a:r>
              <a:rPr lang="en-US" sz="2000" dirty="0"/>
              <a:t>[]) {</a:t>
            </a:r>
          </a:p>
          <a:p>
            <a:pPr marL="0" indent="0" algn="just">
              <a:lnSpc>
                <a:spcPct val="200000"/>
              </a:lnSpc>
              <a:buNone/>
            </a:pPr>
            <a:r>
              <a:rPr lang="en-US" sz="2000" dirty="0"/>
              <a:t> </a:t>
            </a:r>
            <a:r>
              <a:rPr lang="en-US" sz="2000" dirty="0" err="1"/>
              <a:t>MyClass</a:t>
            </a:r>
            <a:r>
              <a:rPr lang="en-US" sz="2000" dirty="0"/>
              <a:t> t1 = new </a:t>
            </a:r>
            <a:r>
              <a:rPr lang="en-US" sz="2000" dirty="0" err="1"/>
              <a:t>MyClass</a:t>
            </a:r>
            <a:r>
              <a:rPr lang="en-US" sz="2000" dirty="0"/>
              <a:t>();</a:t>
            </a:r>
          </a:p>
          <a:p>
            <a:pPr marL="0" indent="0" algn="just">
              <a:lnSpc>
                <a:spcPct val="200000"/>
              </a:lnSpc>
              <a:buNone/>
            </a:pPr>
            <a:r>
              <a:rPr lang="en-US" sz="2000" dirty="0"/>
              <a:t> </a:t>
            </a:r>
            <a:r>
              <a:rPr lang="en-US" sz="2000" dirty="0" err="1"/>
              <a:t>MyClass</a:t>
            </a:r>
            <a:r>
              <a:rPr lang="en-US" sz="2000" dirty="0"/>
              <a:t> t2 = new </a:t>
            </a:r>
            <a:r>
              <a:rPr lang="en-US" sz="2000" dirty="0" err="1"/>
              <a:t>MyClass</a:t>
            </a:r>
            <a:r>
              <a:rPr lang="en-US" sz="2000" dirty="0"/>
              <a:t>();</a:t>
            </a:r>
          </a:p>
          <a:p>
            <a:pPr marL="0" indent="0" algn="just">
              <a:lnSpc>
                <a:spcPct val="200000"/>
              </a:lnSpc>
              <a:buNone/>
            </a:pPr>
            <a:r>
              <a:rPr lang="en-US" sz="2000" dirty="0"/>
              <a:t> </a:t>
            </a:r>
            <a:r>
              <a:rPr lang="en-US" sz="2000" dirty="0" err="1"/>
              <a:t>System.out.println</a:t>
            </a:r>
            <a:r>
              <a:rPr lang="en-US" sz="2000" dirty="0"/>
              <a:t>(t1.x + " " + t2.x);</a:t>
            </a:r>
          </a:p>
          <a:p>
            <a:pPr marL="0" indent="0" algn="just">
              <a:lnSpc>
                <a:spcPct val="200000"/>
              </a:lnSpc>
              <a:buNone/>
            </a:pPr>
            <a:r>
              <a:rPr lang="en-US" sz="2000" dirty="0"/>
              <a:t> }</a:t>
            </a:r>
          </a:p>
          <a:p>
            <a:pPr marL="0" indent="0" algn="just">
              <a:lnSpc>
                <a:spcPct val="200000"/>
              </a:lnSpc>
              <a:buNone/>
            </a:pPr>
            <a:r>
              <a:rPr lang="en-US" sz="2000" dirty="0"/>
              <a:t>} </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17527811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constructor</a:t>
            </a:r>
            <a:endParaRPr lang="en-US" sz="5400" b="1" u="sng" dirty="0"/>
          </a:p>
        </p:txBody>
      </p:sp>
      <p:pic>
        <p:nvPicPr>
          <p:cNvPr id="7" name="Content Placeholder 6"/>
          <p:cNvPicPr>
            <a:picLocks noGrp="1" noChangeAspect="1"/>
          </p:cNvPicPr>
          <p:nvPr>
            <p:ph idx="1"/>
          </p:nvPr>
        </p:nvPicPr>
        <p:blipFill>
          <a:blip r:embed="rId2"/>
          <a:stretch>
            <a:fillRect/>
          </a:stretch>
        </p:blipFill>
        <p:spPr>
          <a:xfrm>
            <a:off x="1751527" y="1455313"/>
            <a:ext cx="7765960" cy="4254925"/>
          </a:xfrm>
          <a:prstGeom prst="rect">
            <a:avLst/>
          </a:prstGeom>
        </p:spPr>
      </p:pic>
      <p:pic>
        <p:nvPicPr>
          <p:cNvPr id="4" name="Picture 3"/>
          <p:cNvPicPr>
            <a:picLocks noChangeAspect="1"/>
          </p:cNvPicPr>
          <p:nvPr/>
        </p:nvPicPr>
        <p:blipFill rotWithShape="1">
          <a:blip r:embed="rId3"/>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14007657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a:t>Strings in java</a:t>
            </a:r>
            <a:endParaRPr lang="en-US" sz="5400" b="1" u="sng" dirty="0"/>
          </a:p>
        </p:txBody>
      </p:sp>
      <p:sp>
        <p:nvSpPr>
          <p:cNvPr id="3" name="Content Placeholder 2"/>
          <p:cNvSpPr>
            <a:spLocks noGrp="1"/>
          </p:cNvSpPr>
          <p:nvPr>
            <p:ph idx="1"/>
          </p:nvPr>
        </p:nvSpPr>
        <p:spPr>
          <a:xfrm>
            <a:off x="838200" y="1182414"/>
            <a:ext cx="10515600" cy="1058510"/>
          </a:xfrm>
        </p:spPr>
        <p:txBody>
          <a:bodyPr>
            <a:normAutofit/>
          </a:bodyPr>
          <a:lstStyle/>
          <a:p>
            <a:pPr algn="just">
              <a:lnSpc>
                <a:spcPct val="300000"/>
              </a:lnSpc>
            </a:pPr>
            <a:r>
              <a:rPr lang="en-US" sz="2000" dirty="0"/>
              <a:t>In java, string is basically an object </a:t>
            </a:r>
            <a:r>
              <a:rPr lang="en-US" sz="2000" dirty="0" smtClean="0"/>
              <a:t>that represents </a:t>
            </a:r>
            <a:r>
              <a:rPr lang="en-US" sz="2000" dirty="0"/>
              <a:t>sequence of char values</a:t>
            </a:r>
            <a:r>
              <a:rPr lang="en-US" sz="2000" dirty="0" smtClean="0"/>
              <a:t>.</a:t>
            </a:r>
            <a:endParaRPr lang="en-US" sz="20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6"/>
          <p:cNvSpPr/>
          <p:nvPr/>
        </p:nvSpPr>
        <p:spPr>
          <a:xfrm>
            <a:off x="3048000" y="2136339"/>
            <a:ext cx="4151290" cy="2699200"/>
          </a:xfrm>
          <a:prstGeom prst="rect">
            <a:avLst/>
          </a:prstGeom>
          <a:solidFill>
            <a:srgbClr val="FFFF00"/>
          </a:solidFill>
        </p:spPr>
        <p:txBody>
          <a:bodyPr wrap="square">
            <a:spAutoFit/>
          </a:bodyPr>
          <a:lstStyle/>
          <a:p>
            <a:pPr algn="just">
              <a:lnSpc>
                <a:spcPct val="300000"/>
              </a:lnSpc>
            </a:pPr>
            <a:r>
              <a:rPr lang="en-US" sz="2000" dirty="0"/>
              <a:t>char[] </a:t>
            </a:r>
            <a:r>
              <a:rPr lang="en-US" sz="2000" dirty="0" err="1"/>
              <a:t>ch</a:t>
            </a:r>
            <a:r>
              <a:rPr lang="en-US" sz="2000" dirty="0"/>
              <a:t>={‘e',‘d',‘m','a','t',‘r',‘</a:t>
            </a:r>
            <a:r>
              <a:rPr lang="en-US" sz="2000" dirty="0" err="1"/>
              <a:t>i</a:t>
            </a:r>
            <a:r>
              <a:rPr lang="en-US" sz="2000" dirty="0"/>
              <a:t>',‘x'};</a:t>
            </a:r>
          </a:p>
          <a:p>
            <a:pPr algn="just">
              <a:lnSpc>
                <a:spcPct val="300000"/>
              </a:lnSpc>
            </a:pPr>
            <a:r>
              <a:rPr lang="en-US" sz="2000" dirty="0"/>
              <a:t>String s=new String(</a:t>
            </a:r>
            <a:r>
              <a:rPr lang="en-US" sz="2000" dirty="0" err="1"/>
              <a:t>ch</a:t>
            </a:r>
            <a:r>
              <a:rPr lang="en-US" sz="2000" dirty="0"/>
              <a:t>); is same as</a:t>
            </a:r>
          </a:p>
          <a:p>
            <a:pPr algn="just">
              <a:lnSpc>
                <a:spcPct val="300000"/>
              </a:lnSpc>
            </a:pPr>
            <a:r>
              <a:rPr lang="en-US" sz="2000" dirty="0"/>
              <a:t>String s=“</a:t>
            </a:r>
            <a:r>
              <a:rPr lang="en-US" sz="2000" dirty="0" err="1"/>
              <a:t>edmatrix</a:t>
            </a:r>
            <a:r>
              <a:rPr lang="en-US" sz="2000" dirty="0"/>
              <a:t>"; </a:t>
            </a:r>
          </a:p>
        </p:txBody>
      </p:sp>
    </p:spTree>
    <p:extLst>
      <p:ext uri="{BB962C8B-B14F-4D97-AF65-F5344CB8AC3E}">
        <p14:creationId xmlns:p14="http://schemas.microsoft.com/office/powerpoint/2010/main" val="2241389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smtClean="0"/>
              <a:t>Data Types</a:t>
            </a:r>
            <a:endParaRPr lang="en-US" sz="5400" b="1" u="sng" dirty="0"/>
          </a:p>
        </p:txBody>
      </p:sp>
      <p:sp>
        <p:nvSpPr>
          <p:cNvPr id="3" name="Content Placeholder 2"/>
          <p:cNvSpPr>
            <a:spLocks noGrp="1"/>
          </p:cNvSpPr>
          <p:nvPr>
            <p:ph idx="1"/>
          </p:nvPr>
        </p:nvSpPr>
        <p:spPr>
          <a:xfrm>
            <a:off x="838200" y="1182414"/>
            <a:ext cx="10515600" cy="5360276"/>
          </a:xfrm>
        </p:spPr>
        <p:txBody>
          <a:bodyPr>
            <a:normAutofit/>
          </a:bodyPr>
          <a:lstStyle/>
          <a:p>
            <a:pPr lvl="0" algn="just">
              <a:lnSpc>
                <a:spcPct val="150000"/>
              </a:lnSpc>
            </a:pPr>
            <a:r>
              <a:rPr lang="en-US" dirty="0" smtClean="0"/>
              <a:t>A variable</a:t>
            </a:r>
            <a:r>
              <a:rPr lang="en-US" dirty="0"/>
              <a:t> in Java must be a specified </a:t>
            </a:r>
            <a:r>
              <a:rPr lang="en-US" dirty="0" smtClean="0"/>
              <a:t>with data type</a:t>
            </a:r>
          </a:p>
          <a:p>
            <a:pPr lvl="0" algn="just">
              <a:lnSpc>
                <a:spcPct val="150000"/>
              </a:lnSpc>
            </a:pPr>
            <a:r>
              <a:rPr lang="en-US" dirty="0"/>
              <a:t>Data types are divided into two </a:t>
            </a:r>
            <a:r>
              <a:rPr lang="en-US" dirty="0" smtClean="0"/>
              <a:t>groups</a:t>
            </a:r>
          </a:p>
          <a:p>
            <a:pPr marL="457200" lvl="1" indent="0" algn="just">
              <a:lnSpc>
                <a:spcPct val="150000"/>
              </a:lnSpc>
              <a:buNone/>
            </a:pPr>
            <a:r>
              <a:rPr lang="en-US" dirty="0" smtClean="0"/>
              <a:t>-Primitive Data types </a:t>
            </a:r>
          </a:p>
          <a:p>
            <a:pPr marL="457200" lvl="1" indent="0" algn="just">
              <a:lnSpc>
                <a:spcPct val="150000"/>
              </a:lnSpc>
              <a:buNone/>
            </a:pPr>
            <a:r>
              <a:rPr lang="en-US" dirty="0" smtClean="0"/>
              <a:t>- Non Primitive Data types</a:t>
            </a:r>
          </a:p>
          <a:p>
            <a:pPr marL="0" lvl="0" indent="0" algn="just">
              <a:lnSpc>
                <a:spcPct val="150000"/>
              </a:lnSpc>
              <a:buNone/>
            </a:pPr>
            <a:endParaRPr lang="en-US" dirty="0" smtClean="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1326829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Example </a:t>
            </a:r>
            <a:endParaRPr lang="en-US" sz="5400" b="1" u="sng" dirty="0"/>
          </a:p>
        </p:txBody>
      </p:sp>
      <p:sp>
        <p:nvSpPr>
          <p:cNvPr id="3" name="Content Placeholder 2"/>
          <p:cNvSpPr>
            <a:spLocks noGrp="1"/>
          </p:cNvSpPr>
          <p:nvPr>
            <p:ph idx="1"/>
          </p:nvPr>
        </p:nvSpPr>
        <p:spPr>
          <a:xfrm>
            <a:off x="3746142" y="1156656"/>
            <a:ext cx="4699715" cy="5360276"/>
          </a:xfrm>
          <a:solidFill>
            <a:srgbClr val="FFFF00"/>
          </a:solidFill>
        </p:spPr>
        <p:txBody>
          <a:bodyPr>
            <a:normAutofit/>
          </a:bodyPr>
          <a:lstStyle/>
          <a:p>
            <a:pPr marL="0" indent="0" algn="just">
              <a:lnSpc>
                <a:spcPct val="200000"/>
              </a:lnSpc>
              <a:buNone/>
            </a:pPr>
            <a:r>
              <a:rPr lang="en-US" sz="2000" dirty="0"/>
              <a:t>public class </a:t>
            </a:r>
            <a:r>
              <a:rPr lang="en-US" sz="2000" dirty="0" err="1"/>
              <a:t>StringDemo</a:t>
            </a:r>
            <a:r>
              <a:rPr lang="en-US" sz="2000" dirty="0"/>
              <a:t>{</a:t>
            </a:r>
          </a:p>
          <a:p>
            <a:pPr marL="0" indent="0" algn="just">
              <a:lnSpc>
                <a:spcPct val="200000"/>
              </a:lnSpc>
              <a:buNone/>
            </a:pPr>
            <a:r>
              <a:rPr lang="en-US" sz="2000" dirty="0"/>
              <a:t>public static void main(String </a:t>
            </a:r>
            <a:r>
              <a:rPr lang="en-US" sz="2000" dirty="0" err="1"/>
              <a:t>args</a:t>
            </a:r>
            <a:r>
              <a:rPr lang="en-US" sz="2000" dirty="0"/>
              <a:t>[]){</a:t>
            </a:r>
          </a:p>
          <a:p>
            <a:pPr marL="0" indent="0" algn="just">
              <a:lnSpc>
                <a:spcPct val="200000"/>
              </a:lnSpc>
              <a:buNone/>
            </a:pPr>
            <a:r>
              <a:rPr lang="en-US" sz="2000" dirty="0"/>
              <a:t>char[] </a:t>
            </a:r>
            <a:r>
              <a:rPr lang="en-US" sz="2000" dirty="0" err="1"/>
              <a:t>helloArray</a:t>
            </a:r>
            <a:r>
              <a:rPr lang="en-US" sz="2000" dirty="0"/>
              <a:t> = { 'h', 'e', 'l', 'l', 'o', '.'};</a:t>
            </a:r>
          </a:p>
          <a:p>
            <a:pPr marL="0" indent="0" algn="just">
              <a:lnSpc>
                <a:spcPct val="200000"/>
              </a:lnSpc>
              <a:buNone/>
            </a:pPr>
            <a:r>
              <a:rPr lang="en-US" sz="2000" dirty="0"/>
              <a:t>String </a:t>
            </a:r>
            <a:r>
              <a:rPr lang="en-US" sz="2000" dirty="0" err="1"/>
              <a:t>helloString</a:t>
            </a:r>
            <a:r>
              <a:rPr lang="en-US" sz="2000" dirty="0"/>
              <a:t> = new String(</a:t>
            </a:r>
            <a:r>
              <a:rPr lang="en-US" sz="2000" dirty="0" err="1"/>
              <a:t>helloArray</a:t>
            </a:r>
            <a:r>
              <a:rPr lang="en-US" sz="2000" dirty="0"/>
              <a:t>);</a:t>
            </a:r>
          </a:p>
          <a:p>
            <a:pPr marL="0" indent="0" algn="just">
              <a:lnSpc>
                <a:spcPct val="200000"/>
              </a:lnSpc>
              <a:buNone/>
            </a:pPr>
            <a:r>
              <a:rPr lang="en-US" sz="2000" dirty="0" err="1"/>
              <a:t>System.out.println</a:t>
            </a:r>
            <a:r>
              <a:rPr lang="en-US" sz="2000" dirty="0"/>
              <a:t>( </a:t>
            </a:r>
            <a:r>
              <a:rPr lang="en-US" sz="2000" dirty="0" err="1"/>
              <a:t>helloString</a:t>
            </a:r>
            <a:r>
              <a:rPr lang="en-US" sz="2000" dirty="0"/>
              <a:t> );</a:t>
            </a:r>
          </a:p>
          <a:p>
            <a:pPr marL="0" indent="0" algn="just">
              <a:lnSpc>
                <a:spcPct val="200000"/>
              </a:lnSpc>
              <a:buNone/>
            </a:pPr>
            <a:r>
              <a:rPr lang="en-US" sz="2000" dirty="0"/>
              <a:t>}</a:t>
            </a:r>
          </a:p>
          <a:p>
            <a:pPr marL="0" indent="0" algn="just">
              <a:lnSpc>
                <a:spcPct val="200000"/>
              </a:lnSpc>
              <a:buNone/>
            </a:pPr>
            <a:r>
              <a:rPr lang="en-US" sz="2000" dirty="0"/>
              <a:t>}</a:t>
            </a:r>
          </a:p>
          <a:p>
            <a:pPr marL="0" indent="0" algn="just">
              <a:lnSpc>
                <a:spcPct val="200000"/>
              </a:lnSpc>
              <a:buNone/>
            </a:pPr>
            <a:endParaRPr lang="en-US" sz="20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21588012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a:t>String Length:</a:t>
            </a:r>
            <a:endParaRPr lang="en-US" sz="5400" b="1" u="sng" dirty="0"/>
          </a:p>
        </p:txBody>
      </p:sp>
      <p:sp>
        <p:nvSpPr>
          <p:cNvPr id="3" name="Content Placeholder 2"/>
          <p:cNvSpPr>
            <a:spLocks noGrp="1"/>
          </p:cNvSpPr>
          <p:nvPr>
            <p:ph idx="1"/>
          </p:nvPr>
        </p:nvSpPr>
        <p:spPr>
          <a:xfrm>
            <a:off x="3465490" y="1195293"/>
            <a:ext cx="4983051" cy="5038082"/>
          </a:xfrm>
          <a:solidFill>
            <a:srgbClr val="FFFF00"/>
          </a:solidFill>
        </p:spPr>
        <p:txBody>
          <a:bodyPr>
            <a:normAutofit/>
          </a:bodyPr>
          <a:lstStyle/>
          <a:p>
            <a:pPr marL="0" indent="0" algn="just">
              <a:lnSpc>
                <a:spcPct val="150000"/>
              </a:lnSpc>
              <a:buNone/>
            </a:pPr>
            <a:r>
              <a:rPr lang="en-US" sz="2000" dirty="0" smtClean="0"/>
              <a:t>public </a:t>
            </a:r>
            <a:r>
              <a:rPr lang="en-US" sz="2000" dirty="0"/>
              <a:t>class </a:t>
            </a:r>
            <a:r>
              <a:rPr lang="en-US" sz="2000" dirty="0" err="1"/>
              <a:t>StringDemo</a:t>
            </a:r>
            <a:r>
              <a:rPr lang="en-US" sz="2000" dirty="0"/>
              <a:t> {</a:t>
            </a:r>
          </a:p>
          <a:p>
            <a:pPr marL="0" indent="0" algn="just">
              <a:lnSpc>
                <a:spcPct val="150000"/>
              </a:lnSpc>
              <a:buNone/>
            </a:pPr>
            <a:r>
              <a:rPr lang="en-US" sz="2000" dirty="0"/>
              <a:t>public static void main(String </a:t>
            </a:r>
            <a:r>
              <a:rPr lang="en-US" sz="2000" dirty="0" err="1"/>
              <a:t>args</a:t>
            </a:r>
            <a:r>
              <a:rPr lang="en-US" sz="2000" dirty="0"/>
              <a:t>[]) {</a:t>
            </a:r>
          </a:p>
          <a:p>
            <a:pPr marL="0" indent="0" algn="just">
              <a:lnSpc>
                <a:spcPct val="150000"/>
              </a:lnSpc>
              <a:buNone/>
            </a:pPr>
            <a:r>
              <a:rPr lang="en-US" sz="2000" dirty="0"/>
              <a:t>String palindrome = "Dot saw I was </a:t>
            </a:r>
            <a:r>
              <a:rPr lang="en-US" sz="2000" dirty="0" err="1"/>
              <a:t>Tod</a:t>
            </a:r>
            <a:r>
              <a:rPr lang="en-US" sz="2000" dirty="0"/>
              <a:t>";</a:t>
            </a:r>
          </a:p>
          <a:p>
            <a:pPr marL="0" indent="0" algn="just">
              <a:lnSpc>
                <a:spcPct val="150000"/>
              </a:lnSpc>
              <a:buNone/>
            </a:pPr>
            <a:r>
              <a:rPr lang="en-US" sz="2000" dirty="0" err="1"/>
              <a:t>int</a:t>
            </a:r>
            <a:r>
              <a:rPr lang="en-US" sz="2000" dirty="0"/>
              <a:t> </a:t>
            </a:r>
            <a:r>
              <a:rPr lang="en-US" sz="2000" dirty="0" err="1"/>
              <a:t>len</a:t>
            </a:r>
            <a:r>
              <a:rPr lang="en-US" sz="2000" dirty="0"/>
              <a:t> = </a:t>
            </a:r>
            <a:r>
              <a:rPr lang="en-US" sz="2000" dirty="0" err="1"/>
              <a:t>palindrome.length</a:t>
            </a:r>
            <a:r>
              <a:rPr lang="en-US" sz="2000" dirty="0"/>
              <a:t>();</a:t>
            </a:r>
          </a:p>
          <a:p>
            <a:pPr marL="0" indent="0" algn="just">
              <a:lnSpc>
                <a:spcPct val="150000"/>
              </a:lnSpc>
              <a:buNone/>
            </a:pPr>
            <a:r>
              <a:rPr lang="en-US" sz="2000" dirty="0" err="1"/>
              <a:t>System.out.println</a:t>
            </a:r>
            <a:r>
              <a:rPr lang="en-US" sz="2000" dirty="0"/>
              <a:t>( "String Length is : " + </a:t>
            </a:r>
            <a:r>
              <a:rPr lang="en-US" sz="2000" dirty="0" err="1"/>
              <a:t>len</a:t>
            </a:r>
            <a:r>
              <a:rPr lang="en-US" sz="2000" dirty="0"/>
              <a:t> );</a:t>
            </a:r>
          </a:p>
          <a:p>
            <a:pPr marL="0" indent="0" algn="just">
              <a:lnSpc>
                <a:spcPct val="150000"/>
              </a:lnSpc>
              <a:buNone/>
            </a:pPr>
            <a:r>
              <a:rPr lang="en-US" sz="2000" dirty="0"/>
              <a:t>}</a:t>
            </a:r>
          </a:p>
          <a:p>
            <a:pPr marL="0" indent="0" algn="just">
              <a:lnSpc>
                <a:spcPct val="150000"/>
              </a:lnSpc>
              <a:buNone/>
            </a:pPr>
            <a:r>
              <a:rPr lang="en-US" sz="2000" dirty="0"/>
              <a:t>}</a:t>
            </a:r>
          </a:p>
          <a:p>
            <a:pPr marL="0" indent="0" algn="just">
              <a:lnSpc>
                <a:spcPct val="150000"/>
              </a:lnSpc>
              <a:buNone/>
            </a:pPr>
            <a:endParaRPr lang="en-US" sz="20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27294522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a:t>Concatenating </a:t>
            </a:r>
            <a:r>
              <a:rPr lang="en-US" sz="5400" dirty="0" smtClean="0"/>
              <a:t>Strings</a:t>
            </a:r>
            <a:endParaRPr lang="en-US" sz="5400" b="1" u="sng" dirty="0"/>
          </a:p>
        </p:txBody>
      </p:sp>
      <p:sp>
        <p:nvSpPr>
          <p:cNvPr id="3" name="Content Placeholder 2"/>
          <p:cNvSpPr>
            <a:spLocks noGrp="1"/>
          </p:cNvSpPr>
          <p:nvPr>
            <p:ph idx="1"/>
          </p:nvPr>
        </p:nvSpPr>
        <p:spPr>
          <a:xfrm>
            <a:off x="3478369" y="964204"/>
            <a:ext cx="4957293" cy="5360276"/>
          </a:xfrm>
          <a:solidFill>
            <a:srgbClr val="FFFF00"/>
          </a:solidFill>
        </p:spPr>
        <p:txBody>
          <a:bodyPr>
            <a:normAutofit/>
          </a:bodyPr>
          <a:lstStyle/>
          <a:p>
            <a:pPr marL="0" indent="0" algn="just">
              <a:lnSpc>
                <a:spcPct val="150000"/>
              </a:lnSpc>
              <a:buNone/>
            </a:pPr>
            <a:r>
              <a:rPr lang="en-US" sz="2000" dirty="0"/>
              <a:t>public class </a:t>
            </a:r>
            <a:r>
              <a:rPr lang="en-US" sz="2000" dirty="0" err="1"/>
              <a:t>StringDemo</a:t>
            </a:r>
            <a:r>
              <a:rPr lang="en-US" sz="2000" dirty="0"/>
              <a:t> {</a:t>
            </a:r>
          </a:p>
          <a:p>
            <a:pPr marL="0" indent="0" algn="just">
              <a:lnSpc>
                <a:spcPct val="150000"/>
              </a:lnSpc>
              <a:buNone/>
            </a:pPr>
            <a:r>
              <a:rPr lang="en-US" sz="2000" dirty="0"/>
              <a:t>public static void main(String </a:t>
            </a:r>
            <a:r>
              <a:rPr lang="en-US" sz="2000" dirty="0" err="1"/>
              <a:t>args</a:t>
            </a:r>
            <a:r>
              <a:rPr lang="en-US" sz="2000" dirty="0"/>
              <a:t>[]) {</a:t>
            </a:r>
          </a:p>
          <a:p>
            <a:pPr marL="0" indent="0" algn="just">
              <a:lnSpc>
                <a:spcPct val="150000"/>
              </a:lnSpc>
              <a:buNone/>
            </a:pPr>
            <a:r>
              <a:rPr lang="en-US" sz="2000" dirty="0"/>
              <a:t>String string1 = "saw I was ";</a:t>
            </a:r>
          </a:p>
          <a:p>
            <a:pPr marL="0" indent="0" algn="just">
              <a:lnSpc>
                <a:spcPct val="150000"/>
              </a:lnSpc>
              <a:buNone/>
            </a:pPr>
            <a:r>
              <a:rPr lang="en-US" sz="2000" dirty="0" err="1"/>
              <a:t>System.out.println</a:t>
            </a:r>
            <a:r>
              <a:rPr lang="en-US" sz="2000" dirty="0"/>
              <a:t>("Dot " + string1 + "</a:t>
            </a:r>
            <a:r>
              <a:rPr lang="en-US" sz="2000" dirty="0" err="1"/>
              <a:t>Tod</a:t>
            </a:r>
            <a:r>
              <a:rPr lang="en-US" sz="2000" dirty="0"/>
              <a:t>");</a:t>
            </a:r>
          </a:p>
          <a:p>
            <a:pPr marL="0" indent="0" algn="just">
              <a:lnSpc>
                <a:spcPct val="150000"/>
              </a:lnSpc>
              <a:buNone/>
            </a:pPr>
            <a:r>
              <a:rPr lang="en-US" sz="2000" dirty="0"/>
              <a:t>}</a:t>
            </a:r>
          </a:p>
          <a:p>
            <a:pPr marL="0" indent="0" algn="just">
              <a:lnSpc>
                <a:spcPct val="150000"/>
              </a:lnSpc>
              <a:buNone/>
            </a:pPr>
            <a:r>
              <a:rPr lang="en-US" sz="2000" dirty="0"/>
              <a:t>}</a:t>
            </a:r>
          </a:p>
          <a:p>
            <a:pPr marL="0" indent="0" algn="just">
              <a:lnSpc>
                <a:spcPct val="150000"/>
              </a:lnSpc>
              <a:buNone/>
            </a:pPr>
            <a:r>
              <a:rPr lang="en-US" sz="2000" dirty="0" smtClean="0"/>
              <a:t>Output: Dot saw I was </a:t>
            </a:r>
            <a:r>
              <a:rPr lang="en-US" sz="2000" dirty="0" err="1" smtClean="0"/>
              <a:t>Tod</a:t>
            </a:r>
            <a:endParaRPr lang="en-US" sz="20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26548632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a:t>String methods</a:t>
            </a:r>
            <a:endParaRPr lang="en-US" sz="5400" b="1" u="sng" dirty="0"/>
          </a:p>
        </p:txBody>
      </p:sp>
      <p:sp>
        <p:nvSpPr>
          <p:cNvPr id="3" name="Content Placeholder 2"/>
          <p:cNvSpPr>
            <a:spLocks noGrp="1"/>
          </p:cNvSpPr>
          <p:nvPr>
            <p:ph idx="1"/>
          </p:nvPr>
        </p:nvSpPr>
        <p:spPr>
          <a:xfrm>
            <a:off x="838200" y="1182414"/>
            <a:ext cx="10515600" cy="5360276"/>
          </a:xfrm>
        </p:spPr>
        <p:txBody>
          <a:bodyPr>
            <a:normAutofit/>
          </a:bodyPr>
          <a:lstStyle/>
          <a:p>
            <a:pPr algn="just"/>
            <a:r>
              <a:rPr lang="en-US" sz="2000" dirty="0" err="1"/>
              <a:t>toUpperCase</a:t>
            </a:r>
            <a:r>
              <a:rPr lang="en-US" sz="2000" dirty="0"/>
              <a:t>()</a:t>
            </a:r>
          </a:p>
          <a:p>
            <a:pPr algn="just"/>
            <a:r>
              <a:rPr lang="en-US" sz="2000" dirty="0" err="1" smtClean="0"/>
              <a:t>toLowerCase</a:t>
            </a:r>
            <a:r>
              <a:rPr lang="en-US" sz="2000" dirty="0"/>
              <a:t>()</a:t>
            </a:r>
          </a:p>
          <a:p>
            <a:pPr algn="just"/>
            <a:r>
              <a:rPr lang="en-US" sz="2000" dirty="0" smtClean="0"/>
              <a:t> </a:t>
            </a:r>
            <a:r>
              <a:rPr lang="en-US" sz="2000" dirty="0"/>
              <a:t>trim()</a:t>
            </a:r>
          </a:p>
          <a:p>
            <a:pPr algn="just"/>
            <a:r>
              <a:rPr lang="en-US" sz="2000" dirty="0" smtClean="0"/>
              <a:t> </a:t>
            </a:r>
            <a:r>
              <a:rPr lang="en-US" sz="2000" dirty="0" err="1"/>
              <a:t>startsWith</a:t>
            </a:r>
            <a:r>
              <a:rPr lang="en-US" sz="2000" dirty="0"/>
              <a:t>() and </a:t>
            </a:r>
            <a:r>
              <a:rPr lang="en-US" sz="2000" dirty="0" err="1"/>
              <a:t>endsWith</a:t>
            </a:r>
            <a:r>
              <a:rPr lang="en-US" sz="2000" dirty="0"/>
              <a:t>()</a:t>
            </a:r>
          </a:p>
          <a:p>
            <a:pPr algn="just"/>
            <a:r>
              <a:rPr lang="en-US" sz="2000" dirty="0" smtClean="0"/>
              <a:t> </a:t>
            </a:r>
            <a:r>
              <a:rPr lang="en-US" sz="2000" dirty="0" err="1"/>
              <a:t>charAt</a:t>
            </a:r>
            <a:r>
              <a:rPr lang="en-US" sz="2000" dirty="0"/>
              <a:t>(index)</a:t>
            </a:r>
          </a:p>
          <a:p>
            <a:pPr algn="just"/>
            <a:r>
              <a:rPr lang="en-US" sz="2000" dirty="0" smtClean="0"/>
              <a:t> </a:t>
            </a:r>
            <a:r>
              <a:rPr lang="en-US" sz="2000" dirty="0"/>
              <a:t>length()</a:t>
            </a:r>
          </a:p>
          <a:p>
            <a:pPr algn="just"/>
            <a:r>
              <a:rPr lang="en-US" sz="2000" dirty="0" smtClean="0"/>
              <a:t> </a:t>
            </a:r>
            <a:r>
              <a:rPr lang="en-US" sz="2000" dirty="0"/>
              <a:t>replace()</a:t>
            </a:r>
          </a:p>
          <a:p>
            <a:pPr algn="just"/>
            <a:r>
              <a:rPr lang="en-US" sz="2000" dirty="0" smtClean="0"/>
              <a:t> </a:t>
            </a:r>
            <a:r>
              <a:rPr lang="en-US" sz="2000" dirty="0"/>
              <a:t>substring()</a:t>
            </a:r>
          </a:p>
          <a:p>
            <a:pPr algn="just"/>
            <a:r>
              <a:rPr lang="en-US" sz="2000" dirty="0" smtClean="0"/>
              <a:t> </a:t>
            </a:r>
            <a:r>
              <a:rPr lang="en-US" sz="2000" dirty="0" err="1"/>
              <a:t>tocharArray</a:t>
            </a:r>
            <a:r>
              <a:rPr lang="en-US" sz="2000" dirty="0"/>
              <a:t>()</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35816403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Decision Making </a:t>
            </a:r>
            <a:r>
              <a:rPr lang="en-US" dirty="0" smtClean="0"/>
              <a:t>&amp; Loops</a:t>
            </a:r>
            <a:endParaRPr lang="en-US" sz="5400" b="1" u="sng" dirty="0"/>
          </a:p>
        </p:txBody>
      </p:sp>
      <p:sp>
        <p:nvSpPr>
          <p:cNvPr id="3" name="Content Placeholder 2"/>
          <p:cNvSpPr>
            <a:spLocks noGrp="1"/>
          </p:cNvSpPr>
          <p:nvPr>
            <p:ph idx="1"/>
          </p:nvPr>
        </p:nvSpPr>
        <p:spPr>
          <a:xfrm>
            <a:off x="838200" y="1182414"/>
            <a:ext cx="10515600" cy="2209715"/>
          </a:xfrm>
        </p:spPr>
        <p:txBody>
          <a:bodyPr>
            <a:normAutofit/>
          </a:bodyPr>
          <a:lstStyle/>
          <a:p>
            <a:pPr lvl="0"/>
            <a:r>
              <a:rPr lang="en-US" dirty="0" smtClean="0"/>
              <a:t>If </a:t>
            </a:r>
            <a:r>
              <a:rPr lang="en-US" dirty="0"/>
              <a:t>Statement</a:t>
            </a:r>
          </a:p>
          <a:p>
            <a:pPr lvl="0"/>
            <a:r>
              <a:rPr lang="en-US" dirty="0"/>
              <a:t>If-else &amp; Nested if-else Statement </a:t>
            </a:r>
          </a:p>
          <a:p>
            <a:pPr lvl="0"/>
            <a:r>
              <a:rPr lang="en-US" dirty="0"/>
              <a:t>Switch Statement</a:t>
            </a:r>
          </a:p>
          <a:p>
            <a:r>
              <a:rPr lang="en-US" dirty="0"/>
              <a:t>Loops (for, While and do-while</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31657171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Decision Making </a:t>
            </a:r>
            <a:r>
              <a:rPr lang="en-US" dirty="0" smtClean="0"/>
              <a:t>&amp; Loops</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6" name="Rectangle 3"/>
          <p:cNvSpPr>
            <a:spLocks noGrp="1" noChangeArrowheads="1"/>
          </p:cNvSpPr>
          <p:nvPr>
            <p:ph idx="1"/>
          </p:nvPr>
        </p:nvSpPr>
        <p:spPr bwMode="auto">
          <a:xfrm>
            <a:off x="1015181" y="1867686"/>
            <a:ext cx="7774858"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200"/>
                </a:solidFill>
                <a:effectLst/>
                <a:latin typeface="Consolas" panose="020B0609020204030204" pitchFamily="49" charset="0"/>
              </a:rPr>
              <a:t>// Java program to illustrate If statement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6699"/>
                </a:solidFill>
                <a:effectLst/>
                <a:latin typeface="Consolas" panose="020B0609020204030204" pitchFamily="49" charset="0"/>
              </a:rPr>
              <a:t>class</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IfDemo</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public</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static</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void</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r>
              <a:rPr kumimoji="0" lang="en-US" altLang="en-US" sz="1600" b="0" i="0" u="none" strike="noStrike" cap="none" normalizeH="0" baseline="0" dirty="0" smtClean="0">
                <a:ln>
                  <a:noFill/>
                </a:ln>
                <a:solidFill>
                  <a:srgbClr val="009900"/>
                </a:solidFill>
                <a:effectLst/>
                <a:latin typeface="Consolas" panose="020B0609020204030204" pitchFamily="49" charset="0"/>
              </a:rPr>
              <a:t>10</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Consolas" panose="020B0609020204030204" pitchFamily="49" charset="0"/>
              </a:rPr>
              <a: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if</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&gt; </a:t>
            </a:r>
            <a:r>
              <a:rPr kumimoji="0" lang="en-US" altLang="en-US" sz="1600" b="0" i="0" u="none" strike="noStrike" cap="none" normalizeH="0" baseline="0" dirty="0" smtClean="0">
                <a:ln>
                  <a:noFill/>
                </a:ln>
                <a:solidFill>
                  <a:srgbClr val="009900"/>
                </a:solidFill>
                <a:effectLst/>
                <a:latin typeface="Consolas" panose="020B0609020204030204" pitchFamily="49" charset="0"/>
              </a:rPr>
              <a:t>15</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rPr>
              <a:t>"10 is less than 15"</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Consolas" panose="020B0609020204030204" pitchFamily="49" charset="0"/>
              </a:rPr>
              <a: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This statement will be executed</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as if considers one statement by default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rPr>
              <a:t>"I am Not in if"</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73239"/>
                </a:solidFill>
                <a:effectLst/>
                <a:latin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15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02733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Decision Making </a:t>
            </a:r>
            <a:r>
              <a:rPr lang="en-US" dirty="0" smtClean="0"/>
              <a:t>&amp; Loops</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9" name="Rectangle 3"/>
          <p:cNvSpPr>
            <a:spLocks noGrp="1" noChangeArrowheads="1"/>
          </p:cNvSpPr>
          <p:nvPr>
            <p:ph idx="1"/>
          </p:nvPr>
        </p:nvSpPr>
        <p:spPr bwMode="auto">
          <a:xfrm>
            <a:off x="838200" y="2046921"/>
            <a:ext cx="8143568"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8200"/>
                </a:solidFill>
                <a:effectLst/>
                <a:latin typeface="Consolas" panose="020B0609020204030204" pitchFamily="49" charset="0"/>
              </a:rPr>
              <a:t>// Java program to illustrate if-else statement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6699"/>
                </a:solidFill>
                <a:effectLst/>
                <a:latin typeface="Consolas" panose="020B0609020204030204" pitchFamily="49" charset="0"/>
              </a:rPr>
              <a:t>class</a:t>
            </a:r>
            <a:r>
              <a:rPr kumimoji="0" lang="en-US" altLang="en-US" sz="24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rPr>
              <a:t>IfElseDemo</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1" i="0" u="none" strike="noStrike" cap="none" normalizeH="0" baseline="0" dirty="0" smtClean="0">
                <a:ln>
                  <a:noFill/>
                </a:ln>
                <a:solidFill>
                  <a:srgbClr val="006699"/>
                </a:solidFill>
                <a:effectLst/>
                <a:latin typeface="Consolas" panose="020B0609020204030204" pitchFamily="49" charset="0"/>
              </a:rPr>
              <a:t>public</a:t>
            </a:r>
            <a:r>
              <a:rPr kumimoji="0" lang="en-US" altLang="en-US" sz="24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1" i="0" u="none" strike="noStrike" cap="none" normalizeH="0" baseline="0" dirty="0" smtClean="0">
                <a:ln>
                  <a:noFill/>
                </a:ln>
                <a:solidFill>
                  <a:srgbClr val="006699"/>
                </a:solidFill>
                <a:effectLst/>
                <a:latin typeface="Consolas" panose="020B0609020204030204" pitchFamily="49" charset="0"/>
              </a:rPr>
              <a:t>static</a:t>
            </a:r>
            <a:r>
              <a:rPr kumimoji="0" lang="en-US" altLang="en-US" sz="24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1" i="0" u="none" strike="noStrike" cap="none" normalizeH="0" baseline="0" dirty="0" smtClean="0">
                <a:ln>
                  <a:noFill/>
                </a:ln>
                <a:solidFill>
                  <a:srgbClr val="006699"/>
                </a:solidFill>
                <a:effectLst/>
                <a:latin typeface="Consolas" panose="020B0609020204030204" pitchFamily="49" charset="0"/>
              </a:rPr>
              <a:t>void</a:t>
            </a:r>
            <a:r>
              <a:rPr kumimoji="0" lang="en-US" altLang="en-US" sz="24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0" i="0" u="none" strike="noStrike" cap="none" normalizeH="0" baseline="0" dirty="0" smtClean="0">
                <a:ln>
                  <a:noFill/>
                </a:ln>
                <a:solidFill>
                  <a:srgbClr val="000000"/>
                </a:solidFill>
                <a:effectLst/>
                <a:latin typeface="Consolas" panose="020B0609020204030204" pitchFamily="49" charset="0"/>
              </a:rPr>
              <a:t>main(String </a:t>
            </a:r>
            <a:r>
              <a:rPr kumimoji="0" lang="en-US" altLang="en-US" sz="18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8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24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800" b="0" i="0" u="none" strike="noStrike" cap="none" normalizeH="0" baseline="0" dirty="0" smtClean="0">
                <a:ln>
                  <a:noFill/>
                </a:ln>
                <a:solidFill>
                  <a:srgbClr val="000000"/>
                </a:solidFill>
                <a:effectLst/>
                <a:latin typeface="Consolas" panose="020B0609020204030204" pitchFamily="49" charset="0"/>
              </a:rPr>
              <a:t> = </a:t>
            </a:r>
            <a:r>
              <a:rPr kumimoji="0" lang="en-US" altLang="en-US" sz="1800" b="0" i="0" u="none" strike="noStrike" cap="none" normalizeH="0" baseline="0" dirty="0" smtClean="0">
                <a:ln>
                  <a:noFill/>
                </a:ln>
                <a:solidFill>
                  <a:srgbClr val="009900"/>
                </a:solidFill>
                <a:effectLst/>
                <a:latin typeface="Consolas" panose="020B0609020204030204" pitchFamily="49" charset="0"/>
              </a:rPr>
              <a:t>10</a:t>
            </a:r>
            <a:r>
              <a:rPr kumimoji="0" lang="en-US" altLang="en-US" sz="18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273239"/>
                </a:solidFill>
                <a:effectLst/>
                <a:latin typeface="Consolas" panose="020B0609020204030204" pitchFamily="49" charset="0"/>
              </a:rPr>
              <a:t> </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1" i="0" u="none" strike="noStrike" cap="none" normalizeH="0" baseline="0" dirty="0" smtClean="0">
                <a:ln>
                  <a:noFill/>
                </a:ln>
                <a:solidFill>
                  <a:srgbClr val="006699"/>
                </a:solidFill>
                <a:effectLst/>
                <a:latin typeface="Consolas" panose="020B0609020204030204" pitchFamily="49" charset="0"/>
              </a:rPr>
              <a:t>if</a:t>
            </a:r>
            <a:r>
              <a:rPr kumimoji="0" lang="en-US" altLang="en-US" sz="24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0" i="0" u="none" strike="noStrike" cap="none" normalizeH="0" baseline="0" dirty="0" smtClean="0">
                <a:ln>
                  <a:noFill/>
                </a:ln>
                <a:solidFill>
                  <a:srgbClr val="000000"/>
                </a:solidFill>
                <a:effectLst/>
                <a:latin typeface="Consolas" panose="020B0609020204030204" pitchFamily="49" charset="0"/>
              </a:rPr>
              <a:t>(</a:t>
            </a:r>
            <a:r>
              <a:rPr kumimoji="0" lang="en-US" altLang="en-US" sz="18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800" b="0" i="0" u="none" strike="noStrike" cap="none" normalizeH="0" baseline="0" dirty="0" smtClean="0">
                <a:ln>
                  <a:noFill/>
                </a:ln>
                <a:solidFill>
                  <a:srgbClr val="000000"/>
                </a:solidFill>
                <a:effectLst/>
                <a:latin typeface="Consolas" panose="020B0609020204030204" pitchFamily="49" charset="0"/>
              </a:rPr>
              <a:t> &lt; </a:t>
            </a:r>
            <a:r>
              <a:rPr kumimoji="0" lang="en-US" altLang="en-US" sz="1800" b="0" i="0" u="none" strike="noStrike" cap="none" normalizeH="0" baseline="0" dirty="0" smtClean="0">
                <a:ln>
                  <a:noFill/>
                </a:ln>
                <a:solidFill>
                  <a:srgbClr val="009900"/>
                </a:solidFill>
                <a:effectLst/>
                <a:latin typeface="Consolas" panose="020B0609020204030204" pitchFamily="49" charset="0"/>
              </a:rPr>
              <a:t>15</a:t>
            </a:r>
            <a:r>
              <a:rPr kumimoji="0" lang="en-US" altLang="en-US" sz="18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altLang="en-US" sz="1800" b="0" i="0" u="none" strike="noStrike" cap="none" normalizeH="0" baseline="0" dirty="0" smtClean="0">
                <a:ln>
                  <a:noFill/>
                </a:ln>
                <a:solidFill>
                  <a:srgbClr val="000000"/>
                </a:solidFill>
                <a:effectLst/>
                <a:latin typeface="Consolas" panose="020B0609020204030204" pitchFamily="49" charset="0"/>
              </a:rPr>
              <a:t>(</a:t>
            </a:r>
            <a:r>
              <a:rPr kumimoji="0" lang="en-US" altLang="en-US" sz="1800" b="0" i="0" u="none" strike="noStrike" cap="none" normalizeH="0" baseline="0" dirty="0" smtClean="0">
                <a:ln>
                  <a:noFill/>
                </a:ln>
                <a:solidFill>
                  <a:srgbClr val="0000FF"/>
                </a:solidFill>
                <a:effectLst/>
                <a:latin typeface="Consolas" panose="020B0609020204030204" pitchFamily="49" charset="0"/>
              </a:rPr>
              <a:t>"</a:t>
            </a:r>
            <a:r>
              <a:rPr kumimoji="0" lang="en-US" altLang="en-US" sz="1800" b="0" i="0" u="none" strike="noStrike" cap="none" normalizeH="0" baseline="0" dirty="0" err="1" smtClean="0">
                <a:ln>
                  <a:noFill/>
                </a:ln>
                <a:solidFill>
                  <a:srgbClr val="0000FF"/>
                </a:solidFill>
                <a:effectLst/>
                <a:latin typeface="Consolas" panose="020B0609020204030204" pitchFamily="49" charset="0"/>
              </a:rPr>
              <a:t>i</a:t>
            </a:r>
            <a:r>
              <a:rPr kumimoji="0" lang="en-US" altLang="en-US" sz="1800" b="0" i="0" u="none" strike="noStrike" cap="none" normalizeH="0" baseline="0" dirty="0" smtClean="0">
                <a:ln>
                  <a:noFill/>
                </a:ln>
                <a:solidFill>
                  <a:srgbClr val="0000FF"/>
                </a:solidFill>
                <a:effectLst/>
                <a:latin typeface="Consolas" panose="020B0609020204030204" pitchFamily="49" charset="0"/>
              </a:rPr>
              <a:t> is smaller than 15"</a:t>
            </a:r>
            <a:r>
              <a:rPr kumimoji="0" lang="en-US" altLang="en-US" sz="18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1" i="0" u="none" strike="noStrike" cap="none" normalizeH="0" baseline="0" dirty="0" smtClean="0">
                <a:ln>
                  <a:noFill/>
                </a:ln>
                <a:solidFill>
                  <a:srgbClr val="006699"/>
                </a:solidFill>
                <a:effectLst/>
                <a:latin typeface="Consolas" panose="020B0609020204030204" pitchFamily="49" charset="0"/>
              </a:rPr>
              <a:t>else</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altLang="en-US" sz="1800" b="0" i="0" u="none" strike="noStrike" cap="none" normalizeH="0" baseline="0" dirty="0" smtClean="0">
                <a:ln>
                  <a:noFill/>
                </a:ln>
                <a:solidFill>
                  <a:srgbClr val="000000"/>
                </a:solidFill>
                <a:effectLst/>
                <a:latin typeface="Consolas" panose="020B0609020204030204" pitchFamily="49" charset="0"/>
              </a:rPr>
              <a:t>(</a:t>
            </a:r>
            <a:r>
              <a:rPr kumimoji="0" lang="en-US" altLang="en-US" sz="1800" b="0" i="0" u="none" strike="noStrike" cap="none" normalizeH="0" baseline="0" dirty="0" smtClean="0">
                <a:ln>
                  <a:noFill/>
                </a:ln>
                <a:solidFill>
                  <a:srgbClr val="0000FF"/>
                </a:solidFill>
                <a:effectLst/>
                <a:latin typeface="Consolas" panose="020B0609020204030204" pitchFamily="49" charset="0"/>
              </a:rPr>
              <a:t>"</a:t>
            </a:r>
            <a:r>
              <a:rPr kumimoji="0" lang="en-US" altLang="en-US" sz="1800" b="0" i="0" u="none" strike="noStrike" cap="none" normalizeH="0" baseline="0" dirty="0" err="1" smtClean="0">
                <a:ln>
                  <a:noFill/>
                </a:ln>
                <a:solidFill>
                  <a:srgbClr val="0000FF"/>
                </a:solidFill>
                <a:effectLst/>
                <a:latin typeface="Consolas" panose="020B0609020204030204" pitchFamily="49" charset="0"/>
              </a:rPr>
              <a:t>i</a:t>
            </a:r>
            <a:r>
              <a:rPr kumimoji="0" lang="en-US" altLang="en-US" sz="1800" b="0" i="0" u="none" strike="noStrike" cap="none" normalizeH="0" baseline="0" dirty="0" smtClean="0">
                <a:ln>
                  <a:noFill/>
                </a:ln>
                <a:solidFill>
                  <a:srgbClr val="0000FF"/>
                </a:solidFill>
                <a:effectLst/>
                <a:latin typeface="Consolas" panose="020B0609020204030204" pitchFamily="49" charset="0"/>
              </a:rPr>
              <a:t> is greater than 15"</a:t>
            </a:r>
            <a:r>
              <a:rPr kumimoji="0" lang="en-US" altLang="en-US" sz="18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73239"/>
                </a:solidFill>
                <a:effectLst/>
                <a:latin typeface="Consolas" panose="020B0609020204030204" pitchFamily="49" charset="0"/>
              </a:rPr>
              <a:t>    </a:t>
            </a:r>
            <a:r>
              <a:rPr kumimoji="0" lang="en-US" altLang="en-US" sz="18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97414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Decision Making </a:t>
            </a:r>
            <a:r>
              <a:rPr lang="en-US" dirty="0" smtClean="0"/>
              <a:t>&amp; Loops</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5" name="Rectangle 2"/>
          <p:cNvSpPr>
            <a:spLocks noGrp="1" noChangeArrowheads="1"/>
          </p:cNvSpPr>
          <p:nvPr>
            <p:ph idx="1"/>
          </p:nvPr>
        </p:nvSpPr>
        <p:spPr bwMode="auto">
          <a:xfrm>
            <a:off x="838200" y="923538"/>
            <a:ext cx="8364794" cy="615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6699"/>
                </a:solidFill>
                <a:effectLst/>
                <a:latin typeface="Consolas" panose="020B0609020204030204" pitchFamily="49" charset="0"/>
              </a:rPr>
              <a:t>// Java</a:t>
            </a:r>
            <a:r>
              <a:rPr kumimoji="0" lang="en-US" altLang="en-US" sz="1600" b="1" i="0" u="none" strike="noStrike" cap="none" normalizeH="0" dirty="0" smtClean="0">
                <a:ln>
                  <a:noFill/>
                </a:ln>
                <a:solidFill>
                  <a:srgbClr val="006699"/>
                </a:solidFill>
                <a:effectLst/>
                <a:latin typeface="Consolas" panose="020B0609020204030204" pitchFamily="49" charset="0"/>
              </a:rPr>
              <a:t> program to illustrate nested-if statement </a:t>
            </a:r>
            <a:endParaRPr kumimoji="0" lang="en-US" altLang="en-US" sz="1600" b="1" i="0" u="none" strike="noStrike" cap="none" normalizeH="0" baseline="0" dirty="0" smtClean="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6699"/>
                </a:solidFill>
                <a:effectLst/>
                <a:latin typeface="Consolas" panose="020B0609020204030204" pitchFamily="49" charset="0"/>
              </a:rPr>
              <a:t>class</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NestedIfDemo</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public</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static</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void</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006699"/>
                </a:solidFill>
                <a:effectLst/>
                <a:latin typeface="Consolas" panose="020B0609020204030204" pitchFamily="49" charset="0"/>
              </a:rPr>
              <a:t>int</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r>
              <a:rPr kumimoji="0" lang="en-US" altLang="en-US" sz="1600" b="0" i="0" u="none" strike="noStrike" cap="none" normalizeH="0" baseline="0" dirty="0" smtClean="0">
                <a:ln>
                  <a:noFill/>
                </a:ln>
                <a:solidFill>
                  <a:srgbClr val="009900"/>
                </a:solidFill>
                <a:effectLst/>
                <a:latin typeface="Consolas" panose="020B0609020204030204" pitchFamily="49" charset="0"/>
              </a:rPr>
              <a:t>10</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Consolas" panose="020B0609020204030204" pitchFamily="49" charset="0"/>
              </a:rPr>
              <a: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if</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a:t>
            </a:r>
            <a:r>
              <a:rPr kumimoji="0" lang="en-US" altLang="en-US" sz="1600" b="0" i="0" u="none" strike="noStrike" cap="none" normalizeH="0" baseline="0" dirty="0" smtClean="0">
                <a:ln>
                  <a:noFill/>
                </a:ln>
                <a:solidFill>
                  <a:srgbClr val="009900"/>
                </a:solidFill>
                <a:effectLst/>
                <a:latin typeface="Consolas" panose="020B0609020204030204" pitchFamily="49" charset="0"/>
              </a:rPr>
              <a:t>10</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&lt;</a:t>
            </a:r>
            <a:r>
              <a:rPr kumimoji="0" lang="en-US" altLang="en-US" sz="1600" b="0" i="0" u="none" strike="noStrike" cap="none" normalizeH="0" baseline="0" dirty="0" smtClean="0">
                <a:ln>
                  <a:noFill/>
                </a:ln>
                <a:solidFill>
                  <a:srgbClr val="009900"/>
                </a:solidFill>
                <a:effectLst/>
                <a:latin typeface="Consolas" panose="020B0609020204030204" pitchFamily="49" charset="0"/>
              </a:rPr>
              <a:t>15</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First if statement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if</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&lt; </a:t>
            </a:r>
            <a:r>
              <a:rPr kumimoji="0" lang="en-US" altLang="en-US" sz="1600" b="0" i="0" u="none" strike="noStrike" cap="none" normalizeH="0" baseline="0" dirty="0" smtClean="0">
                <a:ln>
                  <a:noFill/>
                </a:ln>
                <a:solidFill>
                  <a:srgbClr val="009900"/>
                </a:solidFill>
                <a:effectLst/>
                <a:latin typeface="Consolas" panose="020B0609020204030204" pitchFamily="49" charset="0"/>
              </a:rPr>
              <a:t>15</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rPr>
              <a:t>"</a:t>
            </a:r>
            <a:r>
              <a:rPr kumimoji="0" lang="en-US" altLang="en-US" sz="1600" b="0" i="0" u="none" strike="noStrike" cap="none" normalizeH="0" baseline="0" dirty="0" err="1" smtClean="0">
                <a:ln>
                  <a:noFill/>
                </a:ln>
                <a:solidFill>
                  <a:srgbClr val="0000FF"/>
                </a:solidFill>
                <a:effectLst/>
                <a:latin typeface="Consolas" panose="020B0609020204030204" pitchFamily="49" charset="0"/>
              </a:rPr>
              <a:t>i</a:t>
            </a:r>
            <a:r>
              <a:rPr kumimoji="0" lang="en-US" altLang="en-US" sz="1600" b="0" i="0" u="none" strike="noStrike" cap="none" normalizeH="0" baseline="0" dirty="0" smtClean="0">
                <a:ln>
                  <a:noFill/>
                </a:ln>
                <a:solidFill>
                  <a:srgbClr val="0000FF"/>
                </a:solidFill>
                <a:effectLst/>
                <a:latin typeface="Consolas" panose="020B0609020204030204" pitchFamily="49" charset="0"/>
              </a:rPr>
              <a:t> is smaller than 15"</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Consolas" panose="020B0609020204030204" pitchFamily="49" charset="0"/>
              </a:rPr>
              <a:t>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Nested - if statement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Will only be executed if statement above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it is true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if</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&lt; </a:t>
            </a:r>
            <a:r>
              <a:rPr kumimoji="0" lang="en-US" altLang="en-US" sz="1600" b="0" i="0" u="none" strike="noStrike" cap="none" normalizeH="0" baseline="0" dirty="0" smtClean="0">
                <a:ln>
                  <a:noFill/>
                </a:ln>
                <a:solidFill>
                  <a:srgbClr val="009900"/>
                </a:solidFill>
                <a:effectLst/>
                <a:latin typeface="Consolas" panose="020B0609020204030204" pitchFamily="49" charset="0"/>
              </a:rPr>
              <a:t>12</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FF"/>
                </a:solidFill>
                <a:effectLst/>
                <a:latin typeface="Consolas" panose="020B0609020204030204" pitchFamily="49" charset="0"/>
              </a:rPr>
              <a:t>"</a:t>
            </a:r>
            <a:r>
              <a:rPr kumimoji="0" lang="en-US" altLang="en-US" sz="1600" b="0" i="0" u="none" strike="noStrike" cap="none" normalizeH="0" baseline="0" dirty="0" err="1" smtClean="0">
                <a:ln>
                  <a:noFill/>
                </a:ln>
                <a:solidFill>
                  <a:srgbClr val="0000FF"/>
                </a:solidFill>
                <a:effectLst/>
                <a:latin typeface="Consolas" panose="020B0609020204030204" pitchFamily="49" charset="0"/>
              </a:rPr>
              <a:t>i</a:t>
            </a:r>
            <a:r>
              <a:rPr kumimoji="0" lang="en-US" altLang="en-US" sz="1600" b="0" i="0" u="none" strike="noStrike" cap="none" normalizeH="0" baseline="0" dirty="0" smtClean="0">
                <a:ln>
                  <a:noFill/>
                </a:ln>
                <a:solidFill>
                  <a:srgbClr val="0000FF"/>
                </a:solidFill>
                <a:effectLst/>
                <a:latin typeface="Consolas" panose="020B0609020204030204" pitchFamily="49" charset="0"/>
              </a:rPr>
              <a:t> is smaller than 12 too"</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else</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rPr>
              <a:t>"</a:t>
            </a:r>
            <a:r>
              <a:rPr kumimoji="0" lang="en-US" altLang="en-US" sz="1600" b="0" i="0" u="none" strike="noStrike" cap="none" normalizeH="0" baseline="0" dirty="0" err="1" smtClean="0">
                <a:ln>
                  <a:noFill/>
                </a:ln>
                <a:solidFill>
                  <a:srgbClr val="0000FF"/>
                </a:solidFill>
                <a:effectLst/>
                <a:latin typeface="Consolas" panose="020B0609020204030204" pitchFamily="49" charset="0"/>
              </a:rPr>
              <a:t>i</a:t>
            </a:r>
            <a:r>
              <a:rPr kumimoji="0" lang="en-US" altLang="en-US" sz="1600" b="0" i="0" u="none" strike="noStrike" cap="none" normalizeH="0" baseline="0" dirty="0" smtClean="0">
                <a:ln>
                  <a:noFill/>
                </a:ln>
                <a:solidFill>
                  <a:srgbClr val="0000FF"/>
                </a:solidFill>
                <a:effectLst/>
                <a:latin typeface="Consolas" panose="020B0609020204030204" pitchFamily="49" charset="0"/>
              </a:rPr>
              <a:t> is greater than 15"</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53263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Decision Making </a:t>
            </a:r>
            <a:r>
              <a:rPr lang="en-US" dirty="0" smtClean="0"/>
              <a:t>&amp; Loops</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graphicFrame>
        <p:nvGraphicFramePr>
          <p:cNvPr id="6" name="Content Placeholder 5"/>
          <p:cNvGraphicFramePr>
            <a:graphicFrameLocks noGrp="1"/>
          </p:cNvGraphicFramePr>
          <p:nvPr>
            <p:ph idx="1"/>
            <p:extLst>
              <p:ext uri="{D42A27DB-BD31-4B8C-83A1-F6EECF244321}">
                <p14:modId xmlns:p14="http://schemas.microsoft.com/office/powerpoint/2010/main" val="3739530994"/>
              </p:ext>
            </p:extLst>
          </p:nvPr>
        </p:nvGraphicFramePr>
        <p:xfrm>
          <a:off x="1253612" y="1460090"/>
          <a:ext cx="8509820" cy="4930140"/>
        </p:xfrm>
        <a:graphic>
          <a:graphicData uri="http://schemas.openxmlformats.org/drawingml/2006/table">
            <a:tbl>
              <a:tblPr/>
              <a:tblGrid>
                <a:gridCol w="8509820">
                  <a:extLst>
                    <a:ext uri="{9D8B030D-6E8A-4147-A177-3AD203B41FA5}">
                      <a16:colId xmlns:a16="http://schemas.microsoft.com/office/drawing/2014/main" val="635769513"/>
                    </a:ext>
                  </a:extLst>
                </a:gridCol>
              </a:tblGrid>
              <a:tr h="4852220">
                <a:tc>
                  <a:txBody>
                    <a:bodyPr/>
                    <a:lstStyle/>
                    <a:p>
                      <a:pPr algn="l" rtl="0" fontAlgn="base"/>
                      <a:r>
                        <a:rPr lang="en-US" sz="1800" b="0" i="0" dirty="0">
                          <a:effectLst/>
                          <a:latin typeface="Consolas" panose="020B0609020204030204" pitchFamily="49" charset="0"/>
                        </a:rPr>
                        <a:t>// Java program to illustrate if-else-if ladder</a:t>
                      </a:r>
                    </a:p>
                    <a:p>
                      <a:pPr algn="l" rtl="0" fontAlgn="base"/>
                      <a:r>
                        <a:rPr lang="en-US" sz="1800" b="0" i="0" dirty="0">
                          <a:effectLst/>
                          <a:latin typeface="Consolas" panose="020B0609020204030204" pitchFamily="49" charset="0"/>
                        </a:rPr>
                        <a:t> </a:t>
                      </a:r>
                    </a:p>
                    <a:p>
                      <a:pPr algn="l" rtl="0" fontAlgn="base"/>
                      <a:r>
                        <a:rPr lang="en-US" sz="1800" b="0" i="0" dirty="0">
                          <a:effectLst/>
                          <a:latin typeface="Consolas" panose="020B0609020204030204" pitchFamily="49" charset="0"/>
                        </a:rPr>
                        <a:t>class </a:t>
                      </a:r>
                      <a:r>
                        <a:rPr lang="en-US" sz="1800" b="0" i="0" dirty="0" err="1">
                          <a:effectLst/>
                          <a:latin typeface="Consolas" panose="020B0609020204030204" pitchFamily="49" charset="0"/>
                        </a:rPr>
                        <a:t>ifelseifDemo</a:t>
                      </a:r>
                      <a:r>
                        <a:rPr lang="en-US" sz="1800" b="0" i="0" dirty="0">
                          <a:effectLst/>
                          <a:latin typeface="Consolas" panose="020B0609020204030204" pitchFamily="49" charset="0"/>
                        </a:rPr>
                        <a:t> {</a:t>
                      </a:r>
                    </a:p>
                    <a:p>
                      <a:pPr algn="l" rtl="0" fontAlgn="base"/>
                      <a:r>
                        <a:rPr lang="en-US" sz="1800" b="0" i="0" dirty="0">
                          <a:effectLst/>
                          <a:latin typeface="Consolas" panose="020B0609020204030204" pitchFamily="49" charset="0"/>
                        </a:rPr>
                        <a:t>    public static void main(String </a:t>
                      </a:r>
                      <a:r>
                        <a:rPr lang="en-US" sz="1800" b="0" i="0" dirty="0" err="1">
                          <a:effectLst/>
                          <a:latin typeface="Consolas" panose="020B0609020204030204" pitchFamily="49" charset="0"/>
                        </a:rPr>
                        <a:t>args</a:t>
                      </a:r>
                      <a:r>
                        <a:rPr lang="en-US" sz="1800" b="0" i="0" dirty="0">
                          <a:effectLst/>
                          <a:latin typeface="Consolas" panose="020B0609020204030204" pitchFamily="49" charset="0"/>
                        </a:rPr>
                        <a:t>[])</a:t>
                      </a:r>
                    </a:p>
                    <a:p>
                      <a:pPr algn="l" rtl="0" fontAlgn="base"/>
                      <a:r>
                        <a:rPr lang="en-US" sz="1800" b="0" i="0" dirty="0">
                          <a:effectLst/>
                          <a:latin typeface="Consolas" panose="020B0609020204030204" pitchFamily="49" charset="0"/>
                        </a:rPr>
                        <a:t>    {</a:t>
                      </a:r>
                    </a:p>
                    <a:p>
                      <a:pPr algn="l" rtl="0" fontAlgn="base"/>
                      <a:r>
                        <a:rPr lang="en-US" sz="1800" b="0" i="0" dirty="0">
                          <a:effectLst/>
                          <a:latin typeface="Consolas" panose="020B0609020204030204" pitchFamily="49" charset="0"/>
                        </a:rPr>
                        <a:t>        </a:t>
                      </a:r>
                      <a:r>
                        <a:rPr lang="en-US" sz="1800" b="0" i="0" dirty="0" err="1">
                          <a:effectLst/>
                          <a:latin typeface="Consolas" panose="020B0609020204030204" pitchFamily="49" charset="0"/>
                        </a:rPr>
                        <a:t>int</a:t>
                      </a:r>
                      <a:r>
                        <a:rPr lang="en-US" sz="1800" b="0" i="0" dirty="0">
                          <a:effectLst/>
                          <a:latin typeface="Consolas" panose="020B0609020204030204" pitchFamily="49" charset="0"/>
                        </a:rPr>
                        <a:t> </a:t>
                      </a:r>
                      <a:r>
                        <a:rPr lang="en-US" sz="1800" b="0" i="0" dirty="0" err="1">
                          <a:effectLst/>
                          <a:latin typeface="Consolas" panose="020B0609020204030204" pitchFamily="49" charset="0"/>
                        </a:rPr>
                        <a:t>i</a:t>
                      </a:r>
                      <a:r>
                        <a:rPr lang="en-US" sz="1800" b="0" i="0" dirty="0">
                          <a:effectLst/>
                          <a:latin typeface="Consolas" panose="020B0609020204030204" pitchFamily="49" charset="0"/>
                        </a:rPr>
                        <a:t> = 20;</a:t>
                      </a:r>
                    </a:p>
                    <a:p>
                      <a:pPr algn="l" rtl="0" fontAlgn="base"/>
                      <a:r>
                        <a:rPr lang="en-US" sz="1800" b="0" i="0" dirty="0">
                          <a:effectLst/>
                          <a:latin typeface="Consolas" panose="020B0609020204030204" pitchFamily="49" charset="0"/>
                        </a:rPr>
                        <a:t> </a:t>
                      </a:r>
                    </a:p>
                    <a:p>
                      <a:pPr algn="l" rtl="0" fontAlgn="base"/>
                      <a:r>
                        <a:rPr lang="en-US" sz="1800" b="0" i="0" dirty="0">
                          <a:effectLst/>
                          <a:latin typeface="Consolas" panose="020B0609020204030204" pitchFamily="49" charset="0"/>
                        </a:rPr>
                        <a:t>        if (</a:t>
                      </a:r>
                      <a:r>
                        <a:rPr lang="en-US" sz="1800" b="0" i="0" dirty="0" err="1">
                          <a:effectLst/>
                          <a:latin typeface="Consolas" panose="020B0609020204030204" pitchFamily="49" charset="0"/>
                        </a:rPr>
                        <a:t>i</a:t>
                      </a:r>
                      <a:r>
                        <a:rPr lang="en-US" sz="1800" b="0" i="0" dirty="0">
                          <a:effectLst/>
                          <a:latin typeface="Consolas" panose="020B0609020204030204" pitchFamily="49" charset="0"/>
                        </a:rPr>
                        <a:t> == 10)</a:t>
                      </a:r>
                    </a:p>
                    <a:p>
                      <a:pPr algn="l" rtl="0" fontAlgn="base"/>
                      <a:r>
                        <a:rPr lang="en-US" sz="1800" b="0" i="0" dirty="0">
                          <a:effectLst/>
                          <a:latin typeface="Consolas" panose="020B0609020204030204" pitchFamily="49" charset="0"/>
                        </a:rPr>
                        <a:t>            </a:t>
                      </a:r>
                      <a:r>
                        <a:rPr lang="en-US" sz="1800" b="0" i="0" dirty="0" err="1">
                          <a:effectLst/>
                          <a:latin typeface="Consolas" panose="020B0609020204030204" pitchFamily="49" charset="0"/>
                        </a:rPr>
                        <a:t>System.out.println</a:t>
                      </a:r>
                      <a:r>
                        <a:rPr lang="en-US" sz="1800" b="0" i="0" dirty="0">
                          <a:effectLst/>
                          <a:latin typeface="Consolas" panose="020B0609020204030204" pitchFamily="49" charset="0"/>
                        </a:rPr>
                        <a:t>("</a:t>
                      </a:r>
                      <a:r>
                        <a:rPr lang="en-US" sz="1800" b="0" i="0" dirty="0" err="1">
                          <a:effectLst/>
                          <a:latin typeface="Consolas" panose="020B0609020204030204" pitchFamily="49" charset="0"/>
                        </a:rPr>
                        <a:t>i</a:t>
                      </a:r>
                      <a:r>
                        <a:rPr lang="en-US" sz="1800" b="0" i="0" dirty="0">
                          <a:effectLst/>
                          <a:latin typeface="Consolas" panose="020B0609020204030204" pitchFamily="49" charset="0"/>
                        </a:rPr>
                        <a:t> is 10");</a:t>
                      </a:r>
                    </a:p>
                    <a:p>
                      <a:pPr algn="l" rtl="0" fontAlgn="base"/>
                      <a:r>
                        <a:rPr lang="en-US" sz="1800" b="0" i="0" dirty="0">
                          <a:effectLst/>
                          <a:latin typeface="Consolas" panose="020B0609020204030204" pitchFamily="49" charset="0"/>
                        </a:rPr>
                        <a:t>        else if (</a:t>
                      </a:r>
                      <a:r>
                        <a:rPr lang="en-US" sz="1800" b="0" i="0" dirty="0" err="1">
                          <a:effectLst/>
                          <a:latin typeface="Consolas" panose="020B0609020204030204" pitchFamily="49" charset="0"/>
                        </a:rPr>
                        <a:t>i</a:t>
                      </a:r>
                      <a:r>
                        <a:rPr lang="en-US" sz="1800" b="0" i="0" dirty="0">
                          <a:effectLst/>
                          <a:latin typeface="Consolas" panose="020B0609020204030204" pitchFamily="49" charset="0"/>
                        </a:rPr>
                        <a:t> == 15)</a:t>
                      </a:r>
                    </a:p>
                    <a:p>
                      <a:pPr algn="l" rtl="0" fontAlgn="base"/>
                      <a:r>
                        <a:rPr lang="en-US" sz="1800" b="0" i="0" dirty="0">
                          <a:effectLst/>
                          <a:latin typeface="Consolas" panose="020B0609020204030204" pitchFamily="49" charset="0"/>
                        </a:rPr>
                        <a:t>            </a:t>
                      </a:r>
                      <a:r>
                        <a:rPr lang="en-US" sz="1800" b="0" i="0" dirty="0" err="1">
                          <a:effectLst/>
                          <a:latin typeface="Consolas" panose="020B0609020204030204" pitchFamily="49" charset="0"/>
                        </a:rPr>
                        <a:t>System.out.println</a:t>
                      </a:r>
                      <a:r>
                        <a:rPr lang="en-US" sz="1800" b="0" i="0" dirty="0">
                          <a:effectLst/>
                          <a:latin typeface="Consolas" panose="020B0609020204030204" pitchFamily="49" charset="0"/>
                        </a:rPr>
                        <a:t>("</a:t>
                      </a:r>
                      <a:r>
                        <a:rPr lang="en-US" sz="1800" b="0" i="0" dirty="0" err="1">
                          <a:effectLst/>
                          <a:latin typeface="Consolas" panose="020B0609020204030204" pitchFamily="49" charset="0"/>
                        </a:rPr>
                        <a:t>i</a:t>
                      </a:r>
                      <a:r>
                        <a:rPr lang="en-US" sz="1800" b="0" i="0" dirty="0">
                          <a:effectLst/>
                          <a:latin typeface="Consolas" panose="020B0609020204030204" pitchFamily="49" charset="0"/>
                        </a:rPr>
                        <a:t> is 15");</a:t>
                      </a:r>
                    </a:p>
                    <a:p>
                      <a:pPr algn="l" rtl="0" fontAlgn="base"/>
                      <a:r>
                        <a:rPr lang="en-US" sz="1800" b="0" i="0" dirty="0">
                          <a:effectLst/>
                          <a:latin typeface="Consolas" panose="020B0609020204030204" pitchFamily="49" charset="0"/>
                        </a:rPr>
                        <a:t>        else if (</a:t>
                      </a:r>
                      <a:r>
                        <a:rPr lang="en-US" sz="1800" b="0" i="0" dirty="0" err="1">
                          <a:effectLst/>
                          <a:latin typeface="Consolas" panose="020B0609020204030204" pitchFamily="49" charset="0"/>
                        </a:rPr>
                        <a:t>i</a:t>
                      </a:r>
                      <a:r>
                        <a:rPr lang="en-US" sz="1800" b="0" i="0" dirty="0">
                          <a:effectLst/>
                          <a:latin typeface="Consolas" panose="020B0609020204030204" pitchFamily="49" charset="0"/>
                        </a:rPr>
                        <a:t> == 20)</a:t>
                      </a:r>
                    </a:p>
                    <a:p>
                      <a:pPr algn="l" rtl="0" fontAlgn="base"/>
                      <a:r>
                        <a:rPr lang="en-US" sz="1800" b="0" i="0" dirty="0">
                          <a:effectLst/>
                          <a:latin typeface="Consolas" panose="020B0609020204030204" pitchFamily="49" charset="0"/>
                        </a:rPr>
                        <a:t>            </a:t>
                      </a:r>
                      <a:r>
                        <a:rPr lang="en-US" sz="1800" b="0" i="0" dirty="0" err="1">
                          <a:effectLst/>
                          <a:latin typeface="Consolas" panose="020B0609020204030204" pitchFamily="49" charset="0"/>
                        </a:rPr>
                        <a:t>System.out.println</a:t>
                      </a:r>
                      <a:r>
                        <a:rPr lang="en-US" sz="1800" b="0" i="0" dirty="0">
                          <a:effectLst/>
                          <a:latin typeface="Consolas" panose="020B0609020204030204" pitchFamily="49" charset="0"/>
                        </a:rPr>
                        <a:t>("</a:t>
                      </a:r>
                      <a:r>
                        <a:rPr lang="en-US" sz="1800" b="0" i="0" dirty="0" err="1">
                          <a:effectLst/>
                          <a:latin typeface="Consolas" panose="020B0609020204030204" pitchFamily="49" charset="0"/>
                        </a:rPr>
                        <a:t>i</a:t>
                      </a:r>
                      <a:r>
                        <a:rPr lang="en-US" sz="1800" b="0" i="0" dirty="0">
                          <a:effectLst/>
                          <a:latin typeface="Consolas" panose="020B0609020204030204" pitchFamily="49" charset="0"/>
                        </a:rPr>
                        <a:t> is 20");</a:t>
                      </a:r>
                    </a:p>
                    <a:p>
                      <a:pPr algn="l" rtl="0" fontAlgn="base"/>
                      <a:r>
                        <a:rPr lang="en-US" sz="1800" b="0" i="0" dirty="0">
                          <a:effectLst/>
                          <a:latin typeface="Consolas" panose="020B0609020204030204" pitchFamily="49" charset="0"/>
                        </a:rPr>
                        <a:t>        else</a:t>
                      </a:r>
                    </a:p>
                    <a:p>
                      <a:pPr algn="l" rtl="0" fontAlgn="base"/>
                      <a:r>
                        <a:rPr lang="en-US" sz="1800" b="0" i="0" dirty="0">
                          <a:effectLst/>
                          <a:latin typeface="Consolas" panose="020B0609020204030204" pitchFamily="49" charset="0"/>
                        </a:rPr>
                        <a:t>            </a:t>
                      </a:r>
                      <a:r>
                        <a:rPr lang="en-US" sz="1800" b="0" i="0" dirty="0" err="1">
                          <a:effectLst/>
                          <a:latin typeface="Consolas" panose="020B0609020204030204" pitchFamily="49" charset="0"/>
                        </a:rPr>
                        <a:t>System.out.println</a:t>
                      </a:r>
                      <a:r>
                        <a:rPr lang="en-US" sz="1800" b="0" i="0" dirty="0">
                          <a:effectLst/>
                          <a:latin typeface="Consolas" panose="020B0609020204030204" pitchFamily="49" charset="0"/>
                        </a:rPr>
                        <a:t>("</a:t>
                      </a:r>
                      <a:r>
                        <a:rPr lang="en-US" sz="1800" b="0" i="0" dirty="0" err="1">
                          <a:effectLst/>
                          <a:latin typeface="Consolas" panose="020B0609020204030204" pitchFamily="49" charset="0"/>
                        </a:rPr>
                        <a:t>i</a:t>
                      </a:r>
                      <a:r>
                        <a:rPr lang="en-US" sz="1800" b="0" i="0" dirty="0">
                          <a:effectLst/>
                          <a:latin typeface="Consolas" panose="020B0609020204030204" pitchFamily="49" charset="0"/>
                        </a:rPr>
                        <a:t> is not present");</a:t>
                      </a:r>
                    </a:p>
                    <a:p>
                      <a:pPr algn="l" rtl="0" fontAlgn="base"/>
                      <a:r>
                        <a:rPr lang="en-US" sz="1800" b="0" i="0" dirty="0">
                          <a:effectLst/>
                          <a:latin typeface="Consolas" panose="020B0609020204030204" pitchFamily="49" charset="0"/>
                        </a:rPr>
                        <a:t>    }</a:t>
                      </a:r>
                    </a:p>
                    <a:p>
                      <a:pPr algn="l" rtl="0" fontAlgn="base"/>
                      <a:r>
                        <a:rPr lang="en-US" sz="1800" b="0" i="0" dirty="0">
                          <a:effectLst/>
                          <a:latin typeface="Consolas" panose="020B0609020204030204" pitchFamily="49" charset="0"/>
                        </a:rPr>
                        <a:t>}</a:t>
                      </a:r>
                    </a:p>
                  </a:txBody>
                  <a:tcPr marL="95250" marR="95250" marT="133350" marB="133350" anchor="ctr">
                    <a:lnL>
                      <a:noFill/>
                    </a:lnL>
                    <a:lnR>
                      <a:noFill/>
                    </a:lnR>
                    <a:lnT>
                      <a:noFill/>
                    </a:lnT>
                    <a:lnB>
                      <a:noFill/>
                    </a:lnB>
                  </a:tcPr>
                </a:tc>
                <a:extLst>
                  <a:ext uri="{0D108BD9-81ED-4DB2-BD59-A6C34878D82A}">
                    <a16:rowId xmlns:a16="http://schemas.microsoft.com/office/drawing/2014/main" val="2033504980"/>
                  </a:ext>
                </a:extLst>
              </a:tr>
            </a:tbl>
          </a:graphicData>
        </a:graphic>
      </p:graphicFrame>
      <p:sp>
        <p:nvSpPr>
          <p:cNvPr id="7" name="Rectangle 2"/>
          <p:cNvSpPr>
            <a:spLocks noChangeArrowheads="1"/>
          </p:cNvSpPr>
          <p:nvPr/>
        </p:nvSpPr>
        <p:spPr bwMode="auto">
          <a:xfrm>
            <a:off x="-333121" y="-117648"/>
            <a:ext cx="995186"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urw-din"/>
              </a:rPr>
              <a:t/>
            </a:r>
            <a:br>
              <a:rPr kumimoji="0" lang="en-US" altLang="en-US" sz="1200" b="0" i="0" u="none" strike="noStrike" cap="none" normalizeH="0" baseline="0" smtClean="0">
                <a:ln>
                  <a:noFill/>
                </a:ln>
                <a:solidFill>
                  <a:srgbClr val="273239"/>
                </a:solidFill>
                <a:effectLst/>
                <a:latin typeface="urw-din"/>
              </a:rPr>
            </a:br>
            <a:endParaRPr kumimoji="0" lang="en-US" altLang="en-US" sz="15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70043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Decision Making </a:t>
            </a:r>
            <a:r>
              <a:rPr lang="en-US" dirty="0" smtClean="0"/>
              <a:t>&amp; Loops</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2"/>
          <p:cNvSpPr>
            <a:spLocks noChangeArrowheads="1"/>
          </p:cNvSpPr>
          <p:nvPr/>
        </p:nvSpPr>
        <p:spPr bwMode="auto">
          <a:xfrm>
            <a:off x="-333121" y="-117648"/>
            <a:ext cx="995186"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urw-din"/>
              </a:rPr>
              <a:t/>
            </a:r>
            <a:br>
              <a:rPr kumimoji="0" lang="en-US" altLang="en-US" sz="1200" b="0" i="0" u="none" strike="noStrike" cap="none" normalizeH="0" baseline="0" smtClean="0">
                <a:ln>
                  <a:noFill/>
                </a:ln>
                <a:solidFill>
                  <a:srgbClr val="273239"/>
                </a:solidFill>
                <a:effectLst/>
                <a:latin typeface="urw-din"/>
              </a:rPr>
            </a:br>
            <a:endParaRPr kumimoji="0" lang="en-US" altLang="en-US" sz="15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1415845" y="1343792"/>
            <a:ext cx="5884607" cy="5219240"/>
          </a:xfrm>
          <a:prstGeom prst="rect">
            <a:avLst/>
          </a:prstGeom>
        </p:spPr>
      </p:pic>
    </p:spTree>
    <p:extLst>
      <p:ext uri="{BB962C8B-B14F-4D97-AF65-F5344CB8AC3E}">
        <p14:creationId xmlns:p14="http://schemas.microsoft.com/office/powerpoint/2010/main" val="3440336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a:t>Primitive Data Types</a:t>
            </a:r>
          </a:p>
        </p:txBody>
      </p:sp>
      <p:sp>
        <p:nvSpPr>
          <p:cNvPr id="3" name="Content Placeholder 2"/>
          <p:cNvSpPr>
            <a:spLocks noGrp="1"/>
          </p:cNvSpPr>
          <p:nvPr>
            <p:ph idx="1"/>
          </p:nvPr>
        </p:nvSpPr>
        <p:spPr>
          <a:xfrm>
            <a:off x="838200" y="1092261"/>
            <a:ext cx="10515600" cy="5360276"/>
          </a:xfrm>
        </p:spPr>
        <p:txBody>
          <a:bodyPr>
            <a:normAutofit/>
          </a:bodyPr>
          <a:lstStyle/>
          <a:p>
            <a:pPr>
              <a:lnSpc>
                <a:spcPct val="200000"/>
              </a:lnSpc>
            </a:pPr>
            <a:r>
              <a:rPr lang="en-US" sz="2400" dirty="0" smtClean="0"/>
              <a:t>Specifies the </a:t>
            </a:r>
            <a:r>
              <a:rPr lang="en-US" sz="2400" dirty="0"/>
              <a:t>size and type of variable values, and it has no additional methods.</a:t>
            </a:r>
          </a:p>
          <a:p>
            <a:pPr>
              <a:lnSpc>
                <a:spcPct val="200000"/>
              </a:lnSpc>
            </a:pPr>
            <a:r>
              <a:rPr lang="en-US" sz="2400" dirty="0" smtClean="0"/>
              <a:t> There </a:t>
            </a:r>
            <a:r>
              <a:rPr lang="en-US" sz="2400" dirty="0"/>
              <a:t>are eight primitive data types in Java</a:t>
            </a:r>
            <a:r>
              <a:rPr lang="en-US" sz="2400" dirty="0" smtClean="0"/>
              <a:t>:</a:t>
            </a:r>
          </a:p>
          <a:p>
            <a:pPr marL="0" indent="0">
              <a:buNone/>
            </a:pPr>
            <a:endParaRPr lang="en-US" sz="2000" dirty="0"/>
          </a:p>
          <a:p>
            <a:endParaRPr lang="en-US" sz="20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graphicFrame>
        <p:nvGraphicFramePr>
          <p:cNvPr id="7" name="Table 6"/>
          <p:cNvGraphicFramePr>
            <a:graphicFrameLocks noGrp="1"/>
          </p:cNvGraphicFramePr>
          <p:nvPr>
            <p:extLst>
              <p:ext uri="{D42A27DB-BD31-4B8C-83A1-F6EECF244321}">
                <p14:modId xmlns:p14="http://schemas.microsoft.com/office/powerpoint/2010/main" val="3192958111"/>
              </p:ext>
            </p:extLst>
          </p:nvPr>
        </p:nvGraphicFramePr>
        <p:xfrm>
          <a:off x="838200" y="2848234"/>
          <a:ext cx="8740095" cy="3876764"/>
        </p:xfrm>
        <a:graphic>
          <a:graphicData uri="http://schemas.openxmlformats.org/drawingml/2006/table">
            <a:tbl>
              <a:tblPr/>
              <a:tblGrid>
                <a:gridCol w="1747893">
                  <a:extLst>
                    <a:ext uri="{9D8B030D-6E8A-4147-A177-3AD203B41FA5}">
                      <a16:colId xmlns:a16="http://schemas.microsoft.com/office/drawing/2014/main" val="20000"/>
                    </a:ext>
                  </a:extLst>
                </a:gridCol>
                <a:gridCol w="1485798">
                  <a:extLst>
                    <a:ext uri="{9D8B030D-6E8A-4147-A177-3AD203B41FA5}">
                      <a16:colId xmlns:a16="http://schemas.microsoft.com/office/drawing/2014/main" val="20001"/>
                    </a:ext>
                  </a:extLst>
                </a:gridCol>
                <a:gridCol w="5506404">
                  <a:extLst>
                    <a:ext uri="{9D8B030D-6E8A-4147-A177-3AD203B41FA5}">
                      <a16:colId xmlns:a16="http://schemas.microsoft.com/office/drawing/2014/main" val="20002"/>
                    </a:ext>
                  </a:extLst>
                </a:gridCol>
              </a:tblGrid>
              <a:tr h="370490">
                <a:tc>
                  <a:txBody>
                    <a:bodyPr/>
                    <a:lstStyle/>
                    <a:p>
                      <a:pPr algn="l" fontAlgn="t"/>
                      <a:r>
                        <a:rPr lang="en-US" sz="1500" b="1" dirty="0">
                          <a:effectLst/>
                        </a:rPr>
                        <a:t>Data Type</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b="1" dirty="0">
                          <a:effectLst/>
                        </a:rPr>
                        <a:t>Size</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b="1" dirty="0">
                          <a:effectLst/>
                        </a:rPr>
                        <a:t>Description</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490">
                <a:tc>
                  <a:txBody>
                    <a:bodyPr/>
                    <a:lstStyle/>
                    <a:p>
                      <a:pPr algn="l" fontAlgn="t"/>
                      <a:r>
                        <a:rPr lang="en-US" sz="1500">
                          <a:effectLst/>
                        </a:rPr>
                        <a:t>byte</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dirty="0">
                          <a:effectLst/>
                        </a:rPr>
                        <a:t>1 byte</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Stores whole numbers from -128 to 127</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370490">
                <a:tc>
                  <a:txBody>
                    <a:bodyPr/>
                    <a:lstStyle/>
                    <a:p>
                      <a:pPr algn="l" fontAlgn="t"/>
                      <a:r>
                        <a:rPr lang="en-US" sz="1500">
                          <a:effectLst/>
                        </a:rPr>
                        <a:t>short</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2 bytes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Stores whole numbers from -32,768 to 32,767</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0999">
                <a:tc>
                  <a:txBody>
                    <a:bodyPr/>
                    <a:lstStyle/>
                    <a:p>
                      <a:pPr algn="l" fontAlgn="t"/>
                      <a:r>
                        <a:rPr lang="en-US" sz="1500">
                          <a:effectLst/>
                        </a:rPr>
                        <a:t>int</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4 bytes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Stores whole numbers from -2,147,483,648 to 2,147,483,647</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641317">
                <a:tc>
                  <a:txBody>
                    <a:bodyPr/>
                    <a:lstStyle/>
                    <a:p>
                      <a:pPr algn="l" fontAlgn="t"/>
                      <a:r>
                        <a:rPr lang="en-US" sz="1500">
                          <a:effectLst/>
                        </a:rPr>
                        <a:t>long</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8 bytes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Stores whole numbers from -9,223,372,036,854,775,808 to 9,223,372,036,854,775,807</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60999">
                <a:tc>
                  <a:txBody>
                    <a:bodyPr/>
                    <a:lstStyle/>
                    <a:p>
                      <a:pPr algn="l" fontAlgn="t"/>
                      <a:r>
                        <a:rPr lang="en-US" sz="1500">
                          <a:effectLst/>
                        </a:rPr>
                        <a:t>float</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4 bytes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Stores fractional numbers. Sufficient for storing 6 to 7 decimal digits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5"/>
                  </a:ext>
                </a:extLst>
              </a:tr>
              <a:tr h="460999">
                <a:tc>
                  <a:txBody>
                    <a:bodyPr/>
                    <a:lstStyle/>
                    <a:p>
                      <a:pPr algn="l" fontAlgn="t"/>
                      <a:r>
                        <a:rPr lang="en-US" sz="1500">
                          <a:effectLst/>
                        </a:rPr>
                        <a:t>double</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8 bytes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Stores fractional numbers. Sufficient for storing 15 decimal digits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0490">
                <a:tc>
                  <a:txBody>
                    <a:bodyPr/>
                    <a:lstStyle/>
                    <a:p>
                      <a:pPr algn="l" fontAlgn="t"/>
                      <a:r>
                        <a:rPr lang="en-US" sz="1500">
                          <a:effectLst/>
                        </a:rPr>
                        <a:t>boolean</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dirty="0" smtClean="0">
                          <a:effectLst/>
                        </a:rPr>
                        <a:t>2</a:t>
                      </a:r>
                      <a:r>
                        <a:rPr lang="en-US" sz="1500" baseline="0" dirty="0" smtClean="0">
                          <a:effectLst/>
                        </a:rPr>
                        <a:t> bytes </a:t>
                      </a:r>
                      <a:endParaRPr lang="en-US" sz="1500" dirty="0">
                        <a:effectLst/>
                      </a:endParaRP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Stores true or false values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7"/>
                  </a:ext>
                </a:extLst>
              </a:tr>
              <a:tr h="370490">
                <a:tc>
                  <a:txBody>
                    <a:bodyPr/>
                    <a:lstStyle/>
                    <a:p>
                      <a:pPr algn="l" fontAlgn="t"/>
                      <a:r>
                        <a:rPr lang="en-US" sz="1500">
                          <a:effectLst/>
                        </a:rPr>
                        <a:t>char</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2 bytes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Stores a single character/letter or ASCII values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848488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Decision Making </a:t>
            </a:r>
            <a:r>
              <a:rPr lang="en-US" dirty="0" smtClean="0"/>
              <a:t>&amp; Loops</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2"/>
          <p:cNvSpPr>
            <a:spLocks noChangeArrowheads="1"/>
          </p:cNvSpPr>
          <p:nvPr/>
        </p:nvSpPr>
        <p:spPr bwMode="auto">
          <a:xfrm>
            <a:off x="-333121" y="-117648"/>
            <a:ext cx="995186"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urw-din"/>
              </a:rPr>
              <a:t/>
            </a:r>
            <a:br>
              <a:rPr kumimoji="0" lang="en-US" altLang="en-US" sz="1200" b="0" i="0" u="none" strike="noStrike" cap="none" normalizeH="0" baseline="0" smtClean="0">
                <a:ln>
                  <a:noFill/>
                </a:ln>
                <a:solidFill>
                  <a:srgbClr val="273239"/>
                </a:solidFill>
                <a:effectLst/>
                <a:latin typeface="urw-din"/>
              </a:rPr>
            </a:br>
            <a:endParaRPr kumimoji="0" lang="en-US" altLang="en-US" sz="15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605792273"/>
              </p:ext>
            </p:extLst>
          </p:nvPr>
        </p:nvGraphicFramePr>
        <p:xfrm>
          <a:off x="1678039" y="1280160"/>
          <a:ext cx="8128000" cy="55778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761559527"/>
                    </a:ext>
                  </a:extLst>
                </a:gridCol>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 Java program to illustrate using</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 continue in an if statement</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class</a:t>
                      </a:r>
                      <a:r>
                        <a:rPr kumimoji="0" lang="en-US" altLang="en-US" sz="2800" u="none" strike="noStrike" cap="none" normalizeH="0" baseline="0" dirty="0" smtClean="0">
                          <a:ln>
                            <a:noFill/>
                          </a:ln>
                          <a:effectLst/>
                        </a:rPr>
                        <a:t> </a:t>
                      </a:r>
                      <a:r>
                        <a:rPr kumimoji="0" lang="en-US" altLang="en-US" sz="1800" u="none" strike="noStrike" cap="none" normalizeH="0" baseline="0" dirty="0" err="1" smtClean="0">
                          <a:ln>
                            <a:noFill/>
                          </a:ln>
                          <a:effectLst/>
                        </a:rPr>
                        <a:t>ContinueDemo</a:t>
                      </a:r>
                      <a:r>
                        <a:rPr kumimoji="0" lang="en-US" altLang="en-US" sz="1800" u="none" strike="noStrike" cap="none" normalizeH="0" baseline="0" dirty="0" smtClean="0">
                          <a:ln>
                            <a:noFill/>
                          </a:ln>
                          <a:effectLst/>
                        </a:rPr>
                        <a:t> {</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    public</a:t>
                      </a:r>
                      <a:r>
                        <a:rPr kumimoji="0" lang="en-US" altLang="en-US" sz="2800" u="none" strike="noStrike" cap="none" normalizeH="0" baseline="0" dirty="0" smtClean="0">
                          <a:ln>
                            <a:noFill/>
                          </a:ln>
                          <a:effectLst/>
                        </a:rPr>
                        <a:t> </a:t>
                      </a:r>
                      <a:r>
                        <a:rPr kumimoji="0" lang="en-US" altLang="en-US" sz="1800" u="none" strike="noStrike" cap="none" normalizeH="0" baseline="0" dirty="0" smtClean="0">
                          <a:ln>
                            <a:noFill/>
                          </a:ln>
                          <a:effectLst/>
                        </a:rPr>
                        <a:t>static</a:t>
                      </a:r>
                      <a:r>
                        <a:rPr kumimoji="0" lang="en-US" altLang="en-US" sz="2800" u="none" strike="noStrike" cap="none" normalizeH="0" baseline="0" dirty="0" smtClean="0">
                          <a:ln>
                            <a:noFill/>
                          </a:ln>
                          <a:effectLst/>
                        </a:rPr>
                        <a:t> </a:t>
                      </a:r>
                      <a:r>
                        <a:rPr kumimoji="0" lang="en-US" altLang="en-US" sz="1800" u="none" strike="noStrike" cap="none" normalizeH="0" baseline="0" dirty="0" smtClean="0">
                          <a:ln>
                            <a:noFill/>
                          </a:ln>
                          <a:effectLst/>
                        </a:rPr>
                        <a:t>void</a:t>
                      </a:r>
                      <a:r>
                        <a:rPr kumimoji="0" lang="en-US" altLang="en-US" sz="2800" u="none" strike="noStrike" cap="none" normalizeH="0" baseline="0" dirty="0" smtClean="0">
                          <a:ln>
                            <a:noFill/>
                          </a:ln>
                          <a:effectLst/>
                        </a:rPr>
                        <a:t> </a:t>
                      </a:r>
                      <a:r>
                        <a:rPr kumimoji="0" lang="en-US" altLang="en-US" sz="1800" u="none" strike="noStrike" cap="none" normalizeH="0" baseline="0" dirty="0" smtClean="0">
                          <a:ln>
                            <a:noFill/>
                          </a:ln>
                          <a:effectLst/>
                        </a:rPr>
                        <a:t>main(String </a:t>
                      </a:r>
                      <a:r>
                        <a:rPr kumimoji="0" lang="en-US" altLang="en-US" sz="1800" u="none" strike="noStrike" cap="none" normalizeH="0" baseline="0" dirty="0" err="1" smtClean="0">
                          <a:ln>
                            <a:noFill/>
                          </a:ln>
                          <a:effectLst/>
                        </a:rPr>
                        <a:t>args</a:t>
                      </a:r>
                      <a:r>
                        <a:rPr kumimoji="0" lang="en-US" altLang="en-US" sz="1800" u="none" strike="noStrike" cap="none" normalizeH="0" baseline="0" dirty="0" smtClean="0">
                          <a:ln>
                            <a:noFill/>
                          </a:ln>
                          <a:effectLst/>
                        </a:rPr>
                        <a:t>[])</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    {</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        for</a:t>
                      </a:r>
                      <a:r>
                        <a:rPr kumimoji="0" lang="en-US" altLang="en-US" sz="2800" u="none" strike="noStrike" cap="none" normalizeH="0" baseline="0" dirty="0" smtClean="0">
                          <a:ln>
                            <a:noFill/>
                          </a:ln>
                          <a:effectLst/>
                        </a:rPr>
                        <a:t> </a:t>
                      </a:r>
                      <a:r>
                        <a:rPr kumimoji="0" lang="en-US" altLang="en-US" sz="1800" u="none" strike="noStrike" cap="none" normalizeH="0" baseline="0" dirty="0" smtClean="0">
                          <a:ln>
                            <a:noFill/>
                          </a:ln>
                          <a:effectLst/>
                        </a:rPr>
                        <a:t>(</a:t>
                      </a:r>
                      <a:r>
                        <a:rPr kumimoji="0" lang="en-US" altLang="en-US" sz="1800" u="none" strike="noStrike" cap="none" normalizeH="0" baseline="0" dirty="0" err="1" smtClean="0">
                          <a:ln>
                            <a:noFill/>
                          </a:ln>
                          <a:effectLst/>
                        </a:rPr>
                        <a:t>int</a:t>
                      </a:r>
                      <a:r>
                        <a:rPr kumimoji="0" lang="en-US" altLang="en-US" sz="2800" u="none" strike="noStrike" cap="none" normalizeH="0" baseline="0" dirty="0" smtClean="0">
                          <a:ln>
                            <a:noFill/>
                          </a:ln>
                          <a:effectLst/>
                        </a:rPr>
                        <a:t> </a:t>
                      </a:r>
                      <a:r>
                        <a:rPr kumimoji="0" lang="en-US" altLang="en-US" sz="1800" u="none" strike="noStrike" cap="none" normalizeH="0" baseline="0" dirty="0" err="1" smtClean="0">
                          <a:ln>
                            <a:noFill/>
                          </a:ln>
                          <a:effectLst/>
                        </a:rPr>
                        <a:t>i</a:t>
                      </a:r>
                      <a:r>
                        <a:rPr kumimoji="0" lang="en-US" altLang="en-US" sz="1800" u="none" strike="noStrike" cap="none" normalizeH="0" baseline="0" dirty="0" smtClean="0">
                          <a:ln>
                            <a:noFill/>
                          </a:ln>
                          <a:effectLst/>
                        </a:rPr>
                        <a:t> = 0; </a:t>
                      </a:r>
                      <a:r>
                        <a:rPr kumimoji="0" lang="en-US" altLang="en-US" sz="1800" u="none" strike="noStrike" cap="none" normalizeH="0" baseline="0" dirty="0" err="1" smtClean="0">
                          <a:ln>
                            <a:noFill/>
                          </a:ln>
                          <a:effectLst/>
                        </a:rPr>
                        <a:t>i</a:t>
                      </a:r>
                      <a:r>
                        <a:rPr kumimoji="0" lang="en-US" altLang="en-US" sz="1800" u="none" strike="noStrike" cap="none" normalizeH="0" baseline="0" dirty="0" smtClean="0">
                          <a:ln>
                            <a:noFill/>
                          </a:ln>
                          <a:effectLst/>
                        </a:rPr>
                        <a:t> &lt; 10; </a:t>
                      </a:r>
                      <a:r>
                        <a:rPr kumimoji="0" lang="en-US" altLang="en-US" sz="1800" u="none" strike="noStrike" cap="none" normalizeH="0" baseline="0" dirty="0" err="1" smtClean="0">
                          <a:ln>
                            <a:noFill/>
                          </a:ln>
                          <a:effectLst/>
                        </a:rPr>
                        <a:t>i</a:t>
                      </a:r>
                      <a:r>
                        <a:rPr kumimoji="0" lang="en-US" altLang="en-US" sz="1800" u="none" strike="noStrike" cap="none" normalizeH="0" baseline="0" dirty="0" smtClean="0">
                          <a:ln>
                            <a:noFill/>
                          </a:ln>
                          <a:effectLst/>
                        </a:rPr>
                        <a:t>++) {</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            // If the number is even</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            // skip and continue</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            if</a:t>
                      </a:r>
                      <a:r>
                        <a:rPr kumimoji="0" lang="en-US" altLang="en-US" sz="2800" u="none" strike="noStrike" cap="none" normalizeH="0" baseline="0" dirty="0" smtClean="0">
                          <a:ln>
                            <a:noFill/>
                          </a:ln>
                          <a:effectLst/>
                        </a:rPr>
                        <a:t> </a:t>
                      </a:r>
                      <a:r>
                        <a:rPr kumimoji="0" lang="en-US" altLang="en-US" sz="1800" u="none" strike="noStrike" cap="none" normalizeH="0" baseline="0" dirty="0" smtClean="0">
                          <a:ln>
                            <a:noFill/>
                          </a:ln>
                          <a:effectLst/>
                        </a:rPr>
                        <a:t>(</a:t>
                      </a:r>
                      <a:r>
                        <a:rPr kumimoji="0" lang="en-US" altLang="en-US" sz="1800" u="none" strike="noStrike" cap="none" normalizeH="0" baseline="0" dirty="0" err="1" smtClean="0">
                          <a:ln>
                            <a:noFill/>
                          </a:ln>
                          <a:effectLst/>
                        </a:rPr>
                        <a:t>i</a:t>
                      </a:r>
                      <a:r>
                        <a:rPr kumimoji="0" lang="en-US" altLang="en-US" sz="1800" u="none" strike="noStrike" cap="none" normalizeH="0" baseline="0" dirty="0" smtClean="0">
                          <a:ln>
                            <a:noFill/>
                          </a:ln>
                          <a:effectLst/>
                        </a:rPr>
                        <a:t> % 2</a:t>
                      </a:r>
                      <a:r>
                        <a:rPr kumimoji="0" lang="en-US" altLang="en-US" sz="2800" u="none" strike="noStrike" cap="none" normalizeH="0" baseline="0" dirty="0" smtClean="0">
                          <a:ln>
                            <a:noFill/>
                          </a:ln>
                          <a:effectLst/>
                        </a:rPr>
                        <a:t> </a:t>
                      </a:r>
                      <a:r>
                        <a:rPr kumimoji="0" lang="en-US" altLang="en-US" sz="1800" u="none" strike="noStrike" cap="none" normalizeH="0" baseline="0" dirty="0" smtClean="0">
                          <a:ln>
                            <a:noFill/>
                          </a:ln>
                          <a:effectLst/>
                        </a:rPr>
                        <a:t>== 0)</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                continue;</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u="none" strike="noStrike" cap="none" normalizeH="0" baseline="0" dirty="0" smtClean="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            // If number is odd, print it</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            </a:t>
                      </a:r>
                      <a:r>
                        <a:rPr kumimoji="0" lang="en-US" altLang="en-US" sz="1800" u="none" strike="noStrike" cap="none" normalizeH="0" baseline="0" dirty="0" err="1" smtClean="0">
                          <a:ln>
                            <a:noFill/>
                          </a:ln>
                          <a:effectLst/>
                        </a:rPr>
                        <a:t>System.out.print</a:t>
                      </a:r>
                      <a:r>
                        <a:rPr kumimoji="0" lang="en-US" altLang="en-US" sz="1800" u="none" strike="noStrike" cap="none" normalizeH="0" baseline="0" dirty="0" smtClean="0">
                          <a:ln>
                            <a:noFill/>
                          </a:ln>
                          <a:effectLst/>
                        </a:rPr>
                        <a:t>(</a:t>
                      </a:r>
                      <a:r>
                        <a:rPr kumimoji="0" lang="en-US" altLang="en-US" sz="1800" u="none" strike="noStrike" cap="none" normalizeH="0" baseline="0" dirty="0" err="1" smtClean="0">
                          <a:ln>
                            <a:noFill/>
                          </a:ln>
                          <a:effectLst/>
                        </a:rPr>
                        <a:t>i</a:t>
                      </a:r>
                      <a:r>
                        <a:rPr kumimoji="0" lang="en-US" altLang="en-US" sz="1800" u="none" strike="noStrike" cap="none" normalizeH="0" baseline="0" dirty="0" smtClean="0">
                          <a:ln>
                            <a:noFill/>
                          </a:ln>
                          <a:effectLst/>
                        </a:rPr>
                        <a:t> + " ");</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        }</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    }</a:t>
                      </a:r>
                      <a:endParaRPr kumimoji="0" lang="en-US" altLang="en-US" sz="28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smtClean="0">
                          <a:ln>
                            <a:noFill/>
                          </a:ln>
                          <a:effectLst/>
                        </a:rPr>
                        <a:t>}</a:t>
                      </a:r>
                      <a:endParaRPr kumimoji="0" lang="en-US" altLang="en-US" sz="3200" u="none" strike="noStrike" cap="none" normalizeH="0" baseline="0" dirty="0" smtClean="0">
                        <a:ln>
                          <a:noFill/>
                        </a:ln>
                        <a:effectLst/>
                      </a:endParaRPr>
                    </a:p>
                    <a:p>
                      <a:endParaRPr lang="en-US" dirty="0"/>
                    </a:p>
                  </a:txBody>
                  <a:tcPr/>
                </a:tc>
                <a:extLst>
                  <a:ext uri="{0D108BD9-81ED-4DB2-BD59-A6C34878D82A}">
                    <a16:rowId xmlns:a16="http://schemas.microsoft.com/office/drawing/2014/main" val="1547753726"/>
                  </a:ext>
                </a:extLst>
              </a:tr>
            </a:tbl>
          </a:graphicData>
        </a:graphic>
      </p:graphicFrame>
    </p:spTree>
    <p:extLst>
      <p:ext uri="{BB962C8B-B14F-4D97-AF65-F5344CB8AC3E}">
        <p14:creationId xmlns:p14="http://schemas.microsoft.com/office/powerpoint/2010/main" val="17534893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Decision Making </a:t>
            </a:r>
            <a:r>
              <a:rPr lang="en-US" dirty="0" smtClean="0"/>
              <a:t>&amp; Loops</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2"/>
          <p:cNvSpPr>
            <a:spLocks noChangeArrowheads="1"/>
          </p:cNvSpPr>
          <p:nvPr/>
        </p:nvSpPr>
        <p:spPr bwMode="auto">
          <a:xfrm>
            <a:off x="-333121" y="-117648"/>
            <a:ext cx="995186"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urw-din"/>
              </a:rPr>
              <a:t/>
            </a:r>
            <a:br>
              <a:rPr kumimoji="0" lang="en-US" altLang="en-US" sz="1200" b="0" i="0" u="none" strike="noStrike" cap="none" normalizeH="0" baseline="0" smtClean="0">
                <a:ln>
                  <a:noFill/>
                </a:ln>
                <a:solidFill>
                  <a:srgbClr val="273239"/>
                </a:solidFill>
                <a:effectLst/>
                <a:latin typeface="urw-din"/>
              </a:rPr>
            </a:br>
            <a:endParaRPr kumimoji="0" lang="en-US" altLang="en-US" sz="15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69105039"/>
              </p:ext>
            </p:extLst>
          </p:nvPr>
        </p:nvGraphicFramePr>
        <p:xfrm>
          <a:off x="1678039" y="1280159"/>
          <a:ext cx="8704826" cy="4987905"/>
        </p:xfrm>
        <a:graphic>
          <a:graphicData uri="http://schemas.openxmlformats.org/drawingml/2006/table">
            <a:tbl>
              <a:tblPr firstRow="1" bandRow="1">
                <a:tableStyleId>{2D5ABB26-0587-4C30-8999-92F81FD0307C}</a:tableStyleId>
              </a:tblPr>
              <a:tblGrid>
                <a:gridCol w="8704826">
                  <a:extLst>
                    <a:ext uri="{9D8B030D-6E8A-4147-A177-3AD203B41FA5}">
                      <a16:colId xmlns:a16="http://schemas.microsoft.com/office/drawing/2014/main" val="1761559527"/>
                    </a:ext>
                  </a:extLst>
                </a:gridCol>
              </a:tblGrid>
              <a:tr h="4987905">
                <a:tc>
                  <a:txBody>
                    <a:bodyPr/>
                    <a:lstStyle/>
                    <a:p>
                      <a:pPr rtl="0" fontAlgn="base"/>
                      <a:r>
                        <a:rPr lang="en-US" sz="1800" b="0" i="0" kern="1200" dirty="0" smtClean="0">
                          <a:solidFill>
                            <a:schemeClr val="tx1"/>
                          </a:solidFill>
                          <a:effectLst/>
                          <a:latin typeface="+mn-lt"/>
                          <a:ea typeface="+mn-ea"/>
                          <a:cs typeface="+mn-cs"/>
                        </a:rPr>
                        <a:t>// Java program to illustrate using return</a:t>
                      </a:r>
                    </a:p>
                    <a:p>
                      <a:pPr rtl="0" fontAlgn="base"/>
                      <a:r>
                        <a:rPr lang="en-US" sz="1800" b="0" i="0" kern="1200" dirty="0" smtClean="0">
                          <a:solidFill>
                            <a:schemeClr val="tx1"/>
                          </a:solidFill>
                          <a:effectLst/>
                          <a:latin typeface="+mn-lt"/>
                          <a:ea typeface="+mn-ea"/>
                          <a:cs typeface="+mn-cs"/>
                        </a:rPr>
                        <a:t>class Return {</a:t>
                      </a:r>
                    </a:p>
                    <a:p>
                      <a:pPr rtl="0" fontAlgn="base"/>
                      <a:r>
                        <a:rPr lang="en-US" sz="1800" b="0" i="0" kern="1200" dirty="0" smtClean="0">
                          <a:solidFill>
                            <a:schemeClr val="tx1"/>
                          </a:solidFill>
                          <a:effectLst/>
                          <a:latin typeface="+mn-lt"/>
                          <a:ea typeface="+mn-ea"/>
                          <a:cs typeface="+mn-cs"/>
                        </a:rPr>
                        <a:t>    public static void main(String </a:t>
                      </a:r>
                      <a:r>
                        <a:rPr lang="en-US" sz="1800" b="0" i="0" kern="1200" dirty="0" err="1" smtClean="0">
                          <a:solidFill>
                            <a:schemeClr val="tx1"/>
                          </a:solidFill>
                          <a:effectLst/>
                          <a:latin typeface="+mn-lt"/>
                          <a:ea typeface="+mn-ea"/>
                          <a:cs typeface="+mn-cs"/>
                        </a:rPr>
                        <a:t>args</a:t>
                      </a:r>
                      <a:r>
                        <a:rPr lang="en-US" sz="1800" b="0" i="0" kern="1200" dirty="0" smtClean="0">
                          <a:solidFill>
                            <a:schemeClr val="tx1"/>
                          </a:solidFill>
                          <a:effectLst/>
                          <a:latin typeface="+mn-lt"/>
                          <a:ea typeface="+mn-ea"/>
                          <a:cs typeface="+mn-cs"/>
                        </a:rPr>
                        <a:t>[])</a:t>
                      </a:r>
                    </a:p>
                    <a:p>
                      <a:pPr rtl="0" fontAlgn="base"/>
                      <a:r>
                        <a:rPr lang="en-US" sz="1800" b="0" i="0" kern="1200" dirty="0" smtClean="0">
                          <a:solidFill>
                            <a:schemeClr val="tx1"/>
                          </a:solidFill>
                          <a:effectLst/>
                          <a:latin typeface="+mn-lt"/>
                          <a:ea typeface="+mn-ea"/>
                          <a:cs typeface="+mn-cs"/>
                        </a:rPr>
                        <a:t>    {</a:t>
                      </a:r>
                    </a:p>
                    <a:p>
                      <a:pPr rtl="0" fontAlgn="base"/>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boolean</a:t>
                      </a:r>
                      <a:r>
                        <a:rPr lang="en-US" sz="1800" b="0" i="0" kern="1200" dirty="0" smtClean="0">
                          <a:solidFill>
                            <a:schemeClr val="tx1"/>
                          </a:solidFill>
                          <a:effectLst/>
                          <a:latin typeface="+mn-lt"/>
                          <a:ea typeface="+mn-ea"/>
                          <a:cs typeface="+mn-cs"/>
                        </a:rPr>
                        <a:t> t = true;</a:t>
                      </a:r>
                    </a:p>
                    <a:p>
                      <a:pPr rtl="0" fontAlgn="base"/>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System.out.println</a:t>
                      </a:r>
                      <a:r>
                        <a:rPr lang="en-US" sz="1800" b="0" i="0" kern="1200" dirty="0" smtClean="0">
                          <a:solidFill>
                            <a:schemeClr val="tx1"/>
                          </a:solidFill>
                          <a:effectLst/>
                          <a:latin typeface="+mn-lt"/>
                          <a:ea typeface="+mn-ea"/>
                          <a:cs typeface="+mn-cs"/>
                        </a:rPr>
                        <a:t>("Before the return.");</a:t>
                      </a:r>
                    </a:p>
                    <a:p>
                      <a:pPr rtl="0" fontAlgn="base"/>
                      <a:r>
                        <a:rPr lang="en-US" sz="1800" b="0" i="0" kern="1200" dirty="0" smtClean="0">
                          <a:solidFill>
                            <a:schemeClr val="tx1"/>
                          </a:solidFill>
                          <a:effectLst/>
                          <a:latin typeface="+mn-lt"/>
                          <a:ea typeface="+mn-ea"/>
                          <a:cs typeface="+mn-cs"/>
                        </a:rPr>
                        <a:t> </a:t>
                      </a:r>
                    </a:p>
                    <a:p>
                      <a:pPr rtl="0" fontAlgn="base"/>
                      <a:r>
                        <a:rPr lang="en-US" sz="1800" b="0" i="0" kern="1200" dirty="0" smtClean="0">
                          <a:solidFill>
                            <a:schemeClr val="tx1"/>
                          </a:solidFill>
                          <a:effectLst/>
                          <a:latin typeface="+mn-lt"/>
                          <a:ea typeface="+mn-ea"/>
                          <a:cs typeface="+mn-cs"/>
                        </a:rPr>
                        <a:t>        if (t)</a:t>
                      </a:r>
                    </a:p>
                    <a:p>
                      <a:pPr rtl="0" fontAlgn="base"/>
                      <a:r>
                        <a:rPr lang="en-US" sz="1800" b="0" i="0" kern="1200" dirty="0" smtClean="0">
                          <a:solidFill>
                            <a:schemeClr val="tx1"/>
                          </a:solidFill>
                          <a:effectLst/>
                          <a:latin typeface="+mn-lt"/>
                          <a:ea typeface="+mn-ea"/>
                          <a:cs typeface="+mn-cs"/>
                        </a:rPr>
                        <a:t>            return;</a:t>
                      </a:r>
                    </a:p>
                    <a:p>
                      <a:pPr rtl="0" fontAlgn="base"/>
                      <a:r>
                        <a:rPr lang="en-US" sz="1800" b="0" i="0" kern="1200" dirty="0" smtClean="0">
                          <a:solidFill>
                            <a:schemeClr val="tx1"/>
                          </a:solidFill>
                          <a:effectLst/>
                          <a:latin typeface="+mn-lt"/>
                          <a:ea typeface="+mn-ea"/>
                          <a:cs typeface="+mn-cs"/>
                        </a:rPr>
                        <a:t> </a:t>
                      </a:r>
                    </a:p>
                    <a:p>
                      <a:pPr rtl="0" fontAlgn="base"/>
                      <a:r>
                        <a:rPr lang="en-US" sz="1800" b="0" i="0" kern="1200" dirty="0" smtClean="0">
                          <a:solidFill>
                            <a:schemeClr val="tx1"/>
                          </a:solidFill>
                          <a:effectLst/>
                          <a:latin typeface="+mn-lt"/>
                          <a:ea typeface="+mn-ea"/>
                          <a:cs typeface="+mn-cs"/>
                        </a:rPr>
                        <a:t>        // Compiler will bypass every statement</a:t>
                      </a:r>
                    </a:p>
                    <a:p>
                      <a:pPr rtl="0" fontAlgn="base"/>
                      <a:r>
                        <a:rPr lang="en-US" sz="1800" b="0" i="0" kern="1200" dirty="0" smtClean="0">
                          <a:solidFill>
                            <a:schemeClr val="tx1"/>
                          </a:solidFill>
                          <a:effectLst/>
                          <a:latin typeface="+mn-lt"/>
                          <a:ea typeface="+mn-ea"/>
                          <a:cs typeface="+mn-cs"/>
                        </a:rPr>
                        <a:t>        // after return</a:t>
                      </a:r>
                    </a:p>
                    <a:p>
                      <a:pPr rtl="0" fontAlgn="base"/>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System.out.println</a:t>
                      </a:r>
                      <a:r>
                        <a:rPr lang="en-US" sz="1800" b="0" i="0" kern="1200" dirty="0" smtClean="0">
                          <a:solidFill>
                            <a:schemeClr val="tx1"/>
                          </a:solidFill>
                          <a:effectLst/>
                          <a:latin typeface="+mn-lt"/>
                          <a:ea typeface="+mn-ea"/>
                          <a:cs typeface="+mn-cs"/>
                        </a:rPr>
                        <a:t>("This won't execute.");</a:t>
                      </a:r>
                    </a:p>
                    <a:p>
                      <a:pPr rtl="0" fontAlgn="base"/>
                      <a:r>
                        <a:rPr lang="en-US" sz="1800" b="0" i="0" kern="1200" dirty="0" smtClean="0">
                          <a:solidFill>
                            <a:schemeClr val="tx1"/>
                          </a:solidFill>
                          <a:effectLst/>
                          <a:latin typeface="+mn-lt"/>
                          <a:ea typeface="+mn-ea"/>
                          <a:cs typeface="+mn-cs"/>
                        </a:rPr>
                        <a:t>    }</a:t>
                      </a:r>
                    </a:p>
                    <a:p>
                      <a:pPr rtl="0" fontAlgn="base"/>
                      <a:r>
                        <a:rPr lang="en-US" sz="1800" b="0" i="0" kern="1200" dirty="0" smtClean="0">
                          <a:solidFill>
                            <a:schemeClr val="tx1"/>
                          </a:solidFill>
                          <a:effectLst/>
                          <a:latin typeface="+mn-lt"/>
                          <a:ea typeface="+mn-ea"/>
                          <a:cs typeface="+mn-cs"/>
                        </a:rPr>
                        <a:t>}</a:t>
                      </a:r>
                    </a:p>
                    <a:p>
                      <a:endParaRPr lang="en-US" dirty="0"/>
                    </a:p>
                  </a:txBody>
                  <a:tcPr/>
                </a:tc>
                <a:extLst>
                  <a:ext uri="{0D108BD9-81ED-4DB2-BD59-A6C34878D82A}">
                    <a16:rowId xmlns:a16="http://schemas.microsoft.com/office/drawing/2014/main" val="1547753726"/>
                  </a:ext>
                </a:extLst>
              </a:tr>
            </a:tbl>
          </a:graphicData>
        </a:graphic>
      </p:graphicFrame>
    </p:spTree>
    <p:extLst>
      <p:ext uri="{BB962C8B-B14F-4D97-AF65-F5344CB8AC3E}">
        <p14:creationId xmlns:p14="http://schemas.microsoft.com/office/powerpoint/2010/main" val="4593738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Decision Making </a:t>
            </a:r>
            <a:r>
              <a:rPr lang="en-US" dirty="0" smtClean="0"/>
              <a:t>&amp; Loops</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2"/>
          <p:cNvSpPr>
            <a:spLocks noChangeArrowheads="1"/>
          </p:cNvSpPr>
          <p:nvPr/>
        </p:nvSpPr>
        <p:spPr bwMode="auto">
          <a:xfrm>
            <a:off x="-333121" y="-117648"/>
            <a:ext cx="995186"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urw-din"/>
              </a:rPr>
              <a:t/>
            </a:r>
            <a:br>
              <a:rPr kumimoji="0" lang="en-US" altLang="en-US" sz="1200" b="0" i="0" u="none" strike="noStrike" cap="none" normalizeH="0" baseline="0" smtClean="0">
                <a:ln>
                  <a:noFill/>
                </a:ln>
                <a:solidFill>
                  <a:srgbClr val="273239"/>
                </a:solidFill>
                <a:effectLst/>
                <a:latin typeface="urw-din"/>
              </a:rPr>
            </a:br>
            <a:endParaRPr kumimoji="0" lang="en-US" altLang="en-US" sz="15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10473721"/>
              </p:ext>
            </p:extLst>
          </p:nvPr>
        </p:nvGraphicFramePr>
        <p:xfrm>
          <a:off x="1678039" y="1280159"/>
          <a:ext cx="8704826" cy="4987905"/>
        </p:xfrm>
        <a:graphic>
          <a:graphicData uri="http://schemas.openxmlformats.org/drawingml/2006/table">
            <a:tbl>
              <a:tblPr firstRow="1" bandRow="1">
                <a:tableStyleId>{2D5ABB26-0587-4C30-8999-92F81FD0307C}</a:tableStyleId>
              </a:tblPr>
              <a:tblGrid>
                <a:gridCol w="8704826">
                  <a:extLst>
                    <a:ext uri="{9D8B030D-6E8A-4147-A177-3AD203B41FA5}">
                      <a16:colId xmlns:a16="http://schemas.microsoft.com/office/drawing/2014/main" val="1761559527"/>
                    </a:ext>
                  </a:extLst>
                </a:gridCol>
              </a:tblGrid>
              <a:tr h="4987905">
                <a:tc>
                  <a:txBody>
                    <a:bodyPr/>
                    <a:lstStyle/>
                    <a:p>
                      <a:r>
                        <a:rPr lang="en-US" sz="2800" b="0" i="0" kern="1200" dirty="0" smtClean="0">
                          <a:solidFill>
                            <a:schemeClr val="tx1"/>
                          </a:solidFill>
                          <a:effectLst/>
                          <a:latin typeface="+mn-lt"/>
                          <a:ea typeface="+mn-ea"/>
                          <a:cs typeface="+mn-cs"/>
                        </a:rPr>
                        <a:t>//Java Program to demonstrate the example of for loop  </a:t>
                      </a:r>
                    </a:p>
                    <a:p>
                      <a:r>
                        <a:rPr lang="en-US" sz="2800" b="0" i="0" kern="1200" dirty="0" smtClean="0">
                          <a:solidFill>
                            <a:schemeClr val="tx1"/>
                          </a:solidFill>
                          <a:effectLst/>
                          <a:latin typeface="+mn-lt"/>
                          <a:ea typeface="+mn-ea"/>
                          <a:cs typeface="+mn-cs"/>
                        </a:rPr>
                        <a:t>//which prints table of 1  </a:t>
                      </a:r>
                    </a:p>
                    <a:p>
                      <a:r>
                        <a:rPr lang="en-US" sz="2800" b="1" i="0" kern="1200" dirty="0" smtClean="0">
                          <a:solidFill>
                            <a:schemeClr val="tx1"/>
                          </a:solidFill>
                          <a:effectLst/>
                          <a:latin typeface="+mn-lt"/>
                          <a:ea typeface="+mn-ea"/>
                          <a:cs typeface="+mn-cs"/>
                        </a:rPr>
                        <a:t>public</a:t>
                      </a:r>
                      <a:r>
                        <a:rPr lang="en-US" sz="2800" b="0" i="0" kern="1200" dirty="0" smtClean="0">
                          <a:solidFill>
                            <a:schemeClr val="tx1"/>
                          </a:solidFill>
                          <a:effectLst/>
                          <a:latin typeface="+mn-lt"/>
                          <a:ea typeface="+mn-ea"/>
                          <a:cs typeface="+mn-cs"/>
                        </a:rPr>
                        <a:t> </a:t>
                      </a:r>
                      <a:r>
                        <a:rPr lang="en-US" sz="2800" b="1" i="0" kern="1200" dirty="0" smtClean="0">
                          <a:solidFill>
                            <a:schemeClr val="tx1"/>
                          </a:solidFill>
                          <a:effectLst/>
                          <a:latin typeface="+mn-lt"/>
                          <a:ea typeface="+mn-ea"/>
                          <a:cs typeface="+mn-cs"/>
                        </a:rPr>
                        <a:t>class</a:t>
                      </a:r>
                      <a:r>
                        <a:rPr lang="en-US" sz="2800" b="0" i="0" kern="1200" dirty="0" smtClean="0">
                          <a:solidFill>
                            <a:schemeClr val="tx1"/>
                          </a:solidFill>
                          <a:effectLst/>
                          <a:latin typeface="+mn-lt"/>
                          <a:ea typeface="+mn-ea"/>
                          <a:cs typeface="+mn-cs"/>
                        </a:rPr>
                        <a:t> </a:t>
                      </a:r>
                      <a:r>
                        <a:rPr lang="en-US" sz="2800" b="0" i="0" kern="1200" dirty="0" err="1" smtClean="0">
                          <a:solidFill>
                            <a:schemeClr val="tx1"/>
                          </a:solidFill>
                          <a:effectLst/>
                          <a:latin typeface="+mn-lt"/>
                          <a:ea typeface="+mn-ea"/>
                          <a:cs typeface="+mn-cs"/>
                        </a:rPr>
                        <a:t>ForExample</a:t>
                      </a:r>
                      <a:r>
                        <a:rPr lang="en-US" sz="2800" b="0" i="0" kern="1200" dirty="0" smtClean="0">
                          <a:solidFill>
                            <a:schemeClr val="tx1"/>
                          </a:solidFill>
                          <a:effectLst/>
                          <a:latin typeface="+mn-lt"/>
                          <a:ea typeface="+mn-ea"/>
                          <a:cs typeface="+mn-cs"/>
                        </a:rPr>
                        <a:t> {  </a:t>
                      </a:r>
                    </a:p>
                    <a:p>
                      <a:r>
                        <a:rPr lang="en-US" sz="2800" b="1" i="0" kern="1200" dirty="0" smtClean="0">
                          <a:solidFill>
                            <a:schemeClr val="tx1"/>
                          </a:solidFill>
                          <a:effectLst/>
                          <a:latin typeface="+mn-lt"/>
                          <a:ea typeface="+mn-ea"/>
                          <a:cs typeface="+mn-cs"/>
                        </a:rPr>
                        <a:t>public</a:t>
                      </a:r>
                      <a:r>
                        <a:rPr lang="en-US" sz="2800" b="0" i="0" kern="1200" dirty="0" smtClean="0">
                          <a:solidFill>
                            <a:schemeClr val="tx1"/>
                          </a:solidFill>
                          <a:effectLst/>
                          <a:latin typeface="+mn-lt"/>
                          <a:ea typeface="+mn-ea"/>
                          <a:cs typeface="+mn-cs"/>
                        </a:rPr>
                        <a:t> </a:t>
                      </a:r>
                      <a:r>
                        <a:rPr lang="en-US" sz="2800" b="1" i="0" kern="1200" dirty="0" smtClean="0">
                          <a:solidFill>
                            <a:schemeClr val="tx1"/>
                          </a:solidFill>
                          <a:effectLst/>
                          <a:latin typeface="+mn-lt"/>
                          <a:ea typeface="+mn-ea"/>
                          <a:cs typeface="+mn-cs"/>
                        </a:rPr>
                        <a:t>static</a:t>
                      </a:r>
                      <a:r>
                        <a:rPr lang="en-US" sz="2800" b="0" i="0" kern="1200" dirty="0" smtClean="0">
                          <a:solidFill>
                            <a:schemeClr val="tx1"/>
                          </a:solidFill>
                          <a:effectLst/>
                          <a:latin typeface="+mn-lt"/>
                          <a:ea typeface="+mn-ea"/>
                          <a:cs typeface="+mn-cs"/>
                        </a:rPr>
                        <a:t> </a:t>
                      </a:r>
                      <a:r>
                        <a:rPr lang="en-US" sz="2800" b="1" i="0" kern="1200" dirty="0" smtClean="0">
                          <a:solidFill>
                            <a:schemeClr val="tx1"/>
                          </a:solidFill>
                          <a:effectLst/>
                          <a:latin typeface="+mn-lt"/>
                          <a:ea typeface="+mn-ea"/>
                          <a:cs typeface="+mn-cs"/>
                        </a:rPr>
                        <a:t>void</a:t>
                      </a:r>
                      <a:r>
                        <a:rPr lang="en-US" sz="2800" b="0" i="0" kern="1200" dirty="0" smtClean="0">
                          <a:solidFill>
                            <a:schemeClr val="tx1"/>
                          </a:solidFill>
                          <a:effectLst/>
                          <a:latin typeface="+mn-lt"/>
                          <a:ea typeface="+mn-ea"/>
                          <a:cs typeface="+mn-cs"/>
                        </a:rPr>
                        <a:t> main(String[] </a:t>
                      </a:r>
                      <a:r>
                        <a:rPr lang="en-US" sz="2800" b="0" i="0" kern="1200" dirty="0" err="1" smtClean="0">
                          <a:solidFill>
                            <a:schemeClr val="tx1"/>
                          </a:solidFill>
                          <a:effectLst/>
                          <a:latin typeface="+mn-lt"/>
                          <a:ea typeface="+mn-ea"/>
                          <a:cs typeface="+mn-cs"/>
                        </a:rPr>
                        <a:t>args</a:t>
                      </a:r>
                      <a:r>
                        <a:rPr lang="en-US" sz="2800" b="0" i="0" kern="1200" dirty="0" smtClean="0">
                          <a:solidFill>
                            <a:schemeClr val="tx1"/>
                          </a:solidFill>
                          <a:effectLst/>
                          <a:latin typeface="+mn-lt"/>
                          <a:ea typeface="+mn-ea"/>
                          <a:cs typeface="+mn-cs"/>
                        </a:rPr>
                        <a:t>) {  </a:t>
                      </a:r>
                    </a:p>
                    <a:p>
                      <a:r>
                        <a:rPr lang="en-US" sz="2800" b="0" i="0" kern="1200" dirty="0" smtClean="0">
                          <a:solidFill>
                            <a:schemeClr val="tx1"/>
                          </a:solidFill>
                          <a:effectLst/>
                          <a:latin typeface="+mn-lt"/>
                          <a:ea typeface="+mn-ea"/>
                          <a:cs typeface="+mn-cs"/>
                        </a:rPr>
                        <a:t>    //Code of Java for loop  </a:t>
                      </a:r>
                    </a:p>
                    <a:p>
                      <a:r>
                        <a:rPr lang="en-US" sz="2800" b="0" i="0" kern="1200" dirty="0" smtClean="0">
                          <a:solidFill>
                            <a:schemeClr val="tx1"/>
                          </a:solidFill>
                          <a:effectLst/>
                          <a:latin typeface="+mn-lt"/>
                          <a:ea typeface="+mn-ea"/>
                          <a:cs typeface="+mn-cs"/>
                        </a:rPr>
                        <a:t>    </a:t>
                      </a:r>
                      <a:r>
                        <a:rPr lang="en-US" sz="2800" b="1" i="0" kern="1200" dirty="0" smtClean="0">
                          <a:solidFill>
                            <a:schemeClr val="tx1"/>
                          </a:solidFill>
                          <a:effectLst/>
                          <a:latin typeface="+mn-lt"/>
                          <a:ea typeface="+mn-ea"/>
                          <a:cs typeface="+mn-cs"/>
                        </a:rPr>
                        <a:t>for</a:t>
                      </a:r>
                      <a:r>
                        <a:rPr lang="en-US" sz="2800" b="0" i="0" kern="1200" dirty="0" smtClean="0">
                          <a:solidFill>
                            <a:schemeClr val="tx1"/>
                          </a:solidFill>
                          <a:effectLst/>
                          <a:latin typeface="+mn-lt"/>
                          <a:ea typeface="+mn-ea"/>
                          <a:cs typeface="+mn-cs"/>
                        </a:rPr>
                        <a:t>(</a:t>
                      </a:r>
                      <a:r>
                        <a:rPr lang="en-US" sz="2800" b="1" i="0" kern="1200" dirty="0" err="1" smtClean="0">
                          <a:solidFill>
                            <a:schemeClr val="tx1"/>
                          </a:solidFill>
                          <a:effectLst/>
                          <a:latin typeface="+mn-lt"/>
                          <a:ea typeface="+mn-ea"/>
                          <a:cs typeface="+mn-cs"/>
                        </a:rPr>
                        <a:t>int</a:t>
                      </a:r>
                      <a:r>
                        <a:rPr lang="en-US" sz="2800" b="0" i="0" kern="1200" dirty="0" smtClean="0">
                          <a:solidFill>
                            <a:schemeClr val="tx1"/>
                          </a:solidFill>
                          <a:effectLst/>
                          <a:latin typeface="+mn-lt"/>
                          <a:ea typeface="+mn-ea"/>
                          <a:cs typeface="+mn-cs"/>
                        </a:rPr>
                        <a:t> </a:t>
                      </a:r>
                      <a:r>
                        <a:rPr lang="en-US" sz="2800" b="0" i="0" kern="1200" dirty="0" err="1" smtClean="0">
                          <a:solidFill>
                            <a:schemeClr val="tx1"/>
                          </a:solidFill>
                          <a:effectLst/>
                          <a:latin typeface="+mn-lt"/>
                          <a:ea typeface="+mn-ea"/>
                          <a:cs typeface="+mn-cs"/>
                        </a:rPr>
                        <a:t>i</a:t>
                      </a:r>
                      <a:r>
                        <a:rPr lang="en-US" sz="2800" b="0" i="0" kern="1200" dirty="0" smtClean="0">
                          <a:solidFill>
                            <a:schemeClr val="tx1"/>
                          </a:solidFill>
                          <a:effectLst/>
                          <a:latin typeface="+mn-lt"/>
                          <a:ea typeface="+mn-ea"/>
                          <a:cs typeface="+mn-cs"/>
                        </a:rPr>
                        <a:t>=1;i&lt;=10;i++){  </a:t>
                      </a:r>
                    </a:p>
                    <a:p>
                      <a:r>
                        <a:rPr lang="en-US" sz="2800" b="0" i="0" kern="1200" dirty="0" smtClean="0">
                          <a:solidFill>
                            <a:schemeClr val="tx1"/>
                          </a:solidFill>
                          <a:effectLst/>
                          <a:latin typeface="+mn-lt"/>
                          <a:ea typeface="+mn-ea"/>
                          <a:cs typeface="+mn-cs"/>
                        </a:rPr>
                        <a:t>        </a:t>
                      </a:r>
                      <a:r>
                        <a:rPr lang="en-US" sz="2800" b="0" i="0" kern="1200" dirty="0" err="1" smtClean="0">
                          <a:solidFill>
                            <a:schemeClr val="tx1"/>
                          </a:solidFill>
                          <a:effectLst/>
                          <a:latin typeface="+mn-lt"/>
                          <a:ea typeface="+mn-ea"/>
                          <a:cs typeface="+mn-cs"/>
                        </a:rPr>
                        <a:t>System.out.println</a:t>
                      </a:r>
                      <a:r>
                        <a:rPr lang="en-US" sz="2800" b="0" i="0" kern="1200" dirty="0" smtClean="0">
                          <a:solidFill>
                            <a:schemeClr val="tx1"/>
                          </a:solidFill>
                          <a:effectLst/>
                          <a:latin typeface="+mn-lt"/>
                          <a:ea typeface="+mn-ea"/>
                          <a:cs typeface="+mn-cs"/>
                        </a:rPr>
                        <a:t>(</a:t>
                      </a:r>
                      <a:r>
                        <a:rPr lang="en-US" sz="2800" b="0" i="0" kern="1200" dirty="0" err="1" smtClean="0">
                          <a:solidFill>
                            <a:schemeClr val="tx1"/>
                          </a:solidFill>
                          <a:effectLst/>
                          <a:latin typeface="+mn-lt"/>
                          <a:ea typeface="+mn-ea"/>
                          <a:cs typeface="+mn-cs"/>
                        </a:rPr>
                        <a:t>i</a:t>
                      </a:r>
                      <a:r>
                        <a:rPr lang="en-US" sz="2800" b="0" i="0" kern="1200" dirty="0" smtClean="0">
                          <a:solidFill>
                            <a:schemeClr val="tx1"/>
                          </a:solidFill>
                          <a:effectLst/>
                          <a:latin typeface="+mn-lt"/>
                          <a:ea typeface="+mn-ea"/>
                          <a:cs typeface="+mn-cs"/>
                        </a:rPr>
                        <a:t>);  </a:t>
                      </a:r>
                    </a:p>
                    <a:p>
                      <a:r>
                        <a:rPr lang="en-US" sz="2800" b="0" i="0" kern="1200" dirty="0" smtClean="0">
                          <a:solidFill>
                            <a:schemeClr val="tx1"/>
                          </a:solidFill>
                          <a:effectLst/>
                          <a:latin typeface="+mn-lt"/>
                          <a:ea typeface="+mn-ea"/>
                          <a:cs typeface="+mn-cs"/>
                        </a:rPr>
                        <a:t>    }  </a:t>
                      </a:r>
                    </a:p>
                    <a:p>
                      <a:r>
                        <a:rPr lang="en-US" sz="2800" b="0" i="0" kern="1200" dirty="0" smtClean="0">
                          <a:solidFill>
                            <a:schemeClr val="tx1"/>
                          </a:solidFill>
                          <a:effectLst/>
                          <a:latin typeface="+mn-lt"/>
                          <a:ea typeface="+mn-ea"/>
                          <a:cs typeface="+mn-cs"/>
                        </a:rPr>
                        <a:t>}  </a:t>
                      </a:r>
                    </a:p>
                    <a:p>
                      <a:r>
                        <a:rPr lang="en-US" sz="2800" b="0" i="0" kern="1200" dirty="0" smtClean="0">
                          <a:solidFill>
                            <a:schemeClr val="tx1"/>
                          </a:solidFill>
                          <a:effectLst/>
                          <a:latin typeface="+mn-lt"/>
                          <a:ea typeface="+mn-ea"/>
                          <a:cs typeface="+mn-cs"/>
                        </a:rPr>
                        <a:t>}  </a:t>
                      </a:r>
                    </a:p>
                    <a:p>
                      <a:endParaRPr lang="en-US" sz="2800" dirty="0"/>
                    </a:p>
                  </a:txBody>
                  <a:tcPr/>
                </a:tc>
                <a:extLst>
                  <a:ext uri="{0D108BD9-81ED-4DB2-BD59-A6C34878D82A}">
                    <a16:rowId xmlns:a16="http://schemas.microsoft.com/office/drawing/2014/main" val="1547753726"/>
                  </a:ext>
                </a:extLst>
              </a:tr>
            </a:tbl>
          </a:graphicData>
        </a:graphic>
      </p:graphicFrame>
    </p:spTree>
    <p:extLst>
      <p:ext uri="{BB962C8B-B14F-4D97-AF65-F5344CB8AC3E}">
        <p14:creationId xmlns:p14="http://schemas.microsoft.com/office/powerpoint/2010/main" val="114722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Decision Making </a:t>
            </a:r>
            <a:r>
              <a:rPr lang="en-US" dirty="0" smtClean="0"/>
              <a:t>&amp; Loops</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2"/>
          <p:cNvSpPr>
            <a:spLocks noChangeArrowheads="1"/>
          </p:cNvSpPr>
          <p:nvPr/>
        </p:nvSpPr>
        <p:spPr bwMode="auto">
          <a:xfrm>
            <a:off x="-333121" y="-117648"/>
            <a:ext cx="995186"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urw-din"/>
              </a:rPr>
              <a:t/>
            </a:r>
            <a:br>
              <a:rPr kumimoji="0" lang="en-US" altLang="en-US" sz="1200" b="0" i="0" u="none" strike="noStrike" cap="none" normalizeH="0" baseline="0" smtClean="0">
                <a:ln>
                  <a:noFill/>
                </a:ln>
                <a:solidFill>
                  <a:srgbClr val="273239"/>
                </a:solidFill>
                <a:effectLst/>
                <a:latin typeface="urw-din"/>
              </a:rPr>
            </a:br>
            <a:endParaRPr kumimoji="0" lang="en-US" altLang="en-US" sz="15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89196335"/>
              </p:ext>
            </p:extLst>
          </p:nvPr>
        </p:nvGraphicFramePr>
        <p:xfrm>
          <a:off x="1678039" y="1280159"/>
          <a:ext cx="8704826" cy="4987905"/>
        </p:xfrm>
        <a:graphic>
          <a:graphicData uri="http://schemas.openxmlformats.org/drawingml/2006/table">
            <a:tbl>
              <a:tblPr firstRow="1" bandRow="1">
                <a:tableStyleId>{2D5ABB26-0587-4C30-8999-92F81FD0307C}</a:tableStyleId>
              </a:tblPr>
              <a:tblGrid>
                <a:gridCol w="8704826">
                  <a:extLst>
                    <a:ext uri="{9D8B030D-6E8A-4147-A177-3AD203B41FA5}">
                      <a16:colId xmlns:a16="http://schemas.microsoft.com/office/drawing/2014/main" val="1761559527"/>
                    </a:ext>
                  </a:extLst>
                </a:gridCol>
              </a:tblGrid>
              <a:tr h="4987905">
                <a:tc>
                  <a:txBody>
                    <a:bodyPr/>
                    <a:lstStyle/>
                    <a:p>
                      <a:r>
                        <a:rPr lang="en-US" sz="2400" b="1" i="0" kern="1200" dirty="0" smtClean="0">
                          <a:solidFill>
                            <a:schemeClr val="tx1"/>
                          </a:solidFill>
                          <a:effectLst/>
                          <a:latin typeface="+mn-lt"/>
                          <a:ea typeface="+mn-ea"/>
                          <a:cs typeface="+mn-cs"/>
                        </a:rPr>
                        <a:t>public</a:t>
                      </a:r>
                      <a:r>
                        <a:rPr lang="en-US" sz="2400" b="0" i="0" kern="1200" dirty="0" smtClean="0">
                          <a:solidFill>
                            <a:schemeClr val="tx1"/>
                          </a:solidFill>
                          <a:effectLst/>
                          <a:latin typeface="+mn-lt"/>
                          <a:ea typeface="+mn-ea"/>
                          <a:cs typeface="+mn-cs"/>
                        </a:rPr>
                        <a:t> </a:t>
                      </a:r>
                      <a:r>
                        <a:rPr lang="en-US" sz="2400" b="1" i="0" kern="1200" dirty="0" smtClean="0">
                          <a:solidFill>
                            <a:schemeClr val="tx1"/>
                          </a:solidFill>
                          <a:effectLst/>
                          <a:latin typeface="+mn-lt"/>
                          <a:ea typeface="+mn-ea"/>
                          <a:cs typeface="+mn-cs"/>
                        </a:rPr>
                        <a:t>class</a:t>
                      </a:r>
                      <a:r>
                        <a:rPr lang="en-US" sz="2400" b="0" i="0" kern="1200" dirty="0" smtClean="0">
                          <a:solidFill>
                            <a:schemeClr val="tx1"/>
                          </a:solidFill>
                          <a:effectLst/>
                          <a:latin typeface="+mn-lt"/>
                          <a:ea typeface="+mn-ea"/>
                          <a:cs typeface="+mn-cs"/>
                        </a:rPr>
                        <a:t> </a:t>
                      </a:r>
                      <a:r>
                        <a:rPr lang="en-US" sz="2400" b="0" i="0" kern="1200" dirty="0" err="1" smtClean="0">
                          <a:solidFill>
                            <a:schemeClr val="tx1"/>
                          </a:solidFill>
                          <a:effectLst/>
                          <a:latin typeface="+mn-lt"/>
                          <a:ea typeface="+mn-ea"/>
                          <a:cs typeface="+mn-cs"/>
                        </a:rPr>
                        <a:t>NestedForExample</a:t>
                      </a:r>
                      <a:r>
                        <a:rPr lang="en-US" sz="2400" b="0" i="0" kern="1200" dirty="0" smtClean="0">
                          <a:solidFill>
                            <a:schemeClr val="tx1"/>
                          </a:solidFill>
                          <a:effectLst/>
                          <a:latin typeface="+mn-lt"/>
                          <a:ea typeface="+mn-ea"/>
                          <a:cs typeface="+mn-cs"/>
                        </a:rPr>
                        <a:t> {  </a:t>
                      </a:r>
                    </a:p>
                    <a:p>
                      <a:r>
                        <a:rPr lang="en-US" sz="2400" b="1" i="0" kern="1200" dirty="0" smtClean="0">
                          <a:solidFill>
                            <a:schemeClr val="tx1"/>
                          </a:solidFill>
                          <a:effectLst/>
                          <a:latin typeface="+mn-lt"/>
                          <a:ea typeface="+mn-ea"/>
                          <a:cs typeface="+mn-cs"/>
                        </a:rPr>
                        <a:t>public</a:t>
                      </a:r>
                      <a:r>
                        <a:rPr lang="en-US" sz="2400" b="0" i="0" kern="1200" dirty="0" smtClean="0">
                          <a:solidFill>
                            <a:schemeClr val="tx1"/>
                          </a:solidFill>
                          <a:effectLst/>
                          <a:latin typeface="+mn-lt"/>
                          <a:ea typeface="+mn-ea"/>
                          <a:cs typeface="+mn-cs"/>
                        </a:rPr>
                        <a:t> </a:t>
                      </a:r>
                      <a:r>
                        <a:rPr lang="en-US" sz="2400" b="1" i="0" kern="1200" dirty="0" smtClean="0">
                          <a:solidFill>
                            <a:schemeClr val="tx1"/>
                          </a:solidFill>
                          <a:effectLst/>
                          <a:latin typeface="+mn-lt"/>
                          <a:ea typeface="+mn-ea"/>
                          <a:cs typeface="+mn-cs"/>
                        </a:rPr>
                        <a:t>static</a:t>
                      </a:r>
                      <a:r>
                        <a:rPr lang="en-US" sz="2400" b="0" i="0" kern="1200" dirty="0" smtClean="0">
                          <a:solidFill>
                            <a:schemeClr val="tx1"/>
                          </a:solidFill>
                          <a:effectLst/>
                          <a:latin typeface="+mn-lt"/>
                          <a:ea typeface="+mn-ea"/>
                          <a:cs typeface="+mn-cs"/>
                        </a:rPr>
                        <a:t> </a:t>
                      </a:r>
                      <a:r>
                        <a:rPr lang="en-US" sz="2400" b="1" i="0" kern="1200" dirty="0" smtClean="0">
                          <a:solidFill>
                            <a:schemeClr val="tx1"/>
                          </a:solidFill>
                          <a:effectLst/>
                          <a:latin typeface="+mn-lt"/>
                          <a:ea typeface="+mn-ea"/>
                          <a:cs typeface="+mn-cs"/>
                        </a:rPr>
                        <a:t>void</a:t>
                      </a:r>
                      <a:r>
                        <a:rPr lang="en-US" sz="2400" b="0" i="0" kern="1200" dirty="0" smtClean="0">
                          <a:solidFill>
                            <a:schemeClr val="tx1"/>
                          </a:solidFill>
                          <a:effectLst/>
                          <a:latin typeface="+mn-lt"/>
                          <a:ea typeface="+mn-ea"/>
                          <a:cs typeface="+mn-cs"/>
                        </a:rPr>
                        <a:t> main(String[] </a:t>
                      </a:r>
                      <a:r>
                        <a:rPr lang="en-US" sz="2400" b="0" i="0" kern="1200" dirty="0" err="1" smtClean="0">
                          <a:solidFill>
                            <a:schemeClr val="tx1"/>
                          </a:solidFill>
                          <a:effectLst/>
                          <a:latin typeface="+mn-lt"/>
                          <a:ea typeface="+mn-ea"/>
                          <a:cs typeface="+mn-cs"/>
                        </a:rPr>
                        <a:t>args</a:t>
                      </a:r>
                      <a:r>
                        <a:rPr lang="en-US" sz="2400" b="0" i="0" kern="1200" dirty="0" smtClean="0">
                          <a:solidFill>
                            <a:schemeClr val="tx1"/>
                          </a:solidFill>
                          <a:effectLst/>
                          <a:latin typeface="+mn-lt"/>
                          <a:ea typeface="+mn-ea"/>
                          <a:cs typeface="+mn-cs"/>
                        </a:rPr>
                        <a:t>) {  </a:t>
                      </a:r>
                    </a:p>
                    <a:p>
                      <a:r>
                        <a:rPr lang="en-US" sz="2400" b="0" i="0" kern="1200" dirty="0" smtClean="0">
                          <a:solidFill>
                            <a:schemeClr val="tx1"/>
                          </a:solidFill>
                          <a:effectLst/>
                          <a:latin typeface="+mn-lt"/>
                          <a:ea typeface="+mn-ea"/>
                          <a:cs typeface="+mn-cs"/>
                        </a:rPr>
                        <a:t>//loop of </a:t>
                      </a:r>
                      <a:r>
                        <a:rPr lang="en-US" sz="2400" b="0" i="0" kern="1200" dirty="0" err="1" smtClean="0">
                          <a:solidFill>
                            <a:schemeClr val="tx1"/>
                          </a:solidFill>
                          <a:effectLst/>
                          <a:latin typeface="+mn-lt"/>
                          <a:ea typeface="+mn-ea"/>
                          <a:cs typeface="+mn-cs"/>
                        </a:rPr>
                        <a:t>i</a:t>
                      </a:r>
                      <a:r>
                        <a:rPr lang="en-US" sz="2400" b="0" i="0" kern="1200" dirty="0" smtClean="0">
                          <a:solidFill>
                            <a:schemeClr val="tx1"/>
                          </a:solidFill>
                          <a:effectLst/>
                          <a:latin typeface="+mn-lt"/>
                          <a:ea typeface="+mn-ea"/>
                          <a:cs typeface="+mn-cs"/>
                        </a:rPr>
                        <a:t>  </a:t>
                      </a:r>
                    </a:p>
                    <a:p>
                      <a:r>
                        <a:rPr lang="en-US" sz="2400" b="1" i="0" kern="1200" dirty="0" smtClean="0">
                          <a:solidFill>
                            <a:schemeClr val="tx1"/>
                          </a:solidFill>
                          <a:effectLst/>
                          <a:latin typeface="+mn-lt"/>
                          <a:ea typeface="+mn-ea"/>
                          <a:cs typeface="+mn-cs"/>
                        </a:rPr>
                        <a:t>for</a:t>
                      </a:r>
                      <a:r>
                        <a:rPr lang="en-US" sz="2400" b="0" i="0" kern="1200" dirty="0" smtClean="0">
                          <a:solidFill>
                            <a:schemeClr val="tx1"/>
                          </a:solidFill>
                          <a:effectLst/>
                          <a:latin typeface="+mn-lt"/>
                          <a:ea typeface="+mn-ea"/>
                          <a:cs typeface="+mn-cs"/>
                        </a:rPr>
                        <a:t>(</a:t>
                      </a:r>
                      <a:r>
                        <a:rPr lang="en-US" sz="2400" b="1" i="0" kern="1200" dirty="0" err="1" smtClean="0">
                          <a:solidFill>
                            <a:schemeClr val="tx1"/>
                          </a:solidFill>
                          <a:effectLst/>
                          <a:latin typeface="+mn-lt"/>
                          <a:ea typeface="+mn-ea"/>
                          <a:cs typeface="+mn-cs"/>
                        </a:rPr>
                        <a:t>int</a:t>
                      </a:r>
                      <a:r>
                        <a:rPr lang="en-US" sz="2400" b="0" i="0" kern="1200" dirty="0" smtClean="0">
                          <a:solidFill>
                            <a:schemeClr val="tx1"/>
                          </a:solidFill>
                          <a:effectLst/>
                          <a:latin typeface="+mn-lt"/>
                          <a:ea typeface="+mn-ea"/>
                          <a:cs typeface="+mn-cs"/>
                        </a:rPr>
                        <a:t> </a:t>
                      </a:r>
                      <a:r>
                        <a:rPr lang="en-US" sz="2400" b="0" i="0" kern="1200" dirty="0" err="1" smtClean="0">
                          <a:solidFill>
                            <a:schemeClr val="tx1"/>
                          </a:solidFill>
                          <a:effectLst/>
                          <a:latin typeface="+mn-lt"/>
                          <a:ea typeface="+mn-ea"/>
                          <a:cs typeface="+mn-cs"/>
                        </a:rPr>
                        <a:t>i</a:t>
                      </a:r>
                      <a:r>
                        <a:rPr lang="en-US" sz="2400" b="0" i="0" kern="1200" dirty="0" smtClean="0">
                          <a:solidFill>
                            <a:schemeClr val="tx1"/>
                          </a:solidFill>
                          <a:effectLst/>
                          <a:latin typeface="+mn-lt"/>
                          <a:ea typeface="+mn-ea"/>
                          <a:cs typeface="+mn-cs"/>
                        </a:rPr>
                        <a:t>=1;i&lt;=3;i++){  </a:t>
                      </a:r>
                    </a:p>
                    <a:p>
                      <a:r>
                        <a:rPr lang="en-US" sz="2400" b="0" i="0" kern="1200" dirty="0" smtClean="0">
                          <a:solidFill>
                            <a:schemeClr val="tx1"/>
                          </a:solidFill>
                          <a:effectLst/>
                          <a:latin typeface="+mn-lt"/>
                          <a:ea typeface="+mn-ea"/>
                          <a:cs typeface="+mn-cs"/>
                        </a:rPr>
                        <a:t>//loop of j  </a:t>
                      </a:r>
                    </a:p>
                    <a:p>
                      <a:r>
                        <a:rPr lang="en-US" sz="2400" b="1" i="0" kern="1200" dirty="0" smtClean="0">
                          <a:solidFill>
                            <a:schemeClr val="tx1"/>
                          </a:solidFill>
                          <a:effectLst/>
                          <a:latin typeface="+mn-lt"/>
                          <a:ea typeface="+mn-ea"/>
                          <a:cs typeface="+mn-cs"/>
                        </a:rPr>
                        <a:t>for</a:t>
                      </a:r>
                      <a:r>
                        <a:rPr lang="en-US" sz="2400" b="0" i="0" kern="1200" dirty="0" smtClean="0">
                          <a:solidFill>
                            <a:schemeClr val="tx1"/>
                          </a:solidFill>
                          <a:effectLst/>
                          <a:latin typeface="+mn-lt"/>
                          <a:ea typeface="+mn-ea"/>
                          <a:cs typeface="+mn-cs"/>
                        </a:rPr>
                        <a:t>(</a:t>
                      </a:r>
                      <a:r>
                        <a:rPr lang="en-US" sz="2400" b="1" i="0" kern="1200" dirty="0" err="1" smtClean="0">
                          <a:solidFill>
                            <a:schemeClr val="tx1"/>
                          </a:solidFill>
                          <a:effectLst/>
                          <a:latin typeface="+mn-lt"/>
                          <a:ea typeface="+mn-ea"/>
                          <a:cs typeface="+mn-cs"/>
                        </a:rPr>
                        <a:t>int</a:t>
                      </a:r>
                      <a:r>
                        <a:rPr lang="en-US" sz="2400" b="0" i="0" kern="1200" dirty="0" smtClean="0">
                          <a:solidFill>
                            <a:schemeClr val="tx1"/>
                          </a:solidFill>
                          <a:effectLst/>
                          <a:latin typeface="+mn-lt"/>
                          <a:ea typeface="+mn-ea"/>
                          <a:cs typeface="+mn-cs"/>
                        </a:rPr>
                        <a:t> j=1;j&lt;=3;j++){  </a:t>
                      </a:r>
                    </a:p>
                    <a:p>
                      <a:r>
                        <a:rPr lang="en-US" sz="2400" b="0" i="0" kern="1200" dirty="0" smtClean="0">
                          <a:solidFill>
                            <a:schemeClr val="tx1"/>
                          </a:solidFill>
                          <a:effectLst/>
                          <a:latin typeface="+mn-lt"/>
                          <a:ea typeface="+mn-ea"/>
                          <a:cs typeface="+mn-cs"/>
                        </a:rPr>
                        <a:t>        </a:t>
                      </a:r>
                      <a:r>
                        <a:rPr lang="en-US" sz="2400" b="0" i="0" kern="1200" dirty="0" err="1" smtClean="0">
                          <a:solidFill>
                            <a:schemeClr val="tx1"/>
                          </a:solidFill>
                          <a:effectLst/>
                          <a:latin typeface="+mn-lt"/>
                          <a:ea typeface="+mn-ea"/>
                          <a:cs typeface="+mn-cs"/>
                        </a:rPr>
                        <a:t>System.out.println</a:t>
                      </a:r>
                      <a:r>
                        <a:rPr lang="en-US" sz="2400" b="0" i="0" kern="1200" dirty="0" smtClean="0">
                          <a:solidFill>
                            <a:schemeClr val="tx1"/>
                          </a:solidFill>
                          <a:effectLst/>
                          <a:latin typeface="+mn-lt"/>
                          <a:ea typeface="+mn-ea"/>
                          <a:cs typeface="+mn-cs"/>
                        </a:rPr>
                        <a:t>(</a:t>
                      </a:r>
                      <a:r>
                        <a:rPr lang="en-US" sz="2400" b="0" i="0" kern="1200" dirty="0" err="1" smtClean="0">
                          <a:solidFill>
                            <a:schemeClr val="tx1"/>
                          </a:solidFill>
                          <a:effectLst/>
                          <a:latin typeface="+mn-lt"/>
                          <a:ea typeface="+mn-ea"/>
                          <a:cs typeface="+mn-cs"/>
                        </a:rPr>
                        <a:t>i</a:t>
                      </a:r>
                      <a:r>
                        <a:rPr lang="en-US" sz="2400" b="0" i="0" kern="1200" dirty="0" smtClean="0">
                          <a:solidFill>
                            <a:schemeClr val="tx1"/>
                          </a:solidFill>
                          <a:effectLst/>
                          <a:latin typeface="+mn-lt"/>
                          <a:ea typeface="+mn-ea"/>
                          <a:cs typeface="+mn-cs"/>
                        </a:rPr>
                        <a:t>+" "+j);  </a:t>
                      </a:r>
                    </a:p>
                    <a:p>
                      <a:r>
                        <a:rPr lang="en-US" sz="2400" b="0" i="0" kern="1200" dirty="0" smtClean="0">
                          <a:solidFill>
                            <a:schemeClr val="tx1"/>
                          </a:solidFill>
                          <a:effectLst/>
                          <a:latin typeface="+mn-lt"/>
                          <a:ea typeface="+mn-ea"/>
                          <a:cs typeface="+mn-cs"/>
                        </a:rPr>
                        <a:t>}//end of </a:t>
                      </a:r>
                      <a:r>
                        <a:rPr lang="en-US" sz="2400" b="0" i="0" kern="1200" dirty="0" err="1" smtClean="0">
                          <a:solidFill>
                            <a:schemeClr val="tx1"/>
                          </a:solidFill>
                          <a:effectLst/>
                          <a:latin typeface="+mn-lt"/>
                          <a:ea typeface="+mn-ea"/>
                          <a:cs typeface="+mn-cs"/>
                        </a:rPr>
                        <a:t>i</a:t>
                      </a:r>
                      <a:r>
                        <a:rPr lang="en-US" sz="2400" b="0" i="0" kern="1200" dirty="0" smtClean="0">
                          <a:solidFill>
                            <a:schemeClr val="tx1"/>
                          </a:solidFill>
                          <a:effectLst/>
                          <a:latin typeface="+mn-lt"/>
                          <a:ea typeface="+mn-ea"/>
                          <a:cs typeface="+mn-cs"/>
                        </a:rPr>
                        <a:t>  </a:t>
                      </a:r>
                    </a:p>
                    <a:p>
                      <a:r>
                        <a:rPr lang="en-US" sz="2400" b="0" i="0" kern="1200" dirty="0" smtClean="0">
                          <a:solidFill>
                            <a:schemeClr val="tx1"/>
                          </a:solidFill>
                          <a:effectLst/>
                          <a:latin typeface="+mn-lt"/>
                          <a:ea typeface="+mn-ea"/>
                          <a:cs typeface="+mn-cs"/>
                        </a:rPr>
                        <a:t>}//end of j  </a:t>
                      </a:r>
                    </a:p>
                    <a:p>
                      <a:r>
                        <a:rPr lang="en-US" sz="2400" b="0" i="0" kern="1200" dirty="0" smtClean="0">
                          <a:solidFill>
                            <a:schemeClr val="tx1"/>
                          </a:solidFill>
                          <a:effectLst/>
                          <a:latin typeface="+mn-lt"/>
                          <a:ea typeface="+mn-ea"/>
                          <a:cs typeface="+mn-cs"/>
                        </a:rPr>
                        <a:t>}  </a:t>
                      </a:r>
                    </a:p>
                    <a:p>
                      <a:r>
                        <a:rPr lang="en-US" sz="2400" b="0" i="0" kern="1200" dirty="0" smtClean="0">
                          <a:solidFill>
                            <a:schemeClr val="tx1"/>
                          </a:solidFill>
                          <a:effectLst/>
                          <a:latin typeface="+mn-lt"/>
                          <a:ea typeface="+mn-ea"/>
                          <a:cs typeface="+mn-cs"/>
                        </a:rPr>
                        <a:t>}  </a:t>
                      </a:r>
                    </a:p>
                    <a:p>
                      <a:endParaRPr lang="en-US" sz="3600" dirty="0"/>
                    </a:p>
                  </a:txBody>
                  <a:tcPr/>
                </a:tc>
                <a:extLst>
                  <a:ext uri="{0D108BD9-81ED-4DB2-BD59-A6C34878D82A}">
                    <a16:rowId xmlns:a16="http://schemas.microsoft.com/office/drawing/2014/main" val="1547753726"/>
                  </a:ext>
                </a:extLst>
              </a:tr>
            </a:tbl>
          </a:graphicData>
        </a:graphic>
      </p:graphicFrame>
    </p:spTree>
    <p:extLst>
      <p:ext uri="{BB962C8B-B14F-4D97-AF65-F5344CB8AC3E}">
        <p14:creationId xmlns:p14="http://schemas.microsoft.com/office/powerpoint/2010/main" val="15985808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Decision Making </a:t>
            </a:r>
            <a:r>
              <a:rPr lang="en-US" dirty="0" smtClean="0"/>
              <a:t>&amp; Loops</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2"/>
          <p:cNvSpPr>
            <a:spLocks noChangeArrowheads="1"/>
          </p:cNvSpPr>
          <p:nvPr/>
        </p:nvSpPr>
        <p:spPr bwMode="auto">
          <a:xfrm>
            <a:off x="-333121" y="-117648"/>
            <a:ext cx="995186"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urw-din"/>
              </a:rPr>
              <a:t/>
            </a:r>
            <a:br>
              <a:rPr kumimoji="0" lang="en-US" altLang="en-US" sz="1200" b="0" i="0" u="none" strike="noStrike" cap="none" normalizeH="0" baseline="0" smtClean="0">
                <a:ln>
                  <a:noFill/>
                </a:ln>
                <a:solidFill>
                  <a:srgbClr val="273239"/>
                </a:solidFill>
                <a:effectLst/>
                <a:latin typeface="urw-din"/>
              </a:rPr>
            </a:br>
            <a:endParaRPr kumimoji="0" lang="en-US" altLang="en-US" sz="15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14799886"/>
              </p:ext>
            </p:extLst>
          </p:nvPr>
        </p:nvGraphicFramePr>
        <p:xfrm>
          <a:off x="838200" y="2920124"/>
          <a:ext cx="5341374" cy="3749040"/>
        </p:xfrm>
        <a:graphic>
          <a:graphicData uri="http://schemas.openxmlformats.org/drawingml/2006/table">
            <a:tbl>
              <a:tblPr firstRow="1" bandRow="1">
                <a:tableStyleId>{2D5ABB26-0587-4C30-8999-92F81FD0307C}</a:tableStyleId>
              </a:tblPr>
              <a:tblGrid>
                <a:gridCol w="5341374">
                  <a:extLst>
                    <a:ext uri="{9D8B030D-6E8A-4147-A177-3AD203B41FA5}">
                      <a16:colId xmlns:a16="http://schemas.microsoft.com/office/drawing/2014/main" val="1761559527"/>
                    </a:ext>
                  </a:extLst>
                </a:gridCol>
              </a:tblGrid>
              <a:tr h="2138571">
                <a:tc>
                  <a:txBody>
                    <a:bodyPr/>
                    <a:lstStyle/>
                    <a:p>
                      <a:r>
                        <a:rPr lang="en-US" sz="2000" b="0" i="0" kern="1200" dirty="0" smtClean="0">
                          <a:solidFill>
                            <a:schemeClr val="tx1"/>
                          </a:solidFill>
                          <a:effectLst/>
                          <a:latin typeface="+mn-lt"/>
                          <a:ea typeface="+mn-ea"/>
                          <a:cs typeface="+mn-cs"/>
                        </a:rPr>
                        <a:t>//Java For-each loop example which prints the  </a:t>
                      </a:r>
                    </a:p>
                    <a:p>
                      <a:r>
                        <a:rPr lang="en-US" sz="2000" b="0" i="0" kern="1200" dirty="0" smtClean="0">
                          <a:solidFill>
                            <a:schemeClr val="tx1"/>
                          </a:solidFill>
                          <a:effectLst/>
                          <a:latin typeface="+mn-lt"/>
                          <a:ea typeface="+mn-ea"/>
                          <a:cs typeface="+mn-cs"/>
                        </a:rPr>
                        <a:t>//elements of the array  </a:t>
                      </a:r>
                    </a:p>
                    <a:p>
                      <a:r>
                        <a:rPr lang="en-US" sz="2000" b="1" i="0" kern="1200" dirty="0" smtClean="0">
                          <a:solidFill>
                            <a:schemeClr val="tx1"/>
                          </a:solidFill>
                          <a:effectLst/>
                          <a:latin typeface="+mn-lt"/>
                          <a:ea typeface="+mn-ea"/>
                          <a:cs typeface="+mn-cs"/>
                        </a:rPr>
                        <a:t>public</a:t>
                      </a:r>
                      <a:r>
                        <a:rPr lang="en-US" sz="2000" b="0" i="0" kern="1200" dirty="0" smtClean="0">
                          <a:solidFill>
                            <a:schemeClr val="tx1"/>
                          </a:solidFill>
                          <a:effectLst/>
                          <a:latin typeface="+mn-lt"/>
                          <a:ea typeface="+mn-ea"/>
                          <a:cs typeface="+mn-cs"/>
                        </a:rPr>
                        <a:t> </a:t>
                      </a:r>
                      <a:r>
                        <a:rPr lang="en-US" sz="2000" b="1" i="0" kern="1200" dirty="0" smtClean="0">
                          <a:solidFill>
                            <a:schemeClr val="tx1"/>
                          </a:solidFill>
                          <a:effectLst/>
                          <a:latin typeface="+mn-lt"/>
                          <a:ea typeface="+mn-ea"/>
                          <a:cs typeface="+mn-cs"/>
                        </a:rPr>
                        <a:t>class</a:t>
                      </a:r>
                      <a:r>
                        <a:rPr lang="en-US" sz="2000" b="0" i="0" kern="1200" dirty="0" smtClean="0">
                          <a:solidFill>
                            <a:schemeClr val="tx1"/>
                          </a:solidFill>
                          <a:effectLst/>
                          <a:latin typeface="+mn-lt"/>
                          <a:ea typeface="+mn-ea"/>
                          <a:cs typeface="+mn-cs"/>
                        </a:rPr>
                        <a:t> </a:t>
                      </a:r>
                      <a:r>
                        <a:rPr lang="en-US" sz="2000" b="0" i="0" kern="1200" dirty="0" err="1" smtClean="0">
                          <a:solidFill>
                            <a:schemeClr val="tx1"/>
                          </a:solidFill>
                          <a:effectLst/>
                          <a:latin typeface="+mn-lt"/>
                          <a:ea typeface="+mn-ea"/>
                          <a:cs typeface="+mn-cs"/>
                        </a:rPr>
                        <a:t>ForEachExample</a:t>
                      </a:r>
                      <a:r>
                        <a:rPr lang="en-US" sz="2000" b="0" i="0" kern="1200" dirty="0" smtClean="0">
                          <a:solidFill>
                            <a:schemeClr val="tx1"/>
                          </a:solidFill>
                          <a:effectLst/>
                          <a:latin typeface="+mn-lt"/>
                          <a:ea typeface="+mn-ea"/>
                          <a:cs typeface="+mn-cs"/>
                        </a:rPr>
                        <a:t> {  </a:t>
                      </a:r>
                    </a:p>
                    <a:p>
                      <a:r>
                        <a:rPr lang="en-US" sz="2000" b="1" i="0" kern="1200" dirty="0" smtClean="0">
                          <a:solidFill>
                            <a:schemeClr val="tx1"/>
                          </a:solidFill>
                          <a:effectLst/>
                          <a:latin typeface="+mn-lt"/>
                          <a:ea typeface="+mn-ea"/>
                          <a:cs typeface="+mn-cs"/>
                        </a:rPr>
                        <a:t>public</a:t>
                      </a:r>
                      <a:r>
                        <a:rPr lang="en-US" sz="2000" b="0" i="0" kern="1200" dirty="0" smtClean="0">
                          <a:solidFill>
                            <a:schemeClr val="tx1"/>
                          </a:solidFill>
                          <a:effectLst/>
                          <a:latin typeface="+mn-lt"/>
                          <a:ea typeface="+mn-ea"/>
                          <a:cs typeface="+mn-cs"/>
                        </a:rPr>
                        <a:t> </a:t>
                      </a:r>
                      <a:r>
                        <a:rPr lang="en-US" sz="2000" b="1" i="0" kern="1200" dirty="0" smtClean="0">
                          <a:solidFill>
                            <a:schemeClr val="tx1"/>
                          </a:solidFill>
                          <a:effectLst/>
                          <a:latin typeface="+mn-lt"/>
                          <a:ea typeface="+mn-ea"/>
                          <a:cs typeface="+mn-cs"/>
                        </a:rPr>
                        <a:t>static</a:t>
                      </a:r>
                      <a:r>
                        <a:rPr lang="en-US" sz="2000" b="0" i="0" kern="1200" dirty="0" smtClean="0">
                          <a:solidFill>
                            <a:schemeClr val="tx1"/>
                          </a:solidFill>
                          <a:effectLst/>
                          <a:latin typeface="+mn-lt"/>
                          <a:ea typeface="+mn-ea"/>
                          <a:cs typeface="+mn-cs"/>
                        </a:rPr>
                        <a:t> </a:t>
                      </a:r>
                      <a:r>
                        <a:rPr lang="en-US" sz="2000" b="1" i="0" kern="1200" dirty="0" smtClean="0">
                          <a:solidFill>
                            <a:schemeClr val="tx1"/>
                          </a:solidFill>
                          <a:effectLst/>
                          <a:latin typeface="+mn-lt"/>
                          <a:ea typeface="+mn-ea"/>
                          <a:cs typeface="+mn-cs"/>
                        </a:rPr>
                        <a:t>void</a:t>
                      </a:r>
                      <a:r>
                        <a:rPr lang="en-US" sz="2000" b="0" i="0" kern="1200" dirty="0" smtClean="0">
                          <a:solidFill>
                            <a:schemeClr val="tx1"/>
                          </a:solidFill>
                          <a:effectLst/>
                          <a:latin typeface="+mn-lt"/>
                          <a:ea typeface="+mn-ea"/>
                          <a:cs typeface="+mn-cs"/>
                        </a:rPr>
                        <a:t> main(String[] </a:t>
                      </a:r>
                      <a:r>
                        <a:rPr lang="en-US" sz="2000" b="0" i="0" kern="1200" dirty="0" err="1" smtClean="0">
                          <a:solidFill>
                            <a:schemeClr val="tx1"/>
                          </a:solidFill>
                          <a:effectLst/>
                          <a:latin typeface="+mn-lt"/>
                          <a:ea typeface="+mn-ea"/>
                          <a:cs typeface="+mn-cs"/>
                        </a:rPr>
                        <a:t>args</a:t>
                      </a:r>
                      <a:r>
                        <a:rPr lang="en-US" sz="2000" b="0" i="0" kern="1200" dirty="0" smtClean="0">
                          <a:solidFill>
                            <a:schemeClr val="tx1"/>
                          </a:solidFill>
                          <a:effectLst/>
                          <a:latin typeface="+mn-lt"/>
                          <a:ea typeface="+mn-ea"/>
                          <a:cs typeface="+mn-cs"/>
                        </a:rPr>
                        <a:t>) {  </a:t>
                      </a:r>
                    </a:p>
                    <a:p>
                      <a:r>
                        <a:rPr lang="en-US" sz="2000" b="0" i="0" kern="1200" dirty="0" smtClean="0">
                          <a:solidFill>
                            <a:schemeClr val="tx1"/>
                          </a:solidFill>
                          <a:effectLst/>
                          <a:latin typeface="+mn-lt"/>
                          <a:ea typeface="+mn-ea"/>
                          <a:cs typeface="+mn-cs"/>
                        </a:rPr>
                        <a:t>    //Declaring an array  </a:t>
                      </a:r>
                    </a:p>
                    <a:p>
                      <a:r>
                        <a:rPr lang="en-US" sz="2000" b="0" i="0" kern="1200" dirty="0" smtClean="0">
                          <a:solidFill>
                            <a:schemeClr val="tx1"/>
                          </a:solidFill>
                          <a:effectLst/>
                          <a:latin typeface="+mn-lt"/>
                          <a:ea typeface="+mn-ea"/>
                          <a:cs typeface="+mn-cs"/>
                        </a:rPr>
                        <a:t>    </a:t>
                      </a:r>
                      <a:r>
                        <a:rPr lang="en-US" sz="2000" b="1" i="0" kern="1200" dirty="0" err="1" smtClean="0">
                          <a:solidFill>
                            <a:schemeClr val="tx1"/>
                          </a:solidFill>
                          <a:effectLst/>
                          <a:latin typeface="+mn-lt"/>
                          <a:ea typeface="+mn-ea"/>
                          <a:cs typeface="+mn-cs"/>
                        </a:rPr>
                        <a:t>int</a:t>
                      </a:r>
                      <a:r>
                        <a:rPr lang="en-US" sz="2000" b="0" i="0" kern="1200" dirty="0" smtClean="0">
                          <a:solidFill>
                            <a:schemeClr val="tx1"/>
                          </a:solidFill>
                          <a:effectLst/>
                          <a:latin typeface="+mn-lt"/>
                          <a:ea typeface="+mn-ea"/>
                          <a:cs typeface="+mn-cs"/>
                        </a:rPr>
                        <a:t> </a:t>
                      </a:r>
                      <a:r>
                        <a:rPr lang="en-US" sz="2000" b="0" i="0" kern="1200" dirty="0" err="1" smtClean="0">
                          <a:solidFill>
                            <a:schemeClr val="tx1"/>
                          </a:solidFill>
                          <a:effectLst/>
                          <a:latin typeface="+mn-lt"/>
                          <a:ea typeface="+mn-ea"/>
                          <a:cs typeface="+mn-cs"/>
                        </a:rPr>
                        <a:t>arr</a:t>
                      </a:r>
                      <a:r>
                        <a:rPr lang="en-US" sz="2000" b="0" i="0" kern="1200" dirty="0" smtClean="0">
                          <a:solidFill>
                            <a:schemeClr val="tx1"/>
                          </a:solidFill>
                          <a:effectLst/>
                          <a:latin typeface="+mn-lt"/>
                          <a:ea typeface="+mn-ea"/>
                          <a:cs typeface="+mn-cs"/>
                        </a:rPr>
                        <a:t>[]={12,23,44,56,78};  </a:t>
                      </a:r>
                    </a:p>
                    <a:p>
                      <a:r>
                        <a:rPr lang="en-US" sz="2000" b="0" i="0" kern="1200" dirty="0" smtClean="0">
                          <a:solidFill>
                            <a:schemeClr val="tx1"/>
                          </a:solidFill>
                          <a:effectLst/>
                          <a:latin typeface="+mn-lt"/>
                          <a:ea typeface="+mn-ea"/>
                          <a:cs typeface="+mn-cs"/>
                        </a:rPr>
                        <a:t>    //Printing array using for-each loop  </a:t>
                      </a:r>
                    </a:p>
                    <a:p>
                      <a:r>
                        <a:rPr lang="en-US" sz="2000" b="0" i="0" kern="1200" dirty="0" smtClean="0">
                          <a:solidFill>
                            <a:schemeClr val="tx1"/>
                          </a:solidFill>
                          <a:effectLst/>
                          <a:latin typeface="+mn-lt"/>
                          <a:ea typeface="+mn-ea"/>
                          <a:cs typeface="+mn-cs"/>
                        </a:rPr>
                        <a:t>    </a:t>
                      </a:r>
                      <a:r>
                        <a:rPr lang="en-US" sz="2000" b="1" i="0" kern="1200" dirty="0" smtClean="0">
                          <a:solidFill>
                            <a:schemeClr val="tx1"/>
                          </a:solidFill>
                          <a:effectLst/>
                          <a:latin typeface="+mn-lt"/>
                          <a:ea typeface="+mn-ea"/>
                          <a:cs typeface="+mn-cs"/>
                        </a:rPr>
                        <a:t>for</a:t>
                      </a:r>
                      <a:r>
                        <a:rPr lang="en-US" sz="2000" b="0" i="0" kern="1200" dirty="0" smtClean="0">
                          <a:solidFill>
                            <a:schemeClr val="tx1"/>
                          </a:solidFill>
                          <a:effectLst/>
                          <a:latin typeface="+mn-lt"/>
                          <a:ea typeface="+mn-ea"/>
                          <a:cs typeface="+mn-cs"/>
                        </a:rPr>
                        <a:t>(</a:t>
                      </a:r>
                      <a:r>
                        <a:rPr lang="en-US" sz="2000" b="1" i="0" kern="1200" dirty="0" err="1" smtClean="0">
                          <a:solidFill>
                            <a:schemeClr val="tx1"/>
                          </a:solidFill>
                          <a:effectLst/>
                          <a:latin typeface="+mn-lt"/>
                          <a:ea typeface="+mn-ea"/>
                          <a:cs typeface="+mn-cs"/>
                        </a:rPr>
                        <a:t>int</a:t>
                      </a:r>
                      <a:r>
                        <a:rPr lang="en-US" sz="2000" b="0" i="0" kern="1200" dirty="0" smtClean="0">
                          <a:solidFill>
                            <a:schemeClr val="tx1"/>
                          </a:solidFill>
                          <a:effectLst/>
                          <a:latin typeface="+mn-lt"/>
                          <a:ea typeface="+mn-ea"/>
                          <a:cs typeface="+mn-cs"/>
                        </a:rPr>
                        <a:t> i:arr){  </a:t>
                      </a:r>
                    </a:p>
                    <a:p>
                      <a:r>
                        <a:rPr lang="en-US" sz="2000" b="0" i="0" kern="1200" dirty="0" smtClean="0">
                          <a:solidFill>
                            <a:schemeClr val="tx1"/>
                          </a:solidFill>
                          <a:effectLst/>
                          <a:latin typeface="+mn-lt"/>
                          <a:ea typeface="+mn-ea"/>
                          <a:cs typeface="+mn-cs"/>
                        </a:rPr>
                        <a:t>        </a:t>
                      </a:r>
                      <a:r>
                        <a:rPr lang="en-US" sz="2000" b="0" i="0" kern="1200" dirty="0" err="1" smtClean="0">
                          <a:solidFill>
                            <a:schemeClr val="tx1"/>
                          </a:solidFill>
                          <a:effectLst/>
                          <a:latin typeface="+mn-lt"/>
                          <a:ea typeface="+mn-ea"/>
                          <a:cs typeface="+mn-cs"/>
                        </a:rPr>
                        <a:t>System.out.println</a:t>
                      </a:r>
                      <a:r>
                        <a:rPr lang="en-US" sz="2000" b="0" i="0" kern="1200" dirty="0" smtClean="0">
                          <a:solidFill>
                            <a:schemeClr val="tx1"/>
                          </a:solidFill>
                          <a:effectLst/>
                          <a:latin typeface="+mn-lt"/>
                          <a:ea typeface="+mn-ea"/>
                          <a:cs typeface="+mn-cs"/>
                        </a:rPr>
                        <a:t>(</a:t>
                      </a:r>
                      <a:r>
                        <a:rPr lang="en-US" sz="2000" b="0" i="0" kern="1200" dirty="0" err="1" smtClean="0">
                          <a:solidFill>
                            <a:schemeClr val="tx1"/>
                          </a:solidFill>
                          <a:effectLst/>
                          <a:latin typeface="+mn-lt"/>
                          <a:ea typeface="+mn-ea"/>
                          <a:cs typeface="+mn-cs"/>
                        </a:rPr>
                        <a:t>i</a:t>
                      </a:r>
                      <a:r>
                        <a:rPr lang="en-US" sz="2000" b="0" i="0" kern="1200" dirty="0" smtClean="0">
                          <a:solidFill>
                            <a:schemeClr val="tx1"/>
                          </a:solidFill>
                          <a:effectLst/>
                          <a:latin typeface="+mn-lt"/>
                          <a:ea typeface="+mn-ea"/>
                          <a:cs typeface="+mn-cs"/>
                        </a:rPr>
                        <a:t>);  </a:t>
                      </a:r>
                    </a:p>
                    <a:p>
                      <a:r>
                        <a:rPr lang="en-US" sz="2000" b="0" i="0" kern="1200" dirty="0" smtClean="0">
                          <a:solidFill>
                            <a:schemeClr val="tx1"/>
                          </a:solidFill>
                          <a:effectLst/>
                          <a:latin typeface="+mn-lt"/>
                          <a:ea typeface="+mn-ea"/>
                          <a:cs typeface="+mn-cs"/>
                        </a:rPr>
                        <a:t>    }  </a:t>
                      </a:r>
                    </a:p>
                    <a:p>
                      <a:r>
                        <a:rPr lang="en-US" sz="2000" b="0" i="0" kern="1200" dirty="0" smtClean="0">
                          <a:solidFill>
                            <a:schemeClr val="tx1"/>
                          </a:solidFill>
                          <a:effectLst/>
                          <a:latin typeface="+mn-lt"/>
                          <a:ea typeface="+mn-ea"/>
                          <a:cs typeface="+mn-cs"/>
                        </a:rPr>
                        <a:t>}  </a:t>
                      </a:r>
                    </a:p>
                    <a:p>
                      <a:r>
                        <a:rPr lang="en-US" sz="2000" b="0" i="0" kern="1200" dirty="0" smtClean="0">
                          <a:solidFill>
                            <a:schemeClr val="tx1"/>
                          </a:solidFill>
                          <a:effectLst/>
                          <a:latin typeface="+mn-lt"/>
                          <a:ea typeface="+mn-ea"/>
                          <a:cs typeface="+mn-cs"/>
                        </a:rPr>
                        <a:t>} </a:t>
                      </a:r>
                      <a:endParaRPr lang="en-US" sz="2000" b="0" i="0" kern="1200" dirty="0">
                        <a:solidFill>
                          <a:schemeClr val="tx1"/>
                        </a:solidFill>
                        <a:effectLst/>
                        <a:latin typeface="+mn-lt"/>
                        <a:ea typeface="+mn-ea"/>
                        <a:cs typeface="+mn-cs"/>
                      </a:endParaRPr>
                    </a:p>
                  </a:txBody>
                  <a:tcPr/>
                </a:tc>
                <a:extLst>
                  <a:ext uri="{0D108BD9-81ED-4DB2-BD59-A6C34878D82A}">
                    <a16:rowId xmlns:a16="http://schemas.microsoft.com/office/drawing/2014/main" val="154775372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87703792"/>
              </p:ext>
            </p:extLst>
          </p:nvPr>
        </p:nvGraphicFramePr>
        <p:xfrm>
          <a:off x="1309329" y="1309601"/>
          <a:ext cx="9560232" cy="1737360"/>
        </p:xfrm>
        <a:graphic>
          <a:graphicData uri="http://schemas.openxmlformats.org/drawingml/2006/table">
            <a:tbl>
              <a:tblPr firstRow="1" bandRow="1">
                <a:tableStyleId>{2D5ABB26-0587-4C30-8999-92F81FD0307C}</a:tableStyleId>
              </a:tblPr>
              <a:tblGrid>
                <a:gridCol w="9560232">
                  <a:extLst>
                    <a:ext uri="{9D8B030D-6E8A-4147-A177-3AD203B41FA5}">
                      <a16:colId xmlns:a16="http://schemas.microsoft.com/office/drawing/2014/main" val="323838321"/>
                    </a:ext>
                  </a:extLst>
                </a:gridCol>
              </a:tblGrid>
              <a:tr h="370840">
                <a:tc>
                  <a:txBody>
                    <a:bodyPr/>
                    <a:lstStyle/>
                    <a:p>
                      <a:pPr algn="just"/>
                      <a:r>
                        <a:rPr lang="en-US" sz="1800" b="1" kern="1200" dirty="0" smtClean="0">
                          <a:effectLst/>
                        </a:rPr>
                        <a:t>Java for-each Loop</a:t>
                      </a:r>
                    </a:p>
                    <a:p>
                      <a:pPr marL="285750" indent="-285750" algn="just">
                        <a:buFont typeface="Arial" panose="020B0604020202020204" pitchFamily="34" charset="0"/>
                        <a:buChar char="•"/>
                      </a:pPr>
                      <a:r>
                        <a:rPr lang="en-US" sz="1800" kern="1200" dirty="0" smtClean="0">
                          <a:effectLst/>
                        </a:rPr>
                        <a:t>The for-each loop is used to traverse array or collection in Java. It is easier to use than simple for loop because we don't need to increment value and use subscript notation.</a:t>
                      </a:r>
                    </a:p>
                    <a:p>
                      <a:pPr marL="285750" indent="-285750" algn="just">
                        <a:buFont typeface="Arial" panose="020B0604020202020204" pitchFamily="34" charset="0"/>
                        <a:buChar char="•"/>
                      </a:pPr>
                      <a:r>
                        <a:rPr lang="en-US" sz="1800" kern="1200" dirty="0" smtClean="0">
                          <a:effectLst/>
                        </a:rPr>
                        <a:t>It works on the basis of elements and not the index. It returns element one by one in the defined variable.</a:t>
                      </a:r>
                    </a:p>
                    <a:p>
                      <a:endParaRPr lang="en-US" dirty="0"/>
                    </a:p>
                  </a:txBody>
                  <a:tcPr/>
                </a:tc>
                <a:extLst>
                  <a:ext uri="{0D108BD9-81ED-4DB2-BD59-A6C34878D82A}">
                    <a16:rowId xmlns:a16="http://schemas.microsoft.com/office/drawing/2014/main" val="2326874458"/>
                  </a:ext>
                </a:extLst>
              </a:tr>
            </a:tbl>
          </a:graphicData>
        </a:graphic>
      </p:graphicFrame>
    </p:spTree>
    <p:extLst>
      <p:ext uri="{BB962C8B-B14F-4D97-AF65-F5344CB8AC3E}">
        <p14:creationId xmlns:p14="http://schemas.microsoft.com/office/powerpoint/2010/main" val="1613212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Decision Making </a:t>
            </a:r>
            <a:r>
              <a:rPr lang="en-US" dirty="0" smtClean="0"/>
              <a:t>&amp; Loops</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2"/>
          <p:cNvSpPr>
            <a:spLocks noChangeArrowheads="1"/>
          </p:cNvSpPr>
          <p:nvPr/>
        </p:nvSpPr>
        <p:spPr bwMode="auto">
          <a:xfrm>
            <a:off x="-333121" y="-117648"/>
            <a:ext cx="995186"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urw-din"/>
              </a:rPr>
              <a:t/>
            </a:r>
            <a:br>
              <a:rPr kumimoji="0" lang="en-US" altLang="en-US" sz="1200" b="0" i="0" u="none" strike="noStrike" cap="none" normalizeH="0" baseline="0" smtClean="0">
                <a:ln>
                  <a:noFill/>
                </a:ln>
                <a:solidFill>
                  <a:srgbClr val="273239"/>
                </a:solidFill>
                <a:effectLst/>
                <a:latin typeface="urw-din"/>
              </a:rPr>
            </a:br>
            <a:endParaRPr kumimoji="0" lang="en-US" altLang="en-US" sz="15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00801913"/>
              </p:ext>
            </p:extLst>
          </p:nvPr>
        </p:nvGraphicFramePr>
        <p:xfrm>
          <a:off x="1516625" y="1877584"/>
          <a:ext cx="8055077" cy="3749040"/>
        </p:xfrm>
        <a:graphic>
          <a:graphicData uri="http://schemas.openxmlformats.org/drawingml/2006/table">
            <a:tbl>
              <a:tblPr firstRow="1" bandRow="1">
                <a:tableStyleId>{2D5ABB26-0587-4C30-8999-92F81FD0307C}</a:tableStyleId>
              </a:tblPr>
              <a:tblGrid>
                <a:gridCol w="8055077">
                  <a:extLst>
                    <a:ext uri="{9D8B030D-6E8A-4147-A177-3AD203B41FA5}">
                      <a16:colId xmlns:a16="http://schemas.microsoft.com/office/drawing/2014/main" val="1761559527"/>
                    </a:ext>
                  </a:extLst>
                </a:gridCol>
              </a:tblGrid>
              <a:tr h="2138571">
                <a:tc>
                  <a:txBody>
                    <a:bodyPr/>
                    <a:lstStyle/>
                    <a:p>
                      <a:r>
                        <a:rPr lang="en-US" sz="2400" b="0" i="0" kern="1200" dirty="0" smtClean="0">
                          <a:solidFill>
                            <a:schemeClr val="tx1"/>
                          </a:solidFill>
                          <a:effectLst/>
                          <a:latin typeface="+mn-lt"/>
                          <a:ea typeface="+mn-ea"/>
                          <a:cs typeface="+mn-cs"/>
                        </a:rPr>
                        <a:t>//Java program to demonstrate the use of infinite for loop  </a:t>
                      </a:r>
                    </a:p>
                    <a:p>
                      <a:r>
                        <a:rPr lang="en-US" sz="2400" b="0" i="0" kern="1200" dirty="0" smtClean="0">
                          <a:solidFill>
                            <a:schemeClr val="tx1"/>
                          </a:solidFill>
                          <a:effectLst/>
                          <a:latin typeface="+mn-lt"/>
                          <a:ea typeface="+mn-ea"/>
                          <a:cs typeface="+mn-cs"/>
                        </a:rPr>
                        <a:t>//which prints an statement  </a:t>
                      </a:r>
                    </a:p>
                    <a:p>
                      <a:r>
                        <a:rPr lang="en-US" sz="2400" b="1" i="0" kern="1200" dirty="0" smtClean="0">
                          <a:solidFill>
                            <a:schemeClr val="tx1"/>
                          </a:solidFill>
                          <a:effectLst/>
                          <a:latin typeface="+mn-lt"/>
                          <a:ea typeface="+mn-ea"/>
                          <a:cs typeface="+mn-cs"/>
                        </a:rPr>
                        <a:t>public</a:t>
                      </a:r>
                      <a:r>
                        <a:rPr lang="en-US" sz="2400" b="0" i="0" kern="1200" dirty="0" smtClean="0">
                          <a:solidFill>
                            <a:schemeClr val="tx1"/>
                          </a:solidFill>
                          <a:effectLst/>
                          <a:latin typeface="+mn-lt"/>
                          <a:ea typeface="+mn-ea"/>
                          <a:cs typeface="+mn-cs"/>
                        </a:rPr>
                        <a:t> </a:t>
                      </a:r>
                      <a:r>
                        <a:rPr lang="en-US" sz="2400" b="1" i="0" kern="1200" dirty="0" smtClean="0">
                          <a:solidFill>
                            <a:schemeClr val="tx1"/>
                          </a:solidFill>
                          <a:effectLst/>
                          <a:latin typeface="+mn-lt"/>
                          <a:ea typeface="+mn-ea"/>
                          <a:cs typeface="+mn-cs"/>
                        </a:rPr>
                        <a:t>class</a:t>
                      </a:r>
                      <a:r>
                        <a:rPr lang="en-US" sz="2400" b="0" i="0" kern="1200" dirty="0" smtClean="0">
                          <a:solidFill>
                            <a:schemeClr val="tx1"/>
                          </a:solidFill>
                          <a:effectLst/>
                          <a:latin typeface="+mn-lt"/>
                          <a:ea typeface="+mn-ea"/>
                          <a:cs typeface="+mn-cs"/>
                        </a:rPr>
                        <a:t> </a:t>
                      </a:r>
                      <a:r>
                        <a:rPr lang="en-US" sz="2400" b="0" i="0" kern="1200" dirty="0" err="1" smtClean="0">
                          <a:solidFill>
                            <a:schemeClr val="tx1"/>
                          </a:solidFill>
                          <a:effectLst/>
                          <a:latin typeface="+mn-lt"/>
                          <a:ea typeface="+mn-ea"/>
                          <a:cs typeface="+mn-cs"/>
                        </a:rPr>
                        <a:t>ForExample</a:t>
                      </a:r>
                      <a:r>
                        <a:rPr lang="en-US" sz="2400" b="0" i="0" kern="1200" dirty="0" smtClean="0">
                          <a:solidFill>
                            <a:schemeClr val="tx1"/>
                          </a:solidFill>
                          <a:effectLst/>
                          <a:latin typeface="+mn-lt"/>
                          <a:ea typeface="+mn-ea"/>
                          <a:cs typeface="+mn-cs"/>
                        </a:rPr>
                        <a:t> {  </a:t>
                      </a:r>
                    </a:p>
                    <a:p>
                      <a:r>
                        <a:rPr lang="en-US" sz="2400" b="1" i="0" kern="1200" dirty="0" smtClean="0">
                          <a:solidFill>
                            <a:schemeClr val="tx1"/>
                          </a:solidFill>
                          <a:effectLst/>
                          <a:latin typeface="+mn-lt"/>
                          <a:ea typeface="+mn-ea"/>
                          <a:cs typeface="+mn-cs"/>
                        </a:rPr>
                        <a:t>public</a:t>
                      </a:r>
                      <a:r>
                        <a:rPr lang="en-US" sz="2400" b="0" i="0" kern="1200" dirty="0" smtClean="0">
                          <a:solidFill>
                            <a:schemeClr val="tx1"/>
                          </a:solidFill>
                          <a:effectLst/>
                          <a:latin typeface="+mn-lt"/>
                          <a:ea typeface="+mn-ea"/>
                          <a:cs typeface="+mn-cs"/>
                        </a:rPr>
                        <a:t> </a:t>
                      </a:r>
                      <a:r>
                        <a:rPr lang="en-US" sz="2400" b="1" i="0" kern="1200" dirty="0" smtClean="0">
                          <a:solidFill>
                            <a:schemeClr val="tx1"/>
                          </a:solidFill>
                          <a:effectLst/>
                          <a:latin typeface="+mn-lt"/>
                          <a:ea typeface="+mn-ea"/>
                          <a:cs typeface="+mn-cs"/>
                        </a:rPr>
                        <a:t>static</a:t>
                      </a:r>
                      <a:r>
                        <a:rPr lang="en-US" sz="2400" b="0" i="0" kern="1200" dirty="0" smtClean="0">
                          <a:solidFill>
                            <a:schemeClr val="tx1"/>
                          </a:solidFill>
                          <a:effectLst/>
                          <a:latin typeface="+mn-lt"/>
                          <a:ea typeface="+mn-ea"/>
                          <a:cs typeface="+mn-cs"/>
                        </a:rPr>
                        <a:t> </a:t>
                      </a:r>
                      <a:r>
                        <a:rPr lang="en-US" sz="2400" b="1" i="0" kern="1200" dirty="0" smtClean="0">
                          <a:solidFill>
                            <a:schemeClr val="tx1"/>
                          </a:solidFill>
                          <a:effectLst/>
                          <a:latin typeface="+mn-lt"/>
                          <a:ea typeface="+mn-ea"/>
                          <a:cs typeface="+mn-cs"/>
                        </a:rPr>
                        <a:t>void</a:t>
                      </a:r>
                      <a:r>
                        <a:rPr lang="en-US" sz="2400" b="0" i="0" kern="1200" dirty="0" smtClean="0">
                          <a:solidFill>
                            <a:schemeClr val="tx1"/>
                          </a:solidFill>
                          <a:effectLst/>
                          <a:latin typeface="+mn-lt"/>
                          <a:ea typeface="+mn-ea"/>
                          <a:cs typeface="+mn-cs"/>
                        </a:rPr>
                        <a:t> main(String[] </a:t>
                      </a:r>
                      <a:r>
                        <a:rPr lang="en-US" sz="2400" b="0" i="0" kern="1200" dirty="0" err="1" smtClean="0">
                          <a:solidFill>
                            <a:schemeClr val="tx1"/>
                          </a:solidFill>
                          <a:effectLst/>
                          <a:latin typeface="+mn-lt"/>
                          <a:ea typeface="+mn-ea"/>
                          <a:cs typeface="+mn-cs"/>
                        </a:rPr>
                        <a:t>args</a:t>
                      </a:r>
                      <a:r>
                        <a:rPr lang="en-US" sz="2400" b="0" i="0" kern="1200" dirty="0" smtClean="0">
                          <a:solidFill>
                            <a:schemeClr val="tx1"/>
                          </a:solidFill>
                          <a:effectLst/>
                          <a:latin typeface="+mn-lt"/>
                          <a:ea typeface="+mn-ea"/>
                          <a:cs typeface="+mn-cs"/>
                        </a:rPr>
                        <a:t>) {  </a:t>
                      </a:r>
                    </a:p>
                    <a:p>
                      <a:r>
                        <a:rPr lang="en-US" sz="2400" b="0" i="0" kern="1200" dirty="0" smtClean="0">
                          <a:solidFill>
                            <a:schemeClr val="tx1"/>
                          </a:solidFill>
                          <a:effectLst/>
                          <a:latin typeface="+mn-lt"/>
                          <a:ea typeface="+mn-ea"/>
                          <a:cs typeface="+mn-cs"/>
                        </a:rPr>
                        <a:t>    //Using no condition in for loop  </a:t>
                      </a:r>
                    </a:p>
                    <a:p>
                      <a:r>
                        <a:rPr lang="en-US" sz="2400" b="0" i="0" kern="1200" dirty="0" smtClean="0">
                          <a:solidFill>
                            <a:schemeClr val="tx1"/>
                          </a:solidFill>
                          <a:effectLst/>
                          <a:latin typeface="+mn-lt"/>
                          <a:ea typeface="+mn-ea"/>
                          <a:cs typeface="+mn-cs"/>
                        </a:rPr>
                        <a:t>    </a:t>
                      </a:r>
                      <a:r>
                        <a:rPr lang="en-US" sz="2400" b="1" i="0" kern="1200" dirty="0" smtClean="0">
                          <a:solidFill>
                            <a:schemeClr val="tx1"/>
                          </a:solidFill>
                          <a:effectLst/>
                          <a:latin typeface="+mn-lt"/>
                          <a:ea typeface="+mn-ea"/>
                          <a:cs typeface="+mn-cs"/>
                        </a:rPr>
                        <a:t>for</a:t>
                      </a:r>
                      <a:r>
                        <a:rPr lang="en-US" sz="2400" b="0" i="0" kern="1200" dirty="0" smtClean="0">
                          <a:solidFill>
                            <a:schemeClr val="tx1"/>
                          </a:solidFill>
                          <a:effectLst/>
                          <a:latin typeface="+mn-lt"/>
                          <a:ea typeface="+mn-ea"/>
                          <a:cs typeface="+mn-cs"/>
                        </a:rPr>
                        <a:t>(;;){  </a:t>
                      </a:r>
                    </a:p>
                    <a:p>
                      <a:r>
                        <a:rPr lang="en-US" sz="2400" b="0" i="0" kern="1200" dirty="0" smtClean="0">
                          <a:solidFill>
                            <a:schemeClr val="tx1"/>
                          </a:solidFill>
                          <a:effectLst/>
                          <a:latin typeface="+mn-lt"/>
                          <a:ea typeface="+mn-ea"/>
                          <a:cs typeface="+mn-cs"/>
                        </a:rPr>
                        <a:t>        </a:t>
                      </a:r>
                      <a:r>
                        <a:rPr lang="en-US" sz="2400" b="0" i="0" kern="1200" dirty="0" err="1" smtClean="0">
                          <a:solidFill>
                            <a:schemeClr val="tx1"/>
                          </a:solidFill>
                          <a:effectLst/>
                          <a:latin typeface="+mn-lt"/>
                          <a:ea typeface="+mn-ea"/>
                          <a:cs typeface="+mn-cs"/>
                        </a:rPr>
                        <a:t>System.out.println</a:t>
                      </a:r>
                      <a:r>
                        <a:rPr lang="en-US" sz="2400" b="0" i="0" kern="1200" dirty="0" smtClean="0">
                          <a:solidFill>
                            <a:schemeClr val="tx1"/>
                          </a:solidFill>
                          <a:effectLst/>
                          <a:latin typeface="+mn-lt"/>
                          <a:ea typeface="+mn-ea"/>
                          <a:cs typeface="+mn-cs"/>
                        </a:rPr>
                        <a:t>("infinitive loop");  </a:t>
                      </a:r>
                    </a:p>
                    <a:p>
                      <a:r>
                        <a:rPr lang="en-US" sz="2400" b="0" i="0" kern="1200" dirty="0" smtClean="0">
                          <a:solidFill>
                            <a:schemeClr val="tx1"/>
                          </a:solidFill>
                          <a:effectLst/>
                          <a:latin typeface="+mn-lt"/>
                          <a:ea typeface="+mn-ea"/>
                          <a:cs typeface="+mn-cs"/>
                        </a:rPr>
                        <a:t>    }  </a:t>
                      </a:r>
                    </a:p>
                    <a:p>
                      <a:r>
                        <a:rPr lang="en-US" sz="2400" b="0" i="0" kern="1200" dirty="0" smtClean="0">
                          <a:solidFill>
                            <a:schemeClr val="tx1"/>
                          </a:solidFill>
                          <a:effectLst/>
                          <a:latin typeface="+mn-lt"/>
                          <a:ea typeface="+mn-ea"/>
                          <a:cs typeface="+mn-cs"/>
                        </a:rPr>
                        <a:t>}  </a:t>
                      </a:r>
                    </a:p>
                    <a:p>
                      <a:r>
                        <a:rPr lang="en-US" sz="2400" b="0" i="0" kern="1200" dirty="0" smtClean="0">
                          <a:solidFill>
                            <a:schemeClr val="tx1"/>
                          </a:solidFill>
                          <a:effectLst/>
                          <a:latin typeface="+mn-lt"/>
                          <a:ea typeface="+mn-ea"/>
                          <a:cs typeface="+mn-cs"/>
                        </a:rPr>
                        <a:t>} </a:t>
                      </a:r>
                      <a:endParaRPr lang="en-US" sz="2400" b="0" i="0" kern="1200" dirty="0">
                        <a:solidFill>
                          <a:schemeClr val="tx1"/>
                        </a:solidFill>
                        <a:effectLst/>
                        <a:latin typeface="+mn-lt"/>
                        <a:ea typeface="+mn-ea"/>
                        <a:cs typeface="+mn-cs"/>
                      </a:endParaRPr>
                    </a:p>
                  </a:txBody>
                  <a:tcPr/>
                </a:tc>
                <a:extLst>
                  <a:ext uri="{0D108BD9-81ED-4DB2-BD59-A6C34878D82A}">
                    <a16:rowId xmlns:a16="http://schemas.microsoft.com/office/drawing/2014/main" val="1547753726"/>
                  </a:ext>
                </a:extLst>
              </a:tr>
            </a:tbl>
          </a:graphicData>
        </a:graphic>
      </p:graphicFrame>
    </p:spTree>
    <p:extLst>
      <p:ext uri="{BB962C8B-B14F-4D97-AF65-F5344CB8AC3E}">
        <p14:creationId xmlns:p14="http://schemas.microsoft.com/office/powerpoint/2010/main" val="30999588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Decision Making </a:t>
            </a:r>
            <a:r>
              <a:rPr lang="en-US" dirty="0" smtClean="0"/>
              <a:t>&amp; Loops</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7" name="Rectangle 2"/>
          <p:cNvSpPr>
            <a:spLocks noChangeArrowheads="1"/>
          </p:cNvSpPr>
          <p:nvPr/>
        </p:nvSpPr>
        <p:spPr bwMode="auto">
          <a:xfrm>
            <a:off x="-333121" y="-117648"/>
            <a:ext cx="995186"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urw-din"/>
              </a:rPr>
              <a:t/>
            </a:r>
            <a:br>
              <a:rPr kumimoji="0" lang="en-US" altLang="en-US" sz="1200" b="0" i="0" u="none" strike="noStrike" cap="none" normalizeH="0" baseline="0" smtClean="0">
                <a:ln>
                  <a:noFill/>
                </a:ln>
                <a:solidFill>
                  <a:srgbClr val="273239"/>
                </a:solidFill>
                <a:effectLst/>
                <a:latin typeface="urw-din"/>
              </a:rPr>
            </a:br>
            <a:endParaRPr kumimoji="0" lang="en-US" altLang="en-US" sz="15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26093199"/>
              </p:ext>
            </p:extLst>
          </p:nvPr>
        </p:nvGraphicFramePr>
        <p:xfrm>
          <a:off x="1516626" y="1877584"/>
          <a:ext cx="4648200" cy="4434726"/>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val="1761559527"/>
                    </a:ext>
                  </a:extLst>
                </a:gridCol>
              </a:tblGrid>
              <a:tr h="4434726">
                <a:tc>
                  <a:txBody>
                    <a:bodyPr/>
                    <a:lstStyle/>
                    <a:p>
                      <a:pPr algn="just"/>
                      <a:r>
                        <a:rPr lang="en-US" sz="2800" b="1" i="0" kern="1200" dirty="0" smtClean="0">
                          <a:solidFill>
                            <a:schemeClr val="tx1"/>
                          </a:solidFill>
                          <a:effectLst/>
                          <a:latin typeface="+mn-lt"/>
                          <a:ea typeface="+mn-ea"/>
                          <a:cs typeface="+mn-cs"/>
                        </a:rPr>
                        <a:t>public</a:t>
                      </a:r>
                      <a:r>
                        <a:rPr lang="en-US" sz="2800" b="0" i="0" kern="1200" dirty="0" smtClean="0">
                          <a:solidFill>
                            <a:schemeClr val="tx1"/>
                          </a:solidFill>
                          <a:effectLst/>
                          <a:latin typeface="+mn-lt"/>
                          <a:ea typeface="+mn-ea"/>
                          <a:cs typeface="+mn-cs"/>
                        </a:rPr>
                        <a:t> </a:t>
                      </a:r>
                      <a:r>
                        <a:rPr lang="en-US" sz="2800" b="1" i="0" kern="1200" dirty="0" smtClean="0">
                          <a:solidFill>
                            <a:schemeClr val="tx1"/>
                          </a:solidFill>
                          <a:effectLst/>
                          <a:latin typeface="+mn-lt"/>
                          <a:ea typeface="+mn-ea"/>
                          <a:cs typeface="+mn-cs"/>
                        </a:rPr>
                        <a:t>class</a:t>
                      </a:r>
                      <a:r>
                        <a:rPr lang="en-US" sz="2800" b="0" i="0" kern="1200" dirty="0" smtClean="0">
                          <a:solidFill>
                            <a:schemeClr val="tx1"/>
                          </a:solidFill>
                          <a:effectLst/>
                          <a:latin typeface="+mn-lt"/>
                          <a:ea typeface="+mn-ea"/>
                          <a:cs typeface="+mn-cs"/>
                        </a:rPr>
                        <a:t> </a:t>
                      </a:r>
                      <a:r>
                        <a:rPr lang="en-US" sz="2800" b="0" i="0" kern="1200" dirty="0" err="1" smtClean="0">
                          <a:solidFill>
                            <a:schemeClr val="tx1"/>
                          </a:solidFill>
                          <a:effectLst/>
                          <a:latin typeface="+mn-lt"/>
                          <a:ea typeface="+mn-ea"/>
                          <a:cs typeface="+mn-cs"/>
                        </a:rPr>
                        <a:t>WhileExample</a:t>
                      </a:r>
                      <a:r>
                        <a:rPr lang="en-US" sz="2800" b="0" i="0" kern="1200" dirty="0" smtClean="0">
                          <a:solidFill>
                            <a:schemeClr val="tx1"/>
                          </a:solidFill>
                          <a:effectLst/>
                          <a:latin typeface="+mn-lt"/>
                          <a:ea typeface="+mn-ea"/>
                          <a:cs typeface="+mn-cs"/>
                        </a:rPr>
                        <a:t> {  </a:t>
                      </a:r>
                    </a:p>
                    <a:p>
                      <a:pPr algn="just"/>
                      <a:r>
                        <a:rPr lang="en-US" sz="2800" b="1" i="0" kern="1200" dirty="0" smtClean="0">
                          <a:solidFill>
                            <a:schemeClr val="tx1"/>
                          </a:solidFill>
                          <a:effectLst/>
                          <a:latin typeface="+mn-lt"/>
                          <a:ea typeface="+mn-ea"/>
                          <a:cs typeface="+mn-cs"/>
                        </a:rPr>
                        <a:t>public</a:t>
                      </a:r>
                      <a:r>
                        <a:rPr lang="en-US" sz="2800" b="0" i="0" kern="1200" dirty="0" smtClean="0">
                          <a:solidFill>
                            <a:schemeClr val="tx1"/>
                          </a:solidFill>
                          <a:effectLst/>
                          <a:latin typeface="+mn-lt"/>
                          <a:ea typeface="+mn-ea"/>
                          <a:cs typeface="+mn-cs"/>
                        </a:rPr>
                        <a:t> </a:t>
                      </a:r>
                      <a:r>
                        <a:rPr lang="en-US" sz="2800" b="1" i="0" kern="1200" dirty="0" smtClean="0">
                          <a:solidFill>
                            <a:schemeClr val="tx1"/>
                          </a:solidFill>
                          <a:effectLst/>
                          <a:latin typeface="+mn-lt"/>
                          <a:ea typeface="+mn-ea"/>
                          <a:cs typeface="+mn-cs"/>
                        </a:rPr>
                        <a:t>static</a:t>
                      </a:r>
                      <a:r>
                        <a:rPr lang="en-US" sz="2800" b="0" i="0" kern="1200" dirty="0" smtClean="0">
                          <a:solidFill>
                            <a:schemeClr val="tx1"/>
                          </a:solidFill>
                          <a:effectLst/>
                          <a:latin typeface="+mn-lt"/>
                          <a:ea typeface="+mn-ea"/>
                          <a:cs typeface="+mn-cs"/>
                        </a:rPr>
                        <a:t> </a:t>
                      </a:r>
                      <a:r>
                        <a:rPr lang="en-US" sz="2800" b="1" i="0" kern="1200" dirty="0" smtClean="0">
                          <a:solidFill>
                            <a:schemeClr val="tx1"/>
                          </a:solidFill>
                          <a:effectLst/>
                          <a:latin typeface="+mn-lt"/>
                          <a:ea typeface="+mn-ea"/>
                          <a:cs typeface="+mn-cs"/>
                        </a:rPr>
                        <a:t>void</a:t>
                      </a:r>
                      <a:r>
                        <a:rPr lang="en-US" sz="2800" b="0" i="0" kern="1200" dirty="0" smtClean="0">
                          <a:solidFill>
                            <a:schemeClr val="tx1"/>
                          </a:solidFill>
                          <a:effectLst/>
                          <a:latin typeface="+mn-lt"/>
                          <a:ea typeface="+mn-ea"/>
                          <a:cs typeface="+mn-cs"/>
                        </a:rPr>
                        <a:t> main(String[] </a:t>
                      </a:r>
                      <a:r>
                        <a:rPr lang="en-US" sz="2800" b="0" i="0" kern="1200" dirty="0" err="1" smtClean="0">
                          <a:solidFill>
                            <a:schemeClr val="tx1"/>
                          </a:solidFill>
                          <a:effectLst/>
                          <a:latin typeface="+mn-lt"/>
                          <a:ea typeface="+mn-ea"/>
                          <a:cs typeface="+mn-cs"/>
                        </a:rPr>
                        <a:t>args</a:t>
                      </a:r>
                      <a:r>
                        <a:rPr lang="en-US" sz="2800" b="0" i="0" kern="1200" dirty="0" smtClean="0">
                          <a:solidFill>
                            <a:schemeClr val="tx1"/>
                          </a:solidFill>
                          <a:effectLst/>
                          <a:latin typeface="+mn-lt"/>
                          <a:ea typeface="+mn-ea"/>
                          <a:cs typeface="+mn-cs"/>
                        </a:rPr>
                        <a:t>) {  </a:t>
                      </a:r>
                    </a:p>
                    <a:p>
                      <a:pPr algn="just"/>
                      <a:r>
                        <a:rPr lang="en-US" sz="2800" b="0" i="0" kern="1200" dirty="0" smtClean="0">
                          <a:solidFill>
                            <a:schemeClr val="tx1"/>
                          </a:solidFill>
                          <a:effectLst/>
                          <a:latin typeface="+mn-lt"/>
                          <a:ea typeface="+mn-ea"/>
                          <a:cs typeface="+mn-cs"/>
                        </a:rPr>
                        <a:t>    </a:t>
                      </a:r>
                      <a:r>
                        <a:rPr lang="en-US" sz="2800" b="1" i="0" kern="1200" dirty="0" err="1" smtClean="0">
                          <a:solidFill>
                            <a:schemeClr val="tx1"/>
                          </a:solidFill>
                          <a:effectLst/>
                          <a:latin typeface="+mn-lt"/>
                          <a:ea typeface="+mn-ea"/>
                          <a:cs typeface="+mn-cs"/>
                        </a:rPr>
                        <a:t>int</a:t>
                      </a:r>
                      <a:r>
                        <a:rPr lang="en-US" sz="2800" b="0" i="0" kern="1200" dirty="0" smtClean="0">
                          <a:solidFill>
                            <a:schemeClr val="tx1"/>
                          </a:solidFill>
                          <a:effectLst/>
                          <a:latin typeface="+mn-lt"/>
                          <a:ea typeface="+mn-ea"/>
                          <a:cs typeface="+mn-cs"/>
                        </a:rPr>
                        <a:t> </a:t>
                      </a:r>
                      <a:r>
                        <a:rPr lang="en-US" sz="2800" b="0" i="0" kern="1200" dirty="0" err="1" smtClean="0">
                          <a:solidFill>
                            <a:schemeClr val="tx1"/>
                          </a:solidFill>
                          <a:effectLst/>
                          <a:latin typeface="+mn-lt"/>
                          <a:ea typeface="+mn-ea"/>
                          <a:cs typeface="+mn-cs"/>
                        </a:rPr>
                        <a:t>i</a:t>
                      </a:r>
                      <a:r>
                        <a:rPr lang="en-US" sz="2800" b="0" i="0" kern="1200" dirty="0" smtClean="0">
                          <a:solidFill>
                            <a:schemeClr val="tx1"/>
                          </a:solidFill>
                          <a:effectLst/>
                          <a:latin typeface="+mn-lt"/>
                          <a:ea typeface="+mn-ea"/>
                          <a:cs typeface="+mn-cs"/>
                        </a:rPr>
                        <a:t>=1;  </a:t>
                      </a:r>
                    </a:p>
                    <a:p>
                      <a:pPr algn="just"/>
                      <a:r>
                        <a:rPr lang="en-US" sz="2800" b="0" i="0" kern="1200" dirty="0" smtClean="0">
                          <a:solidFill>
                            <a:schemeClr val="tx1"/>
                          </a:solidFill>
                          <a:effectLst/>
                          <a:latin typeface="+mn-lt"/>
                          <a:ea typeface="+mn-ea"/>
                          <a:cs typeface="+mn-cs"/>
                        </a:rPr>
                        <a:t>    </a:t>
                      </a:r>
                      <a:r>
                        <a:rPr lang="en-US" sz="2800" b="1" i="0" kern="1200" dirty="0" smtClean="0">
                          <a:solidFill>
                            <a:schemeClr val="tx1"/>
                          </a:solidFill>
                          <a:effectLst/>
                          <a:latin typeface="+mn-lt"/>
                          <a:ea typeface="+mn-ea"/>
                          <a:cs typeface="+mn-cs"/>
                        </a:rPr>
                        <a:t>while</a:t>
                      </a:r>
                      <a:r>
                        <a:rPr lang="en-US" sz="2800" b="0" i="0" kern="1200" dirty="0" smtClean="0">
                          <a:solidFill>
                            <a:schemeClr val="tx1"/>
                          </a:solidFill>
                          <a:effectLst/>
                          <a:latin typeface="+mn-lt"/>
                          <a:ea typeface="+mn-ea"/>
                          <a:cs typeface="+mn-cs"/>
                        </a:rPr>
                        <a:t>(</a:t>
                      </a:r>
                      <a:r>
                        <a:rPr lang="en-US" sz="2800" b="0" i="0" kern="1200" dirty="0" err="1" smtClean="0">
                          <a:solidFill>
                            <a:schemeClr val="tx1"/>
                          </a:solidFill>
                          <a:effectLst/>
                          <a:latin typeface="+mn-lt"/>
                          <a:ea typeface="+mn-ea"/>
                          <a:cs typeface="+mn-cs"/>
                        </a:rPr>
                        <a:t>i</a:t>
                      </a:r>
                      <a:r>
                        <a:rPr lang="en-US" sz="2800" b="0" i="0" kern="1200" dirty="0" smtClean="0">
                          <a:solidFill>
                            <a:schemeClr val="tx1"/>
                          </a:solidFill>
                          <a:effectLst/>
                          <a:latin typeface="+mn-lt"/>
                          <a:ea typeface="+mn-ea"/>
                          <a:cs typeface="+mn-cs"/>
                        </a:rPr>
                        <a:t>&lt;=10){  </a:t>
                      </a:r>
                    </a:p>
                    <a:p>
                      <a:pPr algn="just"/>
                      <a:r>
                        <a:rPr lang="en-US" sz="2800" b="0" i="0" kern="1200" dirty="0" smtClean="0">
                          <a:solidFill>
                            <a:schemeClr val="tx1"/>
                          </a:solidFill>
                          <a:effectLst/>
                          <a:latin typeface="+mn-lt"/>
                          <a:ea typeface="+mn-ea"/>
                          <a:cs typeface="+mn-cs"/>
                        </a:rPr>
                        <a:t>        </a:t>
                      </a:r>
                      <a:r>
                        <a:rPr lang="en-US" sz="2800" b="0" i="0" kern="1200" dirty="0" err="1" smtClean="0">
                          <a:solidFill>
                            <a:schemeClr val="tx1"/>
                          </a:solidFill>
                          <a:effectLst/>
                          <a:latin typeface="+mn-lt"/>
                          <a:ea typeface="+mn-ea"/>
                          <a:cs typeface="+mn-cs"/>
                        </a:rPr>
                        <a:t>System.out.println</a:t>
                      </a:r>
                      <a:r>
                        <a:rPr lang="en-US" sz="2800" b="0" i="0" kern="1200" dirty="0" smtClean="0">
                          <a:solidFill>
                            <a:schemeClr val="tx1"/>
                          </a:solidFill>
                          <a:effectLst/>
                          <a:latin typeface="+mn-lt"/>
                          <a:ea typeface="+mn-ea"/>
                          <a:cs typeface="+mn-cs"/>
                        </a:rPr>
                        <a:t>(</a:t>
                      </a:r>
                      <a:r>
                        <a:rPr lang="en-US" sz="2800" b="0" i="0" kern="1200" dirty="0" err="1" smtClean="0">
                          <a:solidFill>
                            <a:schemeClr val="tx1"/>
                          </a:solidFill>
                          <a:effectLst/>
                          <a:latin typeface="+mn-lt"/>
                          <a:ea typeface="+mn-ea"/>
                          <a:cs typeface="+mn-cs"/>
                        </a:rPr>
                        <a:t>i</a:t>
                      </a:r>
                      <a:r>
                        <a:rPr lang="en-US" sz="2800" b="0" i="0" kern="1200" dirty="0" smtClean="0">
                          <a:solidFill>
                            <a:schemeClr val="tx1"/>
                          </a:solidFill>
                          <a:effectLst/>
                          <a:latin typeface="+mn-lt"/>
                          <a:ea typeface="+mn-ea"/>
                          <a:cs typeface="+mn-cs"/>
                        </a:rPr>
                        <a:t>);  </a:t>
                      </a:r>
                    </a:p>
                    <a:p>
                      <a:pPr algn="just"/>
                      <a:r>
                        <a:rPr lang="en-US" sz="2800" b="0" i="0" kern="1200" dirty="0" smtClean="0">
                          <a:solidFill>
                            <a:schemeClr val="tx1"/>
                          </a:solidFill>
                          <a:effectLst/>
                          <a:latin typeface="+mn-lt"/>
                          <a:ea typeface="+mn-ea"/>
                          <a:cs typeface="+mn-cs"/>
                        </a:rPr>
                        <a:t>    </a:t>
                      </a:r>
                      <a:r>
                        <a:rPr lang="en-US" sz="2800" b="0" i="0" kern="1200" dirty="0" err="1" smtClean="0">
                          <a:solidFill>
                            <a:schemeClr val="tx1"/>
                          </a:solidFill>
                          <a:effectLst/>
                          <a:latin typeface="+mn-lt"/>
                          <a:ea typeface="+mn-ea"/>
                          <a:cs typeface="+mn-cs"/>
                        </a:rPr>
                        <a:t>i</a:t>
                      </a:r>
                      <a:r>
                        <a:rPr lang="en-US" sz="2800" b="0" i="0" kern="1200" dirty="0" smtClean="0">
                          <a:solidFill>
                            <a:schemeClr val="tx1"/>
                          </a:solidFill>
                          <a:effectLst/>
                          <a:latin typeface="+mn-lt"/>
                          <a:ea typeface="+mn-ea"/>
                          <a:cs typeface="+mn-cs"/>
                        </a:rPr>
                        <a:t>++;  </a:t>
                      </a:r>
                    </a:p>
                    <a:p>
                      <a:pPr algn="just"/>
                      <a:r>
                        <a:rPr lang="en-US" sz="2800" b="0" i="0" kern="1200" dirty="0" smtClean="0">
                          <a:solidFill>
                            <a:schemeClr val="tx1"/>
                          </a:solidFill>
                          <a:effectLst/>
                          <a:latin typeface="+mn-lt"/>
                          <a:ea typeface="+mn-ea"/>
                          <a:cs typeface="+mn-cs"/>
                        </a:rPr>
                        <a:t>    }  </a:t>
                      </a:r>
                    </a:p>
                    <a:p>
                      <a:pPr algn="just"/>
                      <a:r>
                        <a:rPr lang="en-US" sz="2800" b="0" i="0" kern="1200" dirty="0" smtClean="0">
                          <a:solidFill>
                            <a:schemeClr val="tx1"/>
                          </a:solidFill>
                          <a:effectLst/>
                          <a:latin typeface="+mn-lt"/>
                          <a:ea typeface="+mn-ea"/>
                          <a:cs typeface="+mn-cs"/>
                        </a:rPr>
                        <a:t>}  </a:t>
                      </a:r>
                    </a:p>
                    <a:p>
                      <a:pPr algn="just"/>
                      <a:r>
                        <a:rPr lang="en-US" sz="2800" b="0" i="0" kern="1200" dirty="0" smtClean="0">
                          <a:solidFill>
                            <a:schemeClr val="tx1"/>
                          </a:solidFill>
                          <a:effectLst/>
                          <a:latin typeface="+mn-lt"/>
                          <a:ea typeface="+mn-ea"/>
                          <a:cs typeface="+mn-cs"/>
                        </a:rPr>
                        <a:t>}  </a:t>
                      </a:r>
                      <a:endParaRPr lang="en-US" sz="2800" b="0" i="0" kern="1200" dirty="0">
                        <a:solidFill>
                          <a:schemeClr val="tx1"/>
                        </a:solidFill>
                        <a:effectLst/>
                        <a:latin typeface="+mn-lt"/>
                        <a:ea typeface="+mn-ea"/>
                        <a:cs typeface="+mn-cs"/>
                      </a:endParaRPr>
                    </a:p>
                  </a:txBody>
                  <a:tcPr/>
                </a:tc>
                <a:extLst>
                  <a:ext uri="{0D108BD9-81ED-4DB2-BD59-A6C34878D82A}">
                    <a16:rowId xmlns:a16="http://schemas.microsoft.com/office/drawing/2014/main" val="154775372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396441750"/>
              </p:ext>
            </p:extLst>
          </p:nvPr>
        </p:nvGraphicFramePr>
        <p:xfrm>
          <a:off x="6666268" y="1877584"/>
          <a:ext cx="4984957" cy="4632960"/>
        </p:xfrm>
        <a:graphic>
          <a:graphicData uri="http://schemas.openxmlformats.org/drawingml/2006/table">
            <a:tbl>
              <a:tblPr firstRow="1" bandRow="1">
                <a:tableStyleId>{2D5ABB26-0587-4C30-8999-92F81FD0307C}</a:tableStyleId>
              </a:tblPr>
              <a:tblGrid>
                <a:gridCol w="4984957">
                  <a:extLst>
                    <a:ext uri="{9D8B030D-6E8A-4147-A177-3AD203B41FA5}">
                      <a16:colId xmlns:a16="http://schemas.microsoft.com/office/drawing/2014/main" val="2151360834"/>
                    </a:ext>
                  </a:extLst>
                </a:gridCol>
              </a:tblGrid>
              <a:tr h="370840">
                <a:tc>
                  <a:txBody>
                    <a:bodyPr/>
                    <a:lstStyle/>
                    <a:p>
                      <a:r>
                        <a:rPr lang="en-US" sz="2800" b="1" kern="1200" dirty="0" smtClean="0">
                          <a:effectLst/>
                        </a:rPr>
                        <a:t>public class </a:t>
                      </a:r>
                      <a:r>
                        <a:rPr lang="en-US" sz="2800" kern="1200" dirty="0" err="1" smtClean="0">
                          <a:effectLst/>
                        </a:rPr>
                        <a:t>DoWhileExample</a:t>
                      </a:r>
                      <a:r>
                        <a:rPr lang="en-US" sz="2800" kern="1200" dirty="0" smtClean="0">
                          <a:effectLst/>
                        </a:rPr>
                        <a:t> {    </a:t>
                      </a:r>
                    </a:p>
                    <a:p>
                      <a:r>
                        <a:rPr lang="en-US" sz="2800" b="1" kern="1200" dirty="0" smtClean="0">
                          <a:effectLst/>
                        </a:rPr>
                        <a:t>public static</a:t>
                      </a:r>
                      <a:r>
                        <a:rPr lang="en-US" sz="2800" kern="1200" dirty="0" smtClean="0">
                          <a:effectLst/>
                        </a:rPr>
                        <a:t> void main(String[] </a:t>
                      </a:r>
                      <a:r>
                        <a:rPr lang="en-US" sz="2800" kern="1200" dirty="0" err="1" smtClean="0">
                          <a:effectLst/>
                        </a:rPr>
                        <a:t>args</a:t>
                      </a:r>
                      <a:r>
                        <a:rPr lang="en-US" sz="2800" kern="1200" dirty="0" smtClean="0">
                          <a:effectLst/>
                        </a:rPr>
                        <a:t>) {    </a:t>
                      </a:r>
                    </a:p>
                    <a:p>
                      <a:r>
                        <a:rPr lang="en-US" sz="2800" kern="1200" dirty="0" smtClean="0">
                          <a:effectLst/>
                        </a:rPr>
                        <a:t>   </a:t>
                      </a:r>
                      <a:r>
                        <a:rPr lang="en-US" sz="2800" b="1" kern="1200" dirty="0" smtClean="0">
                          <a:effectLst/>
                        </a:rPr>
                        <a:t> </a:t>
                      </a:r>
                      <a:r>
                        <a:rPr lang="en-US" sz="2800" b="1" kern="1200" dirty="0" err="1" smtClean="0">
                          <a:effectLst/>
                        </a:rPr>
                        <a:t>int</a:t>
                      </a:r>
                      <a:r>
                        <a:rPr lang="en-US" sz="2800" kern="1200" dirty="0" smtClean="0">
                          <a:effectLst/>
                        </a:rPr>
                        <a:t> </a:t>
                      </a:r>
                      <a:r>
                        <a:rPr lang="en-US" sz="2800" kern="1200" dirty="0" err="1" smtClean="0">
                          <a:effectLst/>
                        </a:rPr>
                        <a:t>i</a:t>
                      </a:r>
                      <a:r>
                        <a:rPr lang="en-US" sz="2800" kern="1200" dirty="0" smtClean="0">
                          <a:effectLst/>
                        </a:rPr>
                        <a:t>=1;    </a:t>
                      </a:r>
                    </a:p>
                    <a:p>
                      <a:r>
                        <a:rPr lang="en-US" sz="2800" kern="1200" dirty="0" smtClean="0">
                          <a:effectLst/>
                        </a:rPr>
                        <a:t>   </a:t>
                      </a:r>
                      <a:r>
                        <a:rPr lang="en-US" sz="2800" b="1" kern="1200" dirty="0" smtClean="0">
                          <a:effectLst/>
                        </a:rPr>
                        <a:t> do</a:t>
                      </a:r>
                      <a:r>
                        <a:rPr lang="en-US" sz="2800" kern="1200" dirty="0" smtClean="0">
                          <a:effectLst/>
                        </a:rPr>
                        <a:t>{    </a:t>
                      </a:r>
                    </a:p>
                    <a:p>
                      <a:r>
                        <a:rPr lang="en-US" sz="2800" kern="1200" dirty="0" smtClean="0">
                          <a:effectLst/>
                        </a:rPr>
                        <a:t>        </a:t>
                      </a:r>
                      <a:r>
                        <a:rPr lang="en-US" sz="2800" kern="1200" dirty="0" err="1" smtClean="0">
                          <a:effectLst/>
                        </a:rPr>
                        <a:t>System.out.println</a:t>
                      </a:r>
                      <a:r>
                        <a:rPr lang="en-US" sz="2800" kern="1200" dirty="0" smtClean="0">
                          <a:effectLst/>
                        </a:rPr>
                        <a:t>(</a:t>
                      </a:r>
                      <a:r>
                        <a:rPr lang="en-US" sz="2800" kern="1200" dirty="0" err="1" smtClean="0">
                          <a:effectLst/>
                        </a:rPr>
                        <a:t>i</a:t>
                      </a:r>
                      <a:r>
                        <a:rPr lang="en-US" sz="2800" kern="1200" dirty="0" smtClean="0">
                          <a:effectLst/>
                        </a:rPr>
                        <a:t>);    </a:t>
                      </a:r>
                    </a:p>
                    <a:p>
                      <a:r>
                        <a:rPr lang="en-US" sz="2800" kern="1200" dirty="0" smtClean="0">
                          <a:effectLst/>
                        </a:rPr>
                        <a:t>    </a:t>
                      </a:r>
                      <a:r>
                        <a:rPr lang="en-US" sz="2800" kern="1200" dirty="0" err="1" smtClean="0">
                          <a:effectLst/>
                        </a:rPr>
                        <a:t>i</a:t>
                      </a:r>
                      <a:r>
                        <a:rPr lang="en-US" sz="2800" kern="1200" dirty="0" smtClean="0">
                          <a:effectLst/>
                        </a:rPr>
                        <a:t>++;    </a:t>
                      </a:r>
                    </a:p>
                    <a:p>
                      <a:r>
                        <a:rPr lang="en-US" sz="2800" kern="1200" dirty="0" smtClean="0">
                          <a:effectLst/>
                        </a:rPr>
                        <a:t>    }</a:t>
                      </a:r>
                      <a:r>
                        <a:rPr lang="en-US" sz="2800" b="1" kern="1200" dirty="0" smtClean="0">
                          <a:effectLst/>
                        </a:rPr>
                        <a:t>while</a:t>
                      </a:r>
                      <a:r>
                        <a:rPr lang="en-US" sz="2800" kern="1200" dirty="0" smtClean="0">
                          <a:effectLst/>
                        </a:rPr>
                        <a:t>(</a:t>
                      </a:r>
                      <a:r>
                        <a:rPr lang="en-US" sz="2800" kern="1200" dirty="0" err="1" smtClean="0">
                          <a:effectLst/>
                        </a:rPr>
                        <a:t>i</a:t>
                      </a:r>
                      <a:r>
                        <a:rPr lang="en-US" sz="2800" kern="1200" dirty="0" smtClean="0">
                          <a:effectLst/>
                        </a:rPr>
                        <a:t>&lt;=10);    </a:t>
                      </a:r>
                    </a:p>
                    <a:p>
                      <a:r>
                        <a:rPr lang="en-US" sz="2800" kern="1200" dirty="0" smtClean="0">
                          <a:effectLst/>
                        </a:rPr>
                        <a:t>}    </a:t>
                      </a:r>
                    </a:p>
                    <a:p>
                      <a:r>
                        <a:rPr lang="en-US" sz="2800" kern="1200" dirty="0" smtClean="0">
                          <a:effectLst/>
                        </a:rPr>
                        <a:t>}  </a:t>
                      </a:r>
                    </a:p>
                    <a:p>
                      <a:endParaRPr lang="en-US" dirty="0"/>
                    </a:p>
                  </a:txBody>
                  <a:tcPr/>
                </a:tc>
                <a:extLst>
                  <a:ext uri="{0D108BD9-81ED-4DB2-BD59-A6C34878D82A}">
                    <a16:rowId xmlns:a16="http://schemas.microsoft.com/office/drawing/2014/main" val="3690422119"/>
                  </a:ext>
                </a:extLst>
              </a:tr>
            </a:tbl>
          </a:graphicData>
        </a:graphic>
      </p:graphicFrame>
    </p:spTree>
    <p:extLst>
      <p:ext uri="{BB962C8B-B14F-4D97-AF65-F5344CB8AC3E}">
        <p14:creationId xmlns:p14="http://schemas.microsoft.com/office/powerpoint/2010/main" val="6299243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Any Question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endParaRPr lang="en-US" sz="4400" dirty="0" smtClean="0"/>
          </a:p>
          <a:p>
            <a:pPr marL="0" indent="0" algn="ctr">
              <a:buNone/>
            </a:pPr>
            <a:endParaRPr lang="en-US" sz="4400" dirty="0"/>
          </a:p>
          <a:p>
            <a:pPr marL="0" indent="0" algn="ctr">
              <a:buNone/>
            </a:pPr>
            <a:r>
              <a:rPr lang="en-US" sz="4400" dirty="0" smtClean="0"/>
              <a:t>THANK YOU </a:t>
            </a:r>
            <a:r>
              <a:rPr lang="en-US" sz="4400" dirty="0" smtClean="0">
                <a:sym typeface="Wingdings" panose="05000000000000000000" pitchFamily="2" charset="2"/>
              </a:rPr>
              <a:t> </a:t>
            </a:r>
            <a:endParaRPr lang="en-US" sz="4400" dirty="0"/>
          </a:p>
        </p:txBody>
      </p:sp>
    </p:spTree>
    <p:extLst>
      <p:ext uri="{BB962C8B-B14F-4D97-AF65-F5344CB8AC3E}">
        <p14:creationId xmlns:p14="http://schemas.microsoft.com/office/powerpoint/2010/main" val="3765698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Operators in Java</a:t>
            </a:r>
          </a:p>
        </p:txBody>
      </p:sp>
      <p:sp>
        <p:nvSpPr>
          <p:cNvPr id="3" name="Content Placeholder 2"/>
          <p:cNvSpPr>
            <a:spLocks noGrp="1"/>
          </p:cNvSpPr>
          <p:nvPr>
            <p:ph idx="1"/>
          </p:nvPr>
        </p:nvSpPr>
        <p:spPr>
          <a:xfrm>
            <a:off x="838200" y="1182414"/>
            <a:ext cx="10515600" cy="5360276"/>
          </a:xfrm>
        </p:spPr>
        <p:txBody>
          <a:bodyPr>
            <a:normAutofit/>
          </a:bodyPr>
          <a:lstStyle/>
          <a:p>
            <a:r>
              <a:rPr lang="en-US" sz="2000" dirty="0" smtClean="0"/>
              <a:t>Operator is </a:t>
            </a:r>
            <a:r>
              <a:rPr lang="en-US" sz="2000" dirty="0"/>
              <a:t>a symbol that is used to perform operations. For example: +, -, *, / etc.</a:t>
            </a:r>
          </a:p>
          <a:p>
            <a:r>
              <a:rPr lang="en-US" sz="2000" dirty="0"/>
              <a:t>There are many types of operators in Java which are given below</a:t>
            </a:r>
            <a:r>
              <a:rPr lang="en-US" sz="2000" dirty="0" smtClean="0"/>
              <a:t>:</a:t>
            </a:r>
          </a:p>
          <a:p>
            <a:pPr marL="457200" indent="-457200">
              <a:buFont typeface="+mj-lt"/>
              <a:buAutoNum type="arabicPeriod"/>
            </a:pPr>
            <a:r>
              <a:rPr lang="en-US" sz="2000" dirty="0"/>
              <a:t>Unary Operator,</a:t>
            </a:r>
          </a:p>
          <a:p>
            <a:pPr marL="457200" indent="-457200">
              <a:buFont typeface="+mj-lt"/>
              <a:buAutoNum type="arabicPeriod"/>
            </a:pPr>
            <a:r>
              <a:rPr lang="en-US" sz="2000" dirty="0"/>
              <a:t>Arithmetic Operator,</a:t>
            </a:r>
          </a:p>
          <a:p>
            <a:pPr marL="457200" indent="-457200">
              <a:buFont typeface="+mj-lt"/>
              <a:buAutoNum type="arabicPeriod"/>
            </a:pPr>
            <a:r>
              <a:rPr lang="en-US" sz="2000" dirty="0"/>
              <a:t>Shift Operator,</a:t>
            </a:r>
          </a:p>
          <a:p>
            <a:pPr marL="457200" indent="-457200">
              <a:buFont typeface="+mj-lt"/>
              <a:buAutoNum type="arabicPeriod"/>
            </a:pPr>
            <a:r>
              <a:rPr lang="en-US" sz="2000" dirty="0"/>
              <a:t>Relational Operator,</a:t>
            </a:r>
          </a:p>
          <a:p>
            <a:pPr marL="457200" indent="-457200">
              <a:buFont typeface="+mj-lt"/>
              <a:buAutoNum type="arabicPeriod"/>
            </a:pPr>
            <a:r>
              <a:rPr lang="en-US" sz="2000" dirty="0"/>
              <a:t>Bitwise Operator,</a:t>
            </a:r>
          </a:p>
          <a:p>
            <a:pPr marL="457200" indent="-457200">
              <a:buFont typeface="+mj-lt"/>
              <a:buAutoNum type="arabicPeriod"/>
            </a:pPr>
            <a:r>
              <a:rPr lang="en-US" sz="2000" dirty="0"/>
              <a:t>Logical Operator,</a:t>
            </a:r>
          </a:p>
          <a:p>
            <a:pPr marL="457200" indent="-457200">
              <a:buFont typeface="+mj-lt"/>
              <a:buAutoNum type="arabicPeriod"/>
            </a:pPr>
            <a:r>
              <a:rPr lang="en-US" sz="2000" dirty="0"/>
              <a:t>Ternary Operator and</a:t>
            </a:r>
          </a:p>
          <a:p>
            <a:pPr marL="457200" indent="-457200">
              <a:buFont typeface="+mj-lt"/>
              <a:buAutoNum type="arabicPeriod"/>
            </a:pPr>
            <a:r>
              <a:rPr lang="en-US" sz="2000" dirty="0"/>
              <a:t>Assignment Operator.</a:t>
            </a:r>
          </a:p>
          <a:p>
            <a:endParaRPr lang="en-US" sz="2000" dirty="0"/>
          </a:p>
          <a:p>
            <a:pPr algn="just"/>
            <a:endParaRPr lang="en-US" sz="20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3392098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Java </a:t>
            </a:r>
            <a:r>
              <a:rPr lang="en-US" sz="5400" b="1" u="sng" dirty="0"/>
              <a:t>Unary Operator</a:t>
            </a:r>
          </a:p>
        </p:txBody>
      </p:sp>
      <p:sp>
        <p:nvSpPr>
          <p:cNvPr id="3" name="Content Placeholder 2"/>
          <p:cNvSpPr>
            <a:spLocks noGrp="1"/>
          </p:cNvSpPr>
          <p:nvPr>
            <p:ph idx="1"/>
          </p:nvPr>
        </p:nvSpPr>
        <p:spPr>
          <a:xfrm>
            <a:off x="762000" y="948435"/>
            <a:ext cx="10515600" cy="5360276"/>
          </a:xfrm>
        </p:spPr>
        <p:txBody>
          <a:bodyPr>
            <a:noAutofit/>
          </a:bodyPr>
          <a:lstStyle/>
          <a:p>
            <a:pPr algn="just">
              <a:lnSpc>
                <a:spcPct val="200000"/>
              </a:lnSpc>
            </a:pPr>
            <a:r>
              <a:rPr lang="en-US" sz="2400" dirty="0"/>
              <a:t>The Java unary operators require only one operand. Unary operators are used to perform various operations i.e</a:t>
            </a:r>
            <a:r>
              <a:rPr lang="en-US" sz="2400" dirty="0" smtClean="0"/>
              <a:t>.:</a:t>
            </a:r>
          </a:p>
          <a:p>
            <a:pPr lvl="2">
              <a:lnSpc>
                <a:spcPct val="200000"/>
              </a:lnSpc>
              <a:buFont typeface="Wingdings" panose="05000000000000000000" pitchFamily="2" charset="2"/>
              <a:buChar char="Ø"/>
            </a:pPr>
            <a:r>
              <a:rPr lang="en-US" sz="2400" dirty="0" smtClean="0"/>
              <a:t>Incrementing/Decrementing a </a:t>
            </a:r>
            <a:r>
              <a:rPr lang="en-US" sz="2400" dirty="0"/>
              <a:t>value by one</a:t>
            </a:r>
          </a:p>
          <a:p>
            <a:pPr lvl="2">
              <a:lnSpc>
                <a:spcPct val="200000"/>
              </a:lnSpc>
              <a:buFont typeface="Wingdings" panose="05000000000000000000" pitchFamily="2" charset="2"/>
              <a:buChar char="Ø"/>
            </a:pPr>
            <a:r>
              <a:rPr lang="en-US" sz="2400" dirty="0" smtClean="0"/>
              <a:t>Negating an </a:t>
            </a:r>
            <a:r>
              <a:rPr lang="en-US" sz="2400" dirty="0"/>
              <a:t>expression</a:t>
            </a:r>
          </a:p>
          <a:p>
            <a:pPr lvl="2">
              <a:lnSpc>
                <a:spcPct val="200000"/>
              </a:lnSpc>
              <a:buFont typeface="Wingdings" panose="05000000000000000000" pitchFamily="2" charset="2"/>
              <a:buChar char="Ø"/>
            </a:pPr>
            <a:r>
              <a:rPr lang="en-US" sz="2400" dirty="0" smtClean="0"/>
              <a:t>Inverting the value of a Boolean</a:t>
            </a:r>
          </a:p>
          <a:p>
            <a:pPr marL="0" indent="0">
              <a:lnSpc>
                <a:spcPct val="200000"/>
              </a:lnSpc>
              <a:buNone/>
            </a:pPr>
            <a:endParaRPr lang="en-US" sz="2400" dirty="0"/>
          </a:p>
          <a:p>
            <a:pPr algn="just">
              <a:lnSpc>
                <a:spcPct val="200000"/>
              </a:lnSpc>
            </a:pPr>
            <a:endParaRPr lang="en-US" sz="24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287610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Java </a:t>
            </a:r>
            <a:r>
              <a:rPr lang="en-US" sz="5400" b="1" u="sng" dirty="0"/>
              <a:t>Unary Operator</a:t>
            </a:r>
          </a:p>
        </p:txBody>
      </p:sp>
      <p:sp>
        <p:nvSpPr>
          <p:cNvPr id="3" name="Content Placeholder 2"/>
          <p:cNvSpPr>
            <a:spLocks noGrp="1"/>
          </p:cNvSpPr>
          <p:nvPr>
            <p:ph idx="1"/>
          </p:nvPr>
        </p:nvSpPr>
        <p:spPr>
          <a:xfrm>
            <a:off x="2462011" y="1064344"/>
            <a:ext cx="4415307" cy="5360276"/>
          </a:xfrm>
          <a:solidFill>
            <a:srgbClr val="FFFF00"/>
          </a:solidFill>
        </p:spPr>
        <p:txBody>
          <a:bodyPr>
            <a:noAutofit/>
          </a:bodyPr>
          <a:lstStyle/>
          <a:p>
            <a:pPr marL="0" indent="0">
              <a:lnSpc>
                <a:spcPct val="150000"/>
              </a:lnSpc>
              <a:buNone/>
            </a:pPr>
            <a:r>
              <a:rPr lang="en-US" sz="2000" dirty="0" smtClean="0"/>
              <a:t>Example:</a:t>
            </a:r>
          </a:p>
          <a:p>
            <a:pPr marL="0" indent="0">
              <a:lnSpc>
                <a:spcPct val="150000"/>
              </a:lnSpc>
              <a:buNone/>
            </a:pPr>
            <a:r>
              <a:rPr lang="en-US" sz="2000" b="1" dirty="0" smtClean="0"/>
              <a:t>public</a:t>
            </a:r>
            <a:r>
              <a:rPr lang="en-US" sz="2000" dirty="0" smtClean="0"/>
              <a:t> </a:t>
            </a:r>
            <a:r>
              <a:rPr lang="en-US" sz="2000" b="1" dirty="0" smtClean="0"/>
              <a:t>class</a:t>
            </a:r>
            <a:r>
              <a:rPr lang="en-US" sz="2000" dirty="0" smtClean="0"/>
              <a:t> </a:t>
            </a:r>
            <a:r>
              <a:rPr lang="en-US" sz="2000" dirty="0" err="1" smtClean="0"/>
              <a:t>OperatorExample</a:t>
            </a:r>
            <a:r>
              <a:rPr lang="en-US" sz="2000" dirty="0" smtClean="0"/>
              <a:t>{  </a:t>
            </a:r>
          </a:p>
          <a:p>
            <a:pPr marL="0" indent="0">
              <a:lnSpc>
                <a:spcPct val="150000"/>
              </a:lnSpc>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marL="0" indent="0">
              <a:lnSpc>
                <a:spcPct val="150000"/>
              </a:lnSpc>
              <a:buNone/>
            </a:pPr>
            <a:r>
              <a:rPr lang="en-US" sz="2000" b="1" dirty="0" err="1" smtClean="0"/>
              <a:t>int</a:t>
            </a:r>
            <a:r>
              <a:rPr lang="en-US" sz="2000" dirty="0" smtClean="0"/>
              <a:t> x=10;  </a:t>
            </a:r>
          </a:p>
          <a:p>
            <a:pPr marL="0" indent="0">
              <a:lnSpc>
                <a:spcPct val="150000"/>
              </a:lnSpc>
              <a:buNone/>
            </a:pPr>
            <a:r>
              <a:rPr lang="en-US" sz="2000" dirty="0" err="1" smtClean="0"/>
              <a:t>System.out.println</a:t>
            </a:r>
            <a:r>
              <a:rPr lang="en-US" sz="2000" dirty="0" smtClean="0"/>
              <a:t>(x++);//10 (11)  </a:t>
            </a:r>
          </a:p>
          <a:p>
            <a:pPr marL="0" indent="0">
              <a:lnSpc>
                <a:spcPct val="150000"/>
              </a:lnSpc>
              <a:buNone/>
            </a:pPr>
            <a:r>
              <a:rPr lang="en-US" sz="2000" dirty="0" err="1" smtClean="0"/>
              <a:t>System.out.println</a:t>
            </a:r>
            <a:r>
              <a:rPr lang="en-US" sz="2000" dirty="0" smtClean="0"/>
              <a:t>(++x);//12  </a:t>
            </a:r>
          </a:p>
          <a:p>
            <a:pPr marL="0" indent="0">
              <a:lnSpc>
                <a:spcPct val="150000"/>
              </a:lnSpc>
              <a:buNone/>
            </a:pPr>
            <a:r>
              <a:rPr lang="en-US" sz="2000" dirty="0" err="1" smtClean="0"/>
              <a:t>System.out.println</a:t>
            </a:r>
            <a:r>
              <a:rPr lang="en-US" sz="2000" dirty="0" smtClean="0"/>
              <a:t>(x--);//12 (11)  </a:t>
            </a:r>
          </a:p>
          <a:p>
            <a:pPr marL="0" indent="0">
              <a:lnSpc>
                <a:spcPct val="150000"/>
              </a:lnSpc>
              <a:buNone/>
            </a:pPr>
            <a:r>
              <a:rPr lang="en-US" sz="2000" dirty="0" err="1" smtClean="0"/>
              <a:t>System.out.println</a:t>
            </a:r>
            <a:r>
              <a:rPr lang="en-US" sz="2000" dirty="0" smtClean="0"/>
              <a:t>(--x);//10  </a:t>
            </a:r>
          </a:p>
          <a:p>
            <a:pPr marL="0" indent="0">
              <a:lnSpc>
                <a:spcPct val="150000"/>
              </a:lnSpc>
              <a:buNone/>
            </a:pPr>
            <a:r>
              <a:rPr lang="en-US" sz="2000" dirty="0" smtClean="0"/>
              <a:t>}}  </a:t>
            </a:r>
          </a:p>
          <a:p>
            <a:pPr marL="0" indent="0">
              <a:lnSpc>
                <a:spcPct val="150000"/>
              </a:lnSpc>
              <a:buNone/>
            </a:pPr>
            <a:endParaRPr lang="en-US" sz="2000" dirty="0"/>
          </a:p>
          <a:p>
            <a:pPr algn="just">
              <a:lnSpc>
                <a:spcPct val="150000"/>
              </a:lnSpc>
            </a:pPr>
            <a:endParaRPr lang="en-US" sz="20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3703452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Java Arithmetic Operators</a:t>
            </a:r>
          </a:p>
        </p:txBody>
      </p:sp>
      <p:sp>
        <p:nvSpPr>
          <p:cNvPr id="3" name="Content Placeholder 2"/>
          <p:cNvSpPr>
            <a:spLocks noGrp="1"/>
          </p:cNvSpPr>
          <p:nvPr>
            <p:ph idx="1"/>
          </p:nvPr>
        </p:nvSpPr>
        <p:spPr>
          <a:xfrm>
            <a:off x="838200" y="1182414"/>
            <a:ext cx="10515600" cy="5360276"/>
          </a:xfrm>
        </p:spPr>
        <p:txBody>
          <a:bodyPr>
            <a:normAutofit/>
          </a:bodyPr>
          <a:lstStyle/>
          <a:p>
            <a:pPr algn="just">
              <a:lnSpc>
                <a:spcPct val="150000"/>
              </a:lnSpc>
            </a:pPr>
            <a:r>
              <a:rPr lang="en-US" sz="3200" dirty="0"/>
              <a:t>Java arithmetic operators are used to perform addition, subtraction, multiplication, and division. They act as basic mathematical </a:t>
            </a:r>
            <a:r>
              <a:rPr lang="en-US" sz="3200" dirty="0" smtClean="0"/>
              <a:t>operations</a:t>
            </a:r>
          </a:p>
          <a:p>
            <a:pPr marL="0" indent="0" algn="just">
              <a:lnSpc>
                <a:spcPct val="150000"/>
              </a:lnSpc>
              <a:buNone/>
            </a:pPr>
            <a:endParaRPr lang="en-US" sz="32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842418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3986</TotalTime>
  <Words>1982</Words>
  <Application>Microsoft Office PowerPoint</Application>
  <PresentationFormat>Widescreen</PresentationFormat>
  <Paragraphs>540</Paragraphs>
  <Slides>57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Arial</vt:lpstr>
      <vt:lpstr>Calibri</vt:lpstr>
      <vt:lpstr>Calibri Light</vt:lpstr>
      <vt:lpstr>Consolas</vt:lpstr>
      <vt:lpstr>euclid_circular_a</vt:lpstr>
      <vt:lpstr>inter-regular</vt:lpstr>
      <vt:lpstr>times new roman</vt:lpstr>
      <vt:lpstr>times new roman</vt:lpstr>
      <vt:lpstr>urw-din</vt:lpstr>
      <vt:lpstr>Wingdings</vt:lpstr>
      <vt:lpstr>Office Theme</vt:lpstr>
      <vt:lpstr>     Java Basics   </vt:lpstr>
      <vt:lpstr>Today’s Agenda</vt:lpstr>
      <vt:lpstr>Review</vt:lpstr>
      <vt:lpstr>Data Types</vt:lpstr>
      <vt:lpstr>Primitive Data Types</vt:lpstr>
      <vt:lpstr>Operators in Java</vt:lpstr>
      <vt:lpstr>Java Unary Operator</vt:lpstr>
      <vt:lpstr>Java Unary Operator</vt:lpstr>
      <vt:lpstr>Java Arithmetic Operators</vt:lpstr>
      <vt:lpstr>Java Arithmetic Operators</vt:lpstr>
      <vt:lpstr>Expression</vt:lpstr>
      <vt:lpstr>Bitwise operator</vt:lpstr>
      <vt:lpstr>THE LOGICAL OPERATORS</vt:lpstr>
      <vt:lpstr>ASSIGNMENT OPERATORS</vt:lpstr>
      <vt:lpstr>Java Operator Precedence</vt:lpstr>
      <vt:lpstr>PRECEDENCE OF JAVA </vt:lpstr>
      <vt:lpstr>PRECEDENCE OF JAVA </vt:lpstr>
      <vt:lpstr>Arrays</vt:lpstr>
      <vt:lpstr>Arrays Declaration</vt:lpstr>
      <vt:lpstr>Defining Arrays Size</vt:lpstr>
      <vt:lpstr>Initialize Arrays in Java</vt:lpstr>
      <vt:lpstr>Arrays</vt:lpstr>
      <vt:lpstr>Example</vt:lpstr>
      <vt:lpstr>2D array in Java</vt:lpstr>
      <vt:lpstr>2D array in Java</vt:lpstr>
      <vt:lpstr>2D array in Java</vt:lpstr>
      <vt:lpstr>Looping through array</vt:lpstr>
      <vt:lpstr>Sum and avg of elements</vt:lpstr>
      <vt:lpstr>Multidimensional Arrays</vt:lpstr>
      <vt:lpstr>Methods in java</vt:lpstr>
      <vt:lpstr>Methods</vt:lpstr>
      <vt:lpstr>Methods</vt:lpstr>
      <vt:lpstr>CALLING A METHOD</vt:lpstr>
      <vt:lpstr>THE VOID KEYWORD</vt:lpstr>
      <vt:lpstr>THE CONSTRUCTORS</vt:lpstr>
      <vt:lpstr>THE CONSTRUCTORS</vt:lpstr>
      <vt:lpstr>THE CONSTRUCTORS</vt:lpstr>
      <vt:lpstr>constructor</vt:lpstr>
      <vt:lpstr>Strings in java</vt:lpstr>
      <vt:lpstr>Example </vt:lpstr>
      <vt:lpstr>String Length:</vt:lpstr>
      <vt:lpstr>Concatenating Strings</vt:lpstr>
      <vt:lpstr>String methods</vt:lpstr>
      <vt:lpstr>Decision Making &amp; Loops</vt:lpstr>
      <vt:lpstr>Decision Making &amp; Loops</vt:lpstr>
      <vt:lpstr>Decision Making &amp; Loops</vt:lpstr>
      <vt:lpstr>Decision Making &amp; Loops</vt:lpstr>
      <vt:lpstr>Decision Making &amp; Loops</vt:lpstr>
      <vt:lpstr>Decision Making &amp; Loops</vt:lpstr>
      <vt:lpstr>Decision Making &amp; Loops</vt:lpstr>
      <vt:lpstr>Decision Making &amp; Loops</vt:lpstr>
      <vt:lpstr>Decision Making &amp; Loops</vt:lpstr>
      <vt:lpstr>Decision Making &amp; Loops</vt:lpstr>
      <vt:lpstr>Decision Making &amp; Loops</vt:lpstr>
      <vt:lpstr>Decision Making &amp; Loops</vt:lpstr>
      <vt:lpstr>Decision Making &amp; Loops</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JDK</dc:title>
  <dc:creator>Microsoft account</dc:creator>
  <cp:lastModifiedBy>UIIT</cp:lastModifiedBy>
  <cp:revision>176</cp:revision>
  <dcterms:created xsi:type="dcterms:W3CDTF">2022-06-12T09:36:38Z</dcterms:created>
  <dcterms:modified xsi:type="dcterms:W3CDTF">2022-10-07T03:57:28Z</dcterms:modified>
</cp:coreProperties>
</file>