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79" r:id="rId2"/>
    <p:sldId id="345" r:id="rId3"/>
    <p:sldId id="280" r:id="rId4"/>
    <p:sldId id="346" r:id="rId5"/>
    <p:sldId id="282" r:id="rId6"/>
    <p:sldId id="319" r:id="rId7"/>
    <p:sldId id="321" r:id="rId8"/>
    <p:sldId id="355" r:id="rId9"/>
    <p:sldId id="322" r:id="rId10"/>
    <p:sldId id="372" r:id="rId11"/>
    <p:sldId id="356" r:id="rId12"/>
    <p:sldId id="323" r:id="rId13"/>
    <p:sldId id="324" r:id="rId14"/>
    <p:sldId id="373" r:id="rId15"/>
    <p:sldId id="325" r:id="rId16"/>
    <p:sldId id="374" r:id="rId17"/>
    <p:sldId id="326" r:id="rId18"/>
    <p:sldId id="375" r:id="rId19"/>
    <p:sldId id="376" r:id="rId20"/>
    <p:sldId id="328" r:id="rId21"/>
    <p:sldId id="377" r:id="rId22"/>
    <p:sldId id="347" r:id="rId23"/>
    <p:sldId id="378" r:id="rId24"/>
    <p:sldId id="379" r:id="rId25"/>
    <p:sldId id="380" r:id="rId26"/>
    <p:sldId id="381" r:id="rId27"/>
    <p:sldId id="34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3849" autoAdjust="0"/>
  </p:normalViewPr>
  <p:slideViewPr>
    <p:cSldViewPr snapToGrid="0">
      <p:cViewPr varScale="1">
        <p:scale>
          <a:sx n="65" d="100"/>
          <a:sy n="65" d="100"/>
        </p:scale>
        <p:origin x="66"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506E90-9870-435E-A6D9-5AAAC68ABBC7}" type="datetimeFigureOut">
              <a:rPr lang="en-US" smtClean="0"/>
              <a:t>10/1/2022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074273-87C8-482D-9524-2F43646F1838}" type="slidenum">
              <a:rPr lang="en-US" smtClean="0"/>
              <a:t>‹#›</a:t>
            </a:fld>
            <a:endParaRPr lang="en-US"/>
          </a:p>
        </p:txBody>
      </p:sp>
    </p:spTree>
    <p:extLst>
      <p:ext uri="{BB962C8B-B14F-4D97-AF65-F5344CB8AC3E}">
        <p14:creationId xmlns:p14="http://schemas.microsoft.com/office/powerpoint/2010/main" val="4030824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074273-87C8-482D-9524-2F43646F1838}" type="slidenum">
              <a:rPr lang="en-US" smtClean="0"/>
              <a:t>1</a:t>
            </a:fld>
            <a:endParaRPr lang="en-US"/>
          </a:p>
        </p:txBody>
      </p:sp>
    </p:spTree>
    <p:extLst>
      <p:ext uri="{BB962C8B-B14F-4D97-AF65-F5344CB8AC3E}">
        <p14:creationId xmlns:p14="http://schemas.microsoft.com/office/powerpoint/2010/main" val="683767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8EC59AA-9C7A-4BB3-8EDC-D9CE27B0270F}" type="datetimeFigureOut">
              <a:rPr lang="en-US" smtClean="0"/>
              <a:t>10/1/2022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2B706B-0F91-405D-B1C6-E605423900DE}" type="slidenum">
              <a:rPr lang="en-US" smtClean="0"/>
              <a:t>‹#›</a:t>
            </a:fld>
            <a:endParaRPr lang="en-US"/>
          </a:p>
        </p:txBody>
      </p:sp>
    </p:spTree>
    <p:extLst>
      <p:ext uri="{BB962C8B-B14F-4D97-AF65-F5344CB8AC3E}">
        <p14:creationId xmlns:p14="http://schemas.microsoft.com/office/powerpoint/2010/main" val="1447086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EC59AA-9C7A-4BB3-8EDC-D9CE27B0270F}" type="datetimeFigureOut">
              <a:rPr lang="en-US" smtClean="0"/>
              <a:t>10/1/2022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2B706B-0F91-405D-B1C6-E605423900DE}" type="slidenum">
              <a:rPr lang="en-US" smtClean="0"/>
              <a:t>‹#›</a:t>
            </a:fld>
            <a:endParaRPr lang="en-US"/>
          </a:p>
        </p:txBody>
      </p:sp>
    </p:spTree>
    <p:extLst>
      <p:ext uri="{BB962C8B-B14F-4D97-AF65-F5344CB8AC3E}">
        <p14:creationId xmlns:p14="http://schemas.microsoft.com/office/powerpoint/2010/main" val="1377156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EC59AA-9C7A-4BB3-8EDC-D9CE27B0270F}" type="datetimeFigureOut">
              <a:rPr lang="en-US" smtClean="0"/>
              <a:t>10/1/2022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2B706B-0F91-405D-B1C6-E605423900DE}" type="slidenum">
              <a:rPr lang="en-US" smtClean="0"/>
              <a:t>‹#›</a:t>
            </a:fld>
            <a:endParaRPr lang="en-US"/>
          </a:p>
        </p:txBody>
      </p:sp>
    </p:spTree>
    <p:extLst>
      <p:ext uri="{BB962C8B-B14F-4D97-AF65-F5344CB8AC3E}">
        <p14:creationId xmlns:p14="http://schemas.microsoft.com/office/powerpoint/2010/main" val="826039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EC59AA-9C7A-4BB3-8EDC-D9CE27B0270F}" type="datetimeFigureOut">
              <a:rPr lang="en-US" smtClean="0"/>
              <a:t>10/1/2022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2B706B-0F91-405D-B1C6-E605423900DE}" type="slidenum">
              <a:rPr lang="en-US" smtClean="0"/>
              <a:t>‹#›</a:t>
            </a:fld>
            <a:endParaRPr lang="en-US"/>
          </a:p>
        </p:txBody>
      </p:sp>
    </p:spTree>
    <p:extLst>
      <p:ext uri="{BB962C8B-B14F-4D97-AF65-F5344CB8AC3E}">
        <p14:creationId xmlns:p14="http://schemas.microsoft.com/office/powerpoint/2010/main" val="2362514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EC59AA-9C7A-4BB3-8EDC-D9CE27B0270F}" type="datetimeFigureOut">
              <a:rPr lang="en-US" smtClean="0"/>
              <a:t>10/1/2022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2B706B-0F91-405D-B1C6-E605423900DE}" type="slidenum">
              <a:rPr lang="en-US" smtClean="0"/>
              <a:t>‹#›</a:t>
            </a:fld>
            <a:endParaRPr lang="en-US"/>
          </a:p>
        </p:txBody>
      </p:sp>
    </p:spTree>
    <p:extLst>
      <p:ext uri="{BB962C8B-B14F-4D97-AF65-F5344CB8AC3E}">
        <p14:creationId xmlns:p14="http://schemas.microsoft.com/office/powerpoint/2010/main" val="4137168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8EC59AA-9C7A-4BB3-8EDC-D9CE27B0270F}" type="datetimeFigureOut">
              <a:rPr lang="en-US" smtClean="0"/>
              <a:t>10/1/2022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2B706B-0F91-405D-B1C6-E605423900DE}" type="slidenum">
              <a:rPr lang="en-US" smtClean="0"/>
              <a:t>‹#›</a:t>
            </a:fld>
            <a:endParaRPr lang="en-US"/>
          </a:p>
        </p:txBody>
      </p:sp>
    </p:spTree>
    <p:extLst>
      <p:ext uri="{BB962C8B-B14F-4D97-AF65-F5344CB8AC3E}">
        <p14:creationId xmlns:p14="http://schemas.microsoft.com/office/powerpoint/2010/main" val="2476809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8EC59AA-9C7A-4BB3-8EDC-D9CE27B0270F}" type="datetimeFigureOut">
              <a:rPr lang="en-US" smtClean="0"/>
              <a:t>10/1/2022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2B706B-0F91-405D-B1C6-E605423900DE}" type="slidenum">
              <a:rPr lang="en-US" smtClean="0"/>
              <a:t>‹#›</a:t>
            </a:fld>
            <a:endParaRPr lang="en-US"/>
          </a:p>
        </p:txBody>
      </p:sp>
    </p:spTree>
    <p:extLst>
      <p:ext uri="{BB962C8B-B14F-4D97-AF65-F5344CB8AC3E}">
        <p14:creationId xmlns:p14="http://schemas.microsoft.com/office/powerpoint/2010/main" val="342694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8EC59AA-9C7A-4BB3-8EDC-D9CE27B0270F}" type="datetimeFigureOut">
              <a:rPr lang="en-US" smtClean="0"/>
              <a:t>10/1/2022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2B706B-0F91-405D-B1C6-E605423900DE}" type="slidenum">
              <a:rPr lang="en-US" smtClean="0"/>
              <a:t>‹#›</a:t>
            </a:fld>
            <a:endParaRPr lang="en-US"/>
          </a:p>
        </p:txBody>
      </p:sp>
    </p:spTree>
    <p:extLst>
      <p:ext uri="{BB962C8B-B14F-4D97-AF65-F5344CB8AC3E}">
        <p14:creationId xmlns:p14="http://schemas.microsoft.com/office/powerpoint/2010/main" val="1490460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EC59AA-9C7A-4BB3-8EDC-D9CE27B0270F}" type="datetimeFigureOut">
              <a:rPr lang="en-US" smtClean="0"/>
              <a:t>10/1/2022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2B706B-0F91-405D-B1C6-E605423900DE}" type="slidenum">
              <a:rPr lang="en-US" smtClean="0"/>
              <a:t>‹#›</a:t>
            </a:fld>
            <a:endParaRPr lang="en-US"/>
          </a:p>
        </p:txBody>
      </p:sp>
    </p:spTree>
    <p:extLst>
      <p:ext uri="{BB962C8B-B14F-4D97-AF65-F5344CB8AC3E}">
        <p14:creationId xmlns:p14="http://schemas.microsoft.com/office/powerpoint/2010/main" val="3837067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EC59AA-9C7A-4BB3-8EDC-D9CE27B0270F}" type="datetimeFigureOut">
              <a:rPr lang="en-US" smtClean="0"/>
              <a:t>10/1/2022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2B706B-0F91-405D-B1C6-E605423900DE}" type="slidenum">
              <a:rPr lang="en-US" smtClean="0"/>
              <a:t>‹#›</a:t>
            </a:fld>
            <a:endParaRPr lang="en-US"/>
          </a:p>
        </p:txBody>
      </p:sp>
    </p:spTree>
    <p:extLst>
      <p:ext uri="{BB962C8B-B14F-4D97-AF65-F5344CB8AC3E}">
        <p14:creationId xmlns:p14="http://schemas.microsoft.com/office/powerpoint/2010/main" val="2410181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EC59AA-9C7A-4BB3-8EDC-D9CE27B0270F}" type="datetimeFigureOut">
              <a:rPr lang="en-US" smtClean="0"/>
              <a:t>10/1/2022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2B706B-0F91-405D-B1C6-E605423900DE}" type="slidenum">
              <a:rPr lang="en-US" smtClean="0"/>
              <a:t>‹#›</a:t>
            </a:fld>
            <a:endParaRPr lang="en-US"/>
          </a:p>
        </p:txBody>
      </p:sp>
    </p:spTree>
    <p:extLst>
      <p:ext uri="{BB962C8B-B14F-4D97-AF65-F5344CB8AC3E}">
        <p14:creationId xmlns:p14="http://schemas.microsoft.com/office/powerpoint/2010/main" val="483915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EC59AA-9C7A-4BB3-8EDC-D9CE27B0270F}" type="datetimeFigureOut">
              <a:rPr lang="en-US" smtClean="0"/>
              <a:t>10/1/2022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2B706B-0F91-405D-B1C6-E605423900DE}" type="slidenum">
              <a:rPr lang="en-US" smtClean="0"/>
              <a:t>‹#›</a:t>
            </a:fld>
            <a:endParaRPr lang="en-US"/>
          </a:p>
        </p:txBody>
      </p:sp>
    </p:spTree>
    <p:extLst>
      <p:ext uri="{BB962C8B-B14F-4D97-AF65-F5344CB8AC3E}">
        <p14:creationId xmlns:p14="http://schemas.microsoft.com/office/powerpoint/2010/main" val="38811024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javatpoint.com/exception-handling-in-java#exceptionad" TargetMode="External"/><Relationship Id="rId7" Type="http://schemas.openxmlformats.org/officeDocument/2006/relationships/image" Target="../media/image1.png"/><Relationship Id="rId2" Type="http://schemas.openxmlformats.org/officeDocument/2006/relationships/hyperlink" Target="http://www.javatpoint.com/exception-handling-in-java" TargetMode="External"/><Relationship Id="rId1" Type="http://schemas.openxmlformats.org/officeDocument/2006/relationships/slideLayout" Target="../slideLayouts/slideLayout2.xml"/><Relationship Id="rId6" Type="http://schemas.openxmlformats.org/officeDocument/2006/relationships/hyperlink" Target="http://www.javatpoint.com/exception-handling-in-java#exceptionscenarios" TargetMode="External"/><Relationship Id="rId5" Type="http://schemas.openxmlformats.org/officeDocument/2006/relationships/hyperlink" Target="http://www.javatpoint.com/exception-handling-in-java#exceptiontypes" TargetMode="External"/><Relationship Id="rId4" Type="http://schemas.openxmlformats.org/officeDocument/2006/relationships/hyperlink" Target="http://www.javatpoint.com/exception-handling-in-java#exceptionhierarchy"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l="11575" r="9166" b="5311"/>
          <a:stretch/>
        </p:blipFill>
        <p:spPr>
          <a:xfrm>
            <a:off x="4004440" y="0"/>
            <a:ext cx="3862556" cy="2254469"/>
          </a:xfrm>
          <a:prstGeom prst="rect">
            <a:avLst/>
          </a:prstGeom>
          <a:solidFill>
            <a:schemeClr val="accent2"/>
          </a:solidFill>
        </p:spPr>
      </p:pic>
      <p:sp>
        <p:nvSpPr>
          <p:cNvPr id="2" name="Title 1"/>
          <p:cNvSpPr>
            <a:spLocks noGrp="1"/>
          </p:cNvSpPr>
          <p:nvPr>
            <p:ph type="ctrTitle"/>
          </p:nvPr>
        </p:nvSpPr>
        <p:spPr>
          <a:xfrm>
            <a:off x="894566" y="3606764"/>
            <a:ext cx="9816663" cy="1160901"/>
          </a:xfrm>
        </p:spPr>
        <p:txBody>
          <a:bodyPr>
            <a:noAutofit/>
          </a:bodyPr>
          <a:lstStyle/>
          <a:p>
            <a:pPr lvl="0"/>
            <a:r>
              <a:rPr lang="en-US" sz="7200" b="1" dirty="0"/>
              <a:t>E</a:t>
            </a:r>
            <a:r>
              <a:rPr lang="en-US" sz="7200" b="1" dirty="0" smtClean="0"/>
              <a:t>xception Handling</a:t>
            </a:r>
            <a:endParaRPr lang="en-US" sz="7200" b="1" dirty="0"/>
          </a:p>
        </p:txBody>
      </p:sp>
    </p:spTree>
    <p:extLst>
      <p:ext uri="{BB962C8B-B14F-4D97-AF65-F5344CB8AC3E}">
        <p14:creationId xmlns:p14="http://schemas.microsoft.com/office/powerpoint/2010/main" val="10435615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635"/>
            <a:ext cx="10515600" cy="691165"/>
          </a:xfrm>
          <a:solidFill>
            <a:schemeClr val="accent2">
              <a:lumMod val="20000"/>
              <a:lumOff val="80000"/>
            </a:schemeClr>
          </a:solidFill>
        </p:spPr>
        <p:txBody>
          <a:bodyPr>
            <a:noAutofit/>
          </a:bodyPr>
          <a:lstStyle/>
          <a:p>
            <a:pPr algn="ctr"/>
            <a:r>
              <a:rPr lang="en-US" sz="3200" b="1" dirty="0"/>
              <a:t>Common scenarios where exceptions may occur</a:t>
            </a:r>
          </a:p>
        </p:txBody>
      </p:sp>
      <p:pic>
        <p:nvPicPr>
          <p:cNvPr id="4" name="Picture 3"/>
          <p:cNvPicPr>
            <a:picLocks noChangeAspect="1"/>
          </p:cNvPicPr>
          <p:nvPr/>
        </p:nvPicPr>
        <p:blipFill rotWithShape="1">
          <a:blip r:embed="rId2"/>
          <a:srcRect l="11575" r="9166" b="5311"/>
          <a:stretch/>
        </p:blipFill>
        <p:spPr>
          <a:xfrm>
            <a:off x="0" y="0"/>
            <a:ext cx="2317531" cy="819800"/>
          </a:xfrm>
          <a:prstGeom prst="rect">
            <a:avLst/>
          </a:prstGeom>
          <a:solidFill>
            <a:schemeClr val="accent2"/>
          </a:solidFill>
        </p:spPr>
      </p:pic>
      <p:pic>
        <p:nvPicPr>
          <p:cNvPr id="3" name="Picture 2"/>
          <p:cNvPicPr>
            <a:picLocks noChangeAspect="1"/>
          </p:cNvPicPr>
          <p:nvPr/>
        </p:nvPicPr>
        <p:blipFill>
          <a:blip r:embed="rId3"/>
          <a:stretch>
            <a:fillRect/>
          </a:stretch>
        </p:blipFill>
        <p:spPr>
          <a:xfrm>
            <a:off x="1158765" y="1249004"/>
            <a:ext cx="8039100" cy="2000250"/>
          </a:xfrm>
          <a:prstGeom prst="rect">
            <a:avLst/>
          </a:prstGeom>
        </p:spPr>
      </p:pic>
      <p:pic>
        <p:nvPicPr>
          <p:cNvPr id="7" name="Picture 6"/>
          <p:cNvPicPr>
            <a:picLocks noChangeAspect="1"/>
          </p:cNvPicPr>
          <p:nvPr/>
        </p:nvPicPr>
        <p:blipFill>
          <a:blip r:embed="rId4"/>
          <a:stretch>
            <a:fillRect/>
          </a:stretch>
        </p:blipFill>
        <p:spPr>
          <a:xfrm>
            <a:off x="1158765" y="3457420"/>
            <a:ext cx="7648575" cy="2066925"/>
          </a:xfrm>
          <a:prstGeom prst="rect">
            <a:avLst/>
          </a:prstGeom>
        </p:spPr>
      </p:pic>
    </p:spTree>
    <p:extLst>
      <p:ext uri="{BB962C8B-B14F-4D97-AF65-F5344CB8AC3E}">
        <p14:creationId xmlns:p14="http://schemas.microsoft.com/office/powerpoint/2010/main" val="3614582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635"/>
            <a:ext cx="10515600" cy="691165"/>
          </a:xfrm>
          <a:solidFill>
            <a:schemeClr val="accent2">
              <a:lumMod val="20000"/>
              <a:lumOff val="80000"/>
            </a:schemeClr>
          </a:solidFill>
        </p:spPr>
        <p:txBody>
          <a:bodyPr>
            <a:noAutofit/>
          </a:bodyPr>
          <a:lstStyle/>
          <a:p>
            <a:pPr algn="ctr"/>
            <a:r>
              <a:rPr lang="en-US" b="1" dirty="0"/>
              <a:t>Java Exception Handling Keywords</a:t>
            </a:r>
          </a:p>
        </p:txBody>
      </p:sp>
      <p:pic>
        <p:nvPicPr>
          <p:cNvPr id="4" name="Picture 3"/>
          <p:cNvPicPr>
            <a:picLocks noChangeAspect="1"/>
          </p:cNvPicPr>
          <p:nvPr/>
        </p:nvPicPr>
        <p:blipFill rotWithShape="1">
          <a:blip r:embed="rId2"/>
          <a:srcRect l="11575" r="9166" b="5311"/>
          <a:stretch/>
        </p:blipFill>
        <p:spPr>
          <a:xfrm>
            <a:off x="0" y="0"/>
            <a:ext cx="2317531" cy="819800"/>
          </a:xfrm>
          <a:prstGeom prst="rect">
            <a:avLst/>
          </a:prstGeom>
          <a:solidFill>
            <a:schemeClr val="accent2"/>
          </a:solidFill>
        </p:spPr>
      </p:pic>
      <p:sp>
        <p:nvSpPr>
          <p:cNvPr id="5" name="Content Placeholder 4"/>
          <p:cNvSpPr>
            <a:spLocks noGrp="1"/>
          </p:cNvSpPr>
          <p:nvPr>
            <p:ph idx="1"/>
          </p:nvPr>
        </p:nvSpPr>
        <p:spPr>
          <a:xfrm>
            <a:off x="838200" y="1442167"/>
            <a:ext cx="10515600" cy="4351338"/>
          </a:xfrm>
        </p:spPr>
        <p:txBody>
          <a:bodyPr/>
          <a:lstStyle/>
          <a:p>
            <a:r>
              <a:rPr lang="en-US" dirty="0"/>
              <a:t>There are 5 keywords used in java exception handling.</a:t>
            </a:r>
          </a:p>
          <a:p>
            <a:pPr lvl="0"/>
            <a:r>
              <a:rPr lang="en-US" dirty="0"/>
              <a:t>try</a:t>
            </a:r>
          </a:p>
          <a:p>
            <a:pPr lvl="0"/>
            <a:r>
              <a:rPr lang="en-US" dirty="0"/>
              <a:t>catch</a:t>
            </a:r>
          </a:p>
          <a:p>
            <a:pPr lvl="0"/>
            <a:r>
              <a:rPr lang="en-US" dirty="0"/>
              <a:t>finally</a:t>
            </a:r>
          </a:p>
          <a:p>
            <a:pPr lvl="0"/>
            <a:r>
              <a:rPr lang="en-US" dirty="0"/>
              <a:t>throw</a:t>
            </a:r>
          </a:p>
          <a:p>
            <a:pPr lvl="0"/>
            <a:r>
              <a:rPr lang="en-US" dirty="0"/>
              <a:t>throws</a:t>
            </a:r>
          </a:p>
          <a:p>
            <a:endParaRPr lang="en-US" dirty="0"/>
          </a:p>
        </p:txBody>
      </p:sp>
    </p:spTree>
    <p:extLst>
      <p:ext uri="{BB962C8B-B14F-4D97-AF65-F5344CB8AC3E}">
        <p14:creationId xmlns:p14="http://schemas.microsoft.com/office/powerpoint/2010/main" val="9729618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635"/>
            <a:ext cx="10515600" cy="691165"/>
          </a:xfrm>
          <a:solidFill>
            <a:schemeClr val="accent2">
              <a:lumMod val="20000"/>
              <a:lumOff val="80000"/>
            </a:schemeClr>
          </a:solidFill>
        </p:spPr>
        <p:txBody>
          <a:bodyPr>
            <a:noAutofit/>
          </a:bodyPr>
          <a:lstStyle/>
          <a:p>
            <a:pPr algn="ctr"/>
            <a:r>
              <a:rPr lang="en-US" b="1" dirty="0" smtClean="0"/>
              <a:t/>
            </a:r>
            <a:br>
              <a:rPr lang="en-US" b="1" dirty="0" smtClean="0"/>
            </a:br>
            <a:r>
              <a:rPr lang="en-US" b="1" dirty="0" smtClean="0"/>
              <a:t>Java </a:t>
            </a:r>
            <a:r>
              <a:rPr lang="en-US" b="1" dirty="0"/>
              <a:t>try-catch</a:t>
            </a:r>
            <a:br>
              <a:rPr lang="en-US" b="1" dirty="0"/>
            </a:br>
            <a:endParaRPr lang="en-US" sz="5400" b="1" u="sng" dirty="0"/>
          </a:p>
        </p:txBody>
      </p:sp>
      <p:pic>
        <p:nvPicPr>
          <p:cNvPr id="4" name="Picture 3"/>
          <p:cNvPicPr>
            <a:picLocks noChangeAspect="1"/>
          </p:cNvPicPr>
          <p:nvPr/>
        </p:nvPicPr>
        <p:blipFill rotWithShape="1">
          <a:blip r:embed="rId2"/>
          <a:srcRect l="11575" r="9166" b="5311"/>
          <a:stretch/>
        </p:blipFill>
        <p:spPr>
          <a:xfrm>
            <a:off x="0" y="0"/>
            <a:ext cx="2317531" cy="819800"/>
          </a:xfrm>
          <a:prstGeom prst="rect">
            <a:avLst/>
          </a:prstGeom>
          <a:solidFill>
            <a:schemeClr val="accent2"/>
          </a:solidFill>
        </p:spPr>
      </p:pic>
      <p:graphicFrame>
        <p:nvGraphicFramePr>
          <p:cNvPr id="6" name="Table 5"/>
          <p:cNvGraphicFramePr>
            <a:graphicFrameLocks noGrp="1"/>
          </p:cNvGraphicFramePr>
          <p:nvPr>
            <p:extLst>
              <p:ext uri="{D42A27DB-BD31-4B8C-83A1-F6EECF244321}">
                <p14:modId xmlns:p14="http://schemas.microsoft.com/office/powerpoint/2010/main" val="62522622"/>
              </p:ext>
            </p:extLst>
          </p:nvPr>
        </p:nvGraphicFramePr>
        <p:xfrm>
          <a:off x="1810774" y="1825795"/>
          <a:ext cx="8128000" cy="370840"/>
        </p:xfrm>
        <a:graphic>
          <a:graphicData uri="http://schemas.openxmlformats.org/drawingml/2006/table">
            <a:tbl>
              <a:tblPr firstRow="1" bandRow="1">
                <a:tableStyleId>{2D5ABB26-0587-4C30-8999-92F81FD0307C}</a:tableStyleId>
              </a:tblPr>
              <a:tblGrid>
                <a:gridCol w="8128000">
                  <a:extLst>
                    <a:ext uri="{9D8B030D-6E8A-4147-A177-3AD203B41FA5}">
                      <a16:colId xmlns:a16="http://schemas.microsoft.com/office/drawing/2014/main" val="59516072"/>
                    </a:ext>
                  </a:extLst>
                </a:gridCol>
              </a:tblGrid>
              <a:tr h="370840">
                <a:tc>
                  <a:txBody>
                    <a:bodyPr/>
                    <a:lstStyle/>
                    <a:p>
                      <a:endParaRPr lang="en-US" dirty="0"/>
                    </a:p>
                  </a:txBody>
                  <a:tcPr/>
                </a:tc>
                <a:extLst>
                  <a:ext uri="{0D108BD9-81ED-4DB2-BD59-A6C34878D82A}">
                    <a16:rowId xmlns:a16="http://schemas.microsoft.com/office/drawing/2014/main" val="2586133737"/>
                  </a:ext>
                </a:extLst>
              </a:tr>
            </a:tbl>
          </a:graphicData>
        </a:graphic>
      </p:graphicFrame>
      <p:sp>
        <p:nvSpPr>
          <p:cNvPr id="8" name="Rectangle 7"/>
          <p:cNvSpPr/>
          <p:nvPr/>
        </p:nvSpPr>
        <p:spPr>
          <a:xfrm>
            <a:off x="614516" y="1289899"/>
            <a:ext cx="6096000" cy="3754874"/>
          </a:xfrm>
          <a:prstGeom prst="rect">
            <a:avLst/>
          </a:prstGeom>
        </p:spPr>
        <p:txBody>
          <a:bodyPr>
            <a:spAutoFit/>
          </a:bodyPr>
          <a:lstStyle/>
          <a:p>
            <a:pPr algn="just"/>
            <a:r>
              <a:rPr lang="en-US" sz="2000" b="1" dirty="0">
                <a:ea typeface="Times New Roman" panose="02020603050405020304" pitchFamily="18" charset="0"/>
              </a:rPr>
              <a:t>Java try block</a:t>
            </a:r>
          </a:p>
          <a:p>
            <a:pPr algn="just"/>
            <a:r>
              <a:rPr lang="en-US" sz="2000" dirty="0">
                <a:solidFill>
                  <a:srgbClr val="000000"/>
                </a:solidFill>
                <a:ea typeface="Times New Roman" panose="02020603050405020304" pitchFamily="18" charset="0"/>
              </a:rPr>
              <a:t>Java try block is used to enclose the code that might throw an exception. It must be used within the method.</a:t>
            </a:r>
            <a:endParaRPr lang="en-US" sz="2000" dirty="0">
              <a:ea typeface="Times New Roman" panose="02020603050405020304" pitchFamily="18" charset="0"/>
            </a:endParaRPr>
          </a:p>
          <a:p>
            <a:pPr algn="just"/>
            <a:r>
              <a:rPr lang="en-US" sz="2000" dirty="0">
                <a:solidFill>
                  <a:srgbClr val="000000"/>
                </a:solidFill>
                <a:ea typeface="Calibri" panose="020F0502020204030204" pitchFamily="34" charset="0"/>
                <a:cs typeface="Times New Roman" panose="02020603050405020304" pitchFamily="18" charset="0"/>
              </a:rPr>
              <a:t>Java try block must be followed by either catch or finally </a:t>
            </a:r>
            <a:r>
              <a:rPr lang="en-US" sz="2000" dirty="0" smtClean="0">
                <a:solidFill>
                  <a:srgbClr val="000000"/>
                </a:solidFill>
                <a:ea typeface="Calibri" panose="020F0502020204030204" pitchFamily="34" charset="0"/>
                <a:cs typeface="Times New Roman" panose="02020603050405020304" pitchFamily="18" charset="0"/>
              </a:rPr>
              <a:t>block</a:t>
            </a:r>
          </a:p>
          <a:p>
            <a:pPr algn="just"/>
            <a:endParaRPr lang="en-US" sz="2000" dirty="0">
              <a:solidFill>
                <a:srgbClr val="000000"/>
              </a:solidFill>
              <a:cs typeface="Times New Roman" panose="02020603050405020304" pitchFamily="18" charset="0"/>
            </a:endParaRPr>
          </a:p>
          <a:p>
            <a:pPr algn="just"/>
            <a:endParaRPr lang="en-US" sz="2000" dirty="0">
              <a:solidFill>
                <a:srgbClr val="000000"/>
              </a:solidFill>
              <a:cs typeface="Times New Roman" panose="02020603050405020304" pitchFamily="18" charset="0"/>
            </a:endParaRPr>
          </a:p>
          <a:p>
            <a:pPr algn="just"/>
            <a:r>
              <a:rPr lang="en-US" sz="2000" b="1" dirty="0"/>
              <a:t>Java catch block</a:t>
            </a:r>
            <a:endParaRPr lang="en-US" sz="2000" dirty="0"/>
          </a:p>
          <a:p>
            <a:pPr algn="just"/>
            <a:r>
              <a:rPr lang="en-US" sz="2000" dirty="0"/>
              <a:t>Java catch block is used to handle the Exception. It must be used after the try block only.</a:t>
            </a:r>
          </a:p>
          <a:p>
            <a:pPr algn="just"/>
            <a:r>
              <a:rPr lang="en-US" sz="2000" dirty="0"/>
              <a:t>You can use multiple catch block with a single try.</a:t>
            </a:r>
          </a:p>
          <a:p>
            <a:endParaRPr lang="en-US" dirty="0"/>
          </a:p>
        </p:txBody>
      </p:sp>
      <p:pic>
        <p:nvPicPr>
          <p:cNvPr id="9" name="Picture 8"/>
          <p:cNvPicPr>
            <a:picLocks noChangeAspect="1"/>
          </p:cNvPicPr>
          <p:nvPr/>
        </p:nvPicPr>
        <p:blipFill>
          <a:blip r:embed="rId3"/>
          <a:stretch>
            <a:fillRect/>
          </a:stretch>
        </p:blipFill>
        <p:spPr>
          <a:xfrm>
            <a:off x="7263581" y="1368032"/>
            <a:ext cx="3505200" cy="3598607"/>
          </a:xfrm>
          <a:prstGeom prst="rect">
            <a:avLst/>
          </a:prstGeom>
        </p:spPr>
      </p:pic>
    </p:spTree>
    <p:extLst>
      <p:ext uri="{BB962C8B-B14F-4D97-AF65-F5344CB8AC3E}">
        <p14:creationId xmlns:p14="http://schemas.microsoft.com/office/powerpoint/2010/main" val="23747590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635"/>
            <a:ext cx="10515600" cy="691165"/>
          </a:xfrm>
          <a:solidFill>
            <a:schemeClr val="accent2">
              <a:lumMod val="20000"/>
              <a:lumOff val="80000"/>
            </a:schemeClr>
          </a:solidFill>
        </p:spPr>
        <p:txBody>
          <a:bodyPr>
            <a:noAutofit/>
          </a:bodyPr>
          <a:lstStyle/>
          <a:p>
            <a:pPr algn="ctr"/>
            <a:r>
              <a:rPr lang="en-US" sz="5400" b="1" dirty="0"/>
              <a:t/>
            </a:r>
            <a:br>
              <a:rPr lang="en-US" sz="5400" b="1" dirty="0"/>
            </a:br>
            <a:r>
              <a:rPr lang="en-US" sz="5400" b="1" dirty="0"/>
              <a:t>Java try-catch</a:t>
            </a:r>
            <a:br>
              <a:rPr lang="en-US" sz="5400" b="1" dirty="0"/>
            </a:br>
            <a:endParaRPr lang="en-US" sz="5400" b="1" u="sng" dirty="0"/>
          </a:p>
        </p:txBody>
      </p:sp>
      <p:pic>
        <p:nvPicPr>
          <p:cNvPr id="4" name="Picture 3"/>
          <p:cNvPicPr>
            <a:picLocks noChangeAspect="1"/>
          </p:cNvPicPr>
          <p:nvPr/>
        </p:nvPicPr>
        <p:blipFill rotWithShape="1">
          <a:blip r:embed="rId2"/>
          <a:srcRect l="11575" r="9166" b="5311"/>
          <a:stretch/>
        </p:blipFill>
        <p:spPr>
          <a:xfrm>
            <a:off x="0" y="0"/>
            <a:ext cx="2317531" cy="819800"/>
          </a:xfrm>
          <a:prstGeom prst="rect">
            <a:avLst/>
          </a:prstGeom>
          <a:solidFill>
            <a:schemeClr val="accent2"/>
          </a:solidFill>
        </p:spPr>
      </p:pic>
      <p:sp>
        <p:nvSpPr>
          <p:cNvPr id="6" name="Rectangle 5"/>
          <p:cNvSpPr/>
          <p:nvPr/>
        </p:nvSpPr>
        <p:spPr>
          <a:xfrm>
            <a:off x="952758" y="1636760"/>
            <a:ext cx="3826689" cy="984885"/>
          </a:xfrm>
          <a:prstGeom prst="rect">
            <a:avLst/>
          </a:prstGeom>
        </p:spPr>
        <p:txBody>
          <a:bodyPr wrap="none">
            <a:spAutoFit/>
          </a:bodyPr>
          <a:lstStyle/>
          <a:p>
            <a:pPr algn="just"/>
            <a:r>
              <a:rPr lang="en-US" dirty="0">
                <a:solidFill>
                  <a:srgbClr val="610B38"/>
                </a:solidFill>
                <a:latin typeface="Helvetica" panose="020B0604020202020204" pitchFamily="34" charset="0"/>
                <a:ea typeface="Times New Roman" panose="02020603050405020304" pitchFamily="18" charset="0"/>
              </a:rPr>
              <a:t>Problem without exception </a:t>
            </a:r>
            <a:r>
              <a:rPr lang="en-US" dirty="0" smtClean="0">
                <a:solidFill>
                  <a:srgbClr val="610B38"/>
                </a:solidFill>
                <a:latin typeface="Helvetica" panose="020B0604020202020204" pitchFamily="34" charset="0"/>
                <a:ea typeface="Times New Roman" panose="02020603050405020304" pitchFamily="18" charset="0"/>
              </a:rPr>
              <a:t>handling</a:t>
            </a:r>
          </a:p>
          <a:p>
            <a:pPr algn="just"/>
            <a:endParaRPr lang="en-US" sz="2000" b="1" dirty="0">
              <a:solidFill>
                <a:srgbClr val="610B38"/>
              </a:solidFill>
              <a:effectLst/>
              <a:latin typeface="Helvetica" panose="020B0604020202020204" pitchFamily="34" charset="0"/>
              <a:ea typeface="Times New Roman" panose="02020603050405020304" pitchFamily="18" charset="0"/>
            </a:endParaRPr>
          </a:p>
          <a:p>
            <a:pPr algn="just"/>
            <a:endParaRPr lang="en-US" sz="2000" b="1" dirty="0">
              <a:effectLst/>
              <a:latin typeface="Times New Roman" panose="02020603050405020304" pitchFamily="18" charset="0"/>
              <a:ea typeface="Times New Roman" panose="02020603050405020304" pitchFamily="18" charset="0"/>
            </a:endParaRPr>
          </a:p>
        </p:txBody>
      </p:sp>
      <p:pic>
        <p:nvPicPr>
          <p:cNvPr id="8" name="Picture 7"/>
          <p:cNvPicPr>
            <a:picLocks noChangeAspect="1"/>
          </p:cNvPicPr>
          <p:nvPr/>
        </p:nvPicPr>
        <p:blipFill>
          <a:blip r:embed="rId3"/>
          <a:stretch>
            <a:fillRect/>
          </a:stretch>
        </p:blipFill>
        <p:spPr>
          <a:xfrm>
            <a:off x="1158765" y="2381330"/>
            <a:ext cx="3743325" cy="2114550"/>
          </a:xfrm>
          <a:prstGeom prst="rect">
            <a:avLst/>
          </a:prstGeom>
        </p:spPr>
      </p:pic>
      <p:sp>
        <p:nvSpPr>
          <p:cNvPr id="9" name="Rectangle 8"/>
          <p:cNvSpPr/>
          <p:nvPr/>
        </p:nvSpPr>
        <p:spPr>
          <a:xfrm>
            <a:off x="6759549" y="1636760"/>
            <a:ext cx="3313728" cy="1154675"/>
          </a:xfrm>
          <a:prstGeom prst="rect">
            <a:avLst/>
          </a:prstGeom>
        </p:spPr>
        <p:txBody>
          <a:bodyPr wrap="none">
            <a:spAutoFit/>
          </a:bodyPr>
          <a:lstStyle/>
          <a:p>
            <a:pPr algn="just">
              <a:lnSpc>
                <a:spcPct val="115000"/>
              </a:lnSpc>
              <a:spcAft>
                <a:spcPts val="1000"/>
              </a:spcAft>
            </a:pPr>
            <a:r>
              <a:rPr lang="en-US" dirty="0">
                <a:solidFill>
                  <a:srgbClr val="610B38"/>
                </a:solidFill>
                <a:latin typeface="Helvetica" panose="020B0604020202020204" pitchFamily="34" charset="0"/>
                <a:ea typeface="Times New Roman" panose="02020603050405020304" pitchFamily="18" charset="0"/>
                <a:cs typeface="Times New Roman" panose="02020603050405020304" pitchFamily="18" charset="0"/>
              </a:rPr>
              <a:t>Solution by exception handling</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gn="just"/>
            <a:endParaRPr lang="en-US" sz="2000" b="1" dirty="0">
              <a:solidFill>
                <a:srgbClr val="610B38"/>
              </a:solidFill>
              <a:effectLst/>
              <a:latin typeface="Helvetica" panose="020B0604020202020204" pitchFamily="34" charset="0"/>
              <a:ea typeface="Times New Roman" panose="02020603050405020304" pitchFamily="18" charset="0"/>
            </a:endParaRPr>
          </a:p>
          <a:p>
            <a:pPr algn="just"/>
            <a:endParaRPr lang="en-US" sz="2000" b="1" dirty="0">
              <a:effectLst/>
              <a:latin typeface="Times New Roman" panose="02020603050405020304" pitchFamily="18" charset="0"/>
              <a:ea typeface="Times New Roman" panose="02020603050405020304" pitchFamily="18" charset="0"/>
            </a:endParaRPr>
          </a:p>
        </p:txBody>
      </p:sp>
      <p:pic>
        <p:nvPicPr>
          <p:cNvPr id="10" name="Picture 9"/>
          <p:cNvPicPr>
            <a:picLocks noChangeAspect="1"/>
          </p:cNvPicPr>
          <p:nvPr/>
        </p:nvPicPr>
        <p:blipFill>
          <a:blip r:embed="rId4"/>
          <a:stretch>
            <a:fillRect/>
          </a:stretch>
        </p:blipFill>
        <p:spPr>
          <a:xfrm>
            <a:off x="6849009" y="2332902"/>
            <a:ext cx="4629150" cy="2247900"/>
          </a:xfrm>
          <a:prstGeom prst="rect">
            <a:avLst/>
          </a:prstGeom>
        </p:spPr>
      </p:pic>
    </p:spTree>
    <p:extLst>
      <p:ext uri="{BB962C8B-B14F-4D97-AF65-F5344CB8AC3E}">
        <p14:creationId xmlns:p14="http://schemas.microsoft.com/office/powerpoint/2010/main" val="33795293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635"/>
            <a:ext cx="10515600" cy="691165"/>
          </a:xfrm>
          <a:solidFill>
            <a:schemeClr val="accent2">
              <a:lumMod val="20000"/>
              <a:lumOff val="80000"/>
            </a:schemeClr>
          </a:solidFill>
        </p:spPr>
        <p:txBody>
          <a:bodyPr>
            <a:noAutofit/>
          </a:bodyPr>
          <a:lstStyle/>
          <a:p>
            <a:pPr algn="ctr"/>
            <a:r>
              <a:rPr lang="en-US" sz="5400" b="1" dirty="0"/>
              <a:t/>
            </a:r>
            <a:br>
              <a:rPr lang="en-US" sz="5400" b="1" dirty="0"/>
            </a:br>
            <a:r>
              <a:rPr lang="en-US" sz="5400" b="1" dirty="0"/>
              <a:t>Java try-catch</a:t>
            </a:r>
            <a:br>
              <a:rPr lang="en-US" sz="5400" b="1" dirty="0"/>
            </a:br>
            <a:endParaRPr lang="en-US" sz="5400" b="1" u="sng" dirty="0"/>
          </a:p>
        </p:txBody>
      </p:sp>
      <p:pic>
        <p:nvPicPr>
          <p:cNvPr id="4" name="Picture 3"/>
          <p:cNvPicPr>
            <a:picLocks noChangeAspect="1"/>
          </p:cNvPicPr>
          <p:nvPr/>
        </p:nvPicPr>
        <p:blipFill rotWithShape="1">
          <a:blip r:embed="rId2"/>
          <a:srcRect l="11575" r="9166" b="5311"/>
          <a:stretch/>
        </p:blipFill>
        <p:spPr>
          <a:xfrm>
            <a:off x="0" y="0"/>
            <a:ext cx="2317531" cy="819800"/>
          </a:xfrm>
          <a:prstGeom prst="rect">
            <a:avLst/>
          </a:prstGeom>
          <a:solidFill>
            <a:schemeClr val="accent2"/>
          </a:solidFill>
        </p:spPr>
      </p:pic>
      <p:pic>
        <p:nvPicPr>
          <p:cNvPr id="11" name="Picture 10"/>
          <p:cNvPicPr/>
          <p:nvPr/>
        </p:nvPicPr>
        <p:blipFill>
          <a:blip r:embed="rId3"/>
          <a:srcRect/>
          <a:stretch>
            <a:fillRect/>
          </a:stretch>
        </p:blipFill>
        <p:spPr bwMode="auto">
          <a:xfrm>
            <a:off x="3124200" y="1173162"/>
            <a:ext cx="5943600" cy="4511675"/>
          </a:xfrm>
          <a:prstGeom prst="rect">
            <a:avLst/>
          </a:prstGeom>
          <a:noFill/>
          <a:ln w="9525">
            <a:noFill/>
            <a:miter lim="800000"/>
            <a:headEnd/>
            <a:tailEnd/>
          </a:ln>
        </p:spPr>
      </p:pic>
    </p:spTree>
    <p:extLst>
      <p:ext uri="{BB962C8B-B14F-4D97-AF65-F5344CB8AC3E}">
        <p14:creationId xmlns:p14="http://schemas.microsoft.com/office/powerpoint/2010/main" val="39577528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635"/>
            <a:ext cx="10515600" cy="691165"/>
          </a:xfrm>
          <a:solidFill>
            <a:schemeClr val="accent2">
              <a:lumMod val="20000"/>
              <a:lumOff val="80000"/>
            </a:schemeClr>
          </a:solidFill>
        </p:spPr>
        <p:txBody>
          <a:bodyPr>
            <a:noAutofit/>
          </a:bodyPr>
          <a:lstStyle/>
          <a:p>
            <a:pPr algn="ctr"/>
            <a:r>
              <a:rPr lang="en-US" dirty="0" smtClean="0"/>
              <a:t>Java catch multiple exceptions</a:t>
            </a:r>
            <a:endParaRPr lang="en-US" b="1" dirty="0"/>
          </a:p>
        </p:txBody>
      </p:sp>
      <p:pic>
        <p:nvPicPr>
          <p:cNvPr id="4" name="Picture 3"/>
          <p:cNvPicPr>
            <a:picLocks noChangeAspect="1"/>
          </p:cNvPicPr>
          <p:nvPr/>
        </p:nvPicPr>
        <p:blipFill rotWithShape="1">
          <a:blip r:embed="rId2"/>
          <a:srcRect l="11575" r="9166" b="5311"/>
          <a:stretch/>
        </p:blipFill>
        <p:spPr>
          <a:xfrm>
            <a:off x="0" y="0"/>
            <a:ext cx="2317531" cy="819800"/>
          </a:xfrm>
          <a:prstGeom prst="rect">
            <a:avLst/>
          </a:prstGeom>
          <a:solidFill>
            <a:schemeClr val="accent2"/>
          </a:solidFill>
        </p:spPr>
      </p:pic>
      <p:pic>
        <p:nvPicPr>
          <p:cNvPr id="5" name="Picture 4"/>
          <p:cNvPicPr>
            <a:picLocks noChangeAspect="1"/>
          </p:cNvPicPr>
          <p:nvPr/>
        </p:nvPicPr>
        <p:blipFill>
          <a:blip r:embed="rId3"/>
          <a:stretch>
            <a:fillRect/>
          </a:stretch>
        </p:blipFill>
        <p:spPr>
          <a:xfrm>
            <a:off x="2317531" y="1725561"/>
            <a:ext cx="6521669" cy="4026310"/>
          </a:xfrm>
          <a:prstGeom prst="rect">
            <a:avLst/>
          </a:prstGeom>
        </p:spPr>
      </p:pic>
    </p:spTree>
    <p:extLst>
      <p:ext uri="{BB962C8B-B14F-4D97-AF65-F5344CB8AC3E}">
        <p14:creationId xmlns:p14="http://schemas.microsoft.com/office/powerpoint/2010/main" val="25668797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635"/>
            <a:ext cx="10515600" cy="691165"/>
          </a:xfrm>
          <a:solidFill>
            <a:schemeClr val="accent2">
              <a:lumMod val="20000"/>
              <a:lumOff val="80000"/>
            </a:schemeClr>
          </a:solidFill>
        </p:spPr>
        <p:txBody>
          <a:bodyPr>
            <a:noAutofit/>
          </a:bodyPr>
          <a:lstStyle/>
          <a:p>
            <a:pPr algn="ctr"/>
            <a:r>
              <a:rPr lang="en-US" dirty="0"/>
              <a:t>Java Nested try block</a:t>
            </a:r>
            <a:endParaRPr lang="en-US" b="1" dirty="0"/>
          </a:p>
        </p:txBody>
      </p:sp>
      <p:pic>
        <p:nvPicPr>
          <p:cNvPr id="4" name="Picture 3"/>
          <p:cNvPicPr>
            <a:picLocks noChangeAspect="1"/>
          </p:cNvPicPr>
          <p:nvPr/>
        </p:nvPicPr>
        <p:blipFill rotWithShape="1">
          <a:blip r:embed="rId2"/>
          <a:srcRect l="11575" r="9166" b="5311"/>
          <a:stretch/>
        </p:blipFill>
        <p:spPr>
          <a:xfrm>
            <a:off x="0" y="0"/>
            <a:ext cx="2317531" cy="819800"/>
          </a:xfrm>
          <a:prstGeom prst="rect">
            <a:avLst/>
          </a:prstGeom>
          <a:solidFill>
            <a:schemeClr val="accent2"/>
          </a:solidFill>
        </p:spPr>
      </p:pic>
      <p:pic>
        <p:nvPicPr>
          <p:cNvPr id="3" name="Picture 2"/>
          <p:cNvPicPr>
            <a:picLocks noChangeAspect="1"/>
          </p:cNvPicPr>
          <p:nvPr/>
        </p:nvPicPr>
        <p:blipFill>
          <a:blip r:embed="rId3"/>
          <a:stretch>
            <a:fillRect/>
          </a:stretch>
        </p:blipFill>
        <p:spPr>
          <a:xfrm>
            <a:off x="2654710" y="1271587"/>
            <a:ext cx="6504037" cy="4937484"/>
          </a:xfrm>
          <a:prstGeom prst="rect">
            <a:avLst/>
          </a:prstGeom>
        </p:spPr>
      </p:pic>
    </p:spTree>
    <p:extLst>
      <p:ext uri="{BB962C8B-B14F-4D97-AF65-F5344CB8AC3E}">
        <p14:creationId xmlns:p14="http://schemas.microsoft.com/office/powerpoint/2010/main" val="18056304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635"/>
            <a:ext cx="10515600" cy="691165"/>
          </a:xfrm>
          <a:solidFill>
            <a:schemeClr val="accent2">
              <a:lumMod val="20000"/>
              <a:lumOff val="80000"/>
            </a:schemeClr>
          </a:solidFill>
        </p:spPr>
        <p:txBody>
          <a:bodyPr>
            <a:noAutofit/>
          </a:bodyPr>
          <a:lstStyle/>
          <a:p>
            <a:pPr algn="ctr"/>
            <a:r>
              <a:rPr lang="en-US" sz="5400" dirty="0" smtClean="0"/>
              <a:t>JAVA Finally Block </a:t>
            </a:r>
            <a:endParaRPr lang="en-US" sz="5400" b="1" u="sng" dirty="0"/>
          </a:p>
        </p:txBody>
      </p:sp>
      <p:pic>
        <p:nvPicPr>
          <p:cNvPr id="4" name="Picture 3"/>
          <p:cNvPicPr>
            <a:picLocks noChangeAspect="1"/>
          </p:cNvPicPr>
          <p:nvPr/>
        </p:nvPicPr>
        <p:blipFill rotWithShape="1">
          <a:blip r:embed="rId2"/>
          <a:srcRect l="11575" r="9166" b="5311"/>
          <a:stretch/>
        </p:blipFill>
        <p:spPr>
          <a:xfrm>
            <a:off x="0" y="0"/>
            <a:ext cx="2317531" cy="819800"/>
          </a:xfrm>
          <a:prstGeom prst="rect">
            <a:avLst/>
          </a:prstGeom>
          <a:solidFill>
            <a:schemeClr val="accent2"/>
          </a:solidFill>
        </p:spPr>
      </p:pic>
      <p:pic>
        <p:nvPicPr>
          <p:cNvPr id="6" name="Picture 5"/>
          <p:cNvPicPr/>
          <p:nvPr/>
        </p:nvPicPr>
        <p:blipFill>
          <a:blip r:embed="rId3"/>
          <a:srcRect/>
          <a:stretch>
            <a:fillRect/>
          </a:stretch>
        </p:blipFill>
        <p:spPr bwMode="auto">
          <a:xfrm>
            <a:off x="2317531" y="948435"/>
            <a:ext cx="6929708" cy="5736590"/>
          </a:xfrm>
          <a:prstGeom prst="rect">
            <a:avLst/>
          </a:prstGeom>
          <a:noFill/>
          <a:ln w="9525">
            <a:noFill/>
            <a:miter lim="800000"/>
            <a:headEnd/>
            <a:tailEnd/>
          </a:ln>
        </p:spPr>
      </p:pic>
    </p:spTree>
    <p:extLst>
      <p:ext uri="{BB962C8B-B14F-4D97-AF65-F5344CB8AC3E}">
        <p14:creationId xmlns:p14="http://schemas.microsoft.com/office/powerpoint/2010/main" val="42575650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635"/>
            <a:ext cx="10515600" cy="691165"/>
          </a:xfrm>
          <a:solidFill>
            <a:schemeClr val="accent2">
              <a:lumMod val="20000"/>
              <a:lumOff val="80000"/>
            </a:schemeClr>
          </a:solidFill>
        </p:spPr>
        <p:txBody>
          <a:bodyPr>
            <a:noAutofit/>
          </a:bodyPr>
          <a:lstStyle/>
          <a:p>
            <a:pPr algn="ctr"/>
            <a:r>
              <a:rPr lang="en-US" sz="5400" dirty="0" smtClean="0"/>
              <a:t>JAVA Finally Block </a:t>
            </a:r>
            <a:endParaRPr lang="en-US" sz="5400" b="1" u="sng" dirty="0"/>
          </a:p>
        </p:txBody>
      </p:sp>
      <p:pic>
        <p:nvPicPr>
          <p:cNvPr id="4" name="Picture 3"/>
          <p:cNvPicPr>
            <a:picLocks noChangeAspect="1"/>
          </p:cNvPicPr>
          <p:nvPr/>
        </p:nvPicPr>
        <p:blipFill rotWithShape="1">
          <a:blip r:embed="rId2"/>
          <a:srcRect l="11575" r="9166" b="5311"/>
          <a:stretch/>
        </p:blipFill>
        <p:spPr>
          <a:xfrm>
            <a:off x="0" y="0"/>
            <a:ext cx="2317531" cy="819800"/>
          </a:xfrm>
          <a:prstGeom prst="rect">
            <a:avLst/>
          </a:prstGeom>
          <a:solidFill>
            <a:schemeClr val="accent2"/>
          </a:solidFill>
        </p:spPr>
      </p:pic>
      <p:sp>
        <p:nvSpPr>
          <p:cNvPr id="3" name="Rectangle 2"/>
          <p:cNvSpPr/>
          <p:nvPr/>
        </p:nvSpPr>
        <p:spPr>
          <a:xfrm>
            <a:off x="838200" y="1378248"/>
            <a:ext cx="10515600" cy="959750"/>
          </a:xfrm>
          <a:prstGeom prst="rect">
            <a:avLst/>
          </a:prstGeom>
        </p:spPr>
        <p:txBody>
          <a:bodyPr wrap="square">
            <a:spAutoFit/>
          </a:bodyPr>
          <a:lstStyle/>
          <a:p>
            <a:pPr algn="just">
              <a:lnSpc>
                <a:spcPct val="115000"/>
              </a:lnSpc>
              <a:spcAft>
                <a:spcPts val="1000"/>
              </a:spcAft>
            </a:pPr>
            <a:r>
              <a:rPr lang="en-US" sz="2800" dirty="0">
                <a:solidFill>
                  <a:srgbClr val="610B38"/>
                </a:solidFill>
                <a:latin typeface="Helvetica" panose="020B0604020202020204" pitchFamily="34" charset="0"/>
                <a:ea typeface="Times New Roman" panose="02020603050405020304" pitchFamily="18" charset="0"/>
                <a:cs typeface="Times New Roman" panose="02020603050405020304" pitchFamily="18" charset="0"/>
              </a:rPr>
              <a:t>Why use java finally</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ts val="1560"/>
              </a:lnSpc>
              <a:spcBef>
                <a:spcPts val="270"/>
              </a:spcBef>
              <a:spcAft>
                <a:spcPts val="1000"/>
              </a:spcAft>
              <a:buSzPts val="1000"/>
              <a:buFont typeface="Courier New" panose="02070309020205020404" pitchFamily="49" charset="0"/>
              <a:buChar char="o"/>
              <a:tabLst>
                <a:tab pos="457200" algn="l"/>
              </a:tabLst>
            </a:pPr>
            <a:r>
              <a:rPr lang="en-US" sz="14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Finally block in java can be used to put "cleanup" code such as closing a file, closing connection etc.</a:t>
            </a:r>
            <a:endPar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838200" y="2601554"/>
            <a:ext cx="5038725" cy="2952750"/>
          </a:xfrm>
          <a:prstGeom prst="rect">
            <a:avLst/>
          </a:prstGeom>
        </p:spPr>
      </p:pic>
      <p:pic>
        <p:nvPicPr>
          <p:cNvPr id="7" name="Picture 6"/>
          <p:cNvPicPr>
            <a:picLocks noChangeAspect="1"/>
          </p:cNvPicPr>
          <p:nvPr/>
        </p:nvPicPr>
        <p:blipFill>
          <a:blip r:embed="rId4"/>
          <a:stretch>
            <a:fillRect/>
          </a:stretch>
        </p:blipFill>
        <p:spPr>
          <a:xfrm>
            <a:off x="6501580" y="2788520"/>
            <a:ext cx="5029200" cy="2962275"/>
          </a:xfrm>
          <a:prstGeom prst="rect">
            <a:avLst/>
          </a:prstGeom>
        </p:spPr>
      </p:pic>
    </p:spTree>
    <p:extLst>
      <p:ext uri="{BB962C8B-B14F-4D97-AF65-F5344CB8AC3E}">
        <p14:creationId xmlns:p14="http://schemas.microsoft.com/office/powerpoint/2010/main" val="28676274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635"/>
            <a:ext cx="10515600" cy="691165"/>
          </a:xfrm>
          <a:solidFill>
            <a:schemeClr val="accent2">
              <a:lumMod val="20000"/>
              <a:lumOff val="80000"/>
            </a:schemeClr>
          </a:solidFill>
        </p:spPr>
        <p:txBody>
          <a:bodyPr>
            <a:noAutofit/>
          </a:bodyPr>
          <a:lstStyle/>
          <a:p>
            <a:pPr algn="ctr"/>
            <a:r>
              <a:rPr lang="en-US" sz="5400" dirty="0" smtClean="0"/>
              <a:t>JAVA Finally Block </a:t>
            </a:r>
            <a:endParaRPr lang="en-US" sz="5400" b="1" u="sng" dirty="0"/>
          </a:p>
        </p:txBody>
      </p:sp>
      <p:pic>
        <p:nvPicPr>
          <p:cNvPr id="4" name="Picture 3"/>
          <p:cNvPicPr>
            <a:picLocks noChangeAspect="1"/>
          </p:cNvPicPr>
          <p:nvPr/>
        </p:nvPicPr>
        <p:blipFill rotWithShape="1">
          <a:blip r:embed="rId2"/>
          <a:srcRect l="11575" r="9166" b="5311"/>
          <a:stretch/>
        </p:blipFill>
        <p:spPr>
          <a:xfrm>
            <a:off x="0" y="0"/>
            <a:ext cx="2317531" cy="819800"/>
          </a:xfrm>
          <a:prstGeom prst="rect">
            <a:avLst/>
          </a:prstGeom>
          <a:solidFill>
            <a:schemeClr val="accent2"/>
          </a:solidFill>
        </p:spPr>
      </p:pic>
      <p:pic>
        <p:nvPicPr>
          <p:cNvPr id="6" name="Picture 5"/>
          <p:cNvPicPr>
            <a:picLocks noChangeAspect="1"/>
          </p:cNvPicPr>
          <p:nvPr/>
        </p:nvPicPr>
        <p:blipFill>
          <a:blip r:embed="rId3"/>
          <a:stretch>
            <a:fillRect/>
          </a:stretch>
        </p:blipFill>
        <p:spPr>
          <a:xfrm>
            <a:off x="1843548" y="1871662"/>
            <a:ext cx="7388942" cy="3629486"/>
          </a:xfrm>
          <a:prstGeom prst="rect">
            <a:avLst/>
          </a:prstGeom>
        </p:spPr>
      </p:pic>
    </p:spTree>
    <p:extLst>
      <p:ext uri="{BB962C8B-B14F-4D97-AF65-F5344CB8AC3E}">
        <p14:creationId xmlns:p14="http://schemas.microsoft.com/office/powerpoint/2010/main" val="33833952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635"/>
            <a:ext cx="10515600" cy="691165"/>
          </a:xfrm>
          <a:solidFill>
            <a:schemeClr val="accent2">
              <a:lumMod val="20000"/>
              <a:lumOff val="80000"/>
            </a:schemeClr>
          </a:solidFill>
        </p:spPr>
        <p:txBody>
          <a:bodyPr>
            <a:noAutofit/>
          </a:bodyPr>
          <a:lstStyle/>
          <a:p>
            <a:pPr algn="ctr"/>
            <a:r>
              <a:rPr lang="en-US" sz="5400" b="1" dirty="0" smtClean="0"/>
              <a:t>Today’s Agenda</a:t>
            </a:r>
            <a:endParaRPr lang="en-US" sz="5400" b="1" u="sng" dirty="0"/>
          </a:p>
        </p:txBody>
      </p:sp>
      <p:sp>
        <p:nvSpPr>
          <p:cNvPr id="3" name="Content Placeholder 2"/>
          <p:cNvSpPr>
            <a:spLocks noGrp="1"/>
          </p:cNvSpPr>
          <p:nvPr>
            <p:ph idx="1"/>
          </p:nvPr>
        </p:nvSpPr>
        <p:spPr>
          <a:xfrm>
            <a:off x="838200" y="1182414"/>
            <a:ext cx="10515600" cy="2917638"/>
          </a:xfrm>
        </p:spPr>
        <p:txBody>
          <a:bodyPr>
            <a:normAutofit/>
          </a:bodyPr>
          <a:lstStyle/>
          <a:p>
            <a:pPr lvl="0"/>
            <a:r>
              <a:rPr lang="en-US" u="sng" dirty="0">
                <a:hlinkClick r:id="rId2"/>
              </a:rPr>
              <a:t>Exception Handling</a:t>
            </a:r>
            <a:endParaRPr lang="en-US" dirty="0"/>
          </a:p>
          <a:p>
            <a:pPr lvl="0"/>
            <a:r>
              <a:rPr lang="en-US" u="sng" dirty="0">
                <a:hlinkClick r:id="rId3"/>
              </a:rPr>
              <a:t>Advantage of Exception Handling</a:t>
            </a:r>
            <a:endParaRPr lang="en-US" dirty="0"/>
          </a:p>
          <a:p>
            <a:pPr lvl="0"/>
            <a:r>
              <a:rPr lang="en-US" u="sng" dirty="0">
                <a:hlinkClick r:id="rId4"/>
              </a:rPr>
              <a:t>Hierarchy of Exception classes</a:t>
            </a:r>
            <a:endParaRPr lang="en-US" dirty="0"/>
          </a:p>
          <a:p>
            <a:pPr lvl="0"/>
            <a:r>
              <a:rPr lang="en-US" u="sng" dirty="0">
                <a:hlinkClick r:id="rId5"/>
              </a:rPr>
              <a:t>Types of Exception</a:t>
            </a:r>
            <a:endParaRPr lang="en-US" dirty="0"/>
          </a:p>
          <a:p>
            <a:pPr lvl="0"/>
            <a:r>
              <a:rPr lang="en-US" u="sng" dirty="0">
                <a:hlinkClick r:id="rId6"/>
              </a:rPr>
              <a:t>Scenarios where exception may </a:t>
            </a:r>
            <a:r>
              <a:rPr lang="en-US" u="sng" dirty="0" smtClean="0">
                <a:hlinkClick r:id="rId6"/>
              </a:rPr>
              <a:t>occur</a:t>
            </a:r>
            <a:endParaRPr lang="en-US" u="sng" dirty="0" smtClean="0"/>
          </a:p>
          <a:p>
            <a:pPr lvl="0"/>
            <a:endParaRPr lang="en-US" dirty="0"/>
          </a:p>
        </p:txBody>
      </p:sp>
      <p:pic>
        <p:nvPicPr>
          <p:cNvPr id="4" name="Picture 3"/>
          <p:cNvPicPr>
            <a:picLocks noChangeAspect="1"/>
          </p:cNvPicPr>
          <p:nvPr/>
        </p:nvPicPr>
        <p:blipFill rotWithShape="1">
          <a:blip r:embed="rId7"/>
          <a:srcRect l="11575" r="9166" b="5311"/>
          <a:stretch/>
        </p:blipFill>
        <p:spPr>
          <a:xfrm>
            <a:off x="0" y="0"/>
            <a:ext cx="2317531" cy="819800"/>
          </a:xfrm>
          <a:prstGeom prst="rect">
            <a:avLst/>
          </a:prstGeom>
          <a:solidFill>
            <a:schemeClr val="accent2"/>
          </a:solidFill>
        </p:spPr>
      </p:pic>
    </p:spTree>
    <p:extLst>
      <p:ext uri="{BB962C8B-B14F-4D97-AF65-F5344CB8AC3E}">
        <p14:creationId xmlns:p14="http://schemas.microsoft.com/office/powerpoint/2010/main" val="30602667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635"/>
            <a:ext cx="10515600" cy="691165"/>
          </a:xfrm>
          <a:solidFill>
            <a:schemeClr val="accent2">
              <a:lumMod val="20000"/>
              <a:lumOff val="80000"/>
            </a:schemeClr>
          </a:solidFill>
        </p:spPr>
        <p:txBody>
          <a:bodyPr>
            <a:noAutofit/>
          </a:bodyPr>
          <a:lstStyle/>
          <a:p>
            <a:pPr algn="ctr"/>
            <a:r>
              <a:rPr lang="en-US" sz="5400" dirty="0" smtClean="0"/>
              <a:t>JAVA throw exception</a:t>
            </a:r>
            <a:endParaRPr lang="en-US" sz="5400" b="1" u="sng" dirty="0"/>
          </a:p>
        </p:txBody>
      </p:sp>
      <p:pic>
        <p:nvPicPr>
          <p:cNvPr id="4" name="Picture 3"/>
          <p:cNvPicPr>
            <a:picLocks noChangeAspect="1"/>
          </p:cNvPicPr>
          <p:nvPr/>
        </p:nvPicPr>
        <p:blipFill rotWithShape="1">
          <a:blip r:embed="rId2"/>
          <a:srcRect l="11575" r="9166" b="5311"/>
          <a:stretch/>
        </p:blipFill>
        <p:spPr>
          <a:xfrm>
            <a:off x="0" y="0"/>
            <a:ext cx="2317531" cy="819800"/>
          </a:xfrm>
          <a:prstGeom prst="rect">
            <a:avLst/>
          </a:prstGeom>
          <a:solidFill>
            <a:schemeClr val="accent2"/>
          </a:solidFill>
        </p:spPr>
      </p:pic>
      <p:sp>
        <p:nvSpPr>
          <p:cNvPr id="5" name="Rectangle 4"/>
          <p:cNvSpPr/>
          <p:nvPr/>
        </p:nvSpPr>
        <p:spPr>
          <a:xfrm>
            <a:off x="925461" y="1337365"/>
            <a:ext cx="10341077" cy="1754326"/>
          </a:xfrm>
          <a:prstGeom prst="rect">
            <a:avLst/>
          </a:prstGeom>
        </p:spPr>
        <p:txBody>
          <a:bodyPr wrap="square">
            <a:spAutoFit/>
          </a:bodyPr>
          <a:lstStyle/>
          <a:p>
            <a:pPr algn="just"/>
            <a:r>
              <a:rPr lang="en-US" sz="3600" dirty="0">
                <a:solidFill>
                  <a:srgbClr val="610B38"/>
                </a:solidFill>
                <a:latin typeface="Helvetica" panose="020B0604020202020204" pitchFamily="34" charset="0"/>
                <a:ea typeface="Times New Roman" panose="02020603050405020304" pitchFamily="18" charset="0"/>
              </a:rPr>
              <a:t>Java throw </a:t>
            </a:r>
            <a:r>
              <a:rPr lang="en-US" sz="3600" dirty="0" smtClean="0">
                <a:solidFill>
                  <a:srgbClr val="610B38"/>
                </a:solidFill>
                <a:latin typeface="Helvetica" panose="020B0604020202020204" pitchFamily="34" charset="0"/>
                <a:ea typeface="Times New Roman" panose="02020603050405020304" pitchFamily="18" charset="0"/>
              </a:rPr>
              <a:t>keyword: </a:t>
            </a:r>
            <a:endParaRPr lang="en-US" sz="3600" b="1" dirty="0">
              <a:latin typeface="Times New Roman" panose="02020603050405020304" pitchFamily="18" charset="0"/>
              <a:ea typeface="Times New Roman" panose="02020603050405020304" pitchFamily="18" charset="0"/>
            </a:endParaRPr>
          </a:p>
          <a:p>
            <a:pPr algn="just"/>
            <a:r>
              <a:rPr lang="en-US" dirty="0">
                <a:solidFill>
                  <a:srgbClr val="000000"/>
                </a:solidFill>
                <a:latin typeface="Verdana" panose="020B0604030504040204" pitchFamily="34" charset="0"/>
                <a:ea typeface="Times New Roman" panose="02020603050405020304" pitchFamily="18" charset="0"/>
              </a:rPr>
              <a:t>The Java throw keyword is used to explicitly throw an exception.</a:t>
            </a:r>
            <a:endParaRPr lang="en-US" sz="3200" dirty="0">
              <a:latin typeface="Times New Roman" panose="02020603050405020304" pitchFamily="18" charset="0"/>
              <a:ea typeface="Times New Roman" panose="02020603050405020304" pitchFamily="18" charset="0"/>
            </a:endParaRPr>
          </a:p>
          <a:p>
            <a:pPr algn="just"/>
            <a:r>
              <a:rPr lang="en-US" dirty="0">
                <a:solidFill>
                  <a:srgbClr val="000000"/>
                </a:solidFill>
                <a:latin typeface="Verdana" panose="020B0604030504040204" pitchFamily="34" charset="0"/>
                <a:ea typeface="Times New Roman" panose="02020603050405020304" pitchFamily="18" charset="0"/>
              </a:rPr>
              <a:t>We can throw either checked or </a:t>
            </a:r>
            <a:r>
              <a:rPr lang="en-US" dirty="0" err="1">
                <a:solidFill>
                  <a:srgbClr val="000000"/>
                </a:solidFill>
                <a:latin typeface="Verdana" panose="020B0604030504040204" pitchFamily="34" charset="0"/>
                <a:ea typeface="Times New Roman" panose="02020603050405020304" pitchFamily="18" charset="0"/>
              </a:rPr>
              <a:t>uncheked</a:t>
            </a:r>
            <a:r>
              <a:rPr lang="en-US" dirty="0">
                <a:solidFill>
                  <a:srgbClr val="000000"/>
                </a:solidFill>
                <a:latin typeface="Verdana" panose="020B0604030504040204" pitchFamily="34" charset="0"/>
                <a:ea typeface="Times New Roman" panose="02020603050405020304" pitchFamily="18" charset="0"/>
              </a:rPr>
              <a:t> exception in java by throw keyword. The throw </a:t>
            </a:r>
            <a:r>
              <a:rPr lang="en-US" dirty="0" smtClean="0">
                <a:solidFill>
                  <a:srgbClr val="000000"/>
                </a:solidFill>
                <a:latin typeface="Verdana" panose="020B0604030504040204" pitchFamily="34" charset="0"/>
                <a:ea typeface="Times New Roman" panose="02020603050405020304" pitchFamily="18" charset="0"/>
              </a:rPr>
              <a:t>keyword is mainly used to throw custom exception. We will see custom exceptions later.</a:t>
            </a:r>
          </a:p>
        </p:txBody>
      </p:sp>
    </p:spTree>
    <p:extLst>
      <p:ext uri="{BB962C8B-B14F-4D97-AF65-F5344CB8AC3E}">
        <p14:creationId xmlns:p14="http://schemas.microsoft.com/office/powerpoint/2010/main" val="16956394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635"/>
            <a:ext cx="10515600" cy="691165"/>
          </a:xfrm>
          <a:solidFill>
            <a:schemeClr val="accent2">
              <a:lumMod val="20000"/>
              <a:lumOff val="80000"/>
            </a:schemeClr>
          </a:solidFill>
        </p:spPr>
        <p:txBody>
          <a:bodyPr>
            <a:noAutofit/>
          </a:bodyPr>
          <a:lstStyle/>
          <a:p>
            <a:pPr algn="ctr"/>
            <a:r>
              <a:rPr lang="en-US" sz="5400" dirty="0" smtClean="0"/>
              <a:t>JAVA throw exception</a:t>
            </a:r>
            <a:endParaRPr lang="en-US" sz="5400" b="1" u="sng" dirty="0"/>
          </a:p>
        </p:txBody>
      </p:sp>
      <p:pic>
        <p:nvPicPr>
          <p:cNvPr id="4" name="Picture 3"/>
          <p:cNvPicPr>
            <a:picLocks noChangeAspect="1"/>
          </p:cNvPicPr>
          <p:nvPr/>
        </p:nvPicPr>
        <p:blipFill rotWithShape="1">
          <a:blip r:embed="rId2"/>
          <a:srcRect l="11575" r="9166" b="5311"/>
          <a:stretch/>
        </p:blipFill>
        <p:spPr>
          <a:xfrm>
            <a:off x="0" y="0"/>
            <a:ext cx="2317531" cy="819800"/>
          </a:xfrm>
          <a:prstGeom prst="rect">
            <a:avLst/>
          </a:prstGeom>
          <a:solidFill>
            <a:schemeClr val="accent2"/>
          </a:solidFill>
        </p:spPr>
      </p:pic>
      <p:pic>
        <p:nvPicPr>
          <p:cNvPr id="3" name="Picture 2"/>
          <p:cNvPicPr>
            <a:picLocks noChangeAspect="1"/>
          </p:cNvPicPr>
          <p:nvPr/>
        </p:nvPicPr>
        <p:blipFill>
          <a:blip r:embed="rId3"/>
          <a:stretch>
            <a:fillRect/>
          </a:stretch>
        </p:blipFill>
        <p:spPr>
          <a:xfrm>
            <a:off x="1991033" y="1710659"/>
            <a:ext cx="6164825" cy="3819986"/>
          </a:xfrm>
          <a:prstGeom prst="rect">
            <a:avLst/>
          </a:prstGeom>
        </p:spPr>
      </p:pic>
    </p:spTree>
    <p:extLst>
      <p:ext uri="{BB962C8B-B14F-4D97-AF65-F5344CB8AC3E}">
        <p14:creationId xmlns:p14="http://schemas.microsoft.com/office/powerpoint/2010/main" val="3987492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635"/>
            <a:ext cx="10515600" cy="691165"/>
          </a:xfrm>
          <a:solidFill>
            <a:schemeClr val="accent2">
              <a:lumMod val="20000"/>
              <a:lumOff val="80000"/>
            </a:schemeClr>
          </a:solidFill>
        </p:spPr>
        <p:txBody>
          <a:bodyPr>
            <a:noAutofit/>
          </a:bodyPr>
          <a:lstStyle/>
          <a:p>
            <a:pPr algn="ctr"/>
            <a:r>
              <a:rPr lang="en-US" sz="5400" b="1" dirty="0" smtClean="0"/>
              <a:t>JAVA throws keyword</a:t>
            </a:r>
            <a:endParaRPr lang="en-US" sz="5400" b="1" u="sng" dirty="0"/>
          </a:p>
        </p:txBody>
      </p:sp>
      <p:pic>
        <p:nvPicPr>
          <p:cNvPr id="4" name="Picture 3"/>
          <p:cNvPicPr>
            <a:picLocks noChangeAspect="1"/>
          </p:cNvPicPr>
          <p:nvPr/>
        </p:nvPicPr>
        <p:blipFill rotWithShape="1">
          <a:blip r:embed="rId2"/>
          <a:srcRect l="11575" r="9166" b="5311"/>
          <a:stretch/>
        </p:blipFill>
        <p:spPr>
          <a:xfrm>
            <a:off x="0" y="0"/>
            <a:ext cx="2317531" cy="819800"/>
          </a:xfrm>
          <a:prstGeom prst="rect">
            <a:avLst/>
          </a:prstGeom>
          <a:solidFill>
            <a:schemeClr val="accent2"/>
          </a:solidFill>
        </p:spPr>
      </p:pic>
      <p:sp>
        <p:nvSpPr>
          <p:cNvPr id="6" name="Rectangle 5"/>
          <p:cNvSpPr/>
          <p:nvPr/>
        </p:nvSpPr>
        <p:spPr>
          <a:xfrm>
            <a:off x="943897" y="1313649"/>
            <a:ext cx="10618837" cy="1569660"/>
          </a:xfrm>
          <a:prstGeom prst="rect">
            <a:avLst/>
          </a:prstGeom>
        </p:spPr>
        <p:txBody>
          <a:bodyPr wrap="square">
            <a:spAutoFit/>
          </a:bodyPr>
          <a:lstStyle/>
          <a:p>
            <a:pPr algn="just"/>
            <a:r>
              <a:rPr lang="en-US" sz="1600" dirty="0">
                <a:solidFill>
                  <a:srgbClr val="000000"/>
                </a:solidFill>
                <a:latin typeface="Verdana" panose="020B0604030504040204" pitchFamily="34" charset="0"/>
                <a:ea typeface="Times New Roman" panose="02020603050405020304" pitchFamily="18" charset="0"/>
              </a:rPr>
              <a:t>The </a:t>
            </a:r>
            <a:r>
              <a:rPr lang="en-US" sz="1600" b="1" dirty="0">
                <a:solidFill>
                  <a:srgbClr val="000000"/>
                </a:solidFill>
                <a:latin typeface="Verdana" panose="020B0604030504040204" pitchFamily="34" charset="0"/>
                <a:ea typeface="Times New Roman" panose="02020603050405020304" pitchFamily="18" charset="0"/>
              </a:rPr>
              <a:t>Java throws keyword</a:t>
            </a:r>
            <a:r>
              <a:rPr lang="en-US" sz="1600" dirty="0">
                <a:solidFill>
                  <a:srgbClr val="000000"/>
                </a:solidFill>
                <a:latin typeface="Verdana" panose="020B0604030504040204" pitchFamily="34" charset="0"/>
                <a:ea typeface="Times New Roman" panose="02020603050405020304" pitchFamily="18" charset="0"/>
              </a:rPr>
              <a:t> is used to declare an exception. It gives an information to the programmer that there may occur an exception so it is better for the programmer to provide the exception handling code so that normal flow can be maintained.</a:t>
            </a:r>
            <a:endParaRPr lang="en-US" sz="1600" dirty="0">
              <a:latin typeface="Times New Roman" panose="02020603050405020304" pitchFamily="18" charset="0"/>
              <a:ea typeface="Times New Roman" panose="02020603050405020304" pitchFamily="18" charset="0"/>
            </a:endParaRPr>
          </a:p>
          <a:p>
            <a:pPr algn="just"/>
            <a:r>
              <a:rPr lang="en-US" sz="1600" dirty="0">
                <a:solidFill>
                  <a:srgbClr val="000000"/>
                </a:solidFill>
                <a:latin typeface="Verdana" panose="020B0604030504040204" pitchFamily="34" charset="0"/>
                <a:ea typeface="Times New Roman" panose="02020603050405020304" pitchFamily="18" charset="0"/>
              </a:rPr>
              <a:t>Exception Handling is mainly used to handle the checked exceptions. If there occurs any unchecked exception such as </a:t>
            </a:r>
            <a:r>
              <a:rPr lang="en-US" sz="1600" dirty="0" err="1">
                <a:solidFill>
                  <a:srgbClr val="000000"/>
                </a:solidFill>
                <a:latin typeface="Verdana" panose="020B0604030504040204" pitchFamily="34" charset="0"/>
                <a:ea typeface="Times New Roman" panose="02020603050405020304" pitchFamily="18" charset="0"/>
              </a:rPr>
              <a:t>NullPointerException</a:t>
            </a:r>
            <a:r>
              <a:rPr lang="en-US" sz="1600" dirty="0">
                <a:solidFill>
                  <a:srgbClr val="000000"/>
                </a:solidFill>
                <a:latin typeface="Verdana" panose="020B0604030504040204" pitchFamily="34" charset="0"/>
                <a:ea typeface="Times New Roman" panose="02020603050405020304" pitchFamily="18" charset="0"/>
              </a:rPr>
              <a:t>, it is programmers fault that he is not performing check up before the code being used.</a:t>
            </a:r>
            <a:endParaRPr lang="en-US" sz="1600" dirty="0">
              <a:effectLst/>
              <a:latin typeface="Times New Roman" panose="02020603050405020304" pitchFamily="18" charset="0"/>
              <a:ea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3200400" y="3569109"/>
            <a:ext cx="4514543" cy="1991031"/>
          </a:xfrm>
          <a:prstGeom prst="rect">
            <a:avLst/>
          </a:prstGeom>
        </p:spPr>
      </p:pic>
    </p:spTree>
    <p:extLst>
      <p:ext uri="{BB962C8B-B14F-4D97-AF65-F5344CB8AC3E}">
        <p14:creationId xmlns:p14="http://schemas.microsoft.com/office/powerpoint/2010/main" val="10820339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635"/>
            <a:ext cx="10515600" cy="691165"/>
          </a:xfrm>
          <a:solidFill>
            <a:schemeClr val="accent2">
              <a:lumMod val="20000"/>
              <a:lumOff val="80000"/>
            </a:schemeClr>
          </a:solidFill>
        </p:spPr>
        <p:txBody>
          <a:bodyPr>
            <a:noAutofit/>
          </a:bodyPr>
          <a:lstStyle/>
          <a:p>
            <a:pPr algn="ctr"/>
            <a:r>
              <a:rPr lang="en-US" sz="5400" b="1" dirty="0" smtClean="0"/>
              <a:t>JAVA throws keyword</a:t>
            </a:r>
            <a:endParaRPr lang="en-US" sz="5400" b="1" u="sng" dirty="0"/>
          </a:p>
        </p:txBody>
      </p:sp>
      <p:pic>
        <p:nvPicPr>
          <p:cNvPr id="4" name="Picture 3"/>
          <p:cNvPicPr>
            <a:picLocks noChangeAspect="1"/>
          </p:cNvPicPr>
          <p:nvPr/>
        </p:nvPicPr>
        <p:blipFill rotWithShape="1">
          <a:blip r:embed="rId2"/>
          <a:srcRect l="11575" r="9166" b="5311"/>
          <a:stretch/>
        </p:blipFill>
        <p:spPr>
          <a:xfrm>
            <a:off x="0" y="0"/>
            <a:ext cx="2317531" cy="819800"/>
          </a:xfrm>
          <a:prstGeom prst="rect">
            <a:avLst/>
          </a:prstGeom>
          <a:solidFill>
            <a:schemeClr val="accent2"/>
          </a:solidFill>
        </p:spPr>
      </p:pic>
      <p:pic>
        <p:nvPicPr>
          <p:cNvPr id="5" name="Picture 4"/>
          <p:cNvPicPr>
            <a:picLocks noChangeAspect="1"/>
          </p:cNvPicPr>
          <p:nvPr/>
        </p:nvPicPr>
        <p:blipFill>
          <a:blip r:embed="rId3"/>
          <a:stretch>
            <a:fillRect/>
          </a:stretch>
        </p:blipFill>
        <p:spPr>
          <a:xfrm>
            <a:off x="1710813" y="1100137"/>
            <a:ext cx="8067367" cy="5271166"/>
          </a:xfrm>
          <a:prstGeom prst="rect">
            <a:avLst/>
          </a:prstGeom>
        </p:spPr>
      </p:pic>
    </p:spTree>
    <p:extLst>
      <p:ext uri="{BB962C8B-B14F-4D97-AF65-F5344CB8AC3E}">
        <p14:creationId xmlns:p14="http://schemas.microsoft.com/office/powerpoint/2010/main" val="21036317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635"/>
            <a:ext cx="10515600" cy="691165"/>
          </a:xfrm>
          <a:solidFill>
            <a:schemeClr val="accent2">
              <a:lumMod val="20000"/>
              <a:lumOff val="80000"/>
            </a:schemeClr>
          </a:solidFill>
        </p:spPr>
        <p:txBody>
          <a:bodyPr>
            <a:noAutofit/>
          </a:bodyPr>
          <a:lstStyle/>
          <a:p>
            <a:pPr algn="ctr"/>
            <a:r>
              <a:rPr lang="en-US" sz="5400" b="1" dirty="0" smtClean="0"/>
              <a:t>JAVA throws keyword</a:t>
            </a:r>
            <a:endParaRPr lang="en-US" sz="5400" b="1" u="sng" dirty="0"/>
          </a:p>
        </p:txBody>
      </p:sp>
      <p:pic>
        <p:nvPicPr>
          <p:cNvPr id="4" name="Picture 3"/>
          <p:cNvPicPr>
            <a:picLocks noChangeAspect="1"/>
          </p:cNvPicPr>
          <p:nvPr/>
        </p:nvPicPr>
        <p:blipFill rotWithShape="1">
          <a:blip r:embed="rId2"/>
          <a:srcRect l="11575" r="9166" b="5311"/>
          <a:stretch/>
        </p:blipFill>
        <p:spPr>
          <a:xfrm>
            <a:off x="0" y="0"/>
            <a:ext cx="2317531" cy="819800"/>
          </a:xfrm>
          <a:prstGeom prst="rect">
            <a:avLst/>
          </a:prstGeom>
          <a:solidFill>
            <a:schemeClr val="accent2"/>
          </a:solidFill>
        </p:spPr>
      </p:pic>
      <p:pic>
        <p:nvPicPr>
          <p:cNvPr id="3" name="Picture 2"/>
          <p:cNvPicPr>
            <a:picLocks noChangeAspect="1"/>
          </p:cNvPicPr>
          <p:nvPr/>
        </p:nvPicPr>
        <p:blipFill>
          <a:blip r:embed="rId3"/>
          <a:stretch>
            <a:fillRect/>
          </a:stretch>
        </p:blipFill>
        <p:spPr>
          <a:xfrm>
            <a:off x="1976285" y="1366837"/>
            <a:ext cx="7305828" cy="4783240"/>
          </a:xfrm>
          <a:prstGeom prst="rect">
            <a:avLst/>
          </a:prstGeom>
        </p:spPr>
      </p:pic>
    </p:spTree>
    <p:extLst>
      <p:ext uri="{BB962C8B-B14F-4D97-AF65-F5344CB8AC3E}">
        <p14:creationId xmlns:p14="http://schemas.microsoft.com/office/powerpoint/2010/main" val="17351645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635"/>
            <a:ext cx="10515600" cy="691165"/>
          </a:xfrm>
          <a:solidFill>
            <a:schemeClr val="accent2">
              <a:lumMod val="20000"/>
              <a:lumOff val="80000"/>
            </a:schemeClr>
          </a:solidFill>
        </p:spPr>
        <p:txBody>
          <a:bodyPr>
            <a:noAutofit/>
          </a:bodyPr>
          <a:lstStyle/>
          <a:p>
            <a:pPr algn="ctr"/>
            <a:r>
              <a:rPr lang="en-US" sz="5400" b="1" dirty="0" smtClean="0"/>
              <a:t>JAVA throws keyword</a:t>
            </a:r>
            <a:endParaRPr lang="en-US" sz="5400" b="1" u="sng" dirty="0"/>
          </a:p>
        </p:txBody>
      </p:sp>
      <p:pic>
        <p:nvPicPr>
          <p:cNvPr id="4" name="Picture 3"/>
          <p:cNvPicPr>
            <a:picLocks noChangeAspect="1"/>
          </p:cNvPicPr>
          <p:nvPr/>
        </p:nvPicPr>
        <p:blipFill rotWithShape="1">
          <a:blip r:embed="rId2"/>
          <a:srcRect l="11575" r="9166" b="5311"/>
          <a:stretch/>
        </p:blipFill>
        <p:spPr>
          <a:xfrm>
            <a:off x="0" y="0"/>
            <a:ext cx="2317531" cy="819800"/>
          </a:xfrm>
          <a:prstGeom prst="rect">
            <a:avLst/>
          </a:prstGeom>
          <a:solidFill>
            <a:schemeClr val="accent2"/>
          </a:solidFill>
        </p:spPr>
      </p:pic>
      <p:pic>
        <p:nvPicPr>
          <p:cNvPr id="5" name="Picture 4"/>
          <p:cNvPicPr>
            <a:picLocks noChangeAspect="1"/>
          </p:cNvPicPr>
          <p:nvPr/>
        </p:nvPicPr>
        <p:blipFill>
          <a:blip r:embed="rId3"/>
          <a:stretch>
            <a:fillRect/>
          </a:stretch>
        </p:blipFill>
        <p:spPr>
          <a:xfrm>
            <a:off x="1504335" y="1414462"/>
            <a:ext cx="7682527" cy="4971590"/>
          </a:xfrm>
          <a:prstGeom prst="rect">
            <a:avLst/>
          </a:prstGeom>
        </p:spPr>
      </p:pic>
    </p:spTree>
    <p:extLst>
      <p:ext uri="{BB962C8B-B14F-4D97-AF65-F5344CB8AC3E}">
        <p14:creationId xmlns:p14="http://schemas.microsoft.com/office/powerpoint/2010/main" val="8909196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635"/>
            <a:ext cx="10515600" cy="691165"/>
          </a:xfrm>
          <a:solidFill>
            <a:schemeClr val="accent2">
              <a:lumMod val="20000"/>
              <a:lumOff val="80000"/>
            </a:schemeClr>
          </a:solidFill>
        </p:spPr>
        <p:txBody>
          <a:bodyPr>
            <a:noAutofit/>
          </a:bodyPr>
          <a:lstStyle/>
          <a:p>
            <a:pPr algn="ctr"/>
            <a:r>
              <a:rPr lang="en-US" sz="5400" b="1" dirty="0" smtClean="0"/>
              <a:t>Throw &amp; Throws Exception</a:t>
            </a:r>
            <a:endParaRPr lang="en-US" sz="5400" b="1" u="sng" dirty="0"/>
          </a:p>
        </p:txBody>
      </p:sp>
      <p:pic>
        <p:nvPicPr>
          <p:cNvPr id="4" name="Picture 3"/>
          <p:cNvPicPr>
            <a:picLocks noChangeAspect="1"/>
          </p:cNvPicPr>
          <p:nvPr/>
        </p:nvPicPr>
        <p:blipFill rotWithShape="1">
          <a:blip r:embed="rId2"/>
          <a:srcRect l="11575" r="9166" b="5311"/>
          <a:stretch/>
        </p:blipFill>
        <p:spPr>
          <a:xfrm>
            <a:off x="0" y="0"/>
            <a:ext cx="2317531" cy="819800"/>
          </a:xfrm>
          <a:prstGeom prst="rect">
            <a:avLst/>
          </a:prstGeom>
          <a:solidFill>
            <a:schemeClr val="accent2"/>
          </a:solidFill>
        </p:spPr>
      </p:pic>
      <p:pic>
        <p:nvPicPr>
          <p:cNvPr id="6" name="Picture 5"/>
          <p:cNvPicPr/>
          <p:nvPr/>
        </p:nvPicPr>
        <p:blipFill>
          <a:blip r:embed="rId3"/>
          <a:srcRect/>
          <a:stretch>
            <a:fillRect/>
          </a:stretch>
        </p:blipFill>
        <p:spPr bwMode="auto">
          <a:xfrm>
            <a:off x="2138516" y="1548447"/>
            <a:ext cx="7300452" cy="4306663"/>
          </a:xfrm>
          <a:prstGeom prst="rect">
            <a:avLst/>
          </a:prstGeom>
          <a:noFill/>
          <a:ln w="9525">
            <a:noFill/>
            <a:miter lim="800000"/>
            <a:headEnd/>
            <a:tailEnd/>
          </a:ln>
        </p:spPr>
      </p:pic>
    </p:spTree>
    <p:extLst>
      <p:ext uri="{BB962C8B-B14F-4D97-AF65-F5344CB8AC3E}">
        <p14:creationId xmlns:p14="http://schemas.microsoft.com/office/powerpoint/2010/main" val="30416301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Any Question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ctr">
              <a:buNone/>
            </a:pPr>
            <a:endParaRPr lang="en-US" sz="4400" dirty="0" smtClean="0"/>
          </a:p>
          <a:p>
            <a:pPr marL="0" indent="0" algn="ctr">
              <a:buNone/>
            </a:pPr>
            <a:endParaRPr lang="en-US" sz="4400" dirty="0"/>
          </a:p>
          <a:p>
            <a:pPr marL="0" indent="0" algn="ctr">
              <a:buNone/>
            </a:pPr>
            <a:r>
              <a:rPr lang="en-US" sz="4400" dirty="0" smtClean="0"/>
              <a:t>THANK YOU </a:t>
            </a:r>
            <a:r>
              <a:rPr lang="en-US" sz="4400" dirty="0" smtClean="0">
                <a:sym typeface="Wingdings" panose="05000000000000000000" pitchFamily="2" charset="2"/>
              </a:rPr>
              <a:t> </a:t>
            </a:r>
            <a:endParaRPr lang="en-US" sz="4400" dirty="0"/>
          </a:p>
        </p:txBody>
      </p:sp>
    </p:spTree>
    <p:extLst>
      <p:ext uri="{BB962C8B-B14F-4D97-AF65-F5344CB8AC3E}">
        <p14:creationId xmlns:p14="http://schemas.microsoft.com/office/powerpoint/2010/main" val="37656985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9929" y="128635"/>
            <a:ext cx="10515600" cy="691165"/>
          </a:xfrm>
          <a:solidFill>
            <a:schemeClr val="accent2">
              <a:lumMod val="20000"/>
              <a:lumOff val="80000"/>
            </a:schemeClr>
          </a:solidFill>
        </p:spPr>
        <p:txBody>
          <a:bodyPr>
            <a:noAutofit/>
          </a:bodyPr>
          <a:lstStyle/>
          <a:p>
            <a:pPr algn="ctr"/>
            <a:r>
              <a:rPr lang="en-US" sz="5400" b="1" u="sng" dirty="0" smtClean="0"/>
              <a:t>What is exception </a:t>
            </a:r>
            <a:endParaRPr lang="en-US" sz="5400" b="1" u="sng" dirty="0"/>
          </a:p>
        </p:txBody>
      </p:sp>
      <p:sp>
        <p:nvSpPr>
          <p:cNvPr id="3" name="Content Placeholder 2"/>
          <p:cNvSpPr>
            <a:spLocks noGrp="1"/>
          </p:cNvSpPr>
          <p:nvPr>
            <p:ph idx="1"/>
          </p:nvPr>
        </p:nvSpPr>
        <p:spPr>
          <a:xfrm>
            <a:off x="838200" y="1182414"/>
            <a:ext cx="10515600" cy="1988489"/>
          </a:xfrm>
        </p:spPr>
        <p:txBody>
          <a:bodyPr>
            <a:noAutofit/>
          </a:bodyPr>
          <a:lstStyle/>
          <a:p>
            <a:r>
              <a:rPr lang="en-US" b="1" dirty="0"/>
              <a:t>Dictionary Meaning:</a:t>
            </a:r>
            <a:r>
              <a:rPr lang="en-US" dirty="0"/>
              <a:t> Exception is an abnormal condition.</a:t>
            </a:r>
          </a:p>
          <a:p>
            <a:pPr algn="just"/>
            <a:r>
              <a:rPr lang="en-US" dirty="0"/>
              <a:t>In java, exception is an event that disrupts the normal flow of the program. It is an object which is thrown at runtime.</a:t>
            </a:r>
          </a:p>
          <a:p>
            <a:pPr marL="0" lvl="0" indent="0">
              <a:lnSpc>
                <a:spcPct val="100000"/>
              </a:lnSpc>
              <a:buNone/>
            </a:pPr>
            <a:endParaRPr lang="en-US" dirty="0" smtClean="0"/>
          </a:p>
        </p:txBody>
      </p:sp>
      <p:pic>
        <p:nvPicPr>
          <p:cNvPr id="4" name="Picture 3"/>
          <p:cNvPicPr>
            <a:picLocks noChangeAspect="1"/>
          </p:cNvPicPr>
          <p:nvPr/>
        </p:nvPicPr>
        <p:blipFill rotWithShape="1">
          <a:blip r:embed="rId2"/>
          <a:srcRect l="11575" r="9166" b="5311"/>
          <a:stretch/>
        </p:blipFill>
        <p:spPr>
          <a:xfrm>
            <a:off x="0" y="0"/>
            <a:ext cx="2317531" cy="819800"/>
          </a:xfrm>
          <a:prstGeom prst="rect">
            <a:avLst/>
          </a:prstGeom>
          <a:solidFill>
            <a:schemeClr val="accent2"/>
          </a:solidFill>
        </p:spPr>
      </p:pic>
    </p:spTree>
    <p:extLst>
      <p:ext uri="{BB962C8B-B14F-4D97-AF65-F5344CB8AC3E}">
        <p14:creationId xmlns:p14="http://schemas.microsoft.com/office/powerpoint/2010/main" val="20284435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635"/>
            <a:ext cx="10515600" cy="691165"/>
          </a:xfrm>
          <a:solidFill>
            <a:schemeClr val="accent2">
              <a:lumMod val="20000"/>
              <a:lumOff val="80000"/>
            </a:schemeClr>
          </a:solidFill>
        </p:spPr>
        <p:txBody>
          <a:bodyPr>
            <a:noAutofit/>
          </a:bodyPr>
          <a:lstStyle/>
          <a:p>
            <a:pPr algn="ctr"/>
            <a:r>
              <a:rPr lang="en-US" b="1" dirty="0"/>
              <a:t>What is exception handling</a:t>
            </a:r>
          </a:p>
        </p:txBody>
      </p:sp>
      <p:sp>
        <p:nvSpPr>
          <p:cNvPr id="3" name="Content Placeholder 2"/>
          <p:cNvSpPr>
            <a:spLocks noGrp="1"/>
          </p:cNvSpPr>
          <p:nvPr>
            <p:ph idx="1"/>
          </p:nvPr>
        </p:nvSpPr>
        <p:spPr>
          <a:xfrm>
            <a:off x="838200" y="1182414"/>
            <a:ext cx="10515600" cy="3345341"/>
          </a:xfrm>
        </p:spPr>
        <p:txBody>
          <a:bodyPr>
            <a:normAutofit/>
          </a:bodyPr>
          <a:lstStyle/>
          <a:p>
            <a:r>
              <a:rPr lang="en-US" dirty="0"/>
              <a:t>The </a:t>
            </a:r>
            <a:r>
              <a:rPr lang="en-US" b="1" dirty="0"/>
              <a:t>exception handling in java</a:t>
            </a:r>
            <a:r>
              <a:rPr lang="en-US" dirty="0"/>
              <a:t> is one of the powerful </a:t>
            </a:r>
            <a:r>
              <a:rPr lang="en-US" i="1" dirty="0"/>
              <a:t>mechanism to handle the runtime errors</a:t>
            </a:r>
            <a:r>
              <a:rPr lang="en-US" dirty="0"/>
              <a:t> so that normal flow of the application can be maintained.</a:t>
            </a:r>
          </a:p>
          <a:p>
            <a:pPr marL="0" indent="0">
              <a:buNone/>
            </a:pPr>
            <a:endParaRPr lang="en-US" dirty="0" smtClean="0"/>
          </a:p>
          <a:p>
            <a:r>
              <a:rPr lang="en-US" dirty="0" smtClean="0"/>
              <a:t>Exception </a:t>
            </a:r>
            <a:r>
              <a:rPr lang="en-US" dirty="0"/>
              <a:t>Handling is a mechanism to handle runtime errors such as </a:t>
            </a:r>
            <a:r>
              <a:rPr lang="en-US" dirty="0" err="1"/>
              <a:t>ClassNotFound</a:t>
            </a:r>
            <a:r>
              <a:rPr lang="en-US" dirty="0"/>
              <a:t>, IO, SQL, Remote etc.</a:t>
            </a:r>
          </a:p>
          <a:p>
            <a:pPr marL="0" lvl="0" indent="0" algn="just">
              <a:lnSpc>
                <a:spcPct val="150000"/>
              </a:lnSpc>
              <a:buNone/>
            </a:pPr>
            <a:endParaRPr lang="en-US" dirty="0" smtClean="0"/>
          </a:p>
        </p:txBody>
      </p:sp>
      <p:pic>
        <p:nvPicPr>
          <p:cNvPr id="4" name="Picture 3"/>
          <p:cNvPicPr>
            <a:picLocks noChangeAspect="1"/>
          </p:cNvPicPr>
          <p:nvPr/>
        </p:nvPicPr>
        <p:blipFill rotWithShape="1">
          <a:blip r:embed="rId2"/>
          <a:srcRect l="11575" r="9166" b="5311"/>
          <a:stretch/>
        </p:blipFill>
        <p:spPr>
          <a:xfrm>
            <a:off x="0" y="0"/>
            <a:ext cx="2317531" cy="819800"/>
          </a:xfrm>
          <a:prstGeom prst="rect">
            <a:avLst/>
          </a:prstGeom>
          <a:solidFill>
            <a:schemeClr val="accent2"/>
          </a:solidFill>
        </p:spPr>
      </p:pic>
    </p:spTree>
    <p:extLst>
      <p:ext uri="{BB962C8B-B14F-4D97-AF65-F5344CB8AC3E}">
        <p14:creationId xmlns:p14="http://schemas.microsoft.com/office/powerpoint/2010/main" val="1326829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635"/>
            <a:ext cx="10515600" cy="691165"/>
          </a:xfrm>
          <a:solidFill>
            <a:schemeClr val="accent2">
              <a:lumMod val="20000"/>
              <a:lumOff val="80000"/>
            </a:schemeClr>
          </a:solidFill>
        </p:spPr>
        <p:txBody>
          <a:bodyPr>
            <a:noAutofit/>
          </a:bodyPr>
          <a:lstStyle/>
          <a:p>
            <a:pPr algn="ctr"/>
            <a:r>
              <a:rPr lang="en-US" b="1" dirty="0"/>
              <a:t>Advantage of Exception Handling</a:t>
            </a:r>
          </a:p>
        </p:txBody>
      </p:sp>
      <p:sp>
        <p:nvSpPr>
          <p:cNvPr id="3" name="Content Placeholder 2"/>
          <p:cNvSpPr>
            <a:spLocks noGrp="1"/>
          </p:cNvSpPr>
          <p:nvPr>
            <p:ph idx="1"/>
          </p:nvPr>
        </p:nvSpPr>
        <p:spPr>
          <a:xfrm>
            <a:off x="763229" y="2552352"/>
            <a:ext cx="10665542" cy="2167132"/>
          </a:xfrm>
        </p:spPr>
        <p:txBody>
          <a:bodyPr>
            <a:normAutofit/>
          </a:bodyPr>
          <a:lstStyle/>
          <a:p>
            <a:pPr marL="0" indent="0" algn="just">
              <a:buNone/>
            </a:pPr>
            <a:r>
              <a:rPr lang="en-US" sz="2400" dirty="0"/>
              <a:t>The core advantage of exception handling is </a:t>
            </a:r>
            <a:r>
              <a:rPr lang="en-US" sz="2400" b="1" dirty="0"/>
              <a:t>to maintain the normal flow of the application</a:t>
            </a:r>
            <a:r>
              <a:rPr lang="en-US" sz="2400" dirty="0"/>
              <a:t>. Exception normally disrupts the normal flow of the application that is why we use exception </a:t>
            </a:r>
            <a:r>
              <a:rPr lang="en-US" sz="2400" dirty="0" smtClean="0"/>
              <a:t>handling</a:t>
            </a:r>
            <a:r>
              <a:rPr lang="en-US" dirty="0" smtClean="0"/>
              <a:t>.</a:t>
            </a:r>
            <a:endParaRPr lang="en-US" sz="2000" dirty="0"/>
          </a:p>
          <a:p>
            <a:endParaRPr lang="en-US" sz="2000" dirty="0"/>
          </a:p>
        </p:txBody>
      </p:sp>
      <p:pic>
        <p:nvPicPr>
          <p:cNvPr id="4" name="Picture 3"/>
          <p:cNvPicPr>
            <a:picLocks noChangeAspect="1"/>
          </p:cNvPicPr>
          <p:nvPr/>
        </p:nvPicPr>
        <p:blipFill rotWithShape="1">
          <a:blip r:embed="rId2"/>
          <a:srcRect l="11575" r="9166" b="5311"/>
          <a:stretch/>
        </p:blipFill>
        <p:spPr>
          <a:xfrm>
            <a:off x="0" y="0"/>
            <a:ext cx="2317531" cy="819800"/>
          </a:xfrm>
          <a:prstGeom prst="rect">
            <a:avLst/>
          </a:prstGeom>
          <a:solidFill>
            <a:schemeClr val="accent2"/>
          </a:solidFill>
        </p:spPr>
      </p:pic>
    </p:spTree>
    <p:extLst>
      <p:ext uri="{BB962C8B-B14F-4D97-AF65-F5344CB8AC3E}">
        <p14:creationId xmlns:p14="http://schemas.microsoft.com/office/powerpoint/2010/main" val="26848488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635"/>
            <a:ext cx="10515600" cy="691165"/>
          </a:xfrm>
          <a:solidFill>
            <a:schemeClr val="accent2">
              <a:lumMod val="20000"/>
              <a:lumOff val="80000"/>
            </a:schemeClr>
          </a:solidFill>
        </p:spPr>
        <p:txBody>
          <a:bodyPr>
            <a:noAutofit/>
          </a:bodyPr>
          <a:lstStyle/>
          <a:p>
            <a:pPr algn="ctr"/>
            <a:r>
              <a:rPr lang="en-US" sz="3600" b="1" u="sng" dirty="0" smtClean="0"/>
              <a:t>Hierarchy of JAVA Exceptions in Classes</a:t>
            </a:r>
            <a:endParaRPr lang="en-US" sz="3600" b="1" u="sng" dirty="0"/>
          </a:p>
        </p:txBody>
      </p:sp>
      <p:pic>
        <p:nvPicPr>
          <p:cNvPr id="4" name="Picture 3"/>
          <p:cNvPicPr>
            <a:picLocks noChangeAspect="1"/>
          </p:cNvPicPr>
          <p:nvPr/>
        </p:nvPicPr>
        <p:blipFill rotWithShape="1">
          <a:blip r:embed="rId2"/>
          <a:srcRect l="11575" r="9166" b="5311"/>
          <a:stretch/>
        </p:blipFill>
        <p:spPr>
          <a:xfrm>
            <a:off x="0" y="0"/>
            <a:ext cx="2317531" cy="819800"/>
          </a:xfrm>
          <a:prstGeom prst="rect">
            <a:avLst/>
          </a:prstGeom>
          <a:solidFill>
            <a:schemeClr val="accent2"/>
          </a:solidFill>
        </p:spPr>
      </p:pic>
      <p:pic>
        <p:nvPicPr>
          <p:cNvPr id="6" name="Picture 5"/>
          <p:cNvPicPr/>
          <p:nvPr/>
        </p:nvPicPr>
        <p:blipFill>
          <a:blip r:embed="rId3"/>
          <a:srcRect/>
          <a:stretch>
            <a:fillRect/>
          </a:stretch>
        </p:blipFill>
        <p:spPr bwMode="auto">
          <a:xfrm>
            <a:off x="2994393" y="948435"/>
            <a:ext cx="5495290" cy="5460365"/>
          </a:xfrm>
          <a:prstGeom prst="rect">
            <a:avLst/>
          </a:prstGeom>
          <a:noFill/>
          <a:ln w="9525">
            <a:noFill/>
            <a:miter lim="800000"/>
            <a:headEnd/>
            <a:tailEnd/>
          </a:ln>
        </p:spPr>
      </p:pic>
    </p:spTree>
    <p:extLst>
      <p:ext uri="{BB962C8B-B14F-4D97-AF65-F5344CB8AC3E}">
        <p14:creationId xmlns:p14="http://schemas.microsoft.com/office/powerpoint/2010/main" val="33920988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635"/>
            <a:ext cx="10515600" cy="691165"/>
          </a:xfrm>
          <a:solidFill>
            <a:schemeClr val="accent2">
              <a:lumMod val="20000"/>
              <a:lumOff val="80000"/>
            </a:schemeClr>
          </a:solidFill>
        </p:spPr>
        <p:txBody>
          <a:bodyPr>
            <a:noAutofit/>
          </a:bodyPr>
          <a:lstStyle/>
          <a:p>
            <a:pPr algn="ctr"/>
            <a:r>
              <a:rPr lang="en-US" b="1" dirty="0"/>
              <a:t>Types of Exception</a:t>
            </a:r>
          </a:p>
        </p:txBody>
      </p:sp>
      <p:sp>
        <p:nvSpPr>
          <p:cNvPr id="3" name="Content Placeholder 2"/>
          <p:cNvSpPr>
            <a:spLocks noGrp="1"/>
          </p:cNvSpPr>
          <p:nvPr>
            <p:ph idx="1"/>
          </p:nvPr>
        </p:nvSpPr>
        <p:spPr>
          <a:xfrm>
            <a:off x="762000" y="948435"/>
            <a:ext cx="10515600" cy="5360276"/>
          </a:xfrm>
        </p:spPr>
        <p:txBody>
          <a:bodyPr>
            <a:noAutofit/>
          </a:bodyPr>
          <a:lstStyle/>
          <a:p>
            <a:r>
              <a:rPr lang="en-US" dirty="0"/>
              <a:t>There are mainly two types of exceptions: checked and unchecked where error is considered as unchecked exception. The sun microsystem says there are three types of exceptions:</a:t>
            </a:r>
          </a:p>
          <a:p>
            <a:pPr lvl="0"/>
            <a:r>
              <a:rPr lang="en-US" dirty="0"/>
              <a:t>Checked Exception</a:t>
            </a:r>
          </a:p>
          <a:p>
            <a:pPr lvl="0"/>
            <a:r>
              <a:rPr lang="en-US" dirty="0"/>
              <a:t>Unchecked Exception</a:t>
            </a:r>
          </a:p>
          <a:p>
            <a:r>
              <a:rPr lang="en-US" dirty="0"/>
              <a:t>Error</a:t>
            </a:r>
            <a:endParaRPr lang="en-US" sz="2400" dirty="0"/>
          </a:p>
          <a:p>
            <a:pPr algn="just">
              <a:lnSpc>
                <a:spcPct val="200000"/>
              </a:lnSpc>
            </a:pPr>
            <a:endParaRPr lang="en-US" sz="2400" dirty="0"/>
          </a:p>
        </p:txBody>
      </p:sp>
      <p:pic>
        <p:nvPicPr>
          <p:cNvPr id="4" name="Picture 3"/>
          <p:cNvPicPr>
            <a:picLocks noChangeAspect="1"/>
          </p:cNvPicPr>
          <p:nvPr/>
        </p:nvPicPr>
        <p:blipFill rotWithShape="1">
          <a:blip r:embed="rId2"/>
          <a:srcRect l="11575" r="9166" b="5311"/>
          <a:stretch/>
        </p:blipFill>
        <p:spPr>
          <a:xfrm>
            <a:off x="0" y="0"/>
            <a:ext cx="2317531" cy="819800"/>
          </a:xfrm>
          <a:prstGeom prst="rect">
            <a:avLst/>
          </a:prstGeom>
          <a:solidFill>
            <a:schemeClr val="accent2"/>
          </a:solidFill>
        </p:spPr>
      </p:pic>
    </p:spTree>
    <p:extLst>
      <p:ext uri="{BB962C8B-B14F-4D97-AF65-F5344CB8AC3E}">
        <p14:creationId xmlns:p14="http://schemas.microsoft.com/office/powerpoint/2010/main" val="2876109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635"/>
            <a:ext cx="10515600" cy="935709"/>
          </a:xfrm>
          <a:solidFill>
            <a:schemeClr val="accent2">
              <a:lumMod val="20000"/>
              <a:lumOff val="80000"/>
            </a:schemeClr>
          </a:solidFill>
        </p:spPr>
        <p:txBody>
          <a:bodyPr>
            <a:noAutofit/>
          </a:bodyPr>
          <a:lstStyle/>
          <a:p>
            <a:pPr algn="ctr"/>
            <a:r>
              <a:rPr lang="en-US" sz="2800" b="1" dirty="0"/>
              <a:t>Difference between checked and unchecked exceptions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867538701"/>
              </p:ext>
            </p:extLst>
          </p:nvPr>
        </p:nvGraphicFramePr>
        <p:xfrm>
          <a:off x="838200" y="1825625"/>
          <a:ext cx="10515600" cy="370840"/>
        </p:xfrm>
        <a:graphic>
          <a:graphicData uri="http://schemas.openxmlformats.org/drawingml/2006/table">
            <a:tbl>
              <a:tblPr firstRow="1" bandRow="1">
                <a:tableStyleId>{5C22544A-7EE6-4342-B048-85BDC9FD1C3A}</a:tableStyleId>
              </a:tblPr>
              <a:tblGrid>
                <a:gridCol w="10515600">
                  <a:extLst>
                    <a:ext uri="{9D8B030D-6E8A-4147-A177-3AD203B41FA5}">
                      <a16:colId xmlns:a16="http://schemas.microsoft.com/office/drawing/2014/main" val="1014055772"/>
                    </a:ext>
                  </a:extLst>
                </a:gridCol>
              </a:tblGrid>
              <a:tr h="370840">
                <a:tc>
                  <a:txBody>
                    <a:bodyPr/>
                    <a:lstStyle/>
                    <a:p>
                      <a:endParaRPr lang="en-US" dirty="0"/>
                    </a:p>
                  </a:txBody>
                  <a:tcPr/>
                </a:tc>
                <a:extLst>
                  <a:ext uri="{0D108BD9-81ED-4DB2-BD59-A6C34878D82A}">
                    <a16:rowId xmlns:a16="http://schemas.microsoft.com/office/drawing/2014/main" val="2876310726"/>
                  </a:ext>
                </a:extLst>
              </a:tr>
            </a:tbl>
          </a:graphicData>
        </a:graphic>
      </p:graphicFrame>
      <p:sp>
        <p:nvSpPr>
          <p:cNvPr id="7" name="Content Placeholder 2"/>
          <p:cNvSpPr txBox="1">
            <a:spLocks/>
          </p:cNvSpPr>
          <p:nvPr/>
        </p:nvSpPr>
        <p:spPr>
          <a:xfrm>
            <a:off x="575187" y="1329815"/>
            <a:ext cx="10778613" cy="5360276"/>
          </a:xfrm>
          <a:prstGeom prst="rect">
            <a:avLst/>
          </a:prstGeom>
          <a:solidFill>
            <a:schemeClr val="bg1"/>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smtClean="0"/>
              <a:t>1) Checked Exception</a:t>
            </a:r>
          </a:p>
          <a:p>
            <a:pPr marL="0" indent="0">
              <a:buNone/>
            </a:pPr>
            <a:r>
              <a:rPr lang="en-US" sz="2400" dirty="0" smtClean="0"/>
              <a:t>The classes that extend </a:t>
            </a:r>
            <a:r>
              <a:rPr lang="en-US" sz="2400" dirty="0" err="1" smtClean="0"/>
              <a:t>Throwable</a:t>
            </a:r>
            <a:r>
              <a:rPr lang="en-US" sz="2400" dirty="0" smtClean="0"/>
              <a:t> class except </a:t>
            </a:r>
            <a:r>
              <a:rPr lang="en-US" sz="2400" dirty="0" err="1" smtClean="0"/>
              <a:t>RuntimeException</a:t>
            </a:r>
            <a:r>
              <a:rPr lang="en-US" sz="2400" dirty="0" smtClean="0"/>
              <a:t> and Error are known as checked exceptions </a:t>
            </a:r>
            <a:r>
              <a:rPr lang="en-US" sz="2400" dirty="0" err="1" smtClean="0"/>
              <a:t>e.g.IOException</a:t>
            </a:r>
            <a:r>
              <a:rPr lang="en-US" sz="2400" dirty="0" smtClean="0"/>
              <a:t>, </a:t>
            </a:r>
            <a:r>
              <a:rPr lang="en-US" sz="2400" dirty="0" err="1" smtClean="0"/>
              <a:t>SQLException</a:t>
            </a:r>
            <a:r>
              <a:rPr lang="en-US" sz="2400" dirty="0" smtClean="0"/>
              <a:t> etc. Checked exceptions are checked at compile-time.</a:t>
            </a:r>
          </a:p>
          <a:p>
            <a:pPr marL="0" indent="0">
              <a:buNone/>
            </a:pPr>
            <a:r>
              <a:rPr lang="en-US" sz="2400" b="1" dirty="0" smtClean="0"/>
              <a:t>2) Unchecked Exception</a:t>
            </a:r>
          </a:p>
          <a:p>
            <a:pPr marL="0" indent="0">
              <a:buNone/>
            </a:pPr>
            <a:r>
              <a:rPr lang="en-US" sz="2400" dirty="0" smtClean="0"/>
              <a:t>The classes that extend </a:t>
            </a:r>
            <a:r>
              <a:rPr lang="en-US" sz="2400" dirty="0" err="1" smtClean="0"/>
              <a:t>RuntimeException</a:t>
            </a:r>
            <a:r>
              <a:rPr lang="en-US" sz="2400" dirty="0" smtClean="0"/>
              <a:t> are known as unchecked exceptions e.g. </a:t>
            </a:r>
            <a:r>
              <a:rPr lang="en-US" sz="2400" dirty="0" err="1" smtClean="0"/>
              <a:t>ArithmeticException</a:t>
            </a:r>
            <a:r>
              <a:rPr lang="en-US" sz="2400" dirty="0" smtClean="0"/>
              <a:t>, </a:t>
            </a:r>
            <a:r>
              <a:rPr lang="en-US" sz="2400" dirty="0" err="1" smtClean="0"/>
              <a:t>NullPointerException</a:t>
            </a:r>
            <a:r>
              <a:rPr lang="en-US" sz="2400" dirty="0" smtClean="0"/>
              <a:t>, </a:t>
            </a:r>
            <a:r>
              <a:rPr lang="en-US" sz="2400" dirty="0" err="1" smtClean="0"/>
              <a:t>ArrayIndexOutOfBoundsException</a:t>
            </a:r>
            <a:r>
              <a:rPr lang="en-US" sz="2400" dirty="0" smtClean="0"/>
              <a:t> etc. Unchecked exceptions are not checked at compile-time rather they are checked at runtime.</a:t>
            </a:r>
          </a:p>
          <a:p>
            <a:pPr marL="0" indent="0">
              <a:buNone/>
            </a:pPr>
            <a:r>
              <a:rPr lang="en-US" sz="2400" b="1" dirty="0" smtClean="0"/>
              <a:t>3) Error</a:t>
            </a:r>
          </a:p>
          <a:p>
            <a:pPr marL="0" indent="0">
              <a:buNone/>
            </a:pPr>
            <a:r>
              <a:rPr lang="en-US" sz="2400" dirty="0" smtClean="0"/>
              <a:t>Error is irrecoverable e.g. </a:t>
            </a:r>
            <a:r>
              <a:rPr lang="en-US" sz="2400" dirty="0" err="1" smtClean="0"/>
              <a:t>OutOfMemoryError</a:t>
            </a:r>
            <a:r>
              <a:rPr lang="en-US" sz="2400" dirty="0" smtClean="0"/>
              <a:t>, </a:t>
            </a:r>
            <a:r>
              <a:rPr lang="en-US" sz="2400" dirty="0" err="1" smtClean="0"/>
              <a:t>VirtualMachineError</a:t>
            </a:r>
            <a:r>
              <a:rPr lang="en-US" sz="2400" dirty="0" smtClean="0"/>
              <a:t>, </a:t>
            </a:r>
            <a:r>
              <a:rPr lang="en-US" sz="2400" dirty="0" err="1" smtClean="0"/>
              <a:t>AssertionError</a:t>
            </a:r>
            <a:r>
              <a:rPr lang="en-US" sz="2400" dirty="0" smtClean="0"/>
              <a:t> </a:t>
            </a:r>
            <a:r>
              <a:rPr lang="en-US" sz="2400" dirty="0" err="1" smtClean="0"/>
              <a:t>etc</a:t>
            </a:r>
            <a:endParaRPr lang="en-US" sz="1800" dirty="0" smtClean="0"/>
          </a:p>
          <a:p>
            <a:pPr algn="just">
              <a:lnSpc>
                <a:spcPct val="150000"/>
              </a:lnSpc>
            </a:pPr>
            <a:endParaRPr lang="en-US" sz="2000" dirty="0"/>
          </a:p>
        </p:txBody>
      </p:sp>
    </p:spTree>
    <p:extLst>
      <p:ext uri="{BB962C8B-B14F-4D97-AF65-F5344CB8AC3E}">
        <p14:creationId xmlns:p14="http://schemas.microsoft.com/office/powerpoint/2010/main" val="37034523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635"/>
            <a:ext cx="10515600" cy="691165"/>
          </a:xfrm>
          <a:solidFill>
            <a:schemeClr val="accent2">
              <a:lumMod val="20000"/>
              <a:lumOff val="80000"/>
            </a:schemeClr>
          </a:solidFill>
        </p:spPr>
        <p:txBody>
          <a:bodyPr>
            <a:noAutofit/>
          </a:bodyPr>
          <a:lstStyle/>
          <a:p>
            <a:pPr algn="ctr"/>
            <a:r>
              <a:rPr lang="en-US" sz="3200" b="1" dirty="0"/>
              <a:t>Common scenarios where exceptions may occur</a:t>
            </a:r>
          </a:p>
        </p:txBody>
      </p:sp>
      <p:pic>
        <p:nvPicPr>
          <p:cNvPr id="4" name="Picture 3"/>
          <p:cNvPicPr>
            <a:picLocks noChangeAspect="1"/>
          </p:cNvPicPr>
          <p:nvPr/>
        </p:nvPicPr>
        <p:blipFill rotWithShape="1">
          <a:blip r:embed="rId2"/>
          <a:srcRect l="11575" r="9166" b="5311"/>
          <a:stretch/>
        </p:blipFill>
        <p:spPr>
          <a:xfrm>
            <a:off x="0" y="0"/>
            <a:ext cx="2317531" cy="819800"/>
          </a:xfrm>
          <a:prstGeom prst="rect">
            <a:avLst/>
          </a:prstGeom>
          <a:solidFill>
            <a:schemeClr val="accent2"/>
          </a:solidFill>
        </p:spPr>
      </p:pic>
      <p:pic>
        <p:nvPicPr>
          <p:cNvPr id="5" name="Picture 4"/>
          <p:cNvPicPr>
            <a:picLocks noChangeAspect="1"/>
          </p:cNvPicPr>
          <p:nvPr/>
        </p:nvPicPr>
        <p:blipFill>
          <a:blip r:embed="rId3"/>
          <a:stretch>
            <a:fillRect/>
          </a:stretch>
        </p:blipFill>
        <p:spPr>
          <a:xfrm>
            <a:off x="1385580" y="1151296"/>
            <a:ext cx="7773168" cy="1428750"/>
          </a:xfrm>
          <a:prstGeom prst="rect">
            <a:avLst/>
          </a:prstGeom>
        </p:spPr>
      </p:pic>
      <p:pic>
        <p:nvPicPr>
          <p:cNvPr id="6" name="Picture 5"/>
          <p:cNvPicPr>
            <a:picLocks noChangeAspect="1"/>
          </p:cNvPicPr>
          <p:nvPr/>
        </p:nvPicPr>
        <p:blipFill>
          <a:blip r:embed="rId4"/>
          <a:stretch>
            <a:fillRect/>
          </a:stretch>
        </p:blipFill>
        <p:spPr>
          <a:xfrm>
            <a:off x="1385580" y="3080262"/>
            <a:ext cx="7724775" cy="1847850"/>
          </a:xfrm>
          <a:prstGeom prst="rect">
            <a:avLst/>
          </a:prstGeom>
        </p:spPr>
      </p:pic>
    </p:spTree>
    <p:extLst>
      <p:ext uri="{BB962C8B-B14F-4D97-AF65-F5344CB8AC3E}">
        <p14:creationId xmlns:p14="http://schemas.microsoft.com/office/powerpoint/2010/main" val="8424186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1328</TotalTime>
  <Words>408</Words>
  <Application>Microsoft Office PowerPoint</Application>
  <PresentationFormat>Widescreen</PresentationFormat>
  <Paragraphs>75</Paragraphs>
  <Slides>27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Calibri</vt:lpstr>
      <vt:lpstr>Calibri Light</vt:lpstr>
      <vt:lpstr>Courier New</vt:lpstr>
      <vt:lpstr>Helvetica</vt:lpstr>
      <vt:lpstr>Times New Roman</vt:lpstr>
      <vt:lpstr>Verdana</vt:lpstr>
      <vt:lpstr>Wingdings</vt:lpstr>
      <vt:lpstr>Office Theme</vt:lpstr>
      <vt:lpstr>Exception Handling</vt:lpstr>
      <vt:lpstr>Today’s Agenda</vt:lpstr>
      <vt:lpstr>What is exception </vt:lpstr>
      <vt:lpstr>What is exception handling</vt:lpstr>
      <vt:lpstr>Advantage of Exception Handling</vt:lpstr>
      <vt:lpstr>Hierarchy of JAVA Exceptions in Classes</vt:lpstr>
      <vt:lpstr>Types of Exception</vt:lpstr>
      <vt:lpstr>Difference between checked and unchecked exceptions</vt:lpstr>
      <vt:lpstr>Common scenarios where exceptions may occur</vt:lpstr>
      <vt:lpstr>Common scenarios where exceptions may occur</vt:lpstr>
      <vt:lpstr>Java Exception Handling Keywords</vt:lpstr>
      <vt:lpstr> Java try-catch </vt:lpstr>
      <vt:lpstr> Java try-catch </vt:lpstr>
      <vt:lpstr> Java try-catch </vt:lpstr>
      <vt:lpstr>Java catch multiple exceptions</vt:lpstr>
      <vt:lpstr>Java Nested try block</vt:lpstr>
      <vt:lpstr>JAVA Finally Block </vt:lpstr>
      <vt:lpstr>JAVA Finally Block </vt:lpstr>
      <vt:lpstr>JAVA Finally Block </vt:lpstr>
      <vt:lpstr>JAVA throw exception</vt:lpstr>
      <vt:lpstr>JAVA throw exception</vt:lpstr>
      <vt:lpstr>JAVA throws keyword</vt:lpstr>
      <vt:lpstr>JAVA throws keyword</vt:lpstr>
      <vt:lpstr>JAVA throws keyword</vt:lpstr>
      <vt:lpstr>JAVA throws keyword</vt:lpstr>
      <vt:lpstr>Throw &amp; Throws Exception</vt:lpstr>
      <vt:lpstr>Any Question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JDK</dc:title>
  <dc:creator>Microsoft account</dc:creator>
  <cp:lastModifiedBy>UIIT</cp:lastModifiedBy>
  <cp:revision>185</cp:revision>
  <dcterms:created xsi:type="dcterms:W3CDTF">2022-06-12T09:36:38Z</dcterms:created>
  <dcterms:modified xsi:type="dcterms:W3CDTF">2022-10-01T17:24:43Z</dcterms:modified>
</cp:coreProperties>
</file>