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9" r:id="rId2"/>
    <p:sldId id="345" r:id="rId3"/>
    <p:sldId id="280" r:id="rId4"/>
    <p:sldId id="382" r:id="rId5"/>
    <p:sldId id="386" r:id="rId6"/>
    <p:sldId id="387" r:id="rId7"/>
    <p:sldId id="388" r:id="rId8"/>
    <p:sldId id="389" r:id="rId9"/>
    <p:sldId id="390" r:id="rId10"/>
    <p:sldId id="392" r:id="rId11"/>
    <p:sldId id="391" r:id="rId12"/>
    <p:sldId id="394" r:id="rId13"/>
    <p:sldId id="393" r:id="rId14"/>
    <p:sldId id="34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3849" autoAdjust="0"/>
  </p:normalViewPr>
  <p:slideViewPr>
    <p:cSldViewPr snapToGrid="0">
      <p:cViewPr varScale="1">
        <p:scale>
          <a:sx n="65" d="100"/>
          <a:sy n="65" d="100"/>
        </p:scale>
        <p:origin x="6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06E90-9870-435E-A6D9-5AAAC68ABBC7}"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74273-87C8-482D-9524-2F43646F1838}" type="slidenum">
              <a:rPr lang="en-US" smtClean="0"/>
              <a:t>‹#›</a:t>
            </a:fld>
            <a:endParaRPr lang="en-US"/>
          </a:p>
        </p:txBody>
      </p:sp>
    </p:spTree>
    <p:extLst>
      <p:ext uri="{BB962C8B-B14F-4D97-AF65-F5344CB8AC3E}">
        <p14:creationId xmlns:p14="http://schemas.microsoft.com/office/powerpoint/2010/main" val="4030824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074273-87C8-482D-9524-2F43646F1838}" type="slidenum">
              <a:rPr lang="en-US" smtClean="0"/>
              <a:t>1</a:t>
            </a:fld>
            <a:endParaRPr lang="en-US"/>
          </a:p>
        </p:txBody>
      </p:sp>
    </p:spTree>
    <p:extLst>
      <p:ext uri="{BB962C8B-B14F-4D97-AF65-F5344CB8AC3E}">
        <p14:creationId xmlns:p14="http://schemas.microsoft.com/office/powerpoint/2010/main" val="68376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EC59AA-9C7A-4BB3-8EDC-D9CE27B0270F}"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144708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EC59AA-9C7A-4BB3-8EDC-D9CE27B0270F}"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137715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EC59AA-9C7A-4BB3-8EDC-D9CE27B0270F}"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82603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EC59AA-9C7A-4BB3-8EDC-D9CE27B0270F}"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236251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EC59AA-9C7A-4BB3-8EDC-D9CE27B0270F}"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413716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EC59AA-9C7A-4BB3-8EDC-D9CE27B0270F}"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24768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EC59AA-9C7A-4BB3-8EDC-D9CE27B0270F}"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34269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EC59AA-9C7A-4BB3-8EDC-D9CE27B0270F}"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149046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C59AA-9C7A-4BB3-8EDC-D9CE27B0270F}"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383706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C59AA-9C7A-4BB3-8EDC-D9CE27B0270F}"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241018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C59AA-9C7A-4BB3-8EDC-D9CE27B0270F}"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48391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C59AA-9C7A-4BB3-8EDC-D9CE27B0270F}" type="datetimeFigureOut">
              <a:rPr lang="en-US" smtClean="0"/>
              <a:t>10/10/2022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B706B-0F91-405D-B1C6-E605423900DE}" type="slidenum">
              <a:rPr lang="en-US" smtClean="0"/>
              <a:t>‹#›</a:t>
            </a:fld>
            <a:endParaRPr lang="en-US"/>
          </a:p>
        </p:txBody>
      </p:sp>
    </p:spTree>
    <p:extLst>
      <p:ext uri="{BB962C8B-B14F-4D97-AF65-F5344CB8AC3E}">
        <p14:creationId xmlns:p14="http://schemas.microsoft.com/office/powerpoint/2010/main" val="388110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StringBuffer-clas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1575" r="9166" b="5311"/>
          <a:stretch/>
        </p:blipFill>
        <p:spPr>
          <a:xfrm>
            <a:off x="4004440" y="0"/>
            <a:ext cx="3862556" cy="2254469"/>
          </a:xfrm>
          <a:prstGeom prst="rect">
            <a:avLst/>
          </a:prstGeom>
          <a:solidFill>
            <a:schemeClr val="accent2"/>
          </a:solidFill>
        </p:spPr>
      </p:pic>
      <p:sp>
        <p:nvSpPr>
          <p:cNvPr id="2" name="Title 1"/>
          <p:cNvSpPr>
            <a:spLocks noGrp="1"/>
          </p:cNvSpPr>
          <p:nvPr>
            <p:ph type="ctrTitle"/>
          </p:nvPr>
        </p:nvSpPr>
        <p:spPr>
          <a:xfrm>
            <a:off x="1307521" y="3002080"/>
            <a:ext cx="9816663" cy="1160901"/>
          </a:xfrm>
        </p:spPr>
        <p:txBody>
          <a:bodyPr>
            <a:noAutofit/>
          </a:bodyPr>
          <a:lstStyle/>
          <a:p>
            <a:pPr lvl="0"/>
            <a:r>
              <a:rPr lang="en-US" dirty="0" err="1" smtClean="0"/>
              <a:t>StringBuffer</a:t>
            </a:r>
            <a:r>
              <a:rPr lang="en-US" dirty="0" smtClean="0"/>
              <a:t> in Java </a:t>
            </a:r>
            <a:endParaRPr lang="en-US" sz="7200" b="1" dirty="0"/>
          </a:p>
        </p:txBody>
      </p:sp>
    </p:spTree>
    <p:extLst>
      <p:ext uri="{BB962C8B-B14F-4D97-AF65-F5344CB8AC3E}">
        <p14:creationId xmlns:p14="http://schemas.microsoft.com/office/powerpoint/2010/main" val="1043561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29" y="128635"/>
            <a:ext cx="10515600" cy="874255"/>
          </a:xfrm>
          <a:solidFill>
            <a:schemeClr val="accent2">
              <a:lumMod val="20000"/>
              <a:lumOff val="80000"/>
            </a:schemeClr>
          </a:solidFill>
        </p:spPr>
        <p:txBody>
          <a:bodyPr>
            <a:noAutofit/>
          </a:bodyPr>
          <a:lstStyle/>
          <a:p>
            <a:pPr algn="ctr"/>
            <a:r>
              <a:rPr lang="en-US" b="1" dirty="0" smtClean="0"/>
              <a:t>String Buffer </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5" name="TextBox 4"/>
          <p:cNvSpPr txBox="1"/>
          <p:nvPr/>
        </p:nvSpPr>
        <p:spPr>
          <a:xfrm>
            <a:off x="1312606" y="1485453"/>
            <a:ext cx="8463116" cy="707886"/>
          </a:xfrm>
          <a:prstGeom prst="rect">
            <a:avLst/>
          </a:prstGeom>
          <a:noFill/>
        </p:spPr>
        <p:txBody>
          <a:bodyPr wrap="square" rtlCol="0">
            <a:spAutoFit/>
          </a:bodyPr>
          <a:lstStyle/>
          <a:p>
            <a:r>
              <a:rPr lang="en-US" sz="2000" b="1" dirty="0" err="1"/>
              <a:t>StringBuffer</a:t>
            </a:r>
            <a:r>
              <a:rPr lang="en-US" sz="2000" b="1" dirty="0"/>
              <a:t> reverse() </a:t>
            </a:r>
            <a:r>
              <a:rPr lang="en-US" sz="2000" b="1" dirty="0" smtClean="0"/>
              <a:t>Method</a:t>
            </a:r>
          </a:p>
          <a:p>
            <a:r>
              <a:rPr lang="en-US" sz="2000" dirty="0"/>
              <a:t>The reverse() method of the </a:t>
            </a:r>
            <a:r>
              <a:rPr lang="en-US" sz="2000" dirty="0" err="1"/>
              <a:t>StringBuilder</a:t>
            </a:r>
            <a:r>
              <a:rPr lang="en-US" sz="2000" dirty="0"/>
              <a:t> class reverses the current String</a:t>
            </a:r>
            <a:r>
              <a:rPr lang="en-US" dirty="0" smtClean="0"/>
              <a:t>.</a:t>
            </a:r>
            <a:endParaRPr lang="en-US" dirty="0"/>
          </a:p>
        </p:txBody>
      </p:sp>
      <p:pic>
        <p:nvPicPr>
          <p:cNvPr id="3" name="Picture 2"/>
          <p:cNvPicPr>
            <a:picLocks noChangeAspect="1"/>
          </p:cNvPicPr>
          <p:nvPr/>
        </p:nvPicPr>
        <p:blipFill>
          <a:blip r:embed="rId3"/>
          <a:stretch>
            <a:fillRect/>
          </a:stretch>
        </p:blipFill>
        <p:spPr>
          <a:xfrm>
            <a:off x="2625214" y="2462212"/>
            <a:ext cx="6297560" cy="3319156"/>
          </a:xfrm>
          <a:prstGeom prst="rect">
            <a:avLst/>
          </a:prstGeom>
        </p:spPr>
      </p:pic>
    </p:spTree>
    <p:extLst>
      <p:ext uri="{BB962C8B-B14F-4D97-AF65-F5344CB8AC3E}">
        <p14:creationId xmlns:p14="http://schemas.microsoft.com/office/powerpoint/2010/main" val="2225903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29" y="128635"/>
            <a:ext cx="10515600" cy="874255"/>
          </a:xfrm>
          <a:solidFill>
            <a:schemeClr val="accent2">
              <a:lumMod val="20000"/>
              <a:lumOff val="80000"/>
            </a:schemeClr>
          </a:solidFill>
        </p:spPr>
        <p:txBody>
          <a:bodyPr>
            <a:noAutofit/>
          </a:bodyPr>
          <a:lstStyle/>
          <a:p>
            <a:pPr algn="ctr"/>
            <a:r>
              <a:rPr lang="en-US" b="1" dirty="0" smtClean="0"/>
              <a:t>String Buffer </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5" name="TextBox 4"/>
          <p:cNvSpPr txBox="1"/>
          <p:nvPr/>
        </p:nvSpPr>
        <p:spPr>
          <a:xfrm>
            <a:off x="678424" y="1974290"/>
            <a:ext cx="5294671" cy="2831544"/>
          </a:xfrm>
          <a:prstGeom prst="rect">
            <a:avLst/>
          </a:prstGeom>
          <a:noFill/>
        </p:spPr>
        <p:txBody>
          <a:bodyPr wrap="square" rtlCol="0">
            <a:spAutoFit/>
          </a:bodyPr>
          <a:lstStyle/>
          <a:p>
            <a:pPr algn="just"/>
            <a:r>
              <a:rPr lang="en-US" b="1" dirty="0" smtClean="0"/>
              <a:t> </a:t>
            </a:r>
            <a:r>
              <a:rPr lang="en-US" sz="2000" b="1" dirty="0" err="1"/>
              <a:t>StringBuffer</a:t>
            </a:r>
            <a:r>
              <a:rPr lang="en-US" sz="2000" b="1" dirty="0"/>
              <a:t> capacity() Method</a:t>
            </a:r>
          </a:p>
          <a:p>
            <a:pPr algn="just"/>
            <a:r>
              <a:rPr lang="en-US" sz="2000" dirty="0"/>
              <a:t>The capacity() method of the </a:t>
            </a:r>
            <a:r>
              <a:rPr lang="en-US" sz="2000" dirty="0" err="1"/>
              <a:t>StringBuffer</a:t>
            </a:r>
            <a:r>
              <a:rPr lang="en-US" sz="2000" dirty="0"/>
              <a:t> class returns the current capacity of the buffer. The default capacity of the buffer is 16. If the number of character increases from its current capacity, it increases the capacity by (</a:t>
            </a:r>
            <a:r>
              <a:rPr lang="en-US" sz="2000" dirty="0" err="1"/>
              <a:t>oldcapacity</a:t>
            </a:r>
            <a:r>
              <a:rPr lang="en-US" sz="2000" dirty="0"/>
              <a:t>*2)+2. For example if your current capacity is 16, it will be (16*2)+2=34.</a:t>
            </a:r>
          </a:p>
          <a:p>
            <a:endParaRPr lang="en-US" dirty="0"/>
          </a:p>
        </p:txBody>
      </p:sp>
      <p:pic>
        <p:nvPicPr>
          <p:cNvPr id="7" name="Picture 6"/>
          <p:cNvPicPr>
            <a:picLocks noChangeAspect="1"/>
          </p:cNvPicPr>
          <p:nvPr/>
        </p:nvPicPr>
        <p:blipFill>
          <a:blip r:embed="rId3"/>
          <a:stretch>
            <a:fillRect/>
          </a:stretch>
        </p:blipFill>
        <p:spPr>
          <a:xfrm>
            <a:off x="6287729" y="1514950"/>
            <a:ext cx="5172075" cy="3750224"/>
          </a:xfrm>
          <a:prstGeom prst="rect">
            <a:avLst/>
          </a:prstGeom>
        </p:spPr>
      </p:pic>
    </p:spTree>
    <p:extLst>
      <p:ext uri="{BB962C8B-B14F-4D97-AF65-F5344CB8AC3E}">
        <p14:creationId xmlns:p14="http://schemas.microsoft.com/office/powerpoint/2010/main" val="4184416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29" y="128635"/>
            <a:ext cx="10515600" cy="874255"/>
          </a:xfrm>
          <a:solidFill>
            <a:schemeClr val="accent2">
              <a:lumMod val="20000"/>
              <a:lumOff val="80000"/>
            </a:schemeClr>
          </a:solidFill>
        </p:spPr>
        <p:txBody>
          <a:bodyPr>
            <a:noAutofit/>
          </a:bodyPr>
          <a:lstStyle/>
          <a:p>
            <a:pPr algn="ctr"/>
            <a:r>
              <a:rPr lang="en-US" b="1" dirty="0" smtClean="0"/>
              <a:t>String Buffer </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5" name="TextBox 4"/>
          <p:cNvSpPr txBox="1"/>
          <p:nvPr/>
        </p:nvSpPr>
        <p:spPr>
          <a:xfrm>
            <a:off x="1158765" y="1633620"/>
            <a:ext cx="3834582" cy="4370427"/>
          </a:xfrm>
          <a:prstGeom prst="rect">
            <a:avLst/>
          </a:prstGeom>
          <a:noFill/>
        </p:spPr>
        <p:txBody>
          <a:bodyPr wrap="square" rtlCol="0">
            <a:spAutoFit/>
          </a:bodyPr>
          <a:lstStyle/>
          <a:p>
            <a:r>
              <a:rPr lang="en-US" sz="2000" b="1" dirty="0" err="1" smtClean="0"/>
              <a:t>StringBuffer</a:t>
            </a:r>
            <a:r>
              <a:rPr lang="en-US" sz="2000" b="1" dirty="0" smtClean="0"/>
              <a:t> </a:t>
            </a:r>
            <a:r>
              <a:rPr lang="en-US" sz="2000" b="1" dirty="0" err="1"/>
              <a:t>ensureCapacity</a:t>
            </a:r>
            <a:r>
              <a:rPr lang="en-US" sz="2000" b="1" dirty="0"/>
              <a:t>() method</a:t>
            </a:r>
          </a:p>
          <a:p>
            <a:pPr algn="just"/>
            <a:r>
              <a:rPr lang="en-US" sz="2000" dirty="0"/>
              <a:t/>
            </a:r>
            <a:br>
              <a:rPr lang="en-US" sz="2000" dirty="0"/>
            </a:br>
            <a:r>
              <a:rPr lang="en-US" sz="2000" dirty="0"/>
              <a:t>The </a:t>
            </a:r>
            <a:r>
              <a:rPr lang="en-US" sz="2000" dirty="0"/>
              <a:t>capacity() method of the </a:t>
            </a:r>
            <a:r>
              <a:rPr lang="en-US" sz="2000" dirty="0" err="1"/>
              <a:t>StringBuffer</a:t>
            </a:r>
            <a:r>
              <a:rPr lang="en-US" sz="2000" dirty="0"/>
              <a:t> class returns the current capacity of the buffer. The default capacity of the buffer is 16. If the number of character increases from its current capacity, it increases the capacity by (</a:t>
            </a:r>
            <a:r>
              <a:rPr lang="en-US" sz="2000" dirty="0" err="1"/>
              <a:t>oldcapacity</a:t>
            </a:r>
            <a:r>
              <a:rPr lang="en-US" sz="2000" dirty="0"/>
              <a:t>*2)+2. For example if your current capacity is 16, it will be (16*2)+2=34.</a:t>
            </a:r>
          </a:p>
          <a:p>
            <a:endParaRPr lang="en-US" dirty="0"/>
          </a:p>
        </p:txBody>
      </p:sp>
      <p:pic>
        <p:nvPicPr>
          <p:cNvPr id="3" name="Picture 2"/>
          <p:cNvPicPr>
            <a:picLocks noChangeAspect="1"/>
          </p:cNvPicPr>
          <p:nvPr/>
        </p:nvPicPr>
        <p:blipFill>
          <a:blip r:embed="rId3"/>
          <a:stretch>
            <a:fillRect/>
          </a:stretch>
        </p:blipFill>
        <p:spPr>
          <a:xfrm>
            <a:off x="5388691" y="1443347"/>
            <a:ext cx="6156837" cy="4750975"/>
          </a:xfrm>
          <a:prstGeom prst="rect">
            <a:avLst/>
          </a:prstGeom>
        </p:spPr>
      </p:pic>
    </p:spTree>
    <p:extLst>
      <p:ext uri="{BB962C8B-B14F-4D97-AF65-F5344CB8AC3E}">
        <p14:creationId xmlns:p14="http://schemas.microsoft.com/office/powerpoint/2010/main" val="3330719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29" y="128635"/>
            <a:ext cx="10515600" cy="874255"/>
          </a:xfrm>
          <a:solidFill>
            <a:schemeClr val="accent2">
              <a:lumMod val="20000"/>
              <a:lumOff val="80000"/>
            </a:schemeClr>
          </a:solidFill>
        </p:spPr>
        <p:txBody>
          <a:bodyPr>
            <a:noAutofit/>
          </a:bodyPr>
          <a:lstStyle/>
          <a:p>
            <a:pPr algn="ctr"/>
            <a:r>
              <a:rPr lang="en-US" b="1" dirty="0" smtClean="0"/>
              <a:t>String Buffer </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5" name="TextBox 4"/>
          <p:cNvSpPr txBox="1"/>
          <p:nvPr/>
        </p:nvSpPr>
        <p:spPr>
          <a:xfrm>
            <a:off x="1371600" y="1795852"/>
            <a:ext cx="9055510" cy="1292662"/>
          </a:xfrm>
          <a:prstGeom prst="rect">
            <a:avLst/>
          </a:prstGeom>
          <a:noFill/>
        </p:spPr>
        <p:txBody>
          <a:bodyPr wrap="square" rtlCol="0">
            <a:spAutoFit/>
          </a:bodyPr>
          <a:lstStyle/>
          <a:p>
            <a:r>
              <a:rPr lang="en-US" sz="2000" b="1" dirty="0" smtClean="0"/>
              <a:t>More </a:t>
            </a:r>
            <a:r>
              <a:rPr lang="en-US" sz="2000" b="1" dirty="0" err="1" smtClean="0"/>
              <a:t>StringBuffer</a:t>
            </a:r>
            <a:r>
              <a:rPr lang="en-US" sz="2000" b="1" dirty="0" smtClean="0"/>
              <a:t> functions: </a:t>
            </a:r>
          </a:p>
          <a:p>
            <a:r>
              <a:rPr lang="en-US" sz="2000" dirty="0">
                <a:hlinkClick r:id="rId3"/>
              </a:rPr>
              <a:t>https://</a:t>
            </a:r>
            <a:r>
              <a:rPr lang="en-US" sz="2000" dirty="0" smtClean="0">
                <a:hlinkClick r:id="rId3"/>
              </a:rPr>
              <a:t>www.javatpoint.com/StringBuffer-class</a:t>
            </a:r>
            <a:endParaRPr lang="en-US" sz="2000" dirty="0" smtClean="0"/>
          </a:p>
          <a:p>
            <a:endParaRPr lang="en-US" sz="2000" dirty="0"/>
          </a:p>
          <a:p>
            <a:endParaRPr lang="en-US" dirty="0"/>
          </a:p>
        </p:txBody>
      </p:sp>
    </p:spTree>
    <p:extLst>
      <p:ext uri="{BB962C8B-B14F-4D97-AF65-F5344CB8AC3E}">
        <p14:creationId xmlns:p14="http://schemas.microsoft.com/office/powerpoint/2010/main" val="2487744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Any Question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endParaRPr lang="en-US" sz="4400" dirty="0" smtClean="0"/>
          </a:p>
          <a:p>
            <a:pPr marL="0" indent="0" algn="ctr">
              <a:buNone/>
            </a:pPr>
            <a:endParaRPr lang="en-US" sz="4400" dirty="0"/>
          </a:p>
          <a:p>
            <a:pPr marL="0" indent="0" algn="ctr">
              <a:buNone/>
            </a:pPr>
            <a:r>
              <a:rPr lang="en-US" sz="4400" dirty="0" smtClean="0"/>
              <a:t>THANK YOU </a:t>
            </a:r>
            <a:r>
              <a:rPr lang="en-US" sz="4400" dirty="0" smtClean="0">
                <a:sym typeface="Wingdings" panose="05000000000000000000" pitchFamily="2" charset="2"/>
              </a:rPr>
              <a:t> </a:t>
            </a:r>
            <a:endParaRPr lang="en-US" sz="4400" dirty="0"/>
          </a:p>
        </p:txBody>
      </p:sp>
    </p:spTree>
    <p:extLst>
      <p:ext uri="{BB962C8B-B14F-4D97-AF65-F5344CB8AC3E}">
        <p14:creationId xmlns:p14="http://schemas.microsoft.com/office/powerpoint/2010/main" val="3765698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smtClean="0"/>
              <a:t>Today’s Agenda</a:t>
            </a:r>
            <a:endParaRPr lang="en-US" sz="5400" b="1" u="sng" dirty="0"/>
          </a:p>
        </p:txBody>
      </p:sp>
      <p:sp>
        <p:nvSpPr>
          <p:cNvPr id="3" name="Content Placeholder 2"/>
          <p:cNvSpPr>
            <a:spLocks noGrp="1"/>
          </p:cNvSpPr>
          <p:nvPr>
            <p:ph idx="1"/>
          </p:nvPr>
        </p:nvSpPr>
        <p:spPr>
          <a:xfrm>
            <a:off x="838200" y="1477382"/>
            <a:ext cx="10515600" cy="1634528"/>
          </a:xfrm>
        </p:spPr>
        <p:txBody>
          <a:bodyPr>
            <a:normAutofit/>
          </a:bodyPr>
          <a:lstStyle/>
          <a:p>
            <a:r>
              <a:rPr lang="en-US" dirty="0" err="1" smtClean="0"/>
              <a:t>StringBuffer</a:t>
            </a:r>
            <a:endParaRPr lang="en-US" dirty="0" smtClean="0"/>
          </a:p>
          <a:p>
            <a:r>
              <a:rPr lang="en-US" dirty="0" smtClean="0"/>
              <a:t>Built-in methods of </a:t>
            </a:r>
            <a:r>
              <a:rPr lang="en-US" dirty="0" err="1" smtClean="0"/>
              <a:t>StringBuffer</a:t>
            </a:r>
            <a:r>
              <a:rPr lang="en-US" dirty="0" smtClean="0"/>
              <a:t> Class. </a:t>
            </a:r>
            <a:endParaRPr lang="en-US"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3060266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29" y="128635"/>
            <a:ext cx="10515600" cy="874255"/>
          </a:xfrm>
          <a:solidFill>
            <a:schemeClr val="accent2">
              <a:lumMod val="20000"/>
              <a:lumOff val="80000"/>
            </a:schemeClr>
          </a:solidFill>
        </p:spPr>
        <p:txBody>
          <a:bodyPr>
            <a:noAutofit/>
          </a:bodyPr>
          <a:lstStyle/>
          <a:p>
            <a:pPr algn="ctr"/>
            <a:r>
              <a:rPr lang="en-US" sz="5400" b="1" u="sng" dirty="0" smtClean="0"/>
              <a:t>String Buffer </a:t>
            </a:r>
            <a:endParaRPr lang="en-US" sz="5400" b="1" u="sng" dirty="0"/>
          </a:p>
        </p:txBody>
      </p:sp>
      <p:sp>
        <p:nvSpPr>
          <p:cNvPr id="3" name="Content Placeholder 2"/>
          <p:cNvSpPr>
            <a:spLocks noGrp="1"/>
          </p:cNvSpPr>
          <p:nvPr>
            <p:ph idx="1"/>
          </p:nvPr>
        </p:nvSpPr>
        <p:spPr>
          <a:xfrm>
            <a:off x="838200" y="1182414"/>
            <a:ext cx="10515600" cy="4805431"/>
          </a:xfrm>
        </p:spPr>
        <p:txBody>
          <a:bodyPr>
            <a:noAutofit/>
          </a:bodyPr>
          <a:lstStyle/>
          <a:p>
            <a:pPr algn="just">
              <a:lnSpc>
                <a:spcPct val="100000"/>
              </a:lnSpc>
            </a:pPr>
            <a:r>
              <a:rPr lang="en-US" dirty="0"/>
              <a:t>A string buffer is like a String, but can be </a:t>
            </a:r>
            <a:r>
              <a:rPr lang="en-US" dirty="0" smtClean="0"/>
              <a:t>modified. </a:t>
            </a:r>
            <a:r>
              <a:rPr lang="en-US" dirty="0"/>
              <a:t>At any point in time it contains some particular sequence of characters, but the length and content of the sequence can be changed through certain method calls</a:t>
            </a:r>
            <a:r>
              <a:rPr lang="en-US" dirty="0" smtClean="0"/>
              <a:t>.</a:t>
            </a:r>
          </a:p>
          <a:p>
            <a:pPr algn="just">
              <a:lnSpc>
                <a:spcPct val="100000"/>
              </a:lnSpc>
            </a:pPr>
            <a:r>
              <a:rPr lang="en-US" dirty="0"/>
              <a:t>String buffers are safe for use by multiple threads.</a:t>
            </a:r>
            <a:endParaRPr lang="en-US" dirty="0" smtClean="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2028443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29" y="128635"/>
            <a:ext cx="10515600" cy="874255"/>
          </a:xfrm>
          <a:solidFill>
            <a:schemeClr val="accent2">
              <a:lumMod val="20000"/>
              <a:lumOff val="80000"/>
            </a:schemeClr>
          </a:solidFill>
        </p:spPr>
        <p:txBody>
          <a:bodyPr>
            <a:noAutofit/>
          </a:bodyPr>
          <a:lstStyle/>
          <a:p>
            <a:pPr algn="ctr"/>
            <a:r>
              <a:rPr lang="en-US" b="1" dirty="0" smtClean="0"/>
              <a:t>String Buffer </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6" name="Rectangle 5"/>
          <p:cNvSpPr/>
          <p:nvPr/>
        </p:nvSpPr>
        <p:spPr>
          <a:xfrm>
            <a:off x="1158764" y="1634216"/>
            <a:ext cx="9519067" cy="1200329"/>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333333"/>
                </a:solidFill>
                <a:latin typeface="inter-regular"/>
              </a:rPr>
              <a:t>Java </a:t>
            </a:r>
            <a:r>
              <a:rPr lang="en-US" dirty="0" err="1">
                <a:solidFill>
                  <a:srgbClr val="333333"/>
                </a:solidFill>
                <a:latin typeface="inter-regular"/>
              </a:rPr>
              <a:t>StringBuffer</a:t>
            </a:r>
            <a:r>
              <a:rPr lang="en-US" dirty="0">
                <a:solidFill>
                  <a:srgbClr val="333333"/>
                </a:solidFill>
                <a:latin typeface="inter-regular"/>
              </a:rPr>
              <a:t> class is used to create mutable (modifiable) String objects. The </a:t>
            </a:r>
            <a:r>
              <a:rPr lang="en-US" dirty="0" err="1">
                <a:solidFill>
                  <a:srgbClr val="333333"/>
                </a:solidFill>
                <a:latin typeface="inter-regular"/>
              </a:rPr>
              <a:t>StringBuffer</a:t>
            </a:r>
            <a:r>
              <a:rPr lang="en-US" dirty="0">
                <a:solidFill>
                  <a:srgbClr val="333333"/>
                </a:solidFill>
                <a:latin typeface="inter-regular"/>
              </a:rPr>
              <a:t> class in Java is the same as String class except it is mutable i.e. it can be changed</a:t>
            </a:r>
            <a:r>
              <a:rPr lang="en-US" dirty="0" smtClean="0">
                <a:solidFill>
                  <a:srgbClr val="333333"/>
                </a:solidFill>
                <a:latin typeface="inter-regular"/>
              </a:rPr>
              <a:t>.</a:t>
            </a:r>
            <a:endParaRPr lang="en-US" dirty="0">
              <a:solidFill>
                <a:srgbClr val="333333"/>
              </a:solidFill>
              <a:latin typeface="inter-regular"/>
            </a:endParaRPr>
          </a:p>
          <a:p>
            <a:pPr marL="285750" indent="-285750" algn="just">
              <a:buFont typeface="Arial" panose="020B0604020202020204" pitchFamily="34" charset="0"/>
              <a:buChar char="•"/>
            </a:pPr>
            <a:endParaRPr lang="en-US" dirty="0" smtClean="0">
              <a:solidFill>
                <a:srgbClr val="333333"/>
              </a:solidFill>
              <a:latin typeface="inter-regular"/>
            </a:endParaRPr>
          </a:p>
        </p:txBody>
      </p:sp>
      <p:pic>
        <p:nvPicPr>
          <p:cNvPr id="3" name="Picture 2"/>
          <p:cNvPicPr>
            <a:picLocks noChangeAspect="1"/>
          </p:cNvPicPr>
          <p:nvPr/>
        </p:nvPicPr>
        <p:blipFill>
          <a:blip r:embed="rId3"/>
          <a:stretch>
            <a:fillRect/>
          </a:stretch>
        </p:blipFill>
        <p:spPr>
          <a:xfrm>
            <a:off x="2317531" y="2834545"/>
            <a:ext cx="7490146" cy="3359778"/>
          </a:xfrm>
          <a:prstGeom prst="rect">
            <a:avLst/>
          </a:prstGeom>
        </p:spPr>
      </p:pic>
    </p:spTree>
    <p:extLst>
      <p:ext uri="{BB962C8B-B14F-4D97-AF65-F5344CB8AC3E}">
        <p14:creationId xmlns:p14="http://schemas.microsoft.com/office/powerpoint/2010/main" val="1014449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29" y="128635"/>
            <a:ext cx="10515600" cy="874255"/>
          </a:xfrm>
          <a:solidFill>
            <a:schemeClr val="accent2">
              <a:lumMod val="20000"/>
              <a:lumOff val="80000"/>
            </a:schemeClr>
          </a:solidFill>
        </p:spPr>
        <p:txBody>
          <a:bodyPr>
            <a:noAutofit/>
          </a:bodyPr>
          <a:lstStyle/>
          <a:p>
            <a:pPr algn="ctr"/>
            <a:r>
              <a:rPr lang="en-US" b="1" dirty="0" smtClean="0"/>
              <a:t>String Buffer </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5" name="TextBox 4"/>
          <p:cNvSpPr txBox="1"/>
          <p:nvPr/>
        </p:nvSpPr>
        <p:spPr>
          <a:xfrm>
            <a:off x="825910" y="1592826"/>
            <a:ext cx="9601200" cy="1323439"/>
          </a:xfrm>
          <a:prstGeom prst="rect">
            <a:avLst/>
          </a:prstGeom>
          <a:noFill/>
        </p:spPr>
        <p:txBody>
          <a:bodyPr wrap="square" rtlCol="0">
            <a:spAutoFit/>
          </a:bodyPr>
          <a:lstStyle/>
          <a:p>
            <a:r>
              <a:rPr lang="en-US" sz="2000" b="1" dirty="0"/>
              <a:t>What is a mutable String?</a:t>
            </a:r>
          </a:p>
          <a:p>
            <a:r>
              <a:rPr lang="en-US" sz="2000" dirty="0"/>
              <a:t>A String that can be modified or changed is known as mutable String. </a:t>
            </a:r>
            <a:r>
              <a:rPr lang="en-US" sz="2000" dirty="0" err="1"/>
              <a:t>StringBuffer</a:t>
            </a:r>
            <a:r>
              <a:rPr lang="en-US" sz="2000" dirty="0"/>
              <a:t> and </a:t>
            </a:r>
            <a:r>
              <a:rPr lang="en-US" sz="2000" dirty="0" err="1"/>
              <a:t>StringBuilder</a:t>
            </a:r>
            <a:r>
              <a:rPr lang="en-US" sz="2000" dirty="0"/>
              <a:t> classes are used for creating mutable strings</a:t>
            </a:r>
            <a:r>
              <a:rPr lang="en-US" sz="2000" dirty="0" smtClean="0"/>
              <a:t>.</a:t>
            </a:r>
            <a:endParaRPr lang="en-US" sz="2000" dirty="0"/>
          </a:p>
          <a:p>
            <a:endParaRPr lang="en-US" sz="2000" dirty="0"/>
          </a:p>
        </p:txBody>
      </p:sp>
    </p:spTree>
    <p:extLst>
      <p:ext uri="{BB962C8B-B14F-4D97-AF65-F5344CB8AC3E}">
        <p14:creationId xmlns:p14="http://schemas.microsoft.com/office/powerpoint/2010/main" val="3734342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29" y="128635"/>
            <a:ext cx="10515600" cy="874255"/>
          </a:xfrm>
          <a:solidFill>
            <a:schemeClr val="accent2">
              <a:lumMod val="20000"/>
              <a:lumOff val="80000"/>
            </a:schemeClr>
          </a:solidFill>
        </p:spPr>
        <p:txBody>
          <a:bodyPr>
            <a:noAutofit/>
          </a:bodyPr>
          <a:lstStyle/>
          <a:p>
            <a:pPr algn="ctr"/>
            <a:r>
              <a:rPr lang="en-US" b="1" dirty="0" smtClean="0"/>
              <a:t>String Buffer </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5" name="TextBox 4"/>
          <p:cNvSpPr txBox="1"/>
          <p:nvPr/>
        </p:nvSpPr>
        <p:spPr>
          <a:xfrm>
            <a:off x="1029929" y="1592826"/>
            <a:ext cx="9601200" cy="707886"/>
          </a:xfrm>
          <a:prstGeom prst="rect">
            <a:avLst/>
          </a:prstGeom>
          <a:noFill/>
        </p:spPr>
        <p:txBody>
          <a:bodyPr wrap="square" rtlCol="0">
            <a:spAutoFit/>
          </a:bodyPr>
          <a:lstStyle/>
          <a:p>
            <a:r>
              <a:rPr lang="en-US" sz="2000" b="1" dirty="0" err="1" smtClean="0"/>
              <a:t>StringBuffer</a:t>
            </a:r>
            <a:r>
              <a:rPr lang="en-US" sz="2000" b="1" dirty="0" smtClean="0"/>
              <a:t> Class append() Method</a:t>
            </a:r>
          </a:p>
          <a:p>
            <a:r>
              <a:rPr lang="en-US" sz="2000" dirty="0" smtClean="0"/>
              <a:t>The append() method concatenates the given argument with this String.</a:t>
            </a:r>
            <a:endParaRPr lang="en-US" sz="2000" dirty="0"/>
          </a:p>
        </p:txBody>
      </p:sp>
      <p:pic>
        <p:nvPicPr>
          <p:cNvPr id="3" name="Picture 2"/>
          <p:cNvPicPr>
            <a:picLocks noChangeAspect="1"/>
          </p:cNvPicPr>
          <p:nvPr/>
        </p:nvPicPr>
        <p:blipFill>
          <a:blip r:embed="rId3"/>
          <a:stretch>
            <a:fillRect/>
          </a:stretch>
        </p:blipFill>
        <p:spPr>
          <a:xfrm>
            <a:off x="1194619" y="2634891"/>
            <a:ext cx="6990736" cy="3264464"/>
          </a:xfrm>
          <a:prstGeom prst="rect">
            <a:avLst/>
          </a:prstGeom>
        </p:spPr>
      </p:pic>
    </p:spTree>
    <p:extLst>
      <p:ext uri="{BB962C8B-B14F-4D97-AF65-F5344CB8AC3E}">
        <p14:creationId xmlns:p14="http://schemas.microsoft.com/office/powerpoint/2010/main" val="4283548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29" y="128635"/>
            <a:ext cx="10515600" cy="874255"/>
          </a:xfrm>
          <a:solidFill>
            <a:schemeClr val="accent2">
              <a:lumMod val="20000"/>
              <a:lumOff val="80000"/>
            </a:schemeClr>
          </a:solidFill>
        </p:spPr>
        <p:txBody>
          <a:bodyPr>
            <a:noAutofit/>
          </a:bodyPr>
          <a:lstStyle/>
          <a:p>
            <a:pPr algn="ctr"/>
            <a:r>
              <a:rPr lang="en-US" b="1" dirty="0" smtClean="0"/>
              <a:t>String Buffer </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5" name="TextBox 4"/>
          <p:cNvSpPr txBox="1"/>
          <p:nvPr/>
        </p:nvSpPr>
        <p:spPr>
          <a:xfrm>
            <a:off x="1887794" y="1520382"/>
            <a:ext cx="8701547" cy="1015663"/>
          </a:xfrm>
          <a:prstGeom prst="rect">
            <a:avLst/>
          </a:prstGeom>
          <a:noFill/>
        </p:spPr>
        <p:txBody>
          <a:bodyPr wrap="square" rtlCol="0">
            <a:spAutoFit/>
          </a:bodyPr>
          <a:lstStyle/>
          <a:p>
            <a:pPr algn="just"/>
            <a:r>
              <a:rPr lang="en-US" sz="2000" b="1" dirty="0" err="1" smtClean="0"/>
              <a:t>StringBuffer</a:t>
            </a:r>
            <a:r>
              <a:rPr lang="en-US" sz="2000" b="1" dirty="0" smtClean="0"/>
              <a:t> </a:t>
            </a:r>
            <a:r>
              <a:rPr lang="en-US" sz="2000" b="1" dirty="0"/>
              <a:t>replace() Method</a:t>
            </a:r>
          </a:p>
          <a:p>
            <a:pPr algn="just"/>
            <a:r>
              <a:rPr lang="en-US" sz="2000" dirty="0"/>
              <a:t>The replace() method replaces the given String from the specified </a:t>
            </a:r>
            <a:r>
              <a:rPr lang="en-US" sz="2000" dirty="0" err="1"/>
              <a:t>beginIndex</a:t>
            </a:r>
            <a:r>
              <a:rPr lang="en-US" sz="2000" dirty="0"/>
              <a:t> and </a:t>
            </a:r>
            <a:r>
              <a:rPr lang="en-US" sz="2000" dirty="0" err="1"/>
              <a:t>endIndex</a:t>
            </a:r>
            <a:r>
              <a:rPr lang="en-US" sz="2000" dirty="0"/>
              <a:t>.</a:t>
            </a:r>
            <a:endParaRPr lang="en-US" sz="2400" dirty="0"/>
          </a:p>
        </p:txBody>
      </p:sp>
      <p:pic>
        <p:nvPicPr>
          <p:cNvPr id="7" name="Picture 6"/>
          <p:cNvPicPr>
            <a:picLocks noChangeAspect="1"/>
          </p:cNvPicPr>
          <p:nvPr/>
        </p:nvPicPr>
        <p:blipFill>
          <a:blip r:embed="rId3"/>
          <a:stretch>
            <a:fillRect/>
          </a:stretch>
        </p:blipFill>
        <p:spPr>
          <a:xfrm>
            <a:off x="2035277" y="2745760"/>
            <a:ext cx="6975988" cy="3303639"/>
          </a:xfrm>
          <a:prstGeom prst="rect">
            <a:avLst/>
          </a:prstGeom>
        </p:spPr>
      </p:pic>
    </p:spTree>
    <p:extLst>
      <p:ext uri="{BB962C8B-B14F-4D97-AF65-F5344CB8AC3E}">
        <p14:creationId xmlns:p14="http://schemas.microsoft.com/office/powerpoint/2010/main" val="3912538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29" y="128635"/>
            <a:ext cx="10515600" cy="874255"/>
          </a:xfrm>
          <a:solidFill>
            <a:schemeClr val="accent2">
              <a:lumMod val="20000"/>
              <a:lumOff val="80000"/>
            </a:schemeClr>
          </a:solidFill>
        </p:spPr>
        <p:txBody>
          <a:bodyPr>
            <a:noAutofit/>
          </a:bodyPr>
          <a:lstStyle/>
          <a:p>
            <a:pPr algn="ctr"/>
            <a:r>
              <a:rPr lang="en-US" b="1" dirty="0" smtClean="0"/>
              <a:t>String Buffer </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5" name="TextBox 4"/>
          <p:cNvSpPr txBox="1"/>
          <p:nvPr/>
        </p:nvSpPr>
        <p:spPr>
          <a:xfrm>
            <a:off x="1312606" y="1485453"/>
            <a:ext cx="8463116" cy="1015663"/>
          </a:xfrm>
          <a:prstGeom prst="rect">
            <a:avLst/>
          </a:prstGeom>
          <a:noFill/>
        </p:spPr>
        <p:txBody>
          <a:bodyPr wrap="square" rtlCol="0">
            <a:spAutoFit/>
          </a:bodyPr>
          <a:lstStyle/>
          <a:p>
            <a:r>
              <a:rPr lang="en-US" sz="2000" b="1" dirty="0" err="1" smtClean="0"/>
              <a:t>StringBuffer</a:t>
            </a:r>
            <a:r>
              <a:rPr lang="en-US" sz="2000" b="1" dirty="0" smtClean="0"/>
              <a:t> </a:t>
            </a:r>
            <a:r>
              <a:rPr lang="en-US" sz="2000" b="1" dirty="0"/>
              <a:t>insert() Method</a:t>
            </a:r>
          </a:p>
          <a:p>
            <a:r>
              <a:rPr lang="en-US" sz="2000" dirty="0"/>
              <a:t>The insert() method inserts the given String with this string at the given position.</a:t>
            </a:r>
            <a:endParaRPr lang="en-US" sz="2000" dirty="0"/>
          </a:p>
        </p:txBody>
      </p:sp>
      <p:pic>
        <p:nvPicPr>
          <p:cNvPr id="6" name="Picture 5"/>
          <p:cNvPicPr>
            <a:picLocks noChangeAspect="1"/>
          </p:cNvPicPr>
          <p:nvPr/>
        </p:nvPicPr>
        <p:blipFill>
          <a:blip r:embed="rId3"/>
          <a:stretch>
            <a:fillRect/>
          </a:stretch>
        </p:blipFill>
        <p:spPr>
          <a:xfrm>
            <a:off x="1312606" y="2684206"/>
            <a:ext cx="7919883" cy="3274142"/>
          </a:xfrm>
          <a:prstGeom prst="rect">
            <a:avLst/>
          </a:prstGeom>
        </p:spPr>
      </p:pic>
    </p:spTree>
    <p:extLst>
      <p:ext uri="{BB962C8B-B14F-4D97-AF65-F5344CB8AC3E}">
        <p14:creationId xmlns:p14="http://schemas.microsoft.com/office/powerpoint/2010/main" val="1974227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29" y="128635"/>
            <a:ext cx="10515600" cy="874255"/>
          </a:xfrm>
          <a:solidFill>
            <a:schemeClr val="accent2">
              <a:lumMod val="20000"/>
              <a:lumOff val="80000"/>
            </a:schemeClr>
          </a:solidFill>
        </p:spPr>
        <p:txBody>
          <a:bodyPr>
            <a:noAutofit/>
          </a:bodyPr>
          <a:lstStyle/>
          <a:p>
            <a:pPr algn="ctr"/>
            <a:r>
              <a:rPr lang="en-US" b="1" dirty="0" smtClean="0"/>
              <a:t>String Buffer </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5" name="TextBox 4"/>
          <p:cNvSpPr txBox="1"/>
          <p:nvPr/>
        </p:nvSpPr>
        <p:spPr>
          <a:xfrm>
            <a:off x="1312606" y="1335716"/>
            <a:ext cx="8463116" cy="1015663"/>
          </a:xfrm>
          <a:prstGeom prst="rect">
            <a:avLst/>
          </a:prstGeom>
          <a:noFill/>
        </p:spPr>
        <p:txBody>
          <a:bodyPr wrap="square" rtlCol="0">
            <a:spAutoFit/>
          </a:bodyPr>
          <a:lstStyle/>
          <a:p>
            <a:r>
              <a:rPr lang="en-US" sz="2000" b="1" dirty="0" err="1" smtClean="0"/>
              <a:t>StringBuffer</a:t>
            </a:r>
            <a:r>
              <a:rPr lang="en-US" sz="2000" b="1" dirty="0" smtClean="0"/>
              <a:t> delete() Method</a:t>
            </a:r>
            <a:endParaRPr lang="en-US" sz="2000" b="1" dirty="0"/>
          </a:p>
          <a:p>
            <a:r>
              <a:rPr lang="en-US" sz="2000" dirty="0"/>
              <a:t>The delete() method of the </a:t>
            </a:r>
            <a:r>
              <a:rPr lang="en-US" sz="2000" dirty="0" err="1"/>
              <a:t>StringBuffer</a:t>
            </a:r>
            <a:r>
              <a:rPr lang="en-US" sz="2000" dirty="0"/>
              <a:t> class deletes the String from the specified </a:t>
            </a:r>
            <a:r>
              <a:rPr lang="en-US" sz="2000" dirty="0" err="1"/>
              <a:t>beginIndex</a:t>
            </a:r>
            <a:r>
              <a:rPr lang="en-US" sz="2000" dirty="0"/>
              <a:t> to </a:t>
            </a:r>
            <a:r>
              <a:rPr lang="en-US" sz="2000" dirty="0" err="1"/>
              <a:t>endIndex</a:t>
            </a:r>
            <a:r>
              <a:rPr lang="en-US" sz="2000" dirty="0"/>
              <a:t>.</a:t>
            </a:r>
            <a:endParaRPr lang="en-US" sz="2400" dirty="0"/>
          </a:p>
        </p:txBody>
      </p:sp>
      <p:pic>
        <p:nvPicPr>
          <p:cNvPr id="3" name="Picture 2"/>
          <p:cNvPicPr>
            <a:picLocks noChangeAspect="1"/>
          </p:cNvPicPr>
          <p:nvPr/>
        </p:nvPicPr>
        <p:blipFill>
          <a:blip r:embed="rId3"/>
          <a:stretch>
            <a:fillRect/>
          </a:stretch>
        </p:blipFill>
        <p:spPr>
          <a:xfrm>
            <a:off x="2846439" y="2512603"/>
            <a:ext cx="5973095" cy="3313011"/>
          </a:xfrm>
          <a:prstGeom prst="rect">
            <a:avLst/>
          </a:prstGeom>
        </p:spPr>
      </p:pic>
    </p:spTree>
    <p:extLst>
      <p:ext uri="{BB962C8B-B14F-4D97-AF65-F5344CB8AC3E}">
        <p14:creationId xmlns:p14="http://schemas.microsoft.com/office/powerpoint/2010/main" val="4211195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1380</TotalTime>
  <Words>333</Words>
  <Application>Microsoft Office PowerPoint</Application>
  <PresentationFormat>Widescreen</PresentationFormat>
  <Paragraphs>41</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inter-regular</vt:lpstr>
      <vt:lpstr>Times New Roman</vt:lpstr>
      <vt:lpstr>Wingdings</vt:lpstr>
      <vt:lpstr>Office Theme</vt:lpstr>
      <vt:lpstr>StringBuffer in Java </vt:lpstr>
      <vt:lpstr>Today’s Agenda</vt:lpstr>
      <vt:lpstr>String Buffer </vt:lpstr>
      <vt:lpstr>String Buffer </vt:lpstr>
      <vt:lpstr>String Buffer </vt:lpstr>
      <vt:lpstr>String Buffer </vt:lpstr>
      <vt:lpstr>String Buffer </vt:lpstr>
      <vt:lpstr>String Buffer </vt:lpstr>
      <vt:lpstr>String Buffer </vt:lpstr>
      <vt:lpstr>String Buffer </vt:lpstr>
      <vt:lpstr>String Buffer </vt:lpstr>
      <vt:lpstr>String Buffer </vt:lpstr>
      <vt:lpstr>String Buffer </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JDK</dc:title>
  <dc:creator>Microsoft account</dc:creator>
  <cp:lastModifiedBy>UIIT</cp:lastModifiedBy>
  <cp:revision>221</cp:revision>
  <dcterms:created xsi:type="dcterms:W3CDTF">2022-06-12T09:36:38Z</dcterms:created>
  <dcterms:modified xsi:type="dcterms:W3CDTF">2022-10-10T09:38:53Z</dcterms:modified>
</cp:coreProperties>
</file>