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299" r:id="rId53"/>
  </p:sldIdLst>
  <p:sldSz cx="12192000" cy="6858000"/>
  <p:notesSz cx="6059488" cy="8759825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625778" cy="439512"/>
          </a:xfrm>
          <a:prstGeom prst="rect">
            <a:avLst/>
          </a:prstGeom>
        </p:spPr>
        <p:txBody>
          <a:bodyPr vert="horz" lIns="82596" tIns="41298" rIns="82596" bIns="41298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32311" y="3"/>
            <a:ext cx="2625778" cy="439512"/>
          </a:xfrm>
          <a:prstGeom prst="rect">
            <a:avLst/>
          </a:prstGeom>
        </p:spPr>
        <p:txBody>
          <a:bodyPr vert="horz" lIns="82596" tIns="41298" rIns="82596" bIns="41298" rtlCol="0"/>
          <a:lstStyle>
            <a:lvl1pPr algn="r">
              <a:defRPr sz="1100"/>
            </a:lvl1pPr>
          </a:lstStyle>
          <a:p>
            <a:fld id="{6963F72D-6987-42E3-A725-63969386E1D0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1095375"/>
            <a:ext cx="5249862" cy="2954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2596" tIns="41298" rIns="82596" bIns="4129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05949" y="4215667"/>
            <a:ext cx="4847590" cy="3449182"/>
          </a:xfrm>
          <a:prstGeom prst="rect">
            <a:avLst/>
          </a:prstGeom>
        </p:spPr>
        <p:txBody>
          <a:bodyPr vert="horz" lIns="82596" tIns="41298" rIns="82596" bIns="4129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320320"/>
            <a:ext cx="2625778" cy="439510"/>
          </a:xfrm>
          <a:prstGeom prst="rect">
            <a:avLst/>
          </a:prstGeom>
        </p:spPr>
        <p:txBody>
          <a:bodyPr vert="horz" lIns="82596" tIns="41298" rIns="82596" bIns="41298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432311" y="8320320"/>
            <a:ext cx="2625778" cy="439510"/>
          </a:xfrm>
          <a:prstGeom prst="rect">
            <a:avLst/>
          </a:prstGeom>
        </p:spPr>
        <p:txBody>
          <a:bodyPr vert="horz" lIns="82596" tIns="41298" rIns="82596" bIns="41298" rtlCol="0" anchor="b"/>
          <a:lstStyle>
            <a:lvl1pPr algn="r">
              <a:defRPr sz="1100"/>
            </a:lvl1pPr>
          </a:lstStyle>
          <a:p>
            <a:fld id="{B55001D4-5429-40C6-A015-786B0AE711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101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30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60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85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8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36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78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1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1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4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17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48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9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3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7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42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65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2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1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67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43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1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52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44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62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6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5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7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963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7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42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980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7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2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3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8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714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149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59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934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15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4869" indent="-154869" algn="just" defTabSz="825965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113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882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32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5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538" indent="-146538" algn="just" defTabSz="781538">
              <a:buFont typeface="Arial" panose="020B0604020202020204" pitchFamily="34" charset="0"/>
              <a:buChar char="•"/>
              <a:defRPr/>
            </a:pPr>
            <a:endParaRPr lang="en-US" sz="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001D4-5429-40C6-A015-786B0AE71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0AEF-4A92-4227-A4AD-3EC43AB93E44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87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5CC1-0AAD-4D12-B1F1-D6CC1EF1C0F9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B77F-872A-438B-B05C-AE37E520D81F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0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78FA-D0A4-442A-824D-7EC1F62053DD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9785-92F1-439C-862C-DCB4AF561CCC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8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8D18-5846-470D-B6B3-C08A0802A3A8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2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88F2-6999-4AF4-B993-7C4DE954F53F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5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7E0C-BDB8-4E37-8936-F9836C3D3DD5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6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E30B-2B35-4C77-A613-C2FA9A9B1C7C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8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72F5-B8EF-42A7-B4CE-1563B225F286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24DB157-0A0C-41A0-96B8-87BA8D0BECB3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3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6281DE5-5FC8-469D-A9BB-17409FA6A824}" type="datetime1">
              <a:rPr lang="en-US" smtClean="0"/>
              <a:t>11/19/2022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01A7195-1293-4DF7-B135-6C833F853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5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web.mit.edu/6.005/www/sp14/psets/ps4/java-6-tutorial/components.html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actionlistene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vatpoint.com/java-awt-button" TargetMode="Externa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7463" y="-12700"/>
            <a:ext cx="12209463" cy="688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7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Difference between AWT and Swing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652587"/>
            <a:ext cx="84010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Hierarchy of Java Swing classes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hierarchy of javax s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782" y="1447799"/>
            <a:ext cx="6134100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25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Window Pane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Window panes are container objects that represent an area of a window.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They come in several different types.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Defined in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javax.swing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94" y="3925038"/>
            <a:ext cx="73056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9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Component Class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Attributes</a:t>
            </a:r>
          </a:p>
          <a:p>
            <a:pPr marL="742950" lvl="1" indent="-28575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Position ( x and y with respect to the container component)</a:t>
            </a:r>
          </a:p>
          <a:p>
            <a:pPr marL="742950" lvl="1" indent="-28575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Name </a:t>
            </a:r>
          </a:p>
          <a:p>
            <a:pPr marL="742950" lvl="1" indent="-28575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Size (width and height)</a:t>
            </a:r>
          </a:p>
          <a:p>
            <a:pPr marL="742950" lvl="1" indent="-28575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Foreground color, background color</a:t>
            </a:r>
          </a:p>
          <a:p>
            <a:pPr marL="742950" lvl="1" indent="-28575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Font</a:t>
            </a:r>
          </a:p>
          <a:p>
            <a:pPr marL="742950" lvl="1" indent="-28575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Cursor</a:t>
            </a:r>
          </a:p>
          <a:p>
            <a:pPr marL="742950" lvl="1" indent="-28575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Enabled or not ( normal or grayed out)</a:t>
            </a:r>
          </a:p>
          <a:p>
            <a:pPr marL="742950" lvl="1" indent="-28575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400" kern="0" dirty="0">
                <a:solidFill>
                  <a:srgbClr val="000000"/>
                </a:solidFill>
                <a:latin typeface="Times New Roman"/>
              </a:rPr>
              <a:t>Visible or not</a:t>
            </a:r>
          </a:p>
          <a:p>
            <a:pPr marL="742950" lvl="1" indent="-285750" algn="l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US" altLang="en-US" sz="2400" kern="0" dirty="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/>
              <a:t>Contd</a:t>
            </a:r>
            <a:r>
              <a:rPr lang="en-US" sz="2800" b="1" dirty="0"/>
              <a:t>…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Methods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kern="0" dirty="0" err="1">
                <a:solidFill>
                  <a:srgbClr val="000000"/>
                </a:solidFill>
                <a:latin typeface="Times New Roman"/>
              </a:rPr>
              <a:t>setName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(String)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kern="0" dirty="0" err="1">
                <a:solidFill>
                  <a:srgbClr val="000000"/>
                </a:solidFill>
                <a:latin typeface="Times New Roman"/>
              </a:rPr>
              <a:t>isVisible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(),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/>
              </a:rPr>
              <a:t>isEnabled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() (Boolean)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kern="0" dirty="0" err="1">
                <a:solidFill>
                  <a:srgbClr val="000000"/>
                </a:solidFill>
                <a:latin typeface="Times New Roman"/>
              </a:rPr>
              <a:t>setVisible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(),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/>
              </a:rPr>
              <a:t>setEnabled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()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endParaRPr lang="en-US" altLang="en-US" sz="2800" kern="0" dirty="0" smtClean="0">
              <a:solidFill>
                <a:srgbClr val="000000"/>
              </a:solidFill>
              <a:latin typeface="Times New Roman"/>
            </a:endParaRP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endParaRPr lang="en-US" altLang="en-US" sz="28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Changing Size and Position of a Component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Void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setBounds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(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x,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y,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width,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Height)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Void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setBounds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( Rectangle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rect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Void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setSize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(Dimension d)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setLocation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(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x,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int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y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 err="1" smtClean="0">
                <a:solidFill>
                  <a:srgbClr val="000000"/>
                </a:solidFill>
                <a:latin typeface="Times New Roman"/>
              </a:rPr>
              <a:t>setLocation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/>
              </a:rPr>
              <a:t>( Point p)</a:t>
            </a: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Basic Controls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7" y="1283970"/>
            <a:ext cx="8515350" cy="493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4865" y="2807756"/>
            <a:ext cx="2552700" cy="1762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997" y="6201513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http://web.mit.edu/6.005/www/sp14/psets/ps4/java-6-tutorial/components.html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7515" y="3103030"/>
            <a:ext cx="1657350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205" y="2871219"/>
            <a:ext cx="27908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Swing Examples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There are two ways to create a frame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/>
              </a:rPr>
              <a:t>:</a:t>
            </a: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  <a:p>
            <a:pPr marL="1257300" lvl="2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kern="0" dirty="0">
                <a:solidFill>
                  <a:srgbClr val="000000"/>
                </a:solidFill>
                <a:latin typeface="Times New Roman"/>
              </a:rPr>
              <a:t>By creating the object of Frame class (association)</a:t>
            </a:r>
          </a:p>
          <a:p>
            <a:pPr marL="1257300" lvl="2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000" kern="0" dirty="0">
                <a:solidFill>
                  <a:srgbClr val="000000"/>
                </a:solidFill>
                <a:latin typeface="Times New Roman"/>
              </a:rPr>
              <a:t>By extending Frame class (inheritance)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We can write the code of swing inside the main(), constructor or any other method.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Simple Java Swing Example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9" y="1271587"/>
            <a:ext cx="6351807" cy="5418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548" y="1412344"/>
            <a:ext cx="3762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Example of Swing by Association inside constructor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" y="1346835"/>
            <a:ext cx="4314825" cy="5343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497" y="1346835"/>
            <a:ext cx="3762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AutoShape 8" descr="Image result for hadees e nabvi in urd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6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1805622"/>
            <a:ext cx="68580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8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Simple example of Swing by inheritance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97" y="1363027"/>
            <a:ext cx="4899436" cy="5037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497" y="1346835"/>
            <a:ext cx="3762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JButton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JButton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class is used to create a labeled button that has platform independent implementation. The application result in some action when the button is pushed. It inherits 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/>
              </a:rPr>
              <a:t>Abstract Button 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class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870" y="3002280"/>
            <a:ext cx="84201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Commonly </a:t>
            </a:r>
            <a:r>
              <a:rPr lang="en-US" sz="2800" b="1" dirty="0" smtClean="0"/>
              <a:t>Methods </a:t>
            </a:r>
            <a:r>
              <a:rPr lang="en-US" sz="2800" b="1" dirty="0"/>
              <a:t>of </a:t>
            </a:r>
            <a:r>
              <a:rPr lang="en-US" sz="2800" b="1" dirty="0" smtClean="0"/>
              <a:t>Abstract Button class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016444"/>
              </p:ext>
            </p:extLst>
          </p:nvPr>
        </p:nvGraphicFramePr>
        <p:xfrm>
          <a:off x="822960" y="1523999"/>
          <a:ext cx="9601200" cy="4815843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206768766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911516905"/>
                    </a:ext>
                  </a:extLst>
                </a:gridCol>
              </a:tblGrid>
              <a:tr h="42434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62372" marR="62372" marT="62372" marB="62372">
                    <a:lnL w="9525" cap="flat" cmpd="sng" algn="ctr">
                      <a:solidFill>
                        <a:srgbClr val="580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0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0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2372" marR="62372" marT="62372" marB="62372">
                    <a:lnL w="9525" cap="flat" cmpd="sng" algn="ctr">
                      <a:solidFill>
                        <a:srgbClr val="580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0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0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932649"/>
                  </a:ext>
                </a:extLst>
              </a:tr>
              <a:tr h="594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setText(String s)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specified text on button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41632"/>
                  </a:ext>
                </a:extLst>
              </a:tr>
              <a:tr h="594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String getText()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return the text of the button.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82171"/>
                  </a:ext>
                </a:extLst>
              </a:tr>
              <a:tr h="594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setEnabled(boolean b)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enable or disable the button.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351371"/>
                  </a:ext>
                </a:extLst>
              </a:tr>
              <a:tr h="594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setIcon(Icon b)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the specified Icon on the button.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33277"/>
                  </a:ext>
                </a:extLst>
              </a:tr>
              <a:tr h="594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Icon getIcon()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get the Icon of the button.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38478"/>
                  </a:ext>
                </a:extLst>
              </a:tr>
              <a:tr h="59402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setMnemonic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a)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set the mnemonic on the button.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29595"/>
                  </a:ext>
                </a:extLst>
              </a:tr>
              <a:tr h="827367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addActionListener(ActionListener a)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used to add the </a:t>
                      </a:r>
                      <a:r>
                        <a:rPr lang="en-US" sz="1400" u="none" strike="noStrike" dirty="0">
                          <a:solidFill>
                            <a:srgbClr val="008000"/>
                          </a:solidFill>
                          <a:effectLst/>
                          <a:latin typeface="verdana" panose="020B0604030504040204" pitchFamily="34" charset="0"/>
                          <a:hlinkClick r:id="rId3"/>
                        </a:rPr>
                        <a:t>action listener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 to this object.</a:t>
                      </a:r>
                    </a:p>
                  </a:txBody>
                  <a:tcPr marL="41581" marR="41581" marT="41581" marB="41581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12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19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JButton</a:t>
            </a:r>
            <a:r>
              <a:rPr lang="en-US" sz="2800" b="1" dirty="0"/>
              <a:t> Example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1" y="1571057"/>
            <a:ext cx="4865370" cy="4707961"/>
          </a:xfrm>
          <a:prstGeom prst="rect">
            <a:avLst/>
          </a:prstGeom>
        </p:spPr>
      </p:pic>
      <p:pic>
        <p:nvPicPr>
          <p:cNvPr id="8194" name="Picture 2" descr="JAVA Jbutton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815" y="2624874"/>
            <a:ext cx="29432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0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JButton</a:t>
            </a:r>
            <a:r>
              <a:rPr lang="en-US" sz="2800" b="1" dirty="0"/>
              <a:t> Example with </a:t>
            </a:r>
            <a:r>
              <a:rPr lang="en-US" sz="2800" b="1" dirty="0" err="1" smtClean="0"/>
              <a:t>ActionListener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58" y="1133056"/>
            <a:ext cx="3529781" cy="5557304"/>
          </a:xfrm>
          <a:prstGeom prst="rect">
            <a:avLst/>
          </a:prstGeom>
        </p:spPr>
      </p:pic>
      <p:pic>
        <p:nvPicPr>
          <p:cNvPr id="9218" name="Picture 2" descr="JAVA Jbutto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20" y="1509712"/>
            <a:ext cx="4983482" cy="408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9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Example of displaying image on the button: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4" y="1235112"/>
            <a:ext cx="5316855" cy="5379851"/>
          </a:xfrm>
          <a:prstGeom prst="rect">
            <a:avLst/>
          </a:prstGeom>
        </p:spPr>
      </p:pic>
      <p:pic>
        <p:nvPicPr>
          <p:cNvPr id="10242" name="Picture 2" descr="JAVA Jbutton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95" y="1829695"/>
            <a:ext cx="5001288" cy="41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29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JLabel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The object of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JLabel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class is a component for placing text in a container. It is used to display a single line of read only text. The text can be changed by an application but a user cannot edit it directly. It inherits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JComponent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class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07" y="3467100"/>
            <a:ext cx="84772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JLabel</a:t>
            </a:r>
            <a:r>
              <a:rPr lang="en-US" sz="2800" b="1" dirty="0"/>
              <a:t> Example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" y="1159717"/>
            <a:ext cx="3882390" cy="5611615"/>
          </a:xfrm>
          <a:prstGeom prst="rect">
            <a:avLst/>
          </a:prstGeom>
        </p:spPr>
      </p:pic>
      <p:pic>
        <p:nvPicPr>
          <p:cNvPr id="13314" name="Picture 2" descr="JAVA Jlabel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832" y="2351666"/>
            <a:ext cx="3609847" cy="314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4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JTextField</a:t>
            </a:r>
            <a:r>
              <a:rPr lang="en-US" sz="2800" b="1" dirty="0"/>
              <a:t>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The object of a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JTextField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class is a text component that allows the editing of a single line text. It inherits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JTextComponent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class.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544" y="2301240"/>
            <a:ext cx="841057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Java </a:t>
            </a:r>
            <a:r>
              <a:rPr lang="en-US" sz="2800" b="1" dirty="0" err="1" smtClean="0"/>
              <a:t>JTextField</a:t>
            </a:r>
            <a:r>
              <a:rPr lang="en-US" sz="2800" b="1" dirty="0" smtClean="0"/>
              <a:t> Example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29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0" y="1234653"/>
            <a:ext cx="3877168" cy="4983267"/>
          </a:xfrm>
          <a:prstGeom prst="rect">
            <a:avLst/>
          </a:prstGeom>
        </p:spPr>
      </p:pic>
      <p:pic>
        <p:nvPicPr>
          <p:cNvPr id="12290" name="Picture 2" descr="JAVA Jtextfield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855" y="2069279"/>
            <a:ext cx="348615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AutoShape 8" descr="Image result for hadees e nabvi in urd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5602" name="Picture 2" descr="Image result for qurani ayat about ilm in ur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" y="160338"/>
            <a:ext cx="10969107" cy="654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JTextField</a:t>
            </a:r>
            <a:r>
              <a:rPr lang="en-US" sz="2800" b="1" dirty="0"/>
              <a:t> Example with </a:t>
            </a:r>
            <a:r>
              <a:rPr lang="en-US" sz="2800" b="1" dirty="0" err="1"/>
              <a:t>ActionListener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1327784"/>
            <a:ext cx="4872038" cy="5255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689" y="1327784"/>
            <a:ext cx="4908113" cy="20659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860" y="3439581"/>
            <a:ext cx="3183299" cy="32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JTextArea</a:t>
            </a:r>
            <a:r>
              <a:rPr lang="en-US" sz="2800" b="1" dirty="0"/>
              <a:t> Example with </a:t>
            </a:r>
            <a:r>
              <a:rPr lang="en-US" sz="2800" b="1" dirty="0" err="1"/>
              <a:t>ActionListener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9" y="1019175"/>
            <a:ext cx="4352741" cy="5679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440" y="2450690"/>
            <a:ext cx="4024313" cy="3166276"/>
          </a:xfrm>
          <a:prstGeom prst="rect">
            <a:avLst/>
          </a:prstGeom>
        </p:spPr>
      </p:pic>
      <p:pic>
        <p:nvPicPr>
          <p:cNvPr id="16386" name="Picture 2" descr="JAVA Jtextarea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362" y="1534168"/>
            <a:ext cx="3696653" cy="430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5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JRadioButton</a:t>
            </a:r>
            <a:r>
              <a:rPr lang="en-US" sz="2800" b="1" dirty="0"/>
              <a:t> </a:t>
            </a:r>
            <a:r>
              <a:rPr lang="en-US" sz="2800" b="1" dirty="0" smtClean="0"/>
              <a:t>&amp; </a:t>
            </a:r>
            <a:r>
              <a:rPr lang="en-US" sz="2800" b="1" dirty="0" err="1" smtClean="0"/>
              <a:t>Jdialog</a:t>
            </a:r>
            <a:r>
              <a:rPr lang="en-US" sz="2800" b="1" dirty="0" smtClean="0"/>
              <a:t> Example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32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9" y="1115377"/>
            <a:ext cx="5457807" cy="54683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097" y="1002890"/>
            <a:ext cx="3933825" cy="2609850"/>
          </a:xfrm>
          <a:prstGeom prst="rect">
            <a:avLst/>
          </a:prstGeom>
        </p:spPr>
      </p:pic>
      <p:pic>
        <p:nvPicPr>
          <p:cNvPr id="17410" name="Picture 2" descr="JAVA Jradiobutton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317" y="3688079"/>
            <a:ext cx="577215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Java </a:t>
            </a:r>
            <a:r>
              <a:rPr lang="en-US" sz="2800" b="1" dirty="0" err="1"/>
              <a:t>JMenuBar</a:t>
            </a:r>
            <a:r>
              <a:rPr lang="en-US" sz="2800" b="1" dirty="0"/>
              <a:t>, </a:t>
            </a:r>
            <a:r>
              <a:rPr lang="en-US" sz="2800" b="1" dirty="0" err="1"/>
              <a:t>JMenu</a:t>
            </a:r>
            <a:r>
              <a:rPr lang="en-US" sz="2800" b="1" dirty="0"/>
              <a:t> and </a:t>
            </a:r>
            <a:r>
              <a:rPr lang="en-US" sz="2800" b="1" dirty="0" err="1"/>
              <a:t>JMenuItem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8" y="1002890"/>
            <a:ext cx="5693861" cy="5855110"/>
          </a:xfrm>
          <a:prstGeom prst="rect">
            <a:avLst/>
          </a:prstGeom>
        </p:spPr>
      </p:pic>
      <p:pic>
        <p:nvPicPr>
          <p:cNvPr id="18434" name="Picture 2" descr="JAVA Jmenuitem and jmenu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14" y="1776412"/>
            <a:ext cx="4934585" cy="411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Lay Out Managers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A </a:t>
            </a:r>
            <a:r>
              <a:rPr lang="en-US" altLang="en-US" sz="3200" b="1" kern="0" dirty="0">
                <a:solidFill>
                  <a:srgbClr val="000000"/>
                </a:solidFill>
                <a:latin typeface="Times New Roman"/>
              </a:rPr>
              <a:t>layout manager 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determines the way that components are arranged in a container.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Layout manager for a container determines the position and size of all the components in the container.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The classes that define layout managers all implement the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LayoutManager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/>
              </a:rPr>
              <a:t>interface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Layout Manager Heuristics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510" y="1563052"/>
            <a:ext cx="6644643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Layout Manager Heuristics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427" y="1159716"/>
            <a:ext cx="9096375" cy="553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9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/>
              <a:t>FlowLayout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It simply lays out components from left to right, starting new rows if </a:t>
            </a:r>
            <a:r>
              <a:rPr lang="en-US" altLang="en-US" sz="3200" kern="0" dirty="0" smtClean="0">
                <a:solidFill>
                  <a:srgbClr val="000000"/>
                </a:solidFill>
                <a:latin typeface="Times New Roman"/>
              </a:rPr>
              <a:t>necessary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37</a:t>
            </a:fld>
            <a:endParaRPr lang="en-US"/>
          </a:p>
        </p:txBody>
      </p:sp>
      <p:pic>
        <p:nvPicPr>
          <p:cNvPr id="9" name="Picture 4" descr="flow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360" y="2804160"/>
            <a:ext cx="37115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flowlayout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60" y="2270760"/>
            <a:ext cx="230346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385560" y="280416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803" y="4055317"/>
            <a:ext cx="3407357" cy="21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Example of </a:t>
            </a:r>
            <a:r>
              <a:rPr lang="en-US" sz="2800" b="1" dirty="0" err="1"/>
              <a:t>FlowLayout</a:t>
            </a:r>
            <a:r>
              <a:rPr lang="en-US" sz="2800" b="1" dirty="0"/>
              <a:t> class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9" y="1094330"/>
            <a:ext cx="4611821" cy="5581650"/>
          </a:xfrm>
          <a:prstGeom prst="rect">
            <a:avLst/>
          </a:prstGeom>
        </p:spPr>
      </p:pic>
      <p:pic>
        <p:nvPicPr>
          <p:cNvPr id="19458" name="Picture 2" descr="FlowLayout cla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95" y="1951355"/>
            <a:ext cx="33147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5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err="1"/>
              <a:t>GridLayout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GridLayouts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simply make a bunch of Components have equal size, displaying them in the requested number of rows and columns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gridlay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340735"/>
            <a:ext cx="26781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gridlayout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54935"/>
            <a:ext cx="36925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715000" y="3416935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10" y="4956810"/>
            <a:ext cx="8039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5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AutoShape 8" descr="Image result for hadees e nabvi in urd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582" y="725804"/>
            <a:ext cx="5123498" cy="52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3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Example of </a:t>
            </a:r>
            <a:r>
              <a:rPr lang="en-US" sz="2800" b="1" dirty="0" err="1"/>
              <a:t>GridLayout</a:t>
            </a:r>
            <a:r>
              <a:rPr lang="en-US" sz="2800" b="1" dirty="0"/>
              <a:t> class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40</a:t>
            </a:fld>
            <a:endParaRPr lang="en-US"/>
          </a:p>
        </p:txBody>
      </p:sp>
      <p:pic>
        <p:nvPicPr>
          <p:cNvPr id="24578" name="Picture 2" descr="GridLayout cla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368" y="3032545"/>
            <a:ext cx="34671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04" y="1072300"/>
            <a:ext cx="3804101" cy="570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564" y="1317428"/>
            <a:ext cx="4456709" cy="155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1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41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79409" y="3313434"/>
            <a:ext cx="10958052" cy="664206"/>
          </a:xfrm>
        </p:spPr>
        <p:txBody>
          <a:bodyPr>
            <a:noAutofit/>
          </a:bodyPr>
          <a:lstStyle/>
          <a:p>
            <a:r>
              <a:rPr lang="en-US" sz="2800" dirty="0" smtClean="0"/>
              <a:t>For more Study </a:t>
            </a:r>
            <a:r>
              <a:rPr lang="en-US" sz="2800" dirty="0"/>
              <a:t>(Components &amp; </a:t>
            </a:r>
            <a:r>
              <a:rPr lang="en-US" sz="2800" dirty="0" err="1"/>
              <a:t>LayoutManagers</a:t>
            </a:r>
            <a:r>
              <a:rPr lang="en-US" sz="2800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9409" y="4145280"/>
            <a:ext cx="1078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https://www.javatpoint.com/java-swing</a:t>
            </a:r>
          </a:p>
        </p:txBody>
      </p:sp>
    </p:spTree>
    <p:extLst>
      <p:ext uri="{BB962C8B-B14F-4D97-AF65-F5344CB8AC3E}">
        <p14:creationId xmlns:p14="http://schemas.microsoft.com/office/powerpoint/2010/main" val="6432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Java AWT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4320" y="1573967"/>
            <a:ext cx="100903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Java AWT</a:t>
            </a:r>
            <a:r>
              <a:rPr lang="en-US" dirty="0">
                <a:solidFill>
                  <a:schemeClr val="bg1"/>
                </a:solidFill>
              </a:rPr>
              <a:t> (Abstract Window Toolkit) is an API to develop Graphical User Interface (GUI) or windows-based applications in Java.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Java AWT components are platform-dependent i.e. components are displayed according to the view of operating system. AWT is heavy weight i.e. its components are using the resources of underlying operating system (OS).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 err="1">
                <a:solidFill>
                  <a:schemeClr val="bg1"/>
                </a:solidFill>
              </a:rPr>
              <a:t>java.awt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err="1">
                <a:solidFill>
                  <a:schemeClr val="bg1"/>
                </a:solidFill>
              </a:rPr>
              <a:t>pakage</a:t>
            </a:r>
            <a:r>
              <a:rPr lang="en-US" dirty="0">
                <a:solidFill>
                  <a:schemeClr val="bg1"/>
                </a:solidFill>
              </a:rPr>
              <a:t> provides classes for </a:t>
            </a:r>
            <a:r>
              <a:rPr lang="en-US" b="1" dirty="0">
                <a:solidFill>
                  <a:schemeClr val="bg1"/>
                </a:solidFill>
              </a:rPr>
              <a:t>AWT </a:t>
            </a:r>
            <a:r>
              <a:rPr lang="en-US" dirty="0">
                <a:solidFill>
                  <a:schemeClr val="bg1"/>
                </a:solidFill>
              </a:rPr>
              <a:t>API such as </a:t>
            </a:r>
            <a:r>
              <a:rPr lang="en-US" b="1" dirty="0" err="1">
                <a:solidFill>
                  <a:schemeClr val="bg1"/>
                </a:solidFill>
              </a:rPr>
              <a:t>Textfield</a:t>
            </a:r>
            <a:r>
              <a:rPr lang="en-US" b="1" dirty="0">
                <a:solidFill>
                  <a:schemeClr val="bg1"/>
                </a:solidFill>
              </a:rPr>
              <a:t>, Label, </a:t>
            </a:r>
            <a:r>
              <a:rPr lang="en-US" b="1" dirty="0" err="1">
                <a:solidFill>
                  <a:schemeClr val="bg1"/>
                </a:solidFill>
              </a:rPr>
              <a:t>TextArea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RadioButton</a:t>
            </a:r>
            <a:r>
              <a:rPr lang="en-US" b="1" dirty="0">
                <a:solidFill>
                  <a:schemeClr val="bg1"/>
                </a:solidFill>
              </a:rPr>
              <a:t>, </a:t>
            </a:r>
            <a:r>
              <a:rPr lang="en-US" b="1" dirty="0" err="1">
                <a:solidFill>
                  <a:schemeClr val="bg1"/>
                </a:solidFill>
              </a:rPr>
              <a:t>CheckBox</a:t>
            </a:r>
            <a:r>
              <a:rPr lang="en-US" dirty="0">
                <a:solidFill>
                  <a:schemeClr val="bg1"/>
                </a:solidFill>
              </a:rPr>
              <a:t>, Choice, List 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6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Java AWT </a:t>
            </a:r>
            <a:r>
              <a:rPr lang="en-US" b="1" dirty="0"/>
              <a:t>Hierarchy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 descr="Java AWT Tutorial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220" y="1881822"/>
            <a:ext cx="5831173" cy="411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093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Java AWT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34320" y="1573967"/>
            <a:ext cx="10090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To </a:t>
            </a:r>
            <a:r>
              <a:rPr lang="en-US" dirty="0">
                <a:solidFill>
                  <a:schemeClr val="bg1"/>
                </a:solidFill>
              </a:rPr>
              <a:t>create simple AWT example, you need a frame. There are two ways to create a GUI using Frame in AWT.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extending Frame class (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creating the object of Frame class (</a:t>
            </a:r>
            <a:r>
              <a:rPr lang="en-US" b="1" dirty="0">
                <a:solidFill>
                  <a:schemeClr val="bg1"/>
                </a:solidFill>
              </a:rPr>
              <a:t>association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5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Java AWT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832" y="1159718"/>
            <a:ext cx="4336218" cy="5423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9157" y="2383435"/>
            <a:ext cx="28480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AWT Example by Inheritance: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Java AWT (Java </a:t>
            </a:r>
            <a:r>
              <a:rPr lang="en-US" b="1" dirty="0" err="1" smtClean="0"/>
              <a:t>Awt</a:t>
            </a:r>
            <a:r>
              <a:rPr lang="en-US" b="1" dirty="0" smtClean="0"/>
              <a:t> by inheritance)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21" y="1266398"/>
            <a:ext cx="4336218" cy="5423962"/>
          </a:xfrm>
          <a:prstGeom prst="rect">
            <a:avLst/>
          </a:prstGeom>
        </p:spPr>
      </p:pic>
      <p:pic>
        <p:nvPicPr>
          <p:cNvPr id="7" name="Picture 6" descr="Java AWT Tutorial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52" y="2607132"/>
            <a:ext cx="2724150" cy="279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6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Java AWT (Java </a:t>
            </a:r>
            <a:r>
              <a:rPr lang="en-US" b="1" dirty="0" err="1" smtClean="0"/>
              <a:t>Awt</a:t>
            </a:r>
            <a:r>
              <a:rPr lang="en-US" b="1" dirty="0" smtClean="0"/>
              <a:t> by Association)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024" y="1180678"/>
            <a:ext cx="3786188" cy="52201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017" y="1529933"/>
            <a:ext cx="2619375" cy="4521611"/>
          </a:xfrm>
          <a:prstGeom prst="rect">
            <a:avLst/>
          </a:prstGeom>
        </p:spPr>
      </p:pic>
      <p:pic>
        <p:nvPicPr>
          <p:cNvPr id="9" name="Picture 8" descr="Java AWT Tutorial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093" y="1953269"/>
            <a:ext cx="3676650" cy="279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50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Java AWT Button Example with </a:t>
            </a:r>
            <a:r>
              <a:rPr lang="en-US" sz="2800" b="1" dirty="0" err="1"/>
              <a:t>ActionListener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51" y="1289155"/>
            <a:ext cx="3165033" cy="52945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062" y="1933731"/>
            <a:ext cx="2833922" cy="3762531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8118969" y="1813934"/>
            <a:ext cx="36290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Button Class Constructors: 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49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460291" y="1553377"/>
            <a:ext cx="5943600" cy="129286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460291" y="3239897"/>
            <a:ext cx="5943600" cy="2098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3948" y="5666282"/>
            <a:ext cx="6071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Explore other methods of </a:t>
            </a:r>
            <a:r>
              <a:rPr lang="en-US" b="1" dirty="0" smtClean="0"/>
              <a:t>Butto</a:t>
            </a:r>
            <a:r>
              <a:rPr lang="en-US" b="1" u="sng" dirty="0" smtClean="0">
                <a:hlinkClick r:id="rId5"/>
              </a:rPr>
              <a:t>https</a:t>
            </a:r>
            <a:r>
              <a:rPr lang="en-US" b="1" u="sng" dirty="0">
                <a:hlinkClick r:id="rId5"/>
              </a:rPr>
              <a:t>://www.javatpoint.com/java-awt-button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5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80219" y="1165123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1: Introduction to Graphical User Interface (GUI)</a:t>
            </a:r>
          </a:p>
          <a:p>
            <a:pPr lvl="1" algn="l"/>
            <a:r>
              <a:rPr lang="en-US" sz="2800" dirty="0" smtClean="0">
                <a:solidFill>
                  <a:schemeClr val="bg1"/>
                </a:solidFill>
              </a:rPr>
              <a:t>1.1</a:t>
            </a:r>
            <a:r>
              <a:rPr lang="en-US" sz="2800" dirty="0">
                <a:solidFill>
                  <a:schemeClr val="bg1"/>
                </a:solidFill>
              </a:rPr>
              <a:t>: Java Graphical User Interface</a:t>
            </a:r>
          </a:p>
          <a:p>
            <a:pPr lvl="1" algn="l"/>
            <a:r>
              <a:rPr lang="en-US" sz="2800" dirty="0">
                <a:solidFill>
                  <a:schemeClr val="bg1"/>
                </a:solidFill>
              </a:rPr>
              <a:t>1.2: AWT vs Swing</a:t>
            </a:r>
          </a:p>
          <a:p>
            <a:pPr lvl="1" algn="l"/>
            <a:r>
              <a:rPr lang="en-US" sz="2800" dirty="0">
                <a:solidFill>
                  <a:schemeClr val="bg1"/>
                </a:solidFill>
              </a:rPr>
              <a:t>1.3: Container, Frame, Panel and Dialog</a:t>
            </a:r>
          </a:p>
          <a:p>
            <a:pPr lvl="1" algn="l"/>
            <a:r>
              <a:rPr lang="en-US" sz="2800" dirty="0">
                <a:solidFill>
                  <a:schemeClr val="bg1"/>
                </a:solidFill>
              </a:rPr>
              <a:t>1.4: GUI Components: i.e., Label, Button, </a:t>
            </a:r>
            <a:r>
              <a:rPr lang="en-US" sz="2800" dirty="0" err="1">
                <a:solidFill>
                  <a:schemeClr val="bg1"/>
                </a:solidFill>
              </a:rPr>
              <a:t>TextFeild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RadioButton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TextArea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DropDown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Menu</a:t>
            </a:r>
          </a:p>
          <a:p>
            <a:pPr lvl="1" algn="l"/>
            <a:r>
              <a:rPr lang="en-US" sz="2800" dirty="0" smtClean="0">
                <a:solidFill>
                  <a:schemeClr val="bg1"/>
                </a:solidFill>
              </a:rPr>
              <a:t>1.5: Layout Manager: Flow Layout, Border Layout, Card Layout, Grid Layout, </a:t>
            </a:r>
            <a:r>
              <a:rPr lang="en-US" sz="2800" dirty="0" err="1" smtClean="0">
                <a:solidFill>
                  <a:schemeClr val="bg1"/>
                </a:solidFill>
              </a:rPr>
              <a:t>GridBag</a:t>
            </a:r>
            <a:r>
              <a:rPr lang="en-US" sz="2800" dirty="0" smtClean="0">
                <a:solidFill>
                  <a:schemeClr val="bg1"/>
                </a:solidFill>
              </a:rPr>
              <a:t> Layout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2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 Outline</a:t>
            </a:r>
            <a:endParaRPr kumimoji="0" lang="en-US" sz="2800" b="1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 MT" panose="020B0502020104020203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Java AWT </a:t>
            </a:r>
            <a:r>
              <a:rPr lang="en-US" sz="2800" b="1" dirty="0" err="1"/>
              <a:t>TextField</a:t>
            </a:r>
            <a:r>
              <a:rPr lang="en-US" sz="2800" b="1" dirty="0"/>
              <a:t> Example with </a:t>
            </a:r>
            <a:r>
              <a:rPr lang="en-US" sz="2800" b="1" dirty="0" err="1" smtClean="0"/>
              <a:t>ActionListener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50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28" y="1424725"/>
            <a:ext cx="4219575" cy="5000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839" y="1391911"/>
            <a:ext cx="4248150" cy="48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Java AWT </a:t>
            </a:r>
            <a:r>
              <a:rPr lang="en-US" sz="2800" b="1" dirty="0" err="1"/>
              <a:t>TextField</a:t>
            </a:r>
            <a:r>
              <a:rPr lang="en-US" sz="2800" b="1" dirty="0"/>
              <a:t> Example with </a:t>
            </a:r>
            <a:r>
              <a:rPr lang="en-US" sz="2800" b="1" dirty="0" err="1" smtClean="0"/>
              <a:t>ActionListener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48" y="2052087"/>
            <a:ext cx="3109131" cy="37459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59" y="2233535"/>
            <a:ext cx="3372787" cy="35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5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49123" y="2631260"/>
            <a:ext cx="7729728" cy="1188720"/>
          </a:xfrm>
        </p:spPr>
        <p:txBody>
          <a:bodyPr/>
          <a:lstStyle/>
          <a:p>
            <a:r>
              <a:rPr lang="en-US" dirty="0" smtClean="0"/>
              <a:t>THANKS!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52</a:t>
            </a:fld>
            <a:endParaRPr lang="en-US" dirty="0"/>
          </a:p>
        </p:txBody>
      </p:sp>
      <p:pic>
        <p:nvPicPr>
          <p:cNvPr id="2050" name="Picture 2" descr="Image result for allah hafiz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36"/>
          <a:stretch/>
        </p:blipFill>
        <p:spPr bwMode="auto">
          <a:xfrm>
            <a:off x="4813812" y="2631260"/>
            <a:ext cx="280035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0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Introduction to Graphical User </a:t>
            </a:r>
            <a:r>
              <a:rPr lang="en-US" sz="2800" b="1" dirty="0" smtClean="0"/>
              <a:t>Interface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lvl="0" indent="-457200" algn="just">
              <a:spcBef>
                <a:spcPts val="0"/>
              </a:spcBef>
              <a:spcAft>
                <a:spcPts val="600"/>
              </a:spcAft>
              <a:buClrTx/>
              <a:buFont typeface="Wingdings"/>
              <a:buChar char=""/>
              <a:tabLst>
                <a:tab pos="470534" algn="l"/>
              </a:tabLst>
            </a:pPr>
            <a:r>
              <a:rPr lang="en-US" sz="2800" spc="-15" dirty="0">
                <a:solidFill>
                  <a:prstClr val="black"/>
                </a:solidFill>
                <a:cs typeface="Calibri"/>
              </a:rPr>
              <a:t>The graphical user interface (</a:t>
            </a:r>
            <a:r>
              <a:rPr lang="en-US" sz="2800" spc="-15" dirty="0" smtClean="0">
                <a:solidFill>
                  <a:prstClr val="black"/>
                </a:solidFill>
                <a:cs typeface="Calibri"/>
              </a:rPr>
              <a:t>GUI) 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is a form of user interface that allows users to interact with electronic devices through graphical icons and visual indicators such as secondary notation, instead of text-based user interfaces, typed command labels or text navigation. </a:t>
            </a:r>
            <a:endParaRPr lang="en-US" sz="2800" spc="-15" dirty="0" smtClean="0">
              <a:solidFill>
                <a:prstClr val="black"/>
              </a:solidFill>
              <a:cs typeface="Calibri"/>
            </a:endParaRPr>
          </a:p>
          <a:p>
            <a:pPr marL="469900" lvl="0" indent="-457200" algn="just">
              <a:spcBef>
                <a:spcPts val="0"/>
              </a:spcBef>
              <a:spcAft>
                <a:spcPts val="600"/>
              </a:spcAft>
              <a:buClrTx/>
              <a:buFont typeface="Wingdings"/>
              <a:buChar char=""/>
              <a:tabLst>
                <a:tab pos="470534" algn="l"/>
              </a:tabLst>
            </a:pPr>
            <a:r>
              <a:rPr lang="en-US" sz="2800" spc="-15" dirty="0" smtClean="0">
                <a:solidFill>
                  <a:prstClr val="black"/>
                </a:solidFill>
                <a:cs typeface="Calibri"/>
              </a:rPr>
              <a:t>GUIs 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were introduced in reaction to the perceived steep learning curve of command-line interfaces (CLIs</a:t>
            </a:r>
            <a:r>
              <a:rPr lang="en-US" sz="2800" spc="-15" dirty="0" smtClean="0">
                <a:solidFill>
                  <a:prstClr val="black"/>
                </a:solidFill>
                <a:cs typeface="Calibri"/>
              </a:rPr>
              <a:t>), which </a:t>
            </a:r>
            <a:r>
              <a:rPr lang="en-US" sz="2800" spc="-15" dirty="0">
                <a:solidFill>
                  <a:prstClr val="black"/>
                </a:solidFill>
                <a:cs typeface="Calibri"/>
              </a:rPr>
              <a:t>require commands to be typed on a computer keyboard</a:t>
            </a:r>
            <a:r>
              <a:rPr lang="en-US" sz="2800" spc="-15" dirty="0" smtClean="0">
                <a:solidFill>
                  <a:prstClr val="black"/>
                </a:solidFill>
                <a:cs typeface="Calibri"/>
              </a:rPr>
              <a:t>.</a:t>
            </a:r>
          </a:p>
          <a:p>
            <a:pPr marL="469900" lvl="0" indent="-457200" algn="just">
              <a:spcBef>
                <a:spcPts val="0"/>
              </a:spcBef>
              <a:spcAft>
                <a:spcPts val="600"/>
              </a:spcAft>
              <a:buClrTx/>
              <a:buFont typeface="Wingdings"/>
              <a:buChar char=""/>
              <a:tabLst>
                <a:tab pos="470534" algn="l"/>
              </a:tabLst>
            </a:pPr>
            <a:endParaRPr lang="en-US" sz="2800" spc="-15" dirty="0" smtClean="0">
              <a:solidFill>
                <a:prstClr val="black"/>
              </a:solidFill>
              <a:cs typeface="Calibri"/>
            </a:endParaRPr>
          </a:p>
          <a:p>
            <a:pPr marL="469900" lvl="0" indent="-457200" algn="just">
              <a:spcBef>
                <a:spcPts val="0"/>
              </a:spcBef>
              <a:spcAft>
                <a:spcPts val="600"/>
              </a:spcAft>
              <a:buClrTx/>
              <a:buFont typeface="Wingdings"/>
              <a:buChar char=""/>
              <a:tabLst>
                <a:tab pos="470534" algn="l"/>
              </a:tabLst>
            </a:pPr>
            <a:endParaRPr lang="en-US" sz="28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GUI in Java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Java.awt</a:t>
            </a: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Abstract Window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/>
              </a:rPr>
              <a:t>ToolKit</a:t>
            </a:r>
            <a:endParaRPr lang="en-US" altLang="en-US" sz="2800" kern="0" dirty="0">
              <a:solidFill>
                <a:srgbClr val="000000"/>
              </a:solidFill>
              <a:latin typeface="Times New Roman"/>
            </a:endParaRP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Was used with java1.1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Java.Swing</a:t>
            </a: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Uses some of the classes of </a:t>
            </a:r>
            <a:r>
              <a:rPr lang="en-US" altLang="en-US" sz="2800" kern="0" dirty="0" err="1">
                <a:solidFill>
                  <a:srgbClr val="000000"/>
                </a:solidFill>
                <a:latin typeface="Times New Roman"/>
              </a:rPr>
              <a:t>java.awt</a:t>
            </a: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 package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Part of Java Foundation Classes (JFC)</a:t>
            </a: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endParaRPr lang="en-US" altLang="en-US" sz="28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/>
              <a:t>Creating a Window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5971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Window class in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java.awt</a:t>
            </a: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Provides no border and title bar.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JFrame</a:t>
            </a:r>
            <a:r>
              <a:rPr lang="en-US" altLang="en-US" sz="3200" kern="0" dirty="0">
                <a:solidFill>
                  <a:srgbClr val="000000"/>
                </a:solidFill>
                <a:latin typeface="Times New Roman"/>
              </a:rPr>
              <a:t> class in </a:t>
            </a:r>
            <a:r>
              <a:rPr lang="en-US" altLang="en-US" sz="3200" kern="0" dirty="0" err="1">
                <a:solidFill>
                  <a:srgbClr val="000000"/>
                </a:solidFill>
                <a:latin typeface="Times New Roman"/>
              </a:rPr>
              <a:t>java.swing</a:t>
            </a: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  <a:p>
            <a:pPr marL="742950" lvl="1" indent="-28575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–"/>
            </a:pPr>
            <a:r>
              <a:rPr lang="en-US" altLang="en-US" sz="2800" kern="0" dirty="0">
                <a:solidFill>
                  <a:srgbClr val="000000"/>
                </a:solidFill>
                <a:latin typeface="Times New Roman"/>
              </a:rPr>
              <a:t>Provides title, border, and other facilities for a window.</a:t>
            </a:r>
          </a:p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blackWhite">
          <a:xfrm>
            <a:off x="280219" y="189234"/>
            <a:ext cx="11651226" cy="813656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/>
              <a:t>GUI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0219" y="1174707"/>
            <a:ext cx="11651226" cy="553064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 fontAlgn="base">
              <a:spcBef>
                <a:spcPct val="2000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3200" kern="0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A7195-1293-4DF7-B135-6C833F8535D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173283"/>
              </p:ext>
            </p:extLst>
          </p:nvPr>
        </p:nvGraphicFramePr>
        <p:xfrm>
          <a:off x="2295832" y="1723869"/>
          <a:ext cx="7620000" cy="449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Bitmap Image" r:id="rId4" imgW="6190476" imgH="4839375" progId="Paint.Picture">
                  <p:embed/>
                </p:oleObj>
              </mc:Choice>
              <mc:Fallback>
                <p:oleObj name="Bitmap Image" r:id="rId4" imgW="6190476" imgH="4839375" progId="Paint.Picture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832" y="1723869"/>
                        <a:ext cx="7620000" cy="4494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5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992</Words>
  <Application>Microsoft Office PowerPoint</Application>
  <PresentationFormat>Widescreen</PresentationFormat>
  <Paragraphs>229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Gill Sans MT</vt:lpstr>
      <vt:lpstr>times new roman</vt:lpstr>
      <vt:lpstr>times new roman</vt:lpstr>
      <vt:lpstr>verdana</vt:lpstr>
      <vt:lpstr>Wingdings</vt:lpstr>
      <vt:lpstr>Parcel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more Study (Components &amp; LayoutManagers)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UIIT</cp:lastModifiedBy>
  <cp:revision>14</cp:revision>
  <dcterms:modified xsi:type="dcterms:W3CDTF">2022-11-20T04:35:12Z</dcterms:modified>
</cp:coreProperties>
</file>