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BD6E8DA-7CF1-4968-94AB-F38B913D629A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374223A-38C5-413C-A31B-7862F0B98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Method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Stubs and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Once an object reference is obtained (either through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-registry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custom lookup service,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reading an object reference URL from a file), the client can then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remote service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networking details of requests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completely transparent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developer—working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remote objects becomes as simple as working with local ones.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achieved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through a clever division of the RMI system into two components, the stub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skeleton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Remember that every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RMI service is defined as an interface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not as an implementation.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stub object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implements a particular RMI interface,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the client application can use just like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 other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implementation.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than performing the work itself, however,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stub passes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message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 a remote RMI service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waits for a response, and returns this response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calling method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 developer doesn't need to be concerned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about where 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RMI resource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located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on which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platform it is running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 it will fulfill the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request.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RMI client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simply invokes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method of the proxy object, which handles all the implementation details.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between stub and skeleton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2594416"/>
          </a:xfrm>
        </p:spPr>
      </p:pic>
    </p:spTree>
    <p:extLst>
      <p:ext uri="{BB962C8B-B14F-4D97-AF65-F5344CB8AC3E}">
        <p14:creationId xmlns:p14="http://schemas.microsoft.com/office/powerpoint/2010/main" val="11295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r>
              <a:rPr lang="en-US" dirty="0" smtClean="0"/>
              <a:t>What Skeleton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 the RMI server end, 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skeleton object is responsible for listening for incoming RMI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passing these on to the RMI service.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skeleton object does not provide an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implementation of </a:t>
            </a:r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RMI service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however. It only acts as a receiver for requests, and passes these requests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 further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developer creates an RMI interface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he or she must still provide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concrete implementation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interface</a:t>
            </a: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This implementation object will be called by the skeleton </a:t>
            </a:r>
            <a:r>
              <a:rPr 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object,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invokes the appropriate method and passes the results back to the stub object in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RMI client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 makes for much simpler programming, as </a:t>
            </a: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skeleton is separated from </a:t>
            </a:r>
            <a:r>
              <a:rPr 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actual </a:t>
            </a: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implementation of the service</a:t>
            </a:r>
            <a:r>
              <a:rPr 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the developer of the server needs to be concerned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about is 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brief initialization code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(to register a service and accept requests), and 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providing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implementation 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the RMI service interface.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Stubs and skeletons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29912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RMI uses stub and skeleton objects to </a:t>
            </a:r>
            <a:r>
              <a:rPr lang="en-US" sz="2000" dirty="0">
                <a:solidFill>
                  <a:srgbClr val="C00000"/>
                </a:solidFill>
              </a:rPr>
              <a:t>provide the connection</a:t>
            </a:r>
          </a:p>
          <a:p>
            <a:pPr marL="0" indent="0" algn="just">
              <a:buNone/>
            </a:pPr>
            <a:r>
              <a:rPr lang="en-US" sz="2000" dirty="0" smtClean="0"/>
              <a:t>       between </a:t>
            </a:r>
            <a:r>
              <a:rPr lang="en-US" sz="2000" dirty="0"/>
              <a:t>the client and the remote </a:t>
            </a:r>
            <a:r>
              <a:rPr lang="en-US" sz="2000" dirty="0" smtClean="0"/>
              <a:t>object.</a:t>
            </a:r>
            <a:endParaRPr lang="en-US" sz="2000" dirty="0"/>
          </a:p>
          <a:p>
            <a:pPr algn="just"/>
            <a:r>
              <a:rPr lang="en-US" sz="2000" dirty="0" smtClean="0"/>
              <a:t> </a:t>
            </a:r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i="1" dirty="0">
                <a:solidFill>
                  <a:srgbClr val="FF0000"/>
                </a:solidFill>
              </a:rPr>
              <a:t>stub </a:t>
            </a:r>
            <a:r>
              <a:rPr lang="en-US" sz="2000" dirty="0">
                <a:solidFill>
                  <a:srgbClr val="0070C0"/>
                </a:solidFill>
              </a:rPr>
              <a:t>is a </a:t>
            </a:r>
            <a:r>
              <a:rPr lang="en-US" sz="2000" i="1" dirty="0">
                <a:solidFill>
                  <a:srgbClr val="0070C0"/>
                </a:solidFill>
              </a:rPr>
              <a:t>proxy </a:t>
            </a:r>
            <a:r>
              <a:rPr lang="en-US" sz="2000" dirty="0">
                <a:solidFill>
                  <a:srgbClr val="0070C0"/>
                </a:solidFill>
              </a:rPr>
              <a:t>for a remote object </a:t>
            </a:r>
            <a:r>
              <a:rPr lang="en-US" sz="2000" dirty="0"/>
              <a:t>which is responsible </a:t>
            </a:r>
            <a:r>
              <a:rPr lang="en-US" sz="2000" dirty="0" smtClean="0"/>
              <a:t>for forwarding </a:t>
            </a:r>
            <a:r>
              <a:rPr lang="en-US" sz="2000" dirty="0"/>
              <a:t>method invocations from the client to the </a:t>
            </a:r>
            <a:r>
              <a:rPr lang="en-US" sz="2000" dirty="0" smtClean="0"/>
              <a:t>server </a:t>
            </a:r>
            <a:r>
              <a:rPr lang="en-US" sz="2000" dirty="0" smtClean="0">
                <a:solidFill>
                  <a:srgbClr val="0070C0"/>
                </a:solidFill>
              </a:rPr>
              <a:t>where </a:t>
            </a:r>
            <a:r>
              <a:rPr lang="en-US" sz="2000" dirty="0">
                <a:solidFill>
                  <a:srgbClr val="0070C0"/>
                </a:solidFill>
              </a:rPr>
              <a:t>the actual remote object implementation </a:t>
            </a:r>
            <a:r>
              <a:rPr lang="en-US" sz="2000" dirty="0" smtClean="0">
                <a:solidFill>
                  <a:srgbClr val="0070C0"/>
                </a:solidFill>
              </a:rPr>
              <a:t>resides.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client's</a:t>
            </a:r>
            <a:r>
              <a:rPr lang="en-US" sz="2000" dirty="0"/>
              <a:t> reference to a remote object</a:t>
            </a:r>
            <a:r>
              <a:rPr lang="en-US" sz="2000" dirty="0">
                <a:solidFill>
                  <a:srgbClr val="00B050"/>
                </a:solidFill>
              </a:rPr>
              <a:t>, therefore, is actually </a:t>
            </a:r>
            <a:r>
              <a:rPr lang="en-US" sz="2000" dirty="0" smtClean="0">
                <a:solidFill>
                  <a:srgbClr val="00B050"/>
                </a:solidFill>
              </a:rPr>
              <a:t>a  reference </a:t>
            </a:r>
            <a:r>
              <a:rPr lang="en-US" sz="2000" dirty="0">
                <a:solidFill>
                  <a:srgbClr val="00B050"/>
                </a:solidFill>
              </a:rPr>
              <a:t>to a local stub</a:t>
            </a:r>
            <a:r>
              <a:rPr lang="en-US" sz="2000" dirty="0"/>
              <a:t>. </a:t>
            </a:r>
            <a:r>
              <a:rPr lang="en-US" sz="2000" dirty="0" smtClean="0"/>
              <a:t> The </a:t>
            </a:r>
            <a:r>
              <a:rPr lang="en-US" sz="2000" dirty="0">
                <a:solidFill>
                  <a:srgbClr val="C00000"/>
                </a:solidFill>
              </a:rPr>
              <a:t>client has a local copy of the </a:t>
            </a:r>
            <a:r>
              <a:rPr lang="en-US" sz="2000" dirty="0" smtClean="0">
                <a:solidFill>
                  <a:srgbClr val="C00000"/>
                </a:solidFill>
              </a:rPr>
              <a:t>stub object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skeleton </a:t>
            </a:r>
            <a:r>
              <a:rPr lang="en-US" sz="2000" dirty="0"/>
              <a:t>is a server-side object which contains a method </a:t>
            </a:r>
            <a:r>
              <a:rPr lang="en-US" sz="2000" dirty="0" smtClean="0"/>
              <a:t>that dispatches (sent out) </a:t>
            </a:r>
            <a:r>
              <a:rPr lang="en-US" sz="2000" dirty="0"/>
              <a:t>calls to the actual remote object </a:t>
            </a:r>
            <a:r>
              <a:rPr lang="en-US" sz="2000" dirty="0" smtClean="0"/>
              <a:t>implementation.</a:t>
            </a:r>
            <a:endParaRPr lang="en-US" sz="2000" dirty="0"/>
          </a:p>
          <a:p>
            <a:pPr algn="just"/>
            <a:r>
              <a:rPr lang="en-US" sz="2000" dirty="0" smtClean="0"/>
              <a:t>A </a:t>
            </a:r>
            <a:r>
              <a:rPr lang="en-US" sz="2000" dirty="0">
                <a:solidFill>
                  <a:srgbClr val="FF0000"/>
                </a:solidFill>
              </a:rPr>
              <a:t>remote object </a:t>
            </a:r>
            <a:r>
              <a:rPr lang="en-US" sz="2000" dirty="0"/>
              <a:t>has an associated local skeleton object </a:t>
            </a:r>
            <a:r>
              <a:rPr lang="en-US" sz="2000" dirty="0" smtClean="0"/>
              <a:t>to dispatch(sent out) remote </a:t>
            </a:r>
            <a:r>
              <a:rPr lang="en-US" sz="2000" dirty="0"/>
              <a:t>calls to </a:t>
            </a:r>
            <a:r>
              <a:rPr lang="en-US" sz="2000" dirty="0" smtClean="0"/>
              <a:t>it.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424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RMI Stubs And Skeletons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88" y="19050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0" indent="0" algn="just"/>
            <a:r>
              <a:rPr lang="en-US" dirty="0" smtClean="0"/>
              <a:t>  Note: </a:t>
            </a:r>
            <a:r>
              <a:rPr lang="en-US" dirty="0"/>
              <a:t>Java 2 (JDK1.2) </a:t>
            </a:r>
            <a:r>
              <a:rPr lang="en-US" dirty="0">
                <a:solidFill>
                  <a:srgbClr val="00B0F0"/>
                </a:solidFill>
              </a:rPr>
              <a:t>does not require an </a:t>
            </a:r>
            <a:r>
              <a:rPr lang="en-US" dirty="0" smtClean="0">
                <a:solidFill>
                  <a:srgbClr val="00B0F0"/>
                </a:solidFill>
              </a:rPr>
              <a:t>explicit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B0F0"/>
                </a:solidFill>
              </a:rPr>
              <a:t>    skeleton </a:t>
            </a:r>
            <a:r>
              <a:rPr lang="en-US" dirty="0">
                <a:solidFill>
                  <a:srgbClr val="00B0F0"/>
                </a:solidFill>
              </a:rPr>
              <a:t>class.</a:t>
            </a:r>
          </a:p>
          <a:p>
            <a:pPr marL="0" indent="0" algn="just"/>
            <a:r>
              <a:rPr lang="en-US" dirty="0" smtClean="0"/>
              <a:t>  The </a:t>
            </a:r>
            <a:r>
              <a:rPr lang="en-US" dirty="0"/>
              <a:t>skeleton object is automatically provided on </a:t>
            </a:r>
            <a:r>
              <a:rPr lang="en-US" dirty="0" smtClean="0"/>
              <a:t>the</a:t>
            </a:r>
          </a:p>
          <a:p>
            <a:pPr marL="0" indent="0" algn="just">
              <a:buNone/>
            </a:pPr>
            <a:r>
              <a:rPr lang="en-US" dirty="0" smtClean="0"/>
              <a:t>    server </a:t>
            </a:r>
            <a:r>
              <a:rPr lang="en-US" dirty="0"/>
              <a:t>side.</a:t>
            </a:r>
          </a:p>
          <a:p>
            <a:pPr marL="0" indent="0" algn="just"/>
            <a:r>
              <a:rPr lang="en-US" dirty="0" smtClean="0"/>
              <a:t>  A </a:t>
            </a:r>
            <a:r>
              <a:rPr lang="en-US" dirty="0"/>
              <a:t>method can get a reference to a remote </a:t>
            </a:r>
            <a:r>
              <a:rPr lang="en-US" dirty="0" smtClean="0"/>
              <a:t>object by</a:t>
            </a:r>
          </a:p>
          <a:p>
            <a:pPr marL="0" indent="0" algn="just">
              <a:buNone/>
            </a:pPr>
            <a:r>
              <a:rPr lang="en-US" dirty="0" smtClean="0"/>
              <a:t>    looking </a:t>
            </a:r>
            <a:r>
              <a:rPr lang="en-US" dirty="0"/>
              <a:t>up the remote object in some </a:t>
            </a:r>
            <a:r>
              <a:rPr lang="en-US" dirty="0" smtClean="0"/>
              <a:t>directory</a:t>
            </a:r>
          </a:p>
          <a:p>
            <a:pPr marL="0" indent="0" algn="just">
              <a:buNone/>
            </a:pPr>
            <a:r>
              <a:rPr lang="en-US" dirty="0" smtClean="0"/>
              <a:t>    service.</a:t>
            </a:r>
          </a:p>
          <a:p>
            <a:pPr marL="0" indent="0" algn="just"/>
            <a:r>
              <a:rPr lang="en-US" dirty="0" smtClean="0"/>
              <a:t>  </a:t>
            </a:r>
            <a:r>
              <a:rPr lang="en-US" dirty="0"/>
              <a:t>RMI provides </a:t>
            </a:r>
            <a:r>
              <a:rPr lang="en-US" dirty="0" smtClean="0"/>
              <a:t>a simple </a:t>
            </a:r>
            <a:r>
              <a:rPr lang="en-US" dirty="0"/>
              <a:t>directory service called </a:t>
            </a:r>
            <a:r>
              <a:rPr lang="en-US" dirty="0" smtClean="0"/>
              <a:t>the</a:t>
            </a:r>
          </a:p>
          <a:p>
            <a:pPr marL="0" indent="0" algn="just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RMI </a:t>
            </a:r>
            <a:r>
              <a:rPr lang="en-US" dirty="0">
                <a:solidFill>
                  <a:srgbClr val="FF0000"/>
                </a:solidFill>
              </a:rPr>
              <a:t>registry </a:t>
            </a:r>
            <a:r>
              <a:rPr lang="en-US" dirty="0"/>
              <a:t>for this </a:t>
            </a:r>
            <a:r>
              <a:rPr lang="en-US" dirty="0" smtClean="0"/>
              <a:t>purpose by </a:t>
            </a:r>
            <a:r>
              <a:rPr lang="en-US" dirty="0"/>
              <a:t>receiving </a:t>
            </a:r>
            <a:r>
              <a:rPr lang="en-US" dirty="0" smtClean="0"/>
              <a:t>the</a:t>
            </a:r>
          </a:p>
          <a:p>
            <a:pPr marL="0" indent="0" algn="just">
              <a:buNone/>
            </a:pPr>
            <a:r>
              <a:rPr lang="en-US" dirty="0" smtClean="0"/>
              <a:t>    remote </a:t>
            </a:r>
            <a:r>
              <a:rPr lang="en-US" dirty="0"/>
              <a:t>object reference as a method argument </a:t>
            </a:r>
            <a:r>
              <a:rPr lang="en-US" dirty="0" smtClean="0"/>
              <a:t>or</a:t>
            </a:r>
          </a:p>
          <a:p>
            <a:pPr marL="0" indent="0" algn="just">
              <a:buNone/>
            </a:pPr>
            <a:r>
              <a:rPr lang="en-US" dirty="0" smtClean="0"/>
              <a:t>    return value.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62000"/>
            <a:ext cx="6400799" cy="5867400"/>
          </a:xfrm>
        </p:spPr>
      </p:pic>
    </p:spTree>
    <p:extLst>
      <p:ext uri="{BB962C8B-B14F-4D97-AF65-F5344CB8AC3E}">
        <p14:creationId xmlns:p14="http://schemas.microsoft.com/office/powerpoint/2010/main" val="3240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Steps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Step1: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Create and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interface that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specifies</a:t>
            </a:r>
          </a:p>
          <a:p>
            <a:pPr marL="400050" lvl="1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that will have remote access.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Must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Must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interface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java.rmi.Remote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remote method must have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pPr marL="400050" lvl="1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java.rmi.RemoteException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Interface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must reside on both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server and the</a:t>
            </a:r>
          </a:p>
          <a:p>
            <a:pPr marL="400050" lvl="1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client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</a:p>
          <a:p>
            <a:pPr marL="400050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Any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parameters or return value of a</a:t>
            </a:r>
          </a:p>
          <a:p>
            <a:pPr marL="400050" lvl="1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reference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must implement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1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steps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Step 2:</a:t>
            </a:r>
          </a:p>
          <a:p>
            <a:pPr marL="0" indent="0" algn="just"/>
            <a:r>
              <a:rPr lang="en-US" dirty="0" smtClean="0"/>
              <a:t>  Write </a:t>
            </a:r>
            <a:r>
              <a:rPr lang="en-US" dirty="0"/>
              <a:t>and compile a class that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 smtClean="0"/>
              <a:t>the</a:t>
            </a:r>
          </a:p>
          <a:p>
            <a:pPr marL="0" indent="0" algn="just">
              <a:buNone/>
            </a:pPr>
            <a:r>
              <a:rPr lang="en-US" dirty="0" smtClean="0"/>
              <a:t>    remote interface </a:t>
            </a:r>
            <a:r>
              <a:rPr lang="en-US" dirty="0"/>
              <a:t>in 1.</a:t>
            </a:r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dirty="0" smtClean="0"/>
              <a:t> Must </a:t>
            </a:r>
            <a:r>
              <a:rPr lang="en-US" dirty="0" smtClean="0">
                <a:solidFill>
                  <a:srgbClr val="FF0000"/>
                </a:solidFill>
              </a:rPr>
              <a:t>extend</a:t>
            </a:r>
          </a:p>
          <a:p>
            <a:pPr marL="0" indent="0" algn="just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java.rmi.server.UnicastRemoteObject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dirty="0" smtClean="0"/>
              <a:t> Must </a:t>
            </a:r>
            <a:r>
              <a:rPr lang="en-US" dirty="0"/>
              <a:t>implement the remote interface in 1</a:t>
            </a:r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dirty="0" smtClean="0"/>
              <a:t> Its </a:t>
            </a:r>
            <a:r>
              <a:rPr lang="en-US" dirty="0">
                <a:solidFill>
                  <a:srgbClr val="FF0000"/>
                </a:solidFill>
              </a:rPr>
              <a:t>constructors</a:t>
            </a:r>
            <a:r>
              <a:rPr lang="en-US" dirty="0"/>
              <a:t> must be defined explicitly </a:t>
            </a:r>
            <a:r>
              <a:rPr lang="en-US" dirty="0" smtClean="0"/>
              <a:t>since</a:t>
            </a:r>
          </a:p>
          <a:p>
            <a:pPr marL="0" indent="0" algn="just">
              <a:buNone/>
            </a:pPr>
            <a:r>
              <a:rPr lang="en-US" dirty="0" smtClean="0"/>
              <a:t>    they </a:t>
            </a:r>
            <a:r>
              <a:rPr lang="en-US" dirty="0"/>
              <a:t>each may </a:t>
            </a:r>
            <a:r>
              <a:rPr lang="en-US" dirty="0">
                <a:solidFill>
                  <a:srgbClr val="FF0000"/>
                </a:solidFill>
              </a:rPr>
              <a:t>throw</a:t>
            </a:r>
            <a:r>
              <a:rPr lang="en-US" dirty="0"/>
              <a:t> </a:t>
            </a:r>
            <a:r>
              <a:rPr lang="en-US" dirty="0" err="1"/>
              <a:t>java.rmi.RemoteException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• </a:t>
            </a:r>
            <a:r>
              <a:rPr lang="en-US" dirty="0" smtClean="0">
                <a:solidFill>
                  <a:srgbClr val="FF0000"/>
                </a:solidFill>
              </a:rPr>
              <a:t> Resides </a:t>
            </a:r>
            <a:r>
              <a:rPr lang="en-US" dirty="0">
                <a:solidFill>
                  <a:srgbClr val="FF0000"/>
                </a:solidFill>
              </a:rPr>
              <a:t>on the server side only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steps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68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Step 3:</a:t>
            </a:r>
          </a:p>
          <a:p>
            <a:pPr marL="0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stub 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tool.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rmic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ImplementationClass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Leave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stub on the server side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copy of the stub class on the client side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Remote Method Invocation (RMI)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Remote Method Invocation (RMI) is a </a:t>
            </a:r>
            <a:r>
              <a:rPr lang="en-US" dirty="0">
                <a:solidFill>
                  <a:srgbClr val="FF0000"/>
                </a:solidFill>
              </a:rPr>
              <a:t>distributed systems technology </a:t>
            </a:r>
            <a:r>
              <a:rPr lang="en-US" dirty="0"/>
              <a:t>that allows one Java </a:t>
            </a:r>
            <a:r>
              <a:rPr lang="en-US" dirty="0" smtClean="0"/>
              <a:t>Virtual Machine </a:t>
            </a:r>
            <a:r>
              <a:rPr lang="en-US" dirty="0"/>
              <a:t>(JVM) to invoke object methods that will be run on another JVM located elsewhere on </a:t>
            </a:r>
            <a:r>
              <a:rPr lang="en-US" dirty="0" smtClean="0"/>
              <a:t>a network.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technology is extremely important for the development of large-scale systems, as </a:t>
            </a:r>
            <a:r>
              <a:rPr lang="en-US" dirty="0" smtClean="0"/>
              <a:t>it makes </a:t>
            </a:r>
            <a:r>
              <a:rPr lang="en-US" dirty="0"/>
              <a:t>it possible </a:t>
            </a:r>
            <a:r>
              <a:rPr lang="en-US" dirty="0">
                <a:solidFill>
                  <a:srgbClr val="FF0000"/>
                </a:solidFill>
              </a:rPr>
              <a:t>to distribute resources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processing load across more than one machine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Step 4: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and compile a server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Instantiates an object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of the implementation class in 2;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This is the remote object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remote object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implObj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 unique identifier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(a String) for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registry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java.rmi.Naming.rebind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uniqueID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implObj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The implementation class and the server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combined into one class, particularly if there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need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server class to extend another class.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RMI Steps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6868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Step 5:</a:t>
            </a:r>
          </a:p>
          <a:p>
            <a:pPr marL="0" inden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Write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compile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 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  Requests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object from the remote server using its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hostname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 unique identifier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object, and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casts that object to the interface type from 1.</a:t>
            </a:r>
          </a:p>
          <a:p>
            <a:pPr marL="0" inden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InterfaceType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InterfaceType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java.rmi.Naming.lookup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://localhost/uniqueID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1099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default port and if used,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specification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omitted.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client is running on the same machine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remote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(the server),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RMI Steps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Steps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Step 6:</a:t>
            </a:r>
          </a:p>
          <a:p>
            <a:pPr marL="0" indent="0"/>
            <a:r>
              <a:rPr lang="en-US" dirty="0" smtClean="0"/>
              <a:t>  Start </a:t>
            </a:r>
            <a:r>
              <a:rPr lang="en-US" dirty="0"/>
              <a:t>the bootstrap </a:t>
            </a:r>
            <a:r>
              <a:rPr lang="en-US" dirty="0" err="1"/>
              <a:t>rmi</a:t>
            </a:r>
            <a:r>
              <a:rPr lang="en-US" dirty="0"/>
              <a:t> registry in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   background on the server side.</a:t>
            </a:r>
          </a:p>
          <a:p>
            <a:pPr marL="0" indent="0"/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Start </a:t>
            </a:r>
            <a:r>
              <a:rPr lang="en-US" dirty="0" err="1" smtClean="0">
                <a:solidFill>
                  <a:srgbClr val="FF0000"/>
                </a:solidFill>
              </a:rPr>
              <a:t>rmiregistry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Step 7:</a:t>
            </a:r>
          </a:p>
          <a:p>
            <a:pPr marL="0" indent="0"/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>
                <a:solidFill>
                  <a:srgbClr val="FF0000"/>
                </a:solidFill>
              </a:rPr>
              <a:t>the server class </a:t>
            </a:r>
            <a:r>
              <a:rPr lang="en-US" dirty="0"/>
              <a:t>on the machine that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   client named,  j</a:t>
            </a:r>
            <a:r>
              <a:rPr lang="en-US" b="1" dirty="0" smtClean="0"/>
              <a:t>ava </a:t>
            </a:r>
            <a:r>
              <a:rPr lang="en-US" b="1" dirty="0" err="1" smtClean="0"/>
              <a:t>ServerClass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/>
              <a:t>: The </a:t>
            </a:r>
            <a:r>
              <a:rPr lang="en-US" dirty="0" err="1"/>
              <a:t>rmi</a:t>
            </a:r>
            <a:r>
              <a:rPr lang="en-US" dirty="0"/>
              <a:t> registry and the server must run 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same </a:t>
            </a:r>
            <a:r>
              <a:rPr lang="en-US" dirty="0">
                <a:solidFill>
                  <a:srgbClr val="FF0000"/>
                </a:solidFill>
              </a:rPr>
              <a:t>machine and in the same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7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Steps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Step 8: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   Execute </a:t>
            </a:r>
            <a:r>
              <a:rPr lang="en-US" dirty="0"/>
              <a:t>the client class on another machine</a:t>
            </a:r>
          </a:p>
          <a:p>
            <a:pPr marL="0" indent="0">
              <a:buNone/>
            </a:pPr>
            <a:r>
              <a:rPr lang="en-US" b="1" dirty="0" smtClean="0"/>
              <a:t>     java </a:t>
            </a:r>
            <a:r>
              <a:rPr lang="en-US" b="1" dirty="0" err="1" smtClean="0"/>
              <a:t>ClientClass</a:t>
            </a:r>
            <a:endParaRPr lang="en-US" b="1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Any objects that will be passed as </a:t>
            </a:r>
            <a:r>
              <a:rPr lang="en-US" dirty="0" smtClean="0"/>
              <a:t>parameters to </a:t>
            </a:r>
            <a:r>
              <a:rPr lang="en-US" dirty="0"/>
              <a:t>the remote object method or returned </a:t>
            </a:r>
            <a:r>
              <a:rPr lang="en-US" dirty="0" smtClean="0"/>
              <a:t>as its </a:t>
            </a:r>
            <a:r>
              <a:rPr lang="en-US" dirty="0"/>
              <a:t>result must be 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6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7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29718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209800"/>
            <a:ext cx="5486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Code (Server Class)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77672"/>
            <a:ext cx="314325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01963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RMI Code (Client Class)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8486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 behind RMI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0" y="2249488"/>
            <a:ext cx="7042280" cy="4324350"/>
          </a:xfrm>
        </p:spPr>
      </p:pic>
    </p:spTree>
    <p:extLst>
      <p:ext uri="{BB962C8B-B14F-4D97-AF65-F5344CB8AC3E}">
        <p14:creationId xmlns:p14="http://schemas.microsoft.com/office/powerpoint/2010/main" val="26453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running on one JVM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invokes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 of an object hosted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JVM.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Communication like this does not have to be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one-way process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either—a remote object method can return data as well as accept it as a parameter.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RMI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Each </a:t>
            </a:r>
            <a:r>
              <a:rPr lang="en-US" dirty="0">
                <a:solidFill>
                  <a:srgbClr val="0070C0"/>
                </a:solidFill>
              </a:rPr>
              <a:t>RMI service is defined by an interface</a:t>
            </a:r>
            <a:r>
              <a:rPr lang="en-US" dirty="0"/>
              <a:t>, which describes </a:t>
            </a:r>
            <a:r>
              <a:rPr lang="en-US" dirty="0">
                <a:solidFill>
                  <a:srgbClr val="C00000"/>
                </a:solidFill>
              </a:rPr>
              <a:t>object methods </a:t>
            </a:r>
            <a:r>
              <a:rPr lang="en-US" dirty="0"/>
              <a:t>that can be </a:t>
            </a:r>
            <a:r>
              <a:rPr lang="en-US" dirty="0" smtClean="0"/>
              <a:t>executed remotely.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/>
              <a:t> must be shared by all developers who will write software for </a:t>
            </a:r>
            <a:r>
              <a:rPr lang="en-US" dirty="0" smtClean="0"/>
              <a:t>that service—It (interfaces) </a:t>
            </a:r>
            <a:r>
              <a:rPr lang="en-US" dirty="0"/>
              <a:t>acts as a blueprint for applications that will </a:t>
            </a:r>
            <a:r>
              <a:rPr lang="en-US" dirty="0">
                <a:solidFill>
                  <a:srgbClr val="C00000"/>
                </a:solidFill>
              </a:rPr>
              <a:t>use and provide implementations of </a:t>
            </a:r>
            <a:r>
              <a:rPr lang="en-US" dirty="0" smtClean="0">
                <a:solidFill>
                  <a:srgbClr val="C00000"/>
                </a:solidFill>
              </a:rPr>
              <a:t>the service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More </a:t>
            </a:r>
            <a:r>
              <a:rPr lang="en-US" dirty="0"/>
              <a:t>than one implementation of the interface can be created, and developers do not </a:t>
            </a:r>
            <a:r>
              <a:rPr lang="en-US" dirty="0" smtClean="0"/>
              <a:t>need to </a:t>
            </a:r>
            <a:r>
              <a:rPr lang="en-US" dirty="0"/>
              <a:t>be aware of which implementation is being used or where it is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How does RMI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Systems that use RMI for communication typically are divided into two categories: clients </a:t>
            </a:r>
            <a:r>
              <a:rPr lang="en-US" dirty="0" smtClean="0"/>
              <a:t>and servers.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server provides </a:t>
            </a:r>
            <a:r>
              <a:rPr lang="en-US" dirty="0"/>
              <a:t>an RMI service, and a </a:t>
            </a:r>
            <a:r>
              <a:rPr lang="en-US" dirty="0">
                <a:solidFill>
                  <a:srgbClr val="0070C0"/>
                </a:solidFill>
              </a:rPr>
              <a:t>client invokes </a:t>
            </a:r>
            <a:r>
              <a:rPr lang="en-US" dirty="0"/>
              <a:t>object methods of this service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C00000"/>
                </a:solidFill>
              </a:rPr>
              <a:t>RMI servers </a:t>
            </a:r>
            <a:r>
              <a:rPr lang="en-US" dirty="0"/>
              <a:t>must </a:t>
            </a:r>
            <a:r>
              <a:rPr lang="en-US" dirty="0">
                <a:solidFill>
                  <a:srgbClr val="FFC000"/>
                </a:solidFill>
              </a:rPr>
              <a:t>register with a lookup service</a:t>
            </a:r>
            <a:r>
              <a:rPr lang="en-US" dirty="0"/>
              <a:t>, to allow clients to find them, or they can </a:t>
            </a:r>
            <a:r>
              <a:rPr lang="en-US" dirty="0" smtClean="0">
                <a:solidFill>
                  <a:srgbClr val="00B0F0"/>
                </a:solidFill>
              </a:rPr>
              <a:t>make available </a:t>
            </a:r>
            <a:r>
              <a:rPr lang="en-US" dirty="0">
                <a:solidFill>
                  <a:srgbClr val="00B0F0"/>
                </a:solidFill>
              </a:rPr>
              <a:t>a reference to the service </a:t>
            </a:r>
            <a:r>
              <a:rPr lang="en-US" dirty="0"/>
              <a:t>in some other fashion.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Included </a:t>
            </a:r>
            <a:r>
              <a:rPr lang="en-US" dirty="0"/>
              <a:t>as part of the </a:t>
            </a:r>
            <a:r>
              <a:rPr lang="en-US" dirty="0">
                <a:solidFill>
                  <a:srgbClr val="0070C0"/>
                </a:solidFill>
              </a:rPr>
              <a:t>Java platform </a:t>
            </a:r>
            <a:r>
              <a:rPr lang="en-US" dirty="0" smtClean="0">
                <a:solidFill>
                  <a:srgbClr val="0070C0"/>
                </a:solidFill>
              </a:rPr>
              <a:t>is an </a:t>
            </a:r>
            <a:r>
              <a:rPr lang="en-US" dirty="0">
                <a:solidFill>
                  <a:srgbClr val="0070C0"/>
                </a:solidFill>
              </a:rPr>
              <a:t>application </a:t>
            </a:r>
            <a:r>
              <a:rPr lang="en-US" dirty="0"/>
              <a:t>called </a:t>
            </a:r>
            <a:r>
              <a:rPr lang="en-US" i="1" dirty="0" err="1" smtClean="0">
                <a:solidFill>
                  <a:srgbClr val="C00000"/>
                </a:solidFill>
              </a:rPr>
              <a:t>rmi</a:t>
            </a:r>
            <a:r>
              <a:rPr lang="en-US" i="1" dirty="0" smtClean="0">
                <a:solidFill>
                  <a:srgbClr val="C00000"/>
                </a:solidFill>
              </a:rPr>
              <a:t>-registry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dirty="0"/>
              <a:t>which runs as a separate process and allows applications </a:t>
            </a:r>
            <a:r>
              <a:rPr lang="en-US" dirty="0" smtClean="0"/>
              <a:t>to register </a:t>
            </a:r>
            <a:r>
              <a:rPr lang="en-US" dirty="0"/>
              <a:t>RMI services or obtain a reference to a named service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Once a server has registered</a:t>
            </a:r>
            <a:r>
              <a:rPr lang="en-US" dirty="0"/>
              <a:t>, it </a:t>
            </a:r>
            <a:r>
              <a:rPr lang="en-US" dirty="0" smtClean="0"/>
              <a:t>will then </a:t>
            </a:r>
            <a:r>
              <a:rPr lang="en-US" dirty="0"/>
              <a:t>wait for incoming RMI requests from clients.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762000"/>
          </a:xfrm>
        </p:spPr>
        <p:txBody>
          <a:bodyPr/>
          <a:lstStyle/>
          <a:p>
            <a:r>
              <a:rPr lang="en-US" dirty="0" smtClean="0"/>
              <a:t>How does RMI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Associated with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each service registration is a name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(represented as a 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 clients to select the appropriate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service.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service moves from one server to another,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client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only look up the registry again to find the new location. This makes for a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fault tolerant system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service is unavailable because a machine is down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administrator could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launch a new instance of the service on another system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have it register with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RMI registry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registry remains active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you can have your servers go online and offline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move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host to host.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registry doesn't care which host a service is offered from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clients get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service location directly from the registry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Multiple services can register with the same registry.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29600" cy="4159140"/>
          </a:xfrm>
        </p:spPr>
      </p:pic>
    </p:spTree>
    <p:extLst>
      <p:ext uri="{BB962C8B-B14F-4D97-AF65-F5344CB8AC3E}">
        <p14:creationId xmlns:p14="http://schemas.microsoft.com/office/powerpoint/2010/main" val="25993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en-US" dirty="0" smtClean="0"/>
              <a:t>How RMI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RMI clients will send RMI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messages(Empty Interface)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invoke an object method remotely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Before 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remote 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invocation can occur,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however, the client must have a remote object reference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normally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obtained by looking up a service in the RMI registry.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client application requests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particular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service name,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receives a URL to the remote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following format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RMI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representing a remote object reference: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rmi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://hostname:port/servicename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where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hostname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represents the name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(or IP address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location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machine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service name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description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658</TotalTime>
  <Words>1669</Words>
  <Application>Microsoft Office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Georgia</vt:lpstr>
      <vt:lpstr>Times New Roman</vt:lpstr>
      <vt:lpstr>Trebuchet MS</vt:lpstr>
      <vt:lpstr>Wingdings 2</vt:lpstr>
      <vt:lpstr>Urban</vt:lpstr>
      <vt:lpstr>Remote Method Invocation</vt:lpstr>
      <vt:lpstr>Remote Method Invocation (RMI)</vt:lpstr>
      <vt:lpstr>Basic concept behind RMI</vt:lpstr>
      <vt:lpstr>PowerPoint Presentation</vt:lpstr>
      <vt:lpstr>RMI services</vt:lpstr>
      <vt:lpstr>How does RMI work</vt:lpstr>
      <vt:lpstr>How does RMI work</vt:lpstr>
      <vt:lpstr>Multiple services can register with the same registry. </vt:lpstr>
      <vt:lpstr>How RMI works</vt:lpstr>
      <vt:lpstr>Stubs and skeleton</vt:lpstr>
      <vt:lpstr>Stubs</vt:lpstr>
      <vt:lpstr>Communication between stub and skeleton</vt:lpstr>
      <vt:lpstr>What Skeleton does</vt:lpstr>
      <vt:lpstr> Stubs and skeletons</vt:lpstr>
      <vt:lpstr>RMI Stubs And Skeletons </vt:lpstr>
      <vt:lpstr>PowerPoint Presentation</vt:lpstr>
      <vt:lpstr>RMI Steps</vt:lpstr>
      <vt:lpstr>RMI steps</vt:lpstr>
      <vt:lpstr>RMI steps</vt:lpstr>
      <vt:lpstr>PowerPoint Presentation</vt:lpstr>
      <vt:lpstr>PowerPoint Presentation</vt:lpstr>
      <vt:lpstr>RMI Steps</vt:lpstr>
      <vt:lpstr>RMI Steps</vt:lpstr>
      <vt:lpstr>Example</vt:lpstr>
      <vt:lpstr>RMI Code</vt:lpstr>
      <vt:lpstr>RMI Code (Server Class)</vt:lpstr>
      <vt:lpstr>RMI Code (Client Class)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</dc:title>
  <dc:creator>Saima Nadeem</dc:creator>
  <cp:lastModifiedBy>MRT www.Win2Farsi.com</cp:lastModifiedBy>
  <cp:revision>71</cp:revision>
  <dcterms:created xsi:type="dcterms:W3CDTF">2015-04-16T03:18:13Z</dcterms:created>
  <dcterms:modified xsi:type="dcterms:W3CDTF">2022-11-04T13:50:53Z</dcterms:modified>
</cp:coreProperties>
</file>