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9" r:id="rId2"/>
    <p:sldId id="345" r:id="rId3"/>
    <p:sldId id="280" r:id="rId4"/>
    <p:sldId id="346" r:id="rId5"/>
    <p:sldId id="282" r:id="rId6"/>
    <p:sldId id="319" r:id="rId7"/>
    <p:sldId id="320" r:id="rId8"/>
    <p:sldId id="321" r:id="rId9"/>
    <p:sldId id="355" r:id="rId10"/>
    <p:sldId id="322" r:id="rId11"/>
    <p:sldId id="356" r:id="rId12"/>
    <p:sldId id="323" r:id="rId13"/>
    <p:sldId id="324" r:id="rId14"/>
    <p:sldId id="325" r:id="rId15"/>
    <p:sldId id="326" r:id="rId16"/>
    <p:sldId id="327" r:id="rId17"/>
    <p:sldId id="328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29" r:id="rId27"/>
    <p:sldId id="330" r:id="rId28"/>
    <p:sldId id="357" r:id="rId29"/>
    <p:sldId id="331" r:id="rId30"/>
    <p:sldId id="332" r:id="rId31"/>
    <p:sldId id="334" r:id="rId32"/>
    <p:sldId id="358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849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06E90-9870-435E-A6D9-5AAAC68ABBC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4273-87C8-482D-9524-2F43646F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74273-87C8-482D-9524-2F43646F1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59AA-9C7A-4BB3-8EDC-D9CE27B0270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706B-0F91-405D-B1C6-E60542390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4004440" y="0"/>
            <a:ext cx="3862556" cy="225446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572" y="4698144"/>
            <a:ext cx="9816663" cy="1160901"/>
          </a:xfrm>
        </p:spPr>
        <p:txBody>
          <a:bodyPr>
            <a:noAutofit/>
          </a:bodyPr>
          <a:lstStyle/>
          <a:p>
            <a:pPr lvl="0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7200" b="1" dirty="0"/>
              <a:t>Java Basics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smtClean="0"/>
              <a:t>Week 01-B</a:t>
            </a:r>
            <a:endParaRPr lang="en-US" sz="7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5696" y="5859045"/>
            <a:ext cx="9816663" cy="886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Instructor : </a:t>
            </a:r>
            <a:r>
              <a:rPr lang="en-US" sz="2800" dirty="0" smtClean="0"/>
              <a:t>Dr. </a:t>
            </a:r>
            <a:r>
              <a:rPr lang="en-US" sz="2800" dirty="0" err="1" smtClean="0"/>
              <a:t>Saif</a:t>
            </a:r>
            <a:r>
              <a:rPr lang="en-US" sz="2800" dirty="0" smtClean="0"/>
              <a:t> Ur </a:t>
            </a:r>
            <a:r>
              <a:rPr lang="en-US" sz="2800" dirty="0" err="1" smtClean="0"/>
              <a:t>Rehman</a:t>
            </a:r>
            <a:endParaRPr lang="en-US" sz="2800" dirty="0" smtClean="0"/>
          </a:p>
          <a:p>
            <a:r>
              <a:rPr lang="en-US" sz="2800" b="1" dirty="0" smtClean="0"/>
              <a:t>Lab Engineer: </a:t>
            </a:r>
            <a:r>
              <a:rPr lang="en-US" sz="2800" dirty="0" smtClean="0"/>
              <a:t>Muhammad Hassan </a:t>
            </a:r>
            <a:r>
              <a:rPr lang="en-US" sz="2800" dirty="0" err="1" smtClean="0"/>
              <a:t>Mujtaba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Java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Java arithmetic operators are used to perform addition, subtraction, multiplication, and division. They act as basic mathematical </a:t>
            </a:r>
            <a:r>
              <a:rPr lang="en-US" sz="3200" dirty="0" smtClean="0"/>
              <a:t>operations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Java 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330" y="1130898"/>
            <a:ext cx="7185338" cy="5360276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OperatorExample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a=10;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b=5;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);//15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(a-b);//5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(a*b);//50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(a/b);//2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a%b</a:t>
            </a:r>
            <a:r>
              <a:rPr lang="en-US" dirty="0"/>
              <a:t>);//0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Expression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765" y="1023145"/>
            <a:ext cx="6670183" cy="125169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Java Arithmetic Operator Example: Expression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2274838"/>
            <a:ext cx="6096000" cy="452431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{</a:t>
            </a:r>
            <a:r>
              <a:rPr lang="en-US" sz="2400" dirty="0"/>
              <a:t>  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System.out.println</a:t>
            </a:r>
            <a:r>
              <a:rPr lang="en-US" sz="2400" dirty="0"/>
              <a:t>(10*10/5+3-1*4/2);  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}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3747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Bitwise operator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65" y="1386348"/>
            <a:ext cx="8620885" cy="4950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THE LOGICAL OPERATORS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40" y="2331076"/>
            <a:ext cx="10213489" cy="28075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ASSIGNMENT </a:t>
            </a:r>
            <a:r>
              <a:rPr lang="en-US" sz="5400" dirty="0"/>
              <a:t>OPERATORS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5" y="1107583"/>
            <a:ext cx="10032642" cy="5280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PRECEDENCE OF JAVA 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591"/>
            <a:ext cx="9271715" cy="303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PRECEDENCE OF JAVA 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5" y="2234484"/>
            <a:ext cx="8809149" cy="3039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Arrays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3822"/>
            <a:ext cx="10515600" cy="536027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An </a:t>
            </a:r>
            <a:r>
              <a:rPr lang="en-US" dirty="0"/>
              <a:t>array is a collection of similar types of </a:t>
            </a:r>
            <a:r>
              <a:rPr lang="en-US" dirty="0" smtClean="0"/>
              <a:t>data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example, if we want to store the names of 100 people then we can create an array of the string type that can store 100 </a:t>
            </a:r>
            <a:r>
              <a:rPr lang="en-US" dirty="0" smtClean="0"/>
              <a:t>names.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String[] array = new String[100];</a:t>
            </a:r>
          </a:p>
          <a:p>
            <a:pPr algn="just">
              <a:lnSpc>
                <a:spcPct val="110000"/>
              </a:lnSpc>
            </a:pP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/>
              <a:t>Here, the above array cannot store more than 100 names. The number of values in a Java array is always fixed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Arrays Declaration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6755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In </a:t>
            </a:r>
            <a:r>
              <a:rPr lang="en-US" sz="3200" dirty="0"/>
              <a:t>Java, here is how we can declare an array.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Data type[] Array Name;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Example: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			</a:t>
            </a:r>
            <a:r>
              <a:rPr lang="en-US" sz="3600" dirty="0" smtClean="0">
                <a:solidFill>
                  <a:srgbClr val="FF0000"/>
                </a:solidFill>
              </a:rPr>
              <a:t>Double</a:t>
            </a:r>
            <a:r>
              <a:rPr lang="en-US" sz="3600" dirty="0">
                <a:solidFill>
                  <a:srgbClr val="FF0000"/>
                </a:solidFill>
              </a:rPr>
              <a:t>[] data;</a:t>
            </a:r>
          </a:p>
          <a:p>
            <a:pPr>
              <a:lnSpc>
                <a:spcPct val="120000"/>
              </a:lnSpc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Course Contents- </a:t>
            </a:r>
            <a:r>
              <a:rPr lang="en-US" sz="5400" b="1" u="sng" dirty="0" smtClean="0"/>
              <a:t>Week01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Learn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about how to setup JDK on a local machine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ick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some integrated development environment (IDE). 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Understand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basic syntax of Java with some examples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Installation 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JDK 8 installation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IDE 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installation</a:t>
            </a:r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0"/>
            <a:r>
              <a:rPr lang="en-US" b="1" u="sng" dirty="0">
                <a:solidFill>
                  <a:srgbClr val="FF0000"/>
                </a:solidFill>
              </a:rPr>
              <a:t>Java Basics</a:t>
            </a:r>
            <a:endParaRPr lang="en-US" sz="24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Data Types</a:t>
            </a:r>
            <a:endParaRPr lang="en-US" sz="20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Arrays</a:t>
            </a:r>
            <a:endParaRPr lang="en-US" sz="20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Operators</a:t>
            </a:r>
            <a:endParaRPr lang="en-US" sz="20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Methods</a:t>
            </a:r>
            <a:endParaRPr lang="en-US" sz="20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String</a:t>
            </a:r>
            <a:endParaRPr lang="en-US" sz="2000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Lab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Line Callout 3 6"/>
          <p:cNvSpPr/>
          <p:nvPr/>
        </p:nvSpPr>
        <p:spPr>
          <a:xfrm>
            <a:off x="5215944" y="3065172"/>
            <a:ext cx="3850783" cy="1120462"/>
          </a:xfrm>
          <a:prstGeom prst="borderCallout3">
            <a:avLst>
              <a:gd name="adj1" fmla="val 18750"/>
              <a:gd name="adj2" fmla="val -306"/>
              <a:gd name="adj3" fmla="val 18750"/>
              <a:gd name="adj4" fmla="val -16667"/>
              <a:gd name="adj5" fmla="val 100000"/>
              <a:gd name="adj6" fmla="val -16667"/>
              <a:gd name="adj7" fmla="val 101469"/>
              <a:gd name="adj8" fmla="val -57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Todays Contents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60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Defining Arrays Size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6755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define the number of elements that an array can hold, we have to allocate memory for the array in Java.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example</a:t>
            </a:r>
            <a:r>
              <a:rPr lang="en-US" sz="2400" dirty="0" smtClean="0"/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Double[] data;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Data= new double[10];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Java, we can declare and allocate the memory of an array in one single statement. For example</a:t>
            </a:r>
            <a:r>
              <a:rPr lang="en-US" sz="2400" dirty="0" smtClean="0"/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double[] data= new double[10];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Initialize Arrays in Java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 Java, we can initialize arrays during declaration. For example,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63085" y="2582189"/>
            <a:ext cx="6096000" cy="7017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//declare and initialize and </a:t>
            </a:r>
            <a:r>
              <a:rPr lang="en-US" b="1" dirty="0" smtClean="0"/>
              <a:t>array Single Line Syntax</a:t>
            </a:r>
            <a:endParaRPr lang="en-US" b="1" dirty="0"/>
          </a:p>
          <a:p>
            <a:pPr algn="just">
              <a:lnSpc>
                <a:spcPct val="110000"/>
              </a:lnSpc>
            </a:pPr>
            <a:r>
              <a:rPr lang="en-US" dirty="0" err="1"/>
              <a:t>int</a:t>
            </a:r>
            <a:r>
              <a:rPr lang="en-US" dirty="0"/>
              <a:t>[] age = {12, 4, 5, 2, 5</a:t>
            </a: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3085" y="4145423"/>
            <a:ext cx="6096000" cy="1920526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b="1" dirty="0"/>
              <a:t>// declare an </a:t>
            </a:r>
            <a:r>
              <a:rPr lang="en-US" b="1" dirty="0" smtClean="0"/>
              <a:t>array – Two Line Syntax</a:t>
            </a:r>
            <a:endParaRPr lang="en-US" b="1" dirty="0"/>
          </a:p>
          <a:p>
            <a:pPr algn="just">
              <a:lnSpc>
                <a:spcPct val="110000"/>
              </a:lnSpc>
            </a:pPr>
            <a:r>
              <a:rPr lang="en-US" dirty="0" err="1"/>
              <a:t>int</a:t>
            </a:r>
            <a:r>
              <a:rPr lang="en-US" dirty="0"/>
              <a:t>[] age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algn="just">
              <a:lnSpc>
                <a:spcPct val="110000"/>
              </a:lnSpc>
            </a:pPr>
            <a:r>
              <a:rPr lang="en-US" b="1" dirty="0"/>
              <a:t>// initialize array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age[0] = 12;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age[1] = 4;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age[2] =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Example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531" y="948435"/>
            <a:ext cx="6811851" cy="55563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class Main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</a:t>
            </a:r>
            <a:r>
              <a:rPr lang="en-US" sz="2200" dirty="0" smtClean="0"/>
              <a:t>   </a:t>
            </a:r>
            <a:r>
              <a:rPr lang="en-US" sz="2200" b="1" dirty="0"/>
              <a:t>// create an array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int</a:t>
            </a:r>
            <a:r>
              <a:rPr lang="en-US" sz="2200" dirty="0"/>
              <a:t>[] age = {12, 4, 5, 2, 5};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b="1" dirty="0" smtClean="0"/>
              <a:t>   </a:t>
            </a:r>
            <a:r>
              <a:rPr lang="en-US" sz="2200" b="1" dirty="0"/>
              <a:t>// access each array elements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("Accessing Elements of Array:");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("First Element: " + age[0]);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("Second Element: " + age[1]);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("Third Element: " + age[2]);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("Fourth Element: " + age[3]);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  </a:t>
            </a:r>
            <a:r>
              <a:rPr lang="en-US" sz="2200" dirty="0" err="1"/>
              <a:t>System.out.println</a:t>
            </a:r>
            <a:r>
              <a:rPr lang="en-US" sz="2200" dirty="0"/>
              <a:t>("Fifth Element: " + age[4]);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/>
              <a:t>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Looping through array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031" y="948435"/>
            <a:ext cx="5639873" cy="573354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class Main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public static void main(String[] </a:t>
            </a:r>
            <a:r>
              <a:rPr lang="en-US" sz="2100" dirty="0" err="1"/>
              <a:t>args</a:t>
            </a:r>
            <a:r>
              <a:rPr lang="en-US" sz="2100" dirty="0"/>
              <a:t>) 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</a:t>
            </a:r>
            <a:r>
              <a:rPr lang="en-US" sz="2100" dirty="0" smtClean="0"/>
              <a:t>   </a:t>
            </a:r>
            <a:r>
              <a:rPr lang="en-US" sz="2100" dirty="0"/>
              <a:t>// create an array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</a:t>
            </a:r>
            <a:r>
              <a:rPr lang="en-US" sz="2100" dirty="0" err="1"/>
              <a:t>int</a:t>
            </a:r>
            <a:r>
              <a:rPr lang="en-US" sz="2100" dirty="0"/>
              <a:t>[] age = {12, 4, 5};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 smtClean="0"/>
              <a:t>   </a:t>
            </a:r>
            <a:r>
              <a:rPr lang="en-US" sz="2100" dirty="0"/>
              <a:t>// loop through the array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// using for loop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</a:t>
            </a:r>
            <a:r>
              <a:rPr lang="en-US" sz="2100" dirty="0" err="1"/>
              <a:t>System.out.println</a:t>
            </a:r>
            <a:r>
              <a:rPr lang="en-US" sz="2100" dirty="0"/>
              <a:t>("Using for Loop:");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for(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i</a:t>
            </a:r>
            <a:r>
              <a:rPr lang="en-US" sz="2100" dirty="0"/>
              <a:t> = 0; </a:t>
            </a:r>
            <a:r>
              <a:rPr lang="en-US" sz="2100" dirty="0" err="1"/>
              <a:t>i</a:t>
            </a:r>
            <a:r>
              <a:rPr lang="en-US" sz="2100" dirty="0"/>
              <a:t> &lt; </a:t>
            </a:r>
            <a:r>
              <a:rPr lang="en-US" sz="2100" dirty="0" err="1"/>
              <a:t>age.length</a:t>
            </a:r>
            <a:r>
              <a:rPr lang="en-US" sz="2100" dirty="0"/>
              <a:t>; </a:t>
            </a:r>
            <a:r>
              <a:rPr lang="en-US" sz="2100" dirty="0" err="1"/>
              <a:t>i</a:t>
            </a:r>
            <a:r>
              <a:rPr lang="en-US" sz="2100" dirty="0"/>
              <a:t>++) </a:t>
            </a:r>
            <a:endParaRPr lang="en-US" sz="21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 smtClean="0"/>
              <a:t>{</a:t>
            </a:r>
            <a:endParaRPr lang="en-US" sz="21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  </a:t>
            </a:r>
            <a:r>
              <a:rPr lang="en-US" sz="2100" dirty="0" err="1"/>
              <a:t>System.out.println</a:t>
            </a:r>
            <a:r>
              <a:rPr lang="en-US" sz="2100" dirty="0"/>
              <a:t>(age[</a:t>
            </a:r>
            <a:r>
              <a:rPr lang="en-US" sz="2100" dirty="0" err="1"/>
              <a:t>i</a:t>
            </a:r>
            <a:r>
              <a:rPr lang="en-US" sz="2100" dirty="0"/>
              <a:t>]);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 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Sum and </a:t>
            </a:r>
            <a:r>
              <a:rPr lang="en-US" sz="5400" b="1" u="sng" dirty="0" err="1" smtClean="0"/>
              <a:t>avg</a:t>
            </a:r>
            <a:r>
              <a:rPr lang="en-US" sz="5400" b="1" u="sng" dirty="0" smtClean="0"/>
              <a:t> of elements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4343400" cy="5044215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class Main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/>
              <a:t>   </a:t>
            </a:r>
            <a:r>
              <a:rPr lang="en-US" sz="1600" dirty="0" err="1"/>
              <a:t>int</a:t>
            </a:r>
            <a:r>
              <a:rPr lang="en-US" sz="1600" dirty="0"/>
              <a:t>[] numbers = {2, -9, 0, 5, 12, -25, 22, 9, 8, 12};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sum = 0;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Double average;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/>
              <a:t>// access all elements using for each loop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// add each element in sum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for (</a:t>
            </a:r>
            <a:r>
              <a:rPr lang="en-US" sz="1600" dirty="0" err="1"/>
              <a:t>int</a:t>
            </a:r>
            <a:r>
              <a:rPr lang="en-US" sz="1600" dirty="0"/>
              <a:t> number: numbers)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  sum += number;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  </a:t>
            </a:r>
            <a:r>
              <a:rPr lang="en-US" sz="1600" dirty="0" smtClean="0"/>
              <a:t>  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1309479"/>
            <a:ext cx="4423229" cy="481157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// get the total number of elements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arrayLength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numbers.length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// calculate the average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// convert the average from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to double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average =  ((double)sum / (double)</a:t>
            </a:r>
            <a:r>
              <a:rPr lang="en-US" sz="2000" dirty="0" err="1">
                <a:solidFill>
                  <a:prstClr val="black"/>
                </a:solidFill>
              </a:rPr>
              <a:t>arrayLength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("Sum = " + sum);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("Average = " + average);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}</a:t>
            </a:r>
          </a:p>
          <a:p>
            <a:pPr lvl="0" algn="just"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2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3032" y="2684000"/>
            <a:ext cx="6856237" cy="11565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sz="2800" dirty="0"/>
              <a:t>double[][] matrix = {{1.2, 4.3, 4.0}, {4.1, -1.1}};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73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Methods in java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Java method is similar to function in C/C++. It is a collection of statements that are grouped together to perform an operation. When you call the </a:t>
            </a:r>
            <a:r>
              <a:rPr lang="en-US" dirty="0" err="1"/>
              <a:t>System.out.println</a:t>
            </a:r>
            <a:r>
              <a:rPr lang="en-US" dirty="0"/>
              <a:t> method, for example, the system actually executes several statements </a:t>
            </a:r>
            <a:endParaRPr lang="en-US" dirty="0" smtClean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96237"/>
            <a:ext cx="8833834" cy="31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Methods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method definition consists of a method header and a method body. Here are all the parts of a method: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Modifiers</a:t>
            </a:r>
            <a:r>
              <a:rPr lang="en-US" dirty="0"/>
              <a:t>: The modifier, which is optional, tells the compiler how to call the method. This defines </a:t>
            </a:r>
            <a:r>
              <a:rPr lang="en-US" dirty="0" smtClean="0"/>
              <a:t>the access </a:t>
            </a:r>
            <a:r>
              <a:rPr lang="en-US" dirty="0"/>
              <a:t>type of the method.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Return Type</a:t>
            </a:r>
            <a:r>
              <a:rPr lang="en-US" dirty="0"/>
              <a:t>: A method may return a value. The </a:t>
            </a:r>
            <a:r>
              <a:rPr lang="en-US" dirty="0" err="1"/>
              <a:t>returnValueType</a:t>
            </a:r>
            <a:r>
              <a:rPr lang="en-US" dirty="0"/>
              <a:t> is the data type of the value the method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returns. Some methods perform the desired operations without returning a value. In this case, </a:t>
            </a:r>
            <a:r>
              <a:rPr lang="en-US" dirty="0" smtClean="0"/>
              <a:t>the </a:t>
            </a:r>
            <a:r>
              <a:rPr lang="en-US" dirty="0" err="1" smtClean="0"/>
              <a:t>returnValueType</a:t>
            </a:r>
            <a:r>
              <a:rPr lang="en-US" dirty="0" smtClean="0"/>
              <a:t> </a:t>
            </a:r>
            <a:r>
              <a:rPr lang="en-US" dirty="0"/>
              <a:t>is the keyword void.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Method Name</a:t>
            </a:r>
            <a:r>
              <a:rPr lang="en-US" dirty="0"/>
              <a:t>: This is the actual name of the method. The method name and the parameter list </a:t>
            </a:r>
            <a:r>
              <a:rPr lang="en-US" dirty="0" smtClean="0"/>
              <a:t>together constitute </a:t>
            </a:r>
            <a:r>
              <a:rPr lang="en-US" dirty="0"/>
              <a:t>the method signature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34" y="5429632"/>
            <a:ext cx="2519966" cy="1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Methods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Parameters</a:t>
            </a:r>
            <a:r>
              <a:rPr lang="en-US" sz="2400" dirty="0"/>
              <a:t>: A parameter is like a placeholder. When a method is invoked, you pass a value to </a:t>
            </a:r>
            <a:r>
              <a:rPr lang="en-US" sz="2400" dirty="0" smtClean="0"/>
              <a:t>the parameter</a:t>
            </a:r>
            <a:r>
              <a:rPr lang="en-US" sz="2400" dirty="0"/>
              <a:t>. This value is referred to as actual parameter or argument. The parameter list refers to the </a:t>
            </a:r>
            <a:r>
              <a:rPr lang="en-US" sz="2400" dirty="0" smtClean="0"/>
              <a:t>type, order</a:t>
            </a:r>
            <a:r>
              <a:rPr lang="en-US" sz="2400" dirty="0"/>
              <a:t>, and number of the parameters of a method. Parameters are optional; that is, a method may </a:t>
            </a:r>
            <a:r>
              <a:rPr lang="en-US" sz="2400" dirty="0" smtClean="0"/>
              <a:t>contain no </a:t>
            </a:r>
            <a:r>
              <a:rPr lang="en-US" sz="2400" dirty="0"/>
              <a:t>parameters.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/>
              <a:t>Method Body</a:t>
            </a:r>
            <a:r>
              <a:rPr lang="en-US" sz="2400" dirty="0"/>
              <a:t>: The method body contains a collection of statements that define what the method does.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34" y="5429632"/>
            <a:ext cx="2519966" cy="14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CALLING A METHOD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8" y="1182414"/>
            <a:ext cx="5707737" cy="5349015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TestMax</a:t>
            </a:r>
            <a:r>
              <a:rPr lang="en-US" sz="2400" dirty="0" smtClean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/** Main method */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5;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2;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k = max(</a:t>
            </a:r>
            <a:r>
              <a:rPr lang="en-US" sz="2400" dirty="0" err="1" smtClean="0"/>
              <a:t>i</a:t>
            </a:r>
            <a:r>
              <a:rPr lang="en-US" sz="2400" dirty="0" smtClean="0"/>
              <a:t>, j);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(“Maximum " + k);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1182414"/>
            <a:ext cx="5950857" cy="507831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/** Return the max between two numbers */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public static </a:t>
            </a:r>
            <a:r>
              <a:rPr lang="en-US" sz="2400" dirty="0" err="1"/>
              <a:t>int</a:t>
            </a:r>
            <a:r>
              <a:rPr lang="en-US" sz="2400" dirty="0"/>
              <a:t> max(</a:t>
            </a:r>
            <a:r>
              <a:rPr lang="en-US" sz="2400" dirty="0" err="1"/>
              <a:t>int</a:t>
            </a:r>
            <a:r>
              <a:rPr lang="en-US" sz="2400" dirty="0"/>
              <a:t> num1, </a:t>
            </a:r>
            <a:r>
              <a:rPr lang="en-US" sz="2400" dirty="0" err="1"/>
              <a:t>int</a:t>
            </a:r>
            <a:r>
              <a:rPr lang="en-US" sz="2400" dirty="0"/>
              <a:t> num2) {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result;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if (num1 &gt; num2)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result = num1;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else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result = num2;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return result;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 }} </a:t>
            </a:r>
          </a:p>
        </p:txBody>
      </p:sp>
    </p:spTree>
    <p:extLst>
      <p:ext uri="{BB962C8B-B14F-4D97-AF65-F5344CB8AC3E}">
        <p14:creationId xmlns:p14="http://schemas.microsoft.com/office/powerpoint/2010/main" val="33900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Review-Sample Quiz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1</a:t>
            </a:r>
            <a:r>
              <a:rPr lang="en-US" dirty="0"/>
              <a:t>. Differentiate b/w Compiler &amp; Interpreter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2</a:t>
            </a:r>
            <a:r>
              <a:rPr lang="en-US" dirty="0"/>
              <a:t>. What is the main feature of Java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Fill in the blanks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test.CPP </a:t>
            </a:r>
            <a:r>
              <a:rPr lang="en-US" dirty="0"/>
              <a:t>(Source File)  ==&gt; Compiler ==&gt; </a:t>
            </a:r>
            <a:r>
              <a:rPr lang="en-US" dirty="0" smtClean="0"/>
              <a:t>(?)</a:t>
            </a: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firstApp.java </a:t>
            </a:r>
            <a:r>
              <a:rPr lang="en-US" dirty="0"/>
              <a:t>==&gt; Compiler ==&gt; </a:t>
            </a:r>
            <a:r>
              <a:rPr lang="en-US" dirty="0" smtClean="0"/>
              <a:t>(</a:t>
            </a:r>
            <a:r>
              <a:rPr lang="en-US" dirty="0"/>
              <a:t>?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4</a:t>
            </a:r>
            <a:r>
              <a:rPr lang="en-US" dirty="0"/>
              <a:t>	JVM Stands for (--------)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 	JRE stands for (--------)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	JDK stands for (--------)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/>
              <a:t>5. </a:t>
            </a:r>
            <a:r>
              <a:rPr lang="en-US" dirty="0"/>
              <a:t>Java was developed by </a:t>
            </a:r>
            <a:r>
              <a:rPr lang="en-US" dirty="0" smtClean="0"/>
              <a:t>(?) </a:t>
            </a:r>
            <a:r>
              <a:rPr lang="en-US" dirty="0"/>
              <a:t>and in Year </a:t>
            </a:r>
            <a:r>
              <a:rPr lang="en-US" dirty="0" smtClean="0"/>
              <a:t>(?)</a:t>
            </a: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Low Level and High Level Languages (Define)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THE VOID KEYWORD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4865914" cy="4652329"/>
          </a:xfrm>
          <a:solidFill>
            <a:srgbClr val="FFFF00"/>
          </a:solidFill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/>
              <a:t>public </a:t>
            </a:r>
            <a:r>
              <a:rPr lang="en-US" sz="8000" dirty="0"/>
              <a:t>class </a:t>
            </a:r>
            <a:r>
              <a:rPr lang="en-US" sz="8000" dirty="0" err="1"/>
              <a:t>TestVoidMethod</a:t>
            </a:r>
            <a:r>
              <a:rPr lang="en-US" sz="8000" dirty="0"/>
              <a:t> 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public static void main(String[] </a:t>
            </a:r>
            <a:r>
              <a:rPr lang="en-US" sz="8000" dirty="0" err="1"/>
              <a:t>args</a:t>
            </a:r>
            <a:r>
              <a:rPr lang="en-US" sz="8000" dirty="0"/>
              <a:t>) 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</a:t>
            </a:r>
            <a:r>
              <a:rPr lang="en-US" sz="8000" dirty="0" err="1"/>
              <a:t>printGrade</a:t>
            </a:r>
            <a:r>
              <a:rPr lang="en-US" sz="8000" dirty="0"/>
              <a:t>(78.5);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public static void </a:t>
            </a:r>
            <a:r>
              <a:rPr lang="en-US" sz="8000" dirty="0" err="1"/>
              <a:t>printGrade</a:t>
            </a:r>
            <a:r>
              <a:rPr lang="en-US" sz="8000" dirty="0"/>
              <a:t>(double score) 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if (score &gt;= 90.0) 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</a:t>
            </a:r>
            <a:r>
              <a:rPr lang="en-US" sz="8000" dirty="0" err="1"/>
              <a:t>System.out.println</a:t>
            </a:r>
            <a:r>
              <a:rPr lang="en-US" sz="8000" dirty="0"/>
              <a:t>('A');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}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else if (score &gt;= 80.0) {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</a:t>
            </a:r>
            <a:r>
              <a:rPr lang="en-US" sz="8000" dirty="0" err="1"/>
              <a:t>System.out.println</a:t>
            </a:r>
            <a:r>
              <a:rPr lang="en-US" sz="8000" dirty="0"/>
              <a:t>('B');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/>
              <a:t> </a:t>
            </a:r>
            <a:r>
              <a:rPr lang="en-US" sz="8000" dirty="0" smtClean="0"/>
              <a:t>}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1143" y="1480457"/>
            <a:ext cx="4281714" cy="44217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else if (score &gt;= 70.0) {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('C');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}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else if (score &gt;= 60.0) {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('D');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}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else {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('F');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}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 }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4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THE CONSTRUCTORS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constructor initializes an object when it is created. It has the same name as its class and is syntactically similar to a </a:t>
            </a:r>
            <a:r>
              <a:rPr lang="en-US" sz="2400" dirty="0" smtClean="0"/>
              <a:t>method. </a:t>
            </a:r>
            <a:r>
              <a:rPr lang="en-US" sz="2400" dirty="0"/>
              <a:t>However, constructors have no explicit return type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All classes have constructors, whether you define one or not, because Java automatically provides a default constructor that initializes all member variables to zero. However, once you define your own constructor, the default constructor is no longer used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THE CONSTRUCTORS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531" y="1349840"/>
            <a:ext cx="5317901" cy="4471411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// </a:t>
            </a:r>
            <a:r>
              <a:rPr lang="en-US" dirty="0"/>
              <a:t>A simple constructor.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// Following is the constructor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pPr marL="0" indent="0" algn="just">
              <a:buNone/>
            </a:pPr>
            <a:r>
              <a:rPr lang="en-US" dirty="0"/>
              <a:t> x = 10;</a:t>
            </a:r>
          </a:p>
          <a:p>
            <a:pPr marL="0" indent="0" algn="just">
              <a:buNone/>
            </a:pPr>
            <a:r>
              <a:rPr lang="en-US" dirty="0"/>
              <a:t> 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THE CONSTRUCTORS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885" y="1118020"/>
            <a:ext cx="4326228" cy="536027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ConsDemo</a:t>
            </a:r>
            <a:r>
              <a:rPr lang="en-US" sz="2000" dirty="0"/>
              <a:t> {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t1 = new </a:t>
            </a:r>
            <a:r>
              <a:rPr lang="en-US" sz="2000" dirty="0" err="1"/>
              <a:t>MyClass</a:t>
            </a:r>
            <a:r>
              <a:rPr lang="en-US" sz="2000" dirty="0"/>
              <a:t>();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t2 = new </a:t>
            </a:r>
            <a:r>
              <a:rPr lang="en-US" sz="2000" dirty="0" err="1"/>
              <a:t>MyClass</a:t>
            </a:r>
            <a:r>
              <a:rPr lang="en-US" sz="2000" dirty="0"/>
              <a:t>();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 </a:t>
            </a:r>
            <a:r>
              <a:rPr lang="en-US" sz="2000" dirty="0" err="1"/>
              <a:t>System.out.println</a:t>
            </a:r>
            <a:r>
              <a:rPr lang="en-US" sz="2000" dirty="0"/>
              <a:t>(t1.x + " " + t2.x);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 }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constructor</a:t>
            </a:r>
            <a:endParaRPr lang="en-US" sz="54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27" y="1455313"/>
            <a:ext cx="7765960" cy="4254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Strings in java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1058510"/>
          </a:xfrm>
        </p:spPr>
        <p:txBody>
          <a:bodyPr>
            <a:normAutofit/>
          </a:bodyPr>
          <a:lstStyle/>
          <a:p>
            <a:pPr algn="just">
              <a:lnSpc>
                <a:spcPct val="300000"/>
              </a:lnSpc>
            </a:pPr>
            <a:r>
              <a:rPr lang="en-US" sz="2000" dirty="0"/>
              <a:t>In java, string is basically an object </a:t>
            </a:r>
            <a:r>
              <a:rPr lang="en-US" sz="2000" dirty="0" smtClean="0"/>
              <a:t>that represents </a:t>
            </a:r>
            <a:r>
              <a:rPr lang="en-US" sz="2000" dirty="0"/>
              <a:t>sequence of char values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0" y="2136339"/>
            <a:ext cx="4151290" cy="26992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en-US" sz="2000" dirty="0"/>
              <a:t>char[] </a:t>
            </a:r>
            <a:r>
              <a:rPr lang="en-US" sz="2000" dirty="0" err="1"/>
              <a:t>ch</a:t>
            </a:r>
            <a:r>
              <a:rPr lang="en-US" sz="2000" dirty="0"/>
              <a:t>={‘e',‘d',‘m','a','t',‘r',‘</a:t>
            </a:r>
            <a:r>
              <a:rPr lang="en-US" sz="2000" dirty="0" err="1"/>
              <a:t>i</a:t>
            </a:r>
            <a:r>
              <a:rPr lang="en-US" sz="2000" dirty="0"/>
              <a:t>',‘x'};</a:t>
            </a:r>
          </a:p>
          <a:p>
            <a:pPr algn="just">
              <a:lnSpc>
                <a:spcPct val="300000"/>
              </a:lnSpc>
            </a:pPr>
            <a:r>
              <a:rPr lang="en-US" sz="2000" dirty="0"/>
              <a:t>String s=new String(</a:t>
            </a:r>
            <a:r>
              <a:rPr lang="en-US" sz="2000" dirty="0" err="1"/>
              <a:t>ch</a:t>
            </a:r>
            <a:r>
              <a:rPr lang="en-US" sz="2000" dirty="0"/>
              <a:t>); is same as</a:t>
            </a:r>
          </a:p>
          <a:p>
            <a:pPr algn="just">
              <a:lnSpc>
                <a:spcPct val="300000"/>
              </a:lnSpc>
            </a:pPr>
            <a:r>
              <a:rPr lang="en-US" sz="2000" dirty="0"/>
              <a:t>String s=“</a:t>
            </a:r>
            <a:r>
              <a:rPr lang="en-US" sz="2000" dirty="0" err="1"/>
              <a:t>edmatrix</a:t>
            </a:r>
            <a:r>
              <a:rPr lang="en-US" sz="2000" dirty="0"/>
              <a:t>";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3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Example 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142" y="1156656"/>
            <a:ext cx="4699715" cy="536027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StringDemo</a:t>
            </a:r>
            <a:r>
              <a:rPr lang="en-US" sz="2000" dirty="0"/>
              <a:t>{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char[] </a:t>
            </a:r>
            <a:r>
              <a:rPr lang="en-US" sz="2000" dirty="0" err="1"/>
              <a:t>helloArray</a:t>
            </a:r>
            <a:r>
              <a:rPr lang="en-US" sz="2000" dirty="0"/>
              <a:t> = { 'h', 'e', 'l', 'l', 'o', '.'};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String </a:t>
            </a:r>
            <a:r>
              <a:rPr lang="en-US" sz="2000" dirty="0" err="1"/>
              <a:t>helloString</a:t>
            </a:r>
            <a:r>
              <a:rPr lang="en-US" sz="2000" dirty="0"/>
              <a:t> = new String(</a:t>
            </a:r>
            <a:r>
              <a:rPr lang="en-US" sz="2000" dirty="0" err="1"/>
              <a:t>helloArray</a:t>
            </a:r>
            <a:r>
              <a:rPr lang="en-US" sz="2000" dirty="0"/>
              <a:t>);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 </a:t>
            </a:r>
            <a:r>
              <a:rPr lang="en-US" sz="2000" dirty="0" err="1"/>
              <a:t>helloString</a:t>
            </a:r>
            <a:r>
              <a:rPr lang="en-US" sz="2000" dirty="0"/>
              <a:t> );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String Length: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490" y="1195293"/>
            <a:ext cx="4983051" cy="503808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StringDemo</a:t>
            </a:r>
            <a:r>
              <a:rPr lang="en-US" sz="20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String palindrome = "Dot saw I was </a:t>
            </a:r>
            <a:r>
              <a:rPr lang="en-US" sz="2000" dirty="0" err="1"/>
              <a:t>Tod</a:t>
            </a:r>
            <a:r>
              <a:rPr lang="en-US" sz="2000" dirty="0"/>
              <a:t>";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 = </a:t>
            </a:r>
            <a:r>
              <a:rPr lang="en-US" sz="2000" dirty="0" err="1"/>
              <a:t>palindrome.length</a:t>
            </a:r>
            <a:r>
              <a:rPr lang="en-US" sz="2000" dirty="0"/>
              <a:t>();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 "String Length is : " + </a:t>
            </a:r>
            <a:r>
              <a:rPr lang="en-US" sz="2000" dirty="0" err="1"/>
              <a:t>len</a:t>
            </a:r>
            <a:r>
              <a:rPr lang="en-US" sz="2000" dirty="0"/>
              <a:t> 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Concatenating </a:t>
            </a:r>
            <a:r>
              <a:rPr lang="en-US" sz="5400" dirty="0" smtClean="0"/>
              <a:t>Strings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69" y="964204"/>
            <a:ext cx="4957293" cy="536027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StringDemo</a:t>
            </a:r>
            <a:r>
              <a:rPr lang="en-US" sz="2000" dirty="0"/>
              <a:t>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String string1 = "saw I was ";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("Dot " + string1 + "</a:t>
            </a:r>
            <a:r>
              <a:rPr lang="en-US" sz="2000" dirty="0" err="1"/>
              <a:t>Tod</a:t>
            </a:r>
            <a:r>
              <a:rPr lang="en-US" sz="2000" dirty="0"/>
              <a:t>");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}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Output: Dot saw I was </a:t>
            </a:r>
            <a:r>
              <a:rPr lang="en-US" sz="2000" dirty="0" err="1" smtClean="0"/>
              <a:t>Tod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/>
              <a:t>String methods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pPr algn="just"/>
            <a:r>
              <a:rPr lang="en-US" sz="2000" dirty="0" err="1" smtClean="0"/>
              <a:t>toLowerCase</a:t>
            </a:r>
            <a:r>
              <a:rPr lang="en-US" sz="2000" dirty="0"/>
              <a:t>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trim()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startsWith</a:t>
            </a:r>
            <a:r>
              <a:rPr lang="en-US" sz="2000" dirty="0"/>
              <a:t>() and </a:t>
            </a:r>
            <a:r>
              <a:rPr lang="en-US" sz="2000" dirty="0" err="1"/>
              <a:t>endsWith</a:t>
            </a:r>
            <a:r>
              <a:rPr lang="en-US" sz="2000" dirty="0"/>
              <a:t>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charAt</a:t>
            </a:r>
            <a:r>
              <a:rPr lang="en-US" sz="2000" dirty="0"/>
              <a:t>(index)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length()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replace()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substring()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tocharArray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Data Types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 smtClean="0"/>
              <a:t>A variable</a:t>
            </a:r>
            <a:r>
              <a:rPr lang="en-US" dirty="0"/>
              <a:t> in Java must be a specified </a:t>
            </a:r>
            <a:r>
              <a:rPr lang="en-US" dirty="0" smtClean="0"/>
              <a:t>with data type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Data types are divided into two </a:t>
            </a:r>
            <a:r>
              <a:rPr lang="en-US" dirty="0" smtClean="0"/>
              <a:t>groups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-Primitive Data types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- Non Primitive Data types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THANK YOU </a:t>
            </a:r>
            <a:r>
              <a:rPr lang="en-US" sz="4400" dirty="0" smtClean="0">
                <a:sym typeface="Wingdings" panose="05000000000000000000" pitchFamily="2" charset="2"/>
              </a:rPr>
              <a:t>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261"/>
            <a:ext cx="10515600" cy="53602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Specifies the </a:t>
            </a:r>
            <a:r>
              <a:rPr lang="en-US" sz="2400" dirty="0"/>
              <a:t>size and type of variable values, and it has no additional methods.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 There </a:t>
            </a:r>
            <a:r>
              <a:rPr lang="en-US" sz="2400" dirty="0"/>
              <a:t>are eight primitive data types in Java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86778"/>
            <a:ext cx="2794715" cy="158410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55152"/>
              </p:ext>
            </p:extLst>
          </p:nvPr>
        </p:nvGraphicFramePr>
        <p:xfrm>
          <a:off x="838200" y="2884869"/>
          <a:ext cx="8740095" cy="3876764"/>
        </p:xfrm>
        <a:graphic>
          <a:graphicData uri="http://schemas.openxmlformats.org/drawingml/2006/table">
            <a:tbl>
              <a:tblPr/>
              <a:tblGrid>
                <a:gridCol w="1747893"/>
                <a:gridCol w="1485798"/>
                <a:gridCol w="5506404"/>
              </a:tblGrid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Data Type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Size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byte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 byte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Stores whole numbers from -128 to 127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short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2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Stores whole numbers from -32,768 to 32,767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int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4131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8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0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float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60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double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8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 bit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Stores true or false values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04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char</a:t>
                      </a:r>
                    </a:p>
                  </a:txBody>
                  <a:tcPr marL="127232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2 bytes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3616" marR="63616" marT="63616" marB="636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Operators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602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Operator is </a:t>
            </a:r>
            <a:r>
              <a:rPr lang="en-US" sz="2000" dirty="0"/>
              <a:t>a symbol that is used to perform operations. For example: +, -, *, / etc.</a:t>
            </a:r>
          </a:p>
          <a:p>
            <a:r>
              <a:rPr lang="en-US" sz="2000" dirty="0"/>
              <a:t>There are many types of operators in Java which are given below</a:t>
            </a:r>
            <a:r>
              <a:rPr lang="en-US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Unary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Arithmetic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Shift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Relational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Bitwise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Logical Operator,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Ternary Operator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Operator.</a:t>
            </a:r>
          </a:p>
          <a:p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/>
              <a:t>Java Operator Precedence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937257"/>
              </p:ext>
            </p:extLst>
          </p:nvPr>
        </p:nvGraphicFramePr>
        <p:xfrm>
          <a:off x="1721410" y="979911"/>
          <a:ext cx="8289702" cy="5878089"/>
        </p:xfrm>
        <a:graphic>
          <a:graphicData uri="http://schemas.openxmlformats.org/drawingml/2006/table">
            <a:tbl>
              <a:tblPr/>
              <a:tblGrid>
                <a:gridCol w="2763234"/>
                <a:gridCol w="2763234"/>
                <a:gridCol w="2763234"/>
              </a:tblGrid>
              <a:tr h="3836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Operator Type</a:t>
                      </a:r>
                    </a:p>
                  </a:txBody>
                  <a:tcPr marL="87192" marR="87192" marT="87192" marB="87192">
                    <a:lnL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87192" marR="87192" marT="87192" marB="87192">
                    <a:lnL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Precedence</a:t>
                      </a:r>
                    </a:p>
                  </a:txBody>
                  <a:tcPr marL="87192" marR="87192" marT="87192" marB="87192">
                    <a:lnL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2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25517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Unary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postfix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 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prefix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--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+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-</a:t>
                      </a:r>
                      <a:r>
                        <a:rPr lang="en-US" sz="16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expr</a:t>
                      </a:r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~ !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Arithmetic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multiplicative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 / %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additive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 -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shift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 &gt;&gt; &gt;&gt;&gt;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517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Relational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comparison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 &gt; &lt;= &gt;= instanceof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equality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 !=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517">
                <a:tc rowSpan="3"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exclusive OR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inclusive OR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 rowSpan="2"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5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2551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Ternary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ternary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? :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77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Assignment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assignment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 += -= *= /= %= &amp;= ^= |= &lt;&lt;= &gt;&gt;= &gt;&gt;&gt;=</a:t>
                      </a:r>
                    </a:p>
                  </a:txBody>
                  <a:tcPr marL="58128" marR="58128" marT="58128" marB="5812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Java </a:t>
            </a:r>
            <a:r>
              <a:rPr lang="en-US" sz="5400" b="1" u="sng" dirty="0"/>
              <a:t>Unary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8435"/>
            <a:ext cx="10515600" cy="5360276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The Java unary operators require only one operand. Unary operators are used to perform various operations i.e</a:t>
            </a:r>
            <a:r>
              <a:rPr lang="en-US" sz="2400" dirty="0" smtClean="0"/>
              <a:t>.: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Incrementing/Decrementing a </a:t>
            </a:r>
            <a:r>
              <a:rPr lang="en-US" sz="2400" dirty="0"/>
              <a:t>value by one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Negating an </a:t>
            </a:r>
            <a:r>
              <a:rPr lang="en-US" sz="2400" dirty="0"/>
              <a:t>expression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Inverting the </a:t>
            </a:r>
            <a:r>
              <a:rPr lang="en-US" sz="2400" dirty="0" smtClean="0"/>
              <a:t>value of a Boolean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 algn="just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35"/>
            <a:ext cx="10515600" cy="6911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u="sng" dirty="0" smtClean="0"/>
              <a:t>Java </a:t>
            </a:r>
            <a:r>
              <a:rPr lang="en-US" sz="5400" b="1" u="sng" dirty="0"/>
              <a:t>Unary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011" y="1064344"/>
            <a:ext cx="4415307" cy="5360276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Example</a:t>
            </a:r>
            <a:r>
              <a:rPr lang="en-US" sz="20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OperatorExample</a:t>
            </a:r>
            <a:r>
              <a:rPr lang="en-US" sz="2000" dirty="0" smtClean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 smtClean="0"/>
              <a:t>int</a:t>
            </a:r>
            <a:r>
              <a:rPr lang="en-US" sz="2000" dirty="0" smtClean="0"/>
              <a:t> x=10;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(x++);//10 (11)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(++x);//12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(x--);//12 (11)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(--x);//10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}} 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5" r="9166" b="5311"/>
          <a:stretch/>
        </p:blipFill>
        <p:spPr>
          <a:xfrm>
            <a:off x="0" y="0"/>
            <a:ext cx="2317531" cy="8198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159" t="32097" r="14053" b="28346"/>
          <a:stretch/>
        </p:blipFill>
        <p:spPr>
          <a:xfrm>
            <a:off x="10011112" y="-15769"/>
            <a:ext cx="2144111" cy="835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85" y="5273899"/>
            <a:ext cx="2794715" cy="15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1776</Words>
  <Application>Microsoft Office PowerPoint</Application>
  <PresentationFormat>Widescreen</PresentationFormat>
  <Paragraphs>356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inter-regular</vt:lpstr>
      <vt:lpstr>times new roman</vt:lpstr>
      <vt:lpstr>times new roman</vt:lpstr>
      <vt:lpstr>Wingdings</vt:lpstr>
      <vt:lpstr>Office Theme</vt:lpstr>
      <vt:lpstr>     Java Basics   Week 01-B</vt:lpstr>
      <vt:lpstr>Course Contents- Week01</vt:lpstr>
      <vt:lpstr>Review-Sample Quiz</vt:lpstr>
      <vt:lpstr>Data Types</vt:lpstr>
      <vt:lpstr>Primitive Data Types</vt:lpstr>
      <vt:lpstr>Operators in Java</vt:lpstr>
      <vt:lpstr>Java Operator Precedence</vt:lpstr>
      <vt:lpstr>Java Unary Operator</vt:lpstr>
      <vt:lpstr>Java Unary Operator</vt:lpstr>
      <vt:lpstr>Java Arithmetic Operators</vt:lpstr>
      <vt:lpstr>Java Arithmetic Operators</vt:lpstr>
      <vt:lpstr>Expression</vt:lpstr>
      <vt:lpstr>Bitwise operator</vt:lpstr>
      <vt:lpstr>THE LOGICAL OPERATORS</vt:lpstr>
      <vt:lpstr>ASSIGNMENT OPERATORS</vt:lpstr>
      <vt:lpstr>PRECEDENCE OF JAVA </vt:lpstr>
      <vt:lpstr>PRECEDENCE OF JAVA </vt:lpstr>
      <vt:lpstr>Arrays</vt:lpstr>
      <vt:lpstr>Arrays Declaration</vt:lpstr>
      <vt:lpstr>Defining Arrays Size</vt:lpstr>
      <vt:lpstr>Initialize Arrays in Java</vt:lpstr>
      <vt:lpstr>Example</vt:lpstr>
      <vt:lpstr>Looping through array</vt:lpstr>
      <vt:lpstr>Sum and avg of elements</vt:lpstr>
      <vt:lpstr>Multidimensional Arrays</vt:lpstr>
      <vt:lpstr>Methods in java</vt:lpstr>
      <vt:lpstr>Methods</vt:lpstr>
      <vt:lpstr>Methods</vt:lpstr>
      <vt:lpstr>CALLING A METHOD</vt:lpstr>
      <vt:lpstr>THE VOID KEYWORD</vt:lpstr>
      <vt:lpstr>THE CONSTRUCTORS</vt:lpstr>
      <vt:lpstr>THE CONSTRUCTORS</vt:lpstr>
      <vt:lpstr>THE CONSTRUCTORS</vt:lpstr>
      <vt:lpstr>constructor</vt:lpstr>
      <vt:lpstr>Strings in java</vt:lpstr>
      <vt:lpstr>Example </vt:lpstr>
      <vt:lpstr>String Length:</vt:lpstr>
      <vt:lpstr>Concatenating Strings</vt:lpstr>
      <vt:lpstr>String methods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</dc:title>
  <dc:creator>Microsoft account</dc:creator>
  <cp:lastModifiedBy>dell</cp:lastModifiedBy>
  <cp:revision>147</cp:revision>
  <dcterms:created xsi:type="dcterms:W3CDTF">2022-06-12T09:36:38Z</dcterms:created>
  <dcterms:modified xsi:type="dcterms:W3CDTF">2022-06-19T07:46:31Z</dcterms:modified>
</cp:coreProperties>
</file>