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90" r:id="rId34"/>
    <p:sldId id="292" r:id="rId35"/>
    <p:sldId id="294" r:id="rId36"/>
    <p:sldId id="296" r:id="rId37"/>
    <p:sldId id="298"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5/31/2016</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5/31/2016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5/31/2016</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904080" y="662656"/>
            <a:ext cx="9755187" cy="2766528"/>
          </a:xfrm>
        </p:spPr>
        <p:txBody>
          <a:bodyPr>
            <a:normAutofit/>
          </a:bodyPr>
          <a:lstStyle/>
          <a:p>
            <a:r>
              <a:rPr lang="en-US" dirty="0" smtClean="0"/>
              <a:t> threads…..!!!!! </a:t>
            </a:r>
            <a:endParaRPr lang="en-US" dirty="0"/>
          </a:p>
        </p:txBody>
      </p:sp>
      <p:sp>
        <p:nvSpPr>
          <p:cNvPr id="3" name="Subtitle 2"/>
          <p:cNvSpPr>
            <a:spLocks noGrp="1"/>
          </p:cNvSpPr>
          <p:nvPr>
            <p:ph type="subTitle" idx="1"/>
          </p:nvPr>
        </p:nvSpPr>
        <p:spPr>
          <a:xfrm rot="21420000">
            <a:off x="953141" y="3538400"/>
            <a:ext cx="8483731" cy="667885"/>
          </a:xfrm>
        </p:spPr>
        <p:txBody>
          <a:bodyPr/>
          <a:lstStyle/>
          <a:p>
            <a:r>
              <a:rPr lang="en-US" dirty="0"/>
              <a:t> </a:t>
            </a:r>
            <a:r>
              <a:rPr lang="en-US" dirty="0" smtClean="0"/>
              <a:t>    </a:t>
            </a:r>
          </a:p>
        </p:txBody>
      </p:sp>
    </p:spTree>
    <p:extLst>
      <p:ext uri="{BB962C8B-B14F-4D97-AF65-F5344CB8AC3E}">
        <p14:creationId xmlns:p14="http://schemas.microsoft.com/office/powerpoint/2010/main" val="79939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thread by extending Thread class</a:t>
            </a:r>
            <a:r>
              <a:rPr lang="en-US" dirty="0"/>
              <a:t/>
            </a:r>
            <a:br>
              <a:rPr lang="en-US" dirty="0"/>
            </a:br>
            <a:endParaRPr lang="en-US" dirty="0"/>
          </a:p>
        </p:txBody>
      </p:sp>
      <p:sp>
        <p:nvSpPr>
          <p:cNvPr id="3" name="Content Placeholder 2"/>
          <p:cNvSpPr>
            <a:spLocks noGrp="1"/>
          </p:cNvSpPr>
          <p:nvPr>
            <p:ph sz="quarter" idx="13"/>
          </p:nvPr>
        </p:nvSpPr>
        <p:spPr/>
        <p:txBody>
          <a:bodyPr>
            <a:normAutofit/>
          </a:bodyPr>
          <a:lstStyle/>
          <a:p>
            <a:pPr marL="0" indent="0">
              <a:buNone/>
            </a:pPr>
            <a:r>
              <a:rPr lang="en-US" sz="1800" dirty="0" smtClean="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Let your class extend “Thread ” class</a:t>
            </a:r>
          </a:p>
          <a:p>
            <a:pPr marL="0" indent="0">
              <a:buNone/>
            </a:pPr>
            <a:r>
              <a:rPr lang="en-US" sz="1800" dirty="0">
                <a:latin typeface="Arial" panose="020B0604020202020204" pitchFamily="34" charset="0"/>
                <a:cs typeface="Arial" panose="020B0604020202020204" pitchFamily="34" charset="0"/>
              </a:rPr>
              <a:t>2. Now override the “public void run()” method and write your logic there (This is the method which will be executed when this thread is started)</a:t>
            </a:r>
          </a:p>
          <a:p>
            <a:pPr marL="0" indent="0">
              <a:buNone/>
            </a:pPr>
            <a:r>
              <a:rPr lang="en-US" sz="1800" dirty="0">
                <a:latin typeface="Arial" panose="020B0604020202020204" pitchFamily="34" charset="0"/>
                <a:cs typeface="Arial" panose="020B0604020202020204" pitchFamily="34" charset="0"/>
              </a:rPr>
              <a:t>That’s it, now you can start this thread as given below</a:t>
            </a:r>
          </a:p>
          <a:p>
            <a:pPr marL="0" indent="0">
              <a:buNone/>
            </a:pPr>
            <a:r>
              <a:rPr lang="en-US" sz="1800" dirty="0">
                <a:latin typeface="Arial" panose="020B0604020202020204" pitchFamily="34" charset="0"/>
                <a:cs typeface="Arial" panose="020B0604020202020204" pitchFamily="34" charset="0"/>
              </a:rPr>
              <a:t>3</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Create an object of the above class</a:t>
            </a:r>
          </a:p>
          <a:p>
            <a:pPr marL="0" indent="0">
              <a:buNone/>
            </a:pPr>
            <a:r>
              <a:rPr lang="en-US" sz="1800" dirty="0">
                <a:latin typeface="Arial" panose="020B0604020202020204" pitchFamily="34" charset="0"/>
                <a:cs typeface="Arial" panose="020B0604020202020204" pitchFamily="34" charset="0"/>
              </a:rPr>
              <a:t>4</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Call the method “start” on the object created. Now our thread will start its execution in parallel.</a:t>
            </a:r>
          </a:p>
          <a:p>
            <a:endParaRPr lang="en-US" dirty="0"/>
          </a:p>
        </p:txBody>
      </p:sp>
    </p:spTree>
    <p:extLst>
      <p:ext uri="{BB962C8B-B14F-4D97-AF65-F5344CB8AC3E}">
        <p14:creationId xmlns:p14="http://schemas.microsoft.com/office/powerpoint/2010/main" val="275867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1" y="685800"/>
            <a:ext cx="10396882" cy="1151965"/>
          </a:xfrm>
        </p:spPr>
        <p:txBody>
          <a:bodyPr>
            <a:normAutofit fontScale="90000"/>
          </a:bodyPr>
          <a:lstStyle/>
          <a:p>
            <a:r>
              <a:rPr lang="en-US" dirty="0" smtClean="0"/>
              <a:t>Implement </a:t>
            </a:r>
            <a:r>
              <a:rPr lang="en-US" dirty="0"/>
              <a:t>Runnable Interface...</a:t>
            </a:r>
            <a:br>
              <a:rPr lang="en-US" dirty="0"/>
            </a:br>
            <a:endParaRPr lang="en-US" dirty="0"/>
          </a:p>
        </p:txBody>
      </p:sp>
      <p:sp>
        <p:nvSpPr>
          <p:cNvPr id="3" name="Content Placeholder 2"/>
          <p:cNvSpPr>
            <a:spLocks noGrp="1"/>
          </p:cNvSpPr>
          <p:nvPr>
            <p:ph sz="quarter" idx="13"/>
          </p:nvPr>
        </p:nvSpPr>
        <p:spPr/>
        <p:txBody>
          <a:bodyPr>
            <a:normAutofit fontScale="70000" lnSpcReduction="20000"/>
          </a:bodyPr>
          <a:lstStyle/>
          <a:p>
            <a:pPr marL="0" indent="0">
              <a:buNone/>
            </a:pPr>
            <a:r>
              <a:rPr lang="en-US" sz="2300" dirty="0">
                <a:latin typeface="Arial" panose="020B0604020202020204" pitchFamily="34" charset="0"/>
                <a:cs typeface="Arial" panose="020B0604020202020204" pitchFamily="34" charset="0"/>
              </a:rPr>
              <a:t> class </a:t>
            </a:r>
            <a:r>
              <a:rPr lang="en-US" sz="2300" dirty="0" err="1">
                <a:latin typeface="Arial" panose="020B0604020202020204" pitchFamily="34" charset="0"/>
                <a:cs typeface="Arial" panose="020B0604020202020204" pitchFamily="34" charset="0"/>
              </a:rPr>
              <a:t>ImplementsRunnable</a:t>
            </a:r>
            <a:r>
              <a:rPr lang="en-US" sz="2300" dirty="0">
                <a:latin typeface="Arial" panose="020B0604020202020204" pitchFamily="34" charset="0"/>
                <a:cs typeface="Arial" panose="020B0604020202020204" pitchFamily="34" charset="0"/>
              </a:rPr>
              <a:t> implements Runnable {</a:t>
            </a:r>
          </a:p>
          <a:p>
            <a:pPr marL="0" indent="0">
              <a:buNone/>
            </a:pPr>
            <a:r>
              <a:rPr lang="en-US" sz="2300" dirty="0">
                <a:latin typeface="Arial" panose="020B0604020202020204" pitchFamily="34" charset="0"/>
                <a:cs typeface="Arial" panose="020B0604020202020204" pitchFamily="34" charset="0"/>
              </a:rPr>
              <a:t> </a:t>
            </a:r>
          </a:p>
          <a:p>
            <a:pPr marL="0" indent="0">
              <a:buNone/>
            </a:pPr>
            <a:r>
              <a:rPr lang="en-US" sz="2300" dirty="0">
                <a:latin typeface="Arial" panose="020B0604020202020204" pitchFamily="34" charset="0"/>
                <a:cs typeface="Arial" panose="020B0604020202020204" pitchFamily="34" charset="0"/>
              </a:rPr>
              <a:t>private </a:t>
            </a:r>
            <a:r>
              <a:rPr lang="en-US" sz="2300" dirty="0" err="1">
                <a:latin typeface="Arial" panose="020B0604020202020204" pitchFamily="34" charset="0"/>
                <a:cs typeface="Arial" panose="020B0604020202020204" pitchFamily="34" charset="0"/>
              </a:rPr>
              <a:t>int</a:t>
            </a:r>
            <a:r>
              <a:rPr lang="en-US" sz="2300" dirty="0">
                <a:latin typeface="Arial" panose="020B0604020202020204" pitchFamily="34" charset="0"/>
                <a:cs typeface="Arial" panose="020B0604020202020204" pitchFamily="34" charset="0"/>
              </a:rPr>
              <a:t> counter = 0;</a:t>
            </a:r>
          </a:p>
          <a:p>
            <a:pPr marL="0" indent="0">
              <a:buNone/>
            </a:pPr>
            <a:r>
              <a:rPr lang="en-US" sz="2300" dirty="0">
                <a:latin typeface="Arial" panose="020B0604020202020204" pitchFamily="34" charset="0"/>
                <a:cs typeface="Arial" panose="020B0604020202020204" pitchFamily="34" charset="0"/>
              </a:rPr>
              <a:t> </a:t>
            </a:r>
          </a:p>
          <a:p>
            <a:pPr marL="0" indent="0">
              <a:buNone/>
            </a:pPr>
            <a:r>
              <a:rPr lang="en-US" sz="2300" dirty="0">
                <a:latin typeface="Arial" panose="020B0604020202020204" pitchFamily="34" charset="0"/>
                <a:cs typeface="Arial" panose="020B0604020202020204" pitchFamily="34" charset="0"/>
              </a:rPr>
              <a:t>public void run() {</a:t>
            </a:r>
          </a:p>
          <a:p>
            <a:pPr marL="0" indent="0">
              <a:buNone/>
            </a:pPr>
            <a:r>
              <a:rPr lang="en-US" sz="2300" dirty="0">
                <a:latin typeface="Arial" panose="020B0604020202020204" pitchFamily="34" charset="0"/>
                <a:cs typeface="Arial" panose="020B0604020202020204" pitchFamily="34" charset="0"/>
              </a:rPr>
              <a:t>    counter++;</a:t>
            </a:r>
          </a:p>
          <a:p>
            <a:pPr marL="0" indent="0">
              <a:buNone/>
            </a:pPr>
            <a:r>
              <a:rPr lang="en-US" sz="2300" dirty="0">
                <a:latin typeface="Arial" panose="020B0604020202020204" pitchFamily="34" charset="0"/>
                <a:cs typeface="Arial" panose="020B0604020202020204" pitchFamily="34" charset="0"/>
              </a:rPr>
              <a:t>    </a:t>
            </a:r>
            <a:r>
              <a:rPr lang="en-US" sz="2300" dirty="0" err="1">
                <a:latin typeface="Arial" panose="020B0604020202020204" pitchFamily="34" charset="0"/>
                <a:cs typeface="Arial" panose="020B0604020202020204" pitchFamily="34" charset="0"/>
              </a:rPr>
              <a:t>System.out.println</a:t>
            </a:r>
            <a:r>
              <a:rPr lang="en-US" sz="2300" dirty="0">
                <a:latin typeface="Arial" panose="020B0604020202020204" pitchFamily="34" charset="0"/>
                <a:cs typeface="Arial" panose="020B0604020202020204" pitchFamily="34" charset="0"/>
              </a:rPr>
              <a:t>("</a:t>
            </a:r>
            <a:r>
              <a:rPr lang="en-US" sz="2300" dirty="0" err="1">
                <a:latin typeface="Arial" panose="020B0604020202020204" pitchFamily="34" charset="0"/>
                <a:cs typeface="Arial" panose="020B0604020202020204" pitchFamily="34" charset="0"/>
              </a:rPr>
              <a:t>ImplementsRunnable</a:t>
            </a:r>
            <a:r>
              <a:rPr lang="en-US" sz="2300" dirty="0">
                <a:latin typeface="Arial" panose="020B0604020202020204" pitchFamily="34" charset="0"/>
                <a:cs typeface="Arial" panose="020B0604020202020204" pitchFamily="34" charset="0"/>
              </a:rPr>
              <a:t> : Counter : " + counter);</a:t>
            </a:r>
          </a:p>
          <a:p>
            <a:pPr marL="0" indent="0">
              <a:buNone/>
            </a:pPr>
            <a:r>
              <a:rPr lang="en-US" sz="2300" dirty="0">
                <a:latin typeface="Arial" panose="020B0604020202020204" pitchFamily="34" charset="0"/>
                <a:cs typeface="Arial" panose="020B0604020202020204" pitchFamily="34" charset="0"/>
              </a:rPr>
              <a:t> }</a:t>
            </a:r>
          </a:p>
          <a:p>
            <a:pPr marL="0" indent="0">
              <a:buNone/>
            </a:pPr>
            <a:r>
              <a:rPr lang="en-US" sz="2300" dirty="0">
                <a:latin typeface="Arial"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212666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a:t>
            </a:r>
            <a:r>
              <a:rPr lang="en-US" dirty="0"/>
              <a:t>Thread class...</a:t>
            </a:r>
          </a:p>
        </p:txBody>
      </p:sp>
      <p:sp>
        <p:nvSpPr>
          <p:cNvPr id="3" name="Content Placeholder 2"/>
          <p:cNvSpPr>
            <a:spLocks noGrp="1"/>
          </p:cNvSpPr>
          <p:nvPr>
            <p:ph sz="quarter" idx="13"/>
          </p:nvPr>
        </p:nvSpPr>
        <p:spPr/>
        <p:txBody>
          <a:bodyPr>
            <a:normAutofit fontScale="92500" lnSpcReduction="20000"/>
          </a:bodyPr>
          <a:lstStyle/>
          <a:p>
            <a:pPr marL="0" indent="0">
              <a:buNone/>
            </a:pPr>
            <a:r>
              <a:rPr lang="en-US" sz="1900" dirty="0">
                <a:latin typeface="Arial" panose="020B0604020202020204" pitchFamily="34" charset="0"/>
                <a:cs typeface="Arial" panose="020B0604020202020204" pitchFamily="34" charset="0"/>
              </a:rPr>
              <a:t>class ExtendsThread extends Thread {</a:t>
            </a:r>
          </a:p>
          <a:p>
            <a:pPr marL="0" indent="0">
              <a:buNone/>
            </a:pPr>
            <a:r>
              <a:rPr lang="en-US" sz="1900" dirty="0">
                <a:latin typeface="Arial" panose="020B0604020202020204" pitchFamily="34" charset="0"/>
                <a:cs typeface="Arial" panose="020B0604020202020204" pitchFamily="34" charset="0"/>
              </a:rPr>
              <a:t> </a:t>
            </a:r>
          </a:p>
          <a:p>
            <a:pPr marL="0" indent="0">
              <a:buNone/>
            </a:pPr>
            <a:r>
              <a:rPr lang="en-US" sz="1900" dirty="0">
                <a:latin typeface="Arial" panose="020B0604020202020204" pitchFamily="34" charset="0"/>
                <a:cs typeface="Arial" panose="020B0604020202020204" pitchFamily="34" charset="0"/>
              </a:rPr>
              <a:t>private </a:t>
            </a:r>
            <a:r>
              <a:rPr lang="en-US" sz="1900" dirty="0" err="1">
                <a:latin typeface="Arial" panose="020B0604020202020204" pitchFamily="34" charset="0"/>
                <a:cs typeface="Arial" panose="020B0604020202020204" pitchFamily="34" charset="0"/>
              </a:rPr>
              <a:t>int</a:t>
            </a:r>
            <a:r>
              <a:rPr lang="en-US" sz="1900" dirty="0">
                <a:latin typeface="Arial" panose="020B0604020202020204" pitchFamily="34" charset="0"/>
                <a:cs typeface="Arial" panose="020B0604020202020204" pitchFamily="34" charset="0"/>
              </a:rPr>
              <a:t> counter = 0;</a:t>
            </a:r>
          </a:p>
          <a:p>
            <a:pPr marL="0" indent="0">
              <a:buNone/>
            </a:pPr>
            <a:r>
              <a:rPr lang="en-US" sz="1900" dirty="0">
                <a:latin typeface="Arial" panose="020B0604020202020204" pitchFamily="34" charset="0"/>
                <a:cs typeface="Arial" panose="020B0604020202020204" pitchFamily="34" charset="0"/>
              </a:rPr>
              <a:t> </a:t>
            </a:r>
          </a:p>
          <a:p>
            <a:pPr marL="0" indent="0">
              <a:buNone/>
            </a:pPr>
            <a:r>
              <a:rPr lang="en-US" sz="1900" dirty="0">
                <a:latin typeface="Arial" panose="020B0604020202020204" pitchFamily="34" charset="0"/>
                <a:cs typeface="Arial" panose="020B0604020202020204" pitchFamily="34" charset="0"/>
              </a:rPr>
              <a:t>public void run() {</a:t>
            </a:r>
          </a:p>
          <a:p>
            <a:pPr marL="0" indent="0">
              <a:buNone/>
            </a:pPr>
            <a:r>
              <a:rPr lang="en-US" sz="1900" dirty="0">
                <a:latin typeface="Arial" panose="020B0604020202020204" pitchFamily="34" charset="0"/>
                <a:cs typeface="Arial" panose="020B0604020202020204" pitchFamily="34" charset="0"/>
              </a:rPr>
              <a:t>    counter++;</a:t>
            </a:r>
          </a:p>
          <a:p>
            <a:pPr marL="0" indent="0">
              <a:buNone/>
            </a:pPr>
            <a:r>
              <a:rPr lang="en-US" sz="1900" dirty="0">
                <a:latin typeface="Arial" panose="020B0604020202020204" pitchFamily="34" charset="0"/>
                <a:cs typeface="Arial" panose="020B0604020202020204" pitchFamily="34" charset="0"/>
              </a:rPr>
              <a:t>    </a:t>
            </a:r>
            <a:r>
              <a:rPr lang="en-US" sz="1900" dirty="0" err="1">
                <a:latin typeface="Arial" panose="020B0604020202020204" pitchFamily="34" charset="0"/>
                <a:cs typeface="Arial" panose="020B0604020202020204" pitchFamily="34" charset="0"/>
              </a:rPr>
              <a:t>System.out.println</a:t>
            </a:r>
            <a:r>
              <a:rPr lang="en-US" sz="1900" dirty="0">
                <a:latin typeface="Arial" panose="020B0604020202020204" pitchFamily="34" charset="0"/>
                <a:cs typeface="Arial" panose="020B0604020202020204" pitchFamily="34" charset="0"/>
              </a:rPr>
              <a:t>("ExtendsThread : Counter : " + counter);</a:t>
            </a:r>
          </a:p>
          <a:p>
            <a:pPr marL="0" indent="0">
              <a:buNone/>
            </a:pPr>
            <a:r>
              <a:rPr lang="en-US" sz="1900" dirty="0">
                <a:latin typeface="Arial" panose="020B0604020202020204" pitchFamily="34" charset="0"/>
                <a:cs typeface="Arial" panose="020B0604020202020204" pitchFamily="34" charset="0"/>
              </a:rPr>
              <a:t> }</a:t>
            </a:r>
          </a:p>
          <a:p>
            <a:pPr marL="0" indent="0">
              <a:buNone/>
            </a:pPr>
            <a:endParaRPr lang="en-US" dirty="0"/>
          </a:p>
        </p:txBody>
      </p:sp>
    </p:spTree>
    <p:extLst>
      <p:ext uri="{BB962C8B-B14F-4D97-AF65-F5344CB8AC3E}">
        <p14:creationId xmlns:p14="http://schemas.microsoft.com/office/powerpoint/2010/main" val="2620084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Use </a:t>
            </a:r>
            <a:r>
              <a:rPr lang="en-US" sz="2000" dirty="0"/>
              <a:t>above classes here in main to understand the differences more clearly...</a:t>
            </a:r>
          </a:p>
        </p:txBody>
      </p:sp>
      <p:sp>
        <p:nvSpPr>
          <p:cNvPr id="6" name="Rectangle 3"/>
          <p:cNvSpPr>
            <a:spLocks noGrp="1" noChangeArrowheads="1"/>
          </p:cNvSpPr>
          <p:nvPr>
            <p:ph sz="quarter" idx="13"/>
          </p:nvPr>
        </p:nvSpPr>
        <p:spPr bwMode="auto">
          <a:xfrm>
            <a:off x="711201" y="2082397"/>
            <a:ext cx="7566238" cy="33239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public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class</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ThreadVsRunnable</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public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static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void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main(</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String</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args</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throws</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Exception</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858C93"/>
                </a:solidFill>
                <a:effectLst/>
                <a:latin typeface="Arial" panose="020B0604020202020204" pitchFamily="34" charset="0"/>
                <a:ea typeface="Times New Roman" panose="02020603050405020304" pitchFamily="18" charset="0"/>
                <a:cs typeface="Arial" panose="020B0604020202020204" pitchFamily="34" charset="0"/>
              </a:rPr>
              <a:t>// Multiple threads share the same object.</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ImplementsRunnable</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rc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ImplementsRunnable</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t1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rc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t1.start();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.sleep</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smtClean="0">
                <a:ln>
                  <a:noFill/>
                </a:ln>
                <a:solidFill>
                  <a:srgbClr val="7D2727"/>
                </a:solidFill>
                <a:effectLst/>
                <a:latin typeface="Arial" panose="020B0604020202020204" pitchFamily="34" charset="0"/>
                <a:ea typeface="Times New Roman" panose="02020603050405020304" pitchFamily="18" charset="0"/>
                <a:cs typeface="Arial" panose="020B0604020202020204" pitchFamily="34" charset="0"/>
              </a:rPr>
              <a:t>1000</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858C93"/>
                </a:solidFill>
                <a:effectLst/>
                <a:latin typeface="Arial" panose="020B0604020202020204" pitchFamily="34" charset="0"/>
                <a:ea typeface="Times New Roman" panose="02020603050405020304" pitchFamily="18" charset="0"/>
                <a:cs typeface="Arial" panose="020B0604020202020204" pitchFamily="34" charset="0"/>
              </a:rPr>
              <a:t>// Waiting for 1 second before starting next 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t2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rc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t2.start();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.sleep</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smtClean="0">
                <a:ln>
                  <a:noFill/>
                </a:ln>
                <a:solidFill>
                  <a:srgbClr val="7D2727"/>
                </a:solidFill>
                <a:effectLst/>
                <a:latin typeface="Arial" panose="020B0604020202020204" pitchFamily="34" charset="0"/>
                <a:ea typeface="Times New Roman" panose="02020603050405020304" pitchFamily="18" charset="0"/>
                <a:cs typeface="Arial" panose="020B0604020202020204" pitchFamily="34" charset="0"/>
              </a:rPr>
              <a:t>1000</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858C93"/>
                </a:solidFill>
                <a:effectLst/>
                <a:latin typeface="Arial" panose="020B0604020202020204" pitchFamily="34" charset="0"/>
                <a:ea typeface="Times New Roman" panose="02020603050405020304" pitchFamily="18" charset="0"/>
                <a:cs typeface="Arial" panose="020B0604020202020204" pitchFamily="34" charset="0"/>
              </a:rPr>
              <a:t>// Waiting for 1 second before starting next 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t3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rc</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t3.start();</a:t>
            </a:r>
            <a: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8891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sz="quarter" idx="13"/>
          </p:nvPr>
        </p:nvSpPr>
        <p:spPr bwMode="auto">
          <a:xfrm>
            <a:off x="685800" y="2749496"/>
            <a:ext cx="8861465" cy="19389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858C93"/>
                </a:solidFill>
                <a:effectLst/>
                <a:latin typeface="Arial" panose="020B0604020202020204" pitchFamily="34" charset="0"/>
                <a:ea typeface="Times New Roman" panose="02020603050405020304" pitchFamily="18" charset="0"/>
                <a:cs typeface="Arial" panose="020B0604020202020204" pitchFamily="34" charset="0"/>
              </a:rPr>
              <a:t>// Creating new instance for every thread access.</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ExtendsThread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tc1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ExtendsThread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tc1.start();    </a:t>
            </a: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.sleep</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smtClean="0">
                <a:ln>
                  <a:noFill/>
                </a:ln>
                <a:solidFill>
                  <a:srgbClr val="7D2727"/>
                </a:solidFill>
                <a:effectLst/>
                <a:latin typeface="Arial" panose="020B0604020202020204" pitchFamily="34" charset="0"/>
                <a:ea typeface="Times New Roman" panose="02020603050405020304" pitchFamily="18" charset="0"/>
                <a:cs typeface="Arial" panose="020B0604020202020204" pitchFamily="34" charset="0"/>
              </a:rPr>
              <a:t>1000</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858C93"/>
                </a:solidFill>
                <a:effectLst/>
                <a:latin typeface="Arial" panose="020B0604020202020204" pitchFamily="34" charset="0"/>
                <a:ea typeface="Times New Roman" panose="02020603050405020304" pitchFamily="18" charset="0"/>
                <a:cs typeface="Arial" panose="020B0604020202020204" pitchFamily="34" charset="0"/>
              </a:rPr>
              <a:t>// Waiting for 1 second before starting next 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ExtendsThread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tc2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ExtendsThread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tc2.start();    </a:t>
            </a:r>
            <a:r>
              <a:rPr kumimoji="0" lang="en-US" sz="1800" b="0" i="0" u="none" strike="noStrike" cap="none" normalizeH="0" baseline="0" dirty="0" err="1"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Thread</a:t>
            </a:r>
            <a:r>
              <a:rPr kumimoji="0" lang="en-US" sz="1800" b="0" i="0" u="none" strike="noStrike" cap="none" normalizeH="0" baseline="0" dirty="0" err="1"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.sleep</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a:t>
            </a:r>
            <a:r>
              <a:rPr kumimoji="0" lang="en-US" sz="1800" b="0" i="0" u="none" strike="noStrike" cap="none" normalizeH="0" baseline="0" dirty="0" smtClean="0">
                <a:ln>
                  <a:noFill/>
                </a:ln>
                <a:solidFill>
                  <a:srgbClr val="7D2727"/>
                </a:solidFill>
                <a:effectLst/>
                <a:latin typeface="Arial" panose="020B0604020202020204" pitchFamily="34" charset="0"/>
                <a:ea typeface="Times New Roman" panose="02020603050405020304" pitchFamily="18" charset="0"/>
                <a:cs typeface="Arial" panose="020B0604020202020204" pitchFamily="34" charset="0"/>
              </a:rPr>
              <a:t>1000</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858C93"/>
                </a:solidFill>
                <a:effectLst/>
                <a:latin typeface="Arial" panose="020B0604020202020204" pitchFamily="34" charset="0"/>
                <a:ea typeface="Times New Roman" panose="02020603050405020304" pitchFamily="18" charset="0"/>
                <a:cs typeface="Arial" panose="020B0604020202020204" pitchFamily="34" charset="0"/>
              </a:rPr>
              <a:t>// Waiting for 1 second before starting next 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ExtendsThread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tc3 = </a:t>
            </a:r>
            <a:r>
              <a:rPr kumimoji="0" lang="en-US" sz="1800" b="0" i="0" u="none" strike="noStrike" cap="none" normalizeH="0" baseline="0" dirty="0" smtClean="0">
                <a:ln>
                  <a:noFill/>
                </a:ln>
                <a:solidFill>
                  <a:srgbClr val="101094"/>
                </a:solidFill>
                <a:effectLst/>
                <a:latin typeface="Arial" panose="020B0604020202020204" pitchFamily="34" charset="0"/>
                <a:ea typeface="Times New Roman" panose="02020603050405020304" pitchFamily="18" charset="0"/>
                <a:cs typeface="Arial" panose="020B0604020202020204" pitchFamily="34" charset="0"/>
              </a:rPr>
              <a:t>new</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sz="1800" b="0" i="0" u="none" strike="noStrike" cap="none" normalizeH="0" baseline="0" dirty="0" smtClean="0">
                <a:ln>
                  <a:noFill/>
                </a:ln>
                <a:solidFill>
                  <a:srgbClr val="2B91AF"/>
                </a:solidFill>
                <a:effectLst/>
                <a:latin typeface="Arial" panose="020B0604020202020204" pitchFamily="34" charset="0"/>
                <a:ea typeface="Times New Roman" panose="02020603050405020304" pitchFamily="18" charset="0"/>
                <a:cs typeface="Arial" panose="020B0604020202020204" pitchFamily="34" charset="0"/>
              </a:rPr>
              <a:t>ExtendsThread</a:t>
            </a: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03336"/>
                </a:solidFill>
                <a:effectLst/>
                <a:latin typeface="Arial" panose="020B0604020202020204" pitchFamily="34" charset="0"/>
                <a:ea typeface="Times New Roman" panose="02020603050405020304" pitchFamily="18" charset="0"/>
                <a:cs typeface="Arial" panose="020B0604020202020204" pitchFamily="34" charset="0"/>
              </a:rPr>
              <a:t>   tc3.start();</a:t>
            </a:r>
            <a: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75965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sz="quarter" idx="13"/>
          </p:nvPr>
        </p:nvSpPr>
        <p:spPr/>
        <p:txBody>
          <a:bodyPr/>
          <a:lstStyle/>
          <a:p>
            <a:pPr marL="0" indent="0">
              <a:buNone/>
            </a:pPr>
            <a:r>
              <a:rPr lang="en-US" sz="1800" dirty="0" err="1">
                <a:latin typeface="Arial" panose="020B0604020202020204" pitchFamily="34" charset="0"/>
                <a:cs typeface="Arial" panose="020B0604020202020204" pitchFamily="34" charset="0"/>
              </a:rPr>
              <a:t>ImplementsRunnable</a:t>
            </a:r>
            <a:r>
              <a:rPr lang="en-US" sz="1800" dirty="0">
                <a:latin typeface="Arial" panose="020B0604020202020204" pitchFamily="34" charset="0"/>
                <a:cs typeface="Arial" panose="020B0604020202020204" pitchFamily="34" charset="0"/>
              </a:rPr>
              <a:t> : Counter : 1</a:t>
            </a:r>
          </a:p>
          <a:p>
            <a:pPr marL="0" indent="0">
              <a:buNone/>
            </a:pPr>
            <a:r>
              <a:rPr lang="en-US" sz="1800" dirty="0" err="1">
                <a:latin typeface="Arial" panose="020B0604020202020204" pitchFamily="34" charset="0"/>
                <a:cs typeface="Arial" panose="020B0604020202020204" pitchFamily="34" charset="0"/>
              </a:rPr>
              <a:t>ImplementsRunnable</a:t>
            </a:r>
            <a:r>
              <a:rPr lang="en-US" sz="1800" dirty="0">
                <a:latin typeface="Arial" panose="020B0604020202020204" pitchFamily="34" charset="0"/>
                <a:cs typeface="Arial" panose="020B0604020202020204" pitchFamily="34" charset="0"/>
              </a:rPr>
              <a:t> : Counter : 2</a:t>
            </a:r>
          </a:p>
          <a:p>
            <a:pPr marL="0" indent="0">
              <a:buNone/>
            </a:pPr>
            <a:r>
              <a:rPr lang="en-US" sz="1800" dirty="0" err="1">
                <a:latin typeface="Arial" panose="020B0604020202020204" pitchFamily="34" charset="0"/>
                <a:cs typeface="Arial" panose="020B0604020202020204" pitchFamily="34" charset="0"/>
              </a:rPr>
              <a:t>ImplementsRunnable</a:t>
            </a:r>
            <a:r>
              <a:rPr lang="en-US" sz="1800" dirty="0">
                <a:latin typeface="Arial" panose="020B0604020202020204" pitchFamily="34" charset="0"/>
                <a:cs typeface="Arial" panose="020B0604020202020204" pitchFamily="34" charset="0"/>
              </a:rPr>
              <a:t> : Counter : 3</a:t>
            </a:r>
          </a:p>
          <a:p>
            <a:pPr marL="0" indent="0">
              <a:buNone/>
            </a:pPr>
            <a:r>
              <a:rPr lang="en-US" sz="1800" dirty="0">
                <a:latin typeface="Arial" panose="020B0604020202020204" pitchFamily="34" charset="0"/>
                <a:cs typeface="Arial" panose="020B0604020202020204" pitchFamily="34" charset="0"/>
              </a:rPr>
              <a:t>ExtendsThread : Counter : 1</a:t>
            </a:r>
          </a:p>
          <a:p>
            <a:pPr marL="0" indent="0">
              <a:buNone/>
            </a:pPr>
            <a:r>
              <a:rPr lang="en-US" sz="1800" dirty="0">
                <a:latin typeface="Arial" panose="020B0604020202020204" pitchFamily="34" charset="0"/>
                <a:cs typeface="Arial" panose="020B0604020202020204" pitchFamily="34" charset="0"/>
              </a:rPr>
              <a:t>ExtendsThread : Counter : 1</a:t>
            </a:r>
          </a:p>
          <a:p>
            <a:pPr marL="0" indent="0">
              <a:buNone/>
            </a:pPr>
            <a:r>
              <a:rPr lang="en-US" sz="1800" dirty="0">
                <a:latin typeface="Arial" panose="020B0604020202020204" pitchFamily="34" charset="0"/>
                <a:cs typeface="Arial" panose="020B0604020202020204" pitchFamily="34" charset="0"/>
              </a:rPr>
              <a:t>ExtendsThread : Counter : 1</a:t>
            </a:r>
          </a:p>
          <a:p>
            <a:pPr marL="0" indent="0">
              <a:buNone/>
            </a:pPr>
            <a:endParaRPr lang="en-US" dirty="0"/>
          </a:p>
        </p:txBody>
      </p:sp>
    </p:spTree>
    <p:extLst>
      <p:ext uri="{BB962C8B-B14F-4D97-AF65-F5344CB8AC3E}">
        <p14:creationId xmlns:p14="http://schemas.microsoft.com/office/powerpoint/2010/main" val="171885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lstStyle/>
          <a:p>
            <a:r>
              <a:rPr lang="en-US" sz="1800" dirty="0">
                <a:latin typeface="Arial" panose="020B0604020202020204" pitchFamily="34" charset="0"/>
                <a:cs typeface="Arial" panose="020B0604020202020204" pitchFamily="34" charset="0"/>
              </a:rPr>
              <a:t>In the Runnable interface approach, only one instance of a class is being created and it has been shared by different threads. So the value of counter is incremented for each and every thread access.</a:t>
            </a:r>
          </a:p>
          <a:p>
            <a:pPr marL="0" indent="0">
              <a:buNone/>
            </a:pPr>
            <a:endParaRPr lang="en-US" dirty="0"/>
          </a:p>
        </p:txBody>
      </p:sp>
    </p:spTree>
    <p:extLst>
      <p:ext uri="{BB962C8B-B14F-4D97-AF65-F5344CB8AC3E}">
        <p14:creationId xmlns:p14="http://schemas.microsoft.com/office/powerpoint/2010/main" val="185349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When </a:t>
            </a:r>
            <a:r>
              <a:rPr lang="en-US" b="1" dirty="0"/>
              <a:t>to use Runnable?</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sz="1800" dirty="0">
                <a:latin typeface="Arial" panose="020B0604020202020204" pitchFamily="34" charset="0"/>
                <a:cs typeface="Arial" panose="020B0604020202020204" pitchFamily="34" charset="0"/>
              </a:rPr>
              <a:t>Use Runnable interface when you want to access the same resource from the group of threads. Avoid using Thread class here, because multiple objects creation consumes more memory and it becomes a big performance overhead.</a:t>
            </a:r>
          </a:p>
          <a:p>
            <a:endParaRPr lang="en-US" dirty="0"/>
          </a:p>
        </p:txBody>
      </p:sp>
    </p:spTree>
    <p:extLst>
      <p:ext uri="{BB962C8B-B14F-4D97-AF65-F5344CB8AC3E}">
        <p14:creationId xmlns:p14="http://schemas.microsoft.com/office/powerpoint/2010/main" val="146485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2600" y="2209800"/>
            <a:ext cx="6858000" cy="3314700"/>
          </a:xfrm>
          <a:prstGeom prst="rect">
            <a:avLst/>
          </a:prstGeom>
        </p:spPr>
      </p:pic>
    </p:spTree>
    <p:extLst>
      <p:ext uri="{BB962C8B-B14F-4D97-AF65-F5344CB8AC3E}">
        <p14:creationId xmlns:p14="http://schemas.microsoft.com/office/powerpoint/2010/main" val="304536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normAutofit/>
          </a:bodyPr>
          <a:lstStyle/>
          <a:p>
            <a:pPr lvl="0"/>
            <a:r>
              <a:rPr lang="en-US" sz="1800" dirty="0">
                <a:latin typeface="Arial" panose="020B0604020202020204" pitchFamily="34" charset="0"/>
                <a:cs typeface="Arial" panose="020B0604020202020204" pitchFamily="34" charset="0"/>
              </a:rPr>
              <a:t>Java doesn't support multiple inheritance, which means you can only extend one class in Java so once you extended Thread class you lost your chance and can not extend or inherit another class in Java.</a:t>
            </a:r>
          </a:p>
          <a:p>
            <a:r>
              <a:rPr lang="en-US" sz="1800" dirty="0">
                <a:latin typeface="Arial" panose="020B0604020202020204" pitchFamily="34" charset="0"/>
                <a:cs typeface="Arial" panose="020B0604020202020204" pitchFamily="34" charset="0"/>
              </a:rPr>
              <a:t>In Object oriented programming extending a class generally means adding new functionality, modifying or improving behaviors. If we are not making any modification on Thread then use Runnable interface instead</a:t>
            </a:r>
          </a:p>
        </p:txBody>
      </p:sp>
    </p:spTree>
    <p:extLst>
      <p:ext uri="{BB962C8B-B14F-4D97-AF65-F5344CB8AC3E}">
        <p14:creationId xmlns:p14="http://schemas.microsoft.com/office/powerpoint/2010/main" val="224711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vs process:</a:t>
            </a:r>
            <a:endParaRPr lang="en-US" dirty="0"/>
          </a:p>
        </p:txBody>
      </p:sp>
      <p:sp>
        <p:nvSpPr>
          <p:cNvPr id="3" name="Content Placeholder 2"/>
          <p:cNvSpPr>
            <a:spLocks noGrp="1"/>
          </p:cNvSpPr>
          <p:nvPr>
            <p:ph sz="quarter" idx="13"/>
          </p:nvPr>
        </p:nvSpPr>
        <p:spPr/>
        <p:txBody>
          <a:bodyPr/>
          <a:lstStyle/>
          <a:p>
            <a:r>
              <a:rPr lang="en-US" dirty="0" smtClean="0"/>
              <a:t>Process: </a:t>
            </a:r>
            <a:r>
              <a:rPr lang="en-US" sz="2800" cap="none" baseline="-25000" dirty="0" smtClean="0">
                <a:latin typeface="Arial" panose="020B0604020202020204" pitchFamily="34" charset="0"/>
                <a:cs typeface="Arial" panose="020B0604020202020204" pitchFamily="34" charset="0"/>
              </a:rPr>
              <a:t>A </a:t>
            </a:r>
            <a:r>
              <a:rPr lang="en-US" sz="2800" cap="none" baseline="-25000" dirty="0">
                <a:latin typeface="Arial" panose="020B0604020202020204" pitchFamily="34" charset="0"/>
                <a:cs typeface="Arial" panose="020B0604020202020204" pitchFamily="34" charset="0"/>
              </a:rPr>
              <a:t>process has a self-contained execution environment. A process generally has a </a:t>
            </a:r>
            <a:r>
              <a:rPr lang="en-US" sz="2800" cap="none" baseline="-25000" dirty="0" smtClean="0">
                <a:latin typeface="Arial" panose="020B0604020202020204" pitchFamily="34" charset="0"/>
                <a:cs typeface="Arial" panose="020B0604020202020204" pitchFamily="34" charset="0"/>
              </a:rPr>
              <a:t>complete</a:t>
            </a:r>
            <a:r>
              <a:rPr lang="en-US" sz="2800" cap="none" baseline="-25000" dirty="0">
                <a:latin typeface="Arial" panose="020B0604020202020204" pitchFamily="34" charset="0"/>
                <a:cs typeface="Arial" panose="020B0604020202020204" pitchFamily="34" charset="0"/>
              </a:rPr>
              <a:t>, private set of basic run-time resources; in particular, each process has its own memory space</a:t>
            </a:r>
            <a:r>
              <a:rPr lang="en-US" sz="2800" cap="none" baseline="-25000" dirty="0" smtClean="0">
                <a:latin typeface="Arial" panose="020B0604020202020204" pitchFamily="34" charset="0"/>
                <a:cs typeface="Arial" panose="020B0604020202020204" pitchFamily="34" charset="0"/>
              </a:rPr>
              <a:t>.</a:t>
            </a:r>
          </a:p>
          <a:p>
            <a:r>
              <a:rPr lang="en-US" sz="2800" b="1" dirty="0" smtClean="0">
                <a:latin typeface="Arial" panose="020B0604020202020204" pitchFamily="34" charset="0"/>
                <a:cs typeface="Arial" panose="020B0604020202020204" pitchFamily="34" charset="0"/>
              </a:rPr>
              <a:t>Thread: </a:t>
            </a:r>
            <a:r>
              <a:rPr lang="en-US" sz="2800" cap="none" baseline="-25000" dirty="0" smtClean="0">
                <a:latin typeface="Arial" panose="020B0604020202020204" pitchFamily="34" charset="0"/>
                <a:cs typeface="Arial" panose="020B0604020202020204" pitchFamily="34" charset="0"/>
              </a:rPr>
              <a:t>Threads  are </a:t>
            </a:r>
            <a:r>
              <a:rPr lang="en-US" sz="2800" cap="none" baseline="-25000" dirty="0">
                <a:latin typeface="Arial" panose="020B0604020202020204" pitchFamily="34" charset="0"/>
                <a:cs typeface="Arial" panose="020B0604020202020204" pitchFamily="34" charset="0"/>
              </a:rPr>
              <a:t>sometimes called lightweight processes. Both processes and threads provide an execution environment, but creating a new thread requires fewer resources than creating a new process</a:t>
            </a:r>
            <a:r>
              <a:rPr lang="en-US" b="1" cap="small" baseline="-25000" dirty="0">
                <a:latin typeface="Arial" panose="020B0604020202020204" pitchFamily="34" charset="0"/>
                <a:cs typeface="Arial" panose="020B0604020202020204" pitchFamily="34" charset="0"/>
              </a:rPr>
              <a:t>.</a:t>
            </a:r>
            <a:endParaRPr lang="en-US" b="1" cap="small" baseline="-25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9153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sz="quarter" idx="13"/>
          </p:nvPr>
        </p:nvSpPr>
        <p:spPr/>
        <p:txBody>
          <a:bodyPr>
            <a:noAutofit/>
          </a:bodyPr>
          <a:lstStyle/>
          <a:p>
            <a:pPr marL="0" lvl="0" indent="0">
              <a:buNone/>
            </a:pPr>
            <a:r>
              <a:rPr lang="en-US" sz="1800" dirty="0">
                <a:latin typeface="Arial" panose="020B0604020202020204" pitchFamily="34" charset="0"/>
                <a:cs typeface="Arial" panose="020B0604020202020204" pitchFamily="34" charset="0"/>
              </a:rPr>
              <a:t>Inheriting all Thread methods are additional overhead just for representing a Task which can be done easily with Runnable.</a:t>
            </a:r>
          </a:p>
          <a:p>
            <a:pPr marL="0" lvl="0" indent="0">
              <a:buNone/>
            </a:pPr>
            <a:r>
              <a:rPr lang="en-US" sz="1800" dirty="0">
                <a:latin typeface="Arial" panose="020B0604020202020204" pitchFamily="34" charset="0"/>
                <a:cs typeface="Arial" panose="020B0604020202020204" pitchFamily="34" charset="0"/>
              </a:rPr>
              <a:t>Java designer recognizes this and that's why Executors accept Runnable as Task and they have worker thread which executes those task.</a:t>
            </a:r>
          </a:p>
          <a:p>
            <a:pPr marL="0" lvl="0" indent="0">
              <a:buNone/>
            </a:pPr>
            <a:r>
              <a:rPr lang="en-US" sz="1800" dirty="0">
                <a:latin typeface="Arial" panose="020B0604020202020204" pitchFamily="34" charset="0"/>
                <a:cs typeface="Arial" panose="020B0604020202020204" pitchFamily="34" charset="0"/>
              </a:rPr>
              <a:t>is good design decision.</a:t>
            </a:r>
          </a:p>
          <a:p>
            <a:pPr marL="0" indent="0">
              <a:buNone/>
            </a:pPr>
            <a:r>
              <a:rPr lang="en-US" sz="1800" dirty="0">
                <a:latin typeface="Arial" panose="020B0604020202020204" pitchFamily="34" charset="0"/>
                <a:cs typeface="Arial" panose="020B0604020202020204" pitchFamily="34" charset="0"/>
              </a:rPr>
              <a:t>Separating task as Runnable means we can reuse the task and also has liberty to execute it from different means. since you can not restart a Thread once it completes. again Runnable vs Thread for task, Runnable is winner</a:t>
            </a:r>
          </a:p>
        </p:txBody>
      </p:sp>
    </p:spTree>
    <p:extLst>
      <p:ext uri="{BB962C8B-B14F-4D97-AF65-F5344CB8AC3E}">
        <p14:creationId xmlns:p14="http://schemas.microsoft.com/office/powerpoint/2010/main" val="3692227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139700"/>
          </a:xfrm>
        </p:spPr>
        <p:txBody>
          <a:bodyPr>
            <a:normAutofit fontScale="90000"/>
          </a:bodyPr>
          <a:lstStyle/>
          <a:p>
            <a:r>
              <a:rPr lang="en-US" dirty="0" smtClean="0"/>
              <a:t> </a:t>
            </a:r>
            <a:endParaRPr lang="en-US" dirty="0"/>
          </a:p>
        </p:txBody>
      </p:sp>
      <p:sp>
        <p:nvSpPr>
          <p:cNvPr id="3" name="Content Placeholder 2"/>
          <p:cNvSpPr>
            <a:spLocks noGrp="1"/>
          </p:cNvSpPr>
          <p:nvPr>
            <p:ph sz="quarter" idx="13"/>
          </p:nvPr>
        </p:nvSpPr>
        <p:spPr>
          <a:xfrm>
            <a:off x="685800" y="437882"/>
            <a:ext cx="10394707" cy="4936703"/>
          </a:xfrm>
        </p:spPr>
        <p:txBody>
          <a:bodyPr>
            <a:normAutofit/>
          </a:bodyPr>
          <a:lstStyle/>
          <a:p>
            <a:pPr marL="0" indent="0">
              <a:buNone/>
            </a:pPr>
            <a:r>
              <a:rPr lang="en-US" dirty="0" smtClean="0"/>
              <a:t>class </a:t>
            </a:r>
            <a:r>
              <a:rPr lang="en-US" dirty="0" err="1"/>
              <a:t>NewThread</a:t>
            </a:r>
            <a:r>
              <a:rPr lang="en-US" dirty="0"/>
              <a:t> implements Runnable {</a:t>
            </a:r>
          </a:p>
          <a:p>
            <a:pPr marL="0" indent="0">
              <a:buNone/>
            </a:pPr>
            <a:r>
              <a:rPr lang="en-US" dirty="0"/>
              <a:t>String name; // name of thread</a:t>
            </a:r>
          </a:p>
          <a:p>
            <a:pPr marL="0" indent="0">
              <a:buNone/>
            </a:pPr>
            <a:r>
              <a:rPr lang="en-US" dirty="0"/>
              <a:t>Thread t;</a:t>
            </a:r>
          </a:p>
          <a:p>
            <a:pPr marL="0" indent="0">
              <a:buNone/>
            </a:pPr>
            <a:r>
              <a:rPr lang="en-US" dirty="0" err="1"/>
              <a:t>NewThread</a:t>
            </a:r>
            <a:r>
              <a:rPr lang="en-US" dirty="0"/>
              <a:t>(String </a:t>
            </a:r>
            <a:r>
              <a:rPr lang="en-US" dirty="0" err="1"/>
              <a:t>threadname</a:t>
            </a:r>
            <a:r>
              <a:rPr lang="en-US" dirty="0"/>
              <a:t>) {</a:t>
            </a:r>
          </a:p>
          <a:p>
            <a:pPr marL="0" indent="0">
              <a:buNone/>
            </a:pPr>
            <a:r>
              <a:rPr lang="en-US" dirty="0"/>
              <a:t>name = </a:t>
            </a:r>
            <a:r>
              <a:rPr lang="en-US" dirty="0" err="1"/>
              <a:t>threadname</a:t>
            </a:r>
            <a:r>
              <a:rPr lang="en-US" dirty="0"/>
              <a:t>;</a:t>
            </a:r>
          </a:p>
          <a:p>
            <a:pPr marL="0" indent="0">
              <a:buNone/>
            </a:pPr>
            <a:r>
              <a:rPr lang="en-US" dirty="0"/>
              <a:t>t = new Thread(this, name);</a:t>
            </a:r>
          </a:p>
          <a:p>
            <a:pPr marL="0" indent="0">
              <a:buNone/>
            </a:pPr>
            <a:r>
              <a:rPr lang="en-US" dirty="0" err="1"/>
              <a:t>System.out.println</a:t>
            </a:r>
            <a:r>
              <a:rPr lang="en-US" dirty="0"/>
              <a:t>("New thread: " + t);</a:t>
            </a:r>
          </a:p>
          <a:p>
            <a:pPr marL="0" indent="0">
              <a:buNone/>
            </a:pPr>
            <a:r>
              <a:rPr lang="en-US" dirty="0" err="1"/>
              <a:t>t.start</a:t>
            </a:r>
            <a:r>
              <a:rPr lang="en-US" dirty="0"/>
              <a:t>(); // Start the thread</a:t>
            </a:r>
          </a:p>
          <a:p>
            <a:pPr marL="0" indent="0">
              <a:buNone/>
            </a:pPr>
            <a:r>
              <a:rPr lang="en-US" dirty="0" smtClean="0"/>
              <a:t>// Create multiple threads.</a:t>
            </a:r>
          </a:p>
          <a:p>
            <a:pPr marL="0" indent="0">
              <a:buNone/>
            </a:pPr>
            <a:r>
              <a:rPr lang="en-US" dirty="0" smtClean="0"/>
              <a:t>}</a:t>
            </a:r>
            <a:endParaRPr lang="en-US" dirty="0"/>
          </a:p>
        </p:txBody>
      </p:sp>
    </p:spTree>
    <p:extLst>
      <p:ext uri="{BB962C8B-B14F-4D97-AF65-F5344CB8AC3E}">
        <p14:creationId xmlns:p14="http://schemas.microsoft.com/office/powerpoint/2010/main" val="386668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685800" y="393700"/>
            <a:ext cx="10394707" cy="4980885"/>
          </a:xfrm>
        </p:spPr>
        <p:txBody>
          <a:bodyPr>
            <a:normAutofit fontScale="77500" lnSpcReduction="20000"/>
          </a:bodyPr>
          <a:lstStyle/>
          <a:p>
            <a:pPr marL="0" indent="0">
              <a:buNone/>
            </a:pPr>
            <a:r>
              <a:rPr lang="en-US" dirty="0"/>
              <a:t>// This is the entry point for thread.</a:t>
            </a:r>
          </a:p>
          <a:p>
            <a:pPr marL="0" indent="0">
              <a:buNone/>
            </a:pPr>
            <a:r>
              <a:rPr lang="en-US" dirty="0"/>
              <a:t>public void run() {</a:t>
            </a:r>
          </a:p>
          <a:p>
            <a:pPr marL="0" indent="0">
              <a:buNone/>
            </a:pPr>
            <a:r>
              <a:rPr lang="en-US" dirty="0"/>
              <a:t>try {</a:t>
            </a:r>
          </a:p>
          <a:p>
            <a:pPr marL="0" indent="0">
              <a:buNone/>
            </a:pPr>
            <a:r>
              <a:rPr lang="en-US" dirty="0"/>
              <a:t>for(</a:t>
            </a:r>
            <a:r>
              <a:rPr lang="en-US" dirty="0" err="1"/>
              <a:t>int</a:t>
            </a:r>
            <a:r>
              <a:rPr lang="en-US" dirty="0"/>
              <a:t> </a:t>
            </a:r>
            <a:r>
              <a:rPr lang="en-US" dirty="0" err="1"/>
              <a:t>i</a:t>
            </a:r>
            <a:r>
              <a:rPr lang="en-US" dirty="0"/>
              <a:t> = 5; </a:t>
            </a:r>
            <a:r>
              <a:rPr lang="en-US" dirty="0" err="1"/>
              <a:t>i</a:t>
            </a:r>
            <a:r>
              <a:rPr lang="en-US" dirty="0"/>
              <a:t> &gt; 0; </a:t>
            </a:r>
            <a:r>
              <a:rPr lang="en-US" dirty="0" err="1"/>
              <a:t>i</a:t>
            </a:r>
            <a:r>
              <a:rPr lang="en-US" dirty="0"/>
              <a:t>--) {</a:t>
            </a:r>
          </a:p>
          <a:p>
            <a:pPr marL="0" indent="0">
              <a:buNone/>
            </a:pPr>
            <a:r>
              <a:rPr lang="en-US" dirty="0" err="1"/>
              <a:t>System.out.println</a:t>
            </a:r>
            <a:r>
              <a:rPr lang="en-US" dirty="0"/>
              <a:t>(name + ": " + </a:t>
            </a:r>
            <a:r>
              <a:rPr lang="en-US" dirty="0" err="1"/>
              <a:t>i</a:t>
            </a:r>
            <a:r>
              <a:rPr lang="en-US" dirty="0"/>
              <a:t>);</a:t>
            </a:r>
          </a:p>
          <a:p>
            <a:pPr marL="0" indent="0">
              <a:buNone/>
            </a:pPr>
            <a:r>
              <a:rPr lang="en-US" dirty="0" err="1"/>
              <a:t>Thread.sleep</a:t>
            </a:r>
            <a:r>
              <a:rPr lang="en-US" dirty="0"/>
              <a:t>(1000);</a:t>
            </a:r>
          </a:p>
          <a:p>
            <a:pPr marL="0" indent="0">
              <a:buNone/>
            </a:pPr>
            <a:r>
              <a:rPr lang="en-US" dirty="0"/>
              <a:t>}</a:t>
            </a:r>
          </a:p>
          <a:p>
            <a:pPr marL="0" indent="0">
              <a:buNone/>
            </a:pPr>
            <a:r>
              <a:rPr lang="en-US" dirty="0"/>
              <a:t>} catch (</a:t>
            </a:r>
            <a:r>
              <a:rPr lang="en-US" dirty="0" err="1"/>
              <a:t>InterruptedException</a:t>
            </a:r>
            <a:r>
              <a:rPr lang="en-US" dirty="0"/>
              <a:t> e) {</a:t>
            </a:r>
          </a:p>
          <a:p>
            <a:pPr marL="0" indent="0">
              <a:buNone/>
            </a:pPr>
            <a:r>
              <a:rPr lang="en-US" dirty="0" err="1"/>
              <a:t>System.out.println</a:t>
            </a:r>
            <a:r>
              <a:rPr lang="en-US" dirty="0"/>
              <a:t>(name + "Interrupted");</a:t>
            </a:r>
          </a:p>
          <a:p>
            <a:pPr marL="0" indent="0">
              <a:buNone/>
            </a:pPr>
            <a:r>
              <a:rPr lang="en-US" dirty="0"/>
              <a:t>}</a:t>
            </a:r>
          </a:p>
          <a:p>
            <a:pPr marL="0" indent="0">
              <a:buNone/>
            </a:pPr>
            <a:r>
              <a:rPr lang="en-US" dirty="0" err="1"/>
              <a:t>System.out.println</a:t>
            </a:r>
            <a:r>
              <a:rPr lang="en-US" dirty="0"/>
              <a:t>(name + " exiting.");</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05824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139700"/>
          </a:xfrm>
        </p:spPr>
        <p:txBody>
          <a:bodyPr>
            <a:normAutofit fontScale="90000"/>
          </a:bodyPr>
          <a:lstStyle/>
          <a:p>
            <a:r>
              <a:rPr lang="en-US" dirty="0" smtClean="0"/>
              <a:t> </a:t>
            </a:r>
            <a:endParaRPr lang="en-US" dirty="0"/>
          </a:p>
        </p:txBody>
      </p:sp>
      <p:sp>
        <p:nvSpPr>
          <p:cNvPr id="3" name="Content Placeholder 2"/>
          <p:cNvSpPr>
            <a:spLocks noGrp="1"/>
          </p:cNvSpPr>
          <p:nvPr>
            <p:ph sz="quarter" idx="13"/>
          </p:nvPr>
        </p:nvSpPr>
        <p:spPr>
          <a:xfrm>
            <a:off x="685800" y="444500"/>
            <a:ext cx="10394707" cy="4930085"/>
          </a:xfrm>
        </p:spPr>
        <p:txBody>
          <a:bodyPr>
            <a:normAutofit fontScale="70000" lnSpcReduction="20000"/>
          </a:bodyPr>
          <a:lstStyle/>
          <a:p>
            <a:pPr marL="0" indent="0">
              <a:buNone/>
            </a:pPr>
            <a:r>
              <a:rPr lang="en-US" dirty="0"/>
              <a:t>class </a:t>
            </a:r>
            <a:r>
              <a:rPr lang="en-US" dirty="0" err="1"/>
              <a:t>MultiThreadDemo</a:t>
            </a:r>
            <a:r>
              <a:rPr lang="en-US" dirty="0"/>
              <a:t> {</a:t>
            </a:r>
          </a:p>
          <a:p>
            <a:pPr marL="0" indent="0">
              <a:buNone/>
            </a:pPr>
            <a:r>
              <a:rPr lang="en-US" dirty="0"/>
              <a:t>public static void main(String </a:t>
            </a:r>
            <a:r>
              <a:rPr lang="en-US" dirty="0" err="1"/>
              <a:t>args</a:t>
            </a:r>
            <a:r>
              <a:rPr lang="en-US" dirty="0"/>
              <a:t>[]) {</a:t>
            </a:r>
          </a:p>
          <a:p>
            <a:pPr marL="0" indent="0">
              <a:buNone/>
            </a:pPr>
            <a:r>
              <a:rPr lang="en-US" dirty="0"/>
              <a:t>new </a:t>
            </a:r>
            <a:r>
              <a:rPr lang="en-US" dirty="0" err="1"/>
              <a:t>NewThread</a:t>
            </a:r>
            <a:r>
              <a:rPr lang="en-US" dirty="0"/>
              <a:t>("One"); // start threads</a:t>
            </a:r>
          </a:p>
          <a:p>
            <a:pPr marL="0" indent="0">
              <a:buNone/>
            </a:pPr>
            <a:r>
              <a:rPr lang="en-US" dirty="0"/>
              <a:t>new </a:t>
            </a:r>
            <a:r>
              <a:rPr lang="en-US" dirty="0" err="1"/>
              <a:t>NewThread</a:t>
            </a:r>
            <a:r>
              <a:rPr lang="en-US" dirty="0"/>
              <a:t>("Two");</a:t>
            </a:r>
          </a:p>
          <a:p>
            <a:pPr marL="0" indent="0">
              <a:buNone/>
            </a:pPr>
            <a:r>
              <a:rPr lang="en-US" dirty="0"/>
              <a:t>new </a:t>
            </a:r>
            <a:r>
              <a:rPr lang="en-US" dirty="0" err="1"/>
              <a:t>NewThread</a:t>
            </a:r>
            <a:r>
              <a:rPr lang="en-US" dirty="0"/>
              <a:t>("Three");</a:t>
            </a:r>
          </a:p>
          <a:p>
            <a:pPr marL="0" indent="0">
              <a:buNone/>
            </a:pPr>
            <a:r>
              <a:rPr lang="en-US" dirty="0"/>
              <a:t>try {</a:t>
            </a:r>
          </a:p>
          <a:p>
            <a:pPr marL="0" indent="0">
              <a:buNone/>
            </a:pPr>
            <a:r>
              <a:rPr lang="en-US" dirty="0"/>
              <a:t>// wait for other threads to end</a:t>
            </a:r>
          </a:p>
          <a:p>
            <a:pPr marL="0" indent="0">
              <a:buNone/>
            </a:pPr>
            <a:r>
              <a:rPr lang="en-US" dirty="0" err="1"/>
              <a:t>Thread.sleep</a:t>
            </a:r>
            <a:r>
              <a:rPr lang="en-US" dirty="0"/>
              <a:t>(10000);</a:t>
            </a:r>
          </a:p>
          <a:p>
            <a:pPr marL="0" indent="0">
              <a:buNone/>
            </a:pPr>
            <a:r>
              <a:rPr lang="en-US" dirty="0"/>
              <a:t>} catch (</a:t>
            </a:r>
            <a:r>
              <a:rPr lang="en-US" dirty="0" err="1"/>
              <a:t>InterruptedException</a:t>
            </a:r>
            <a:r>
              <a:rPr lang="en-US" dirty="0"/>
              <a:t> e) {</a:t>
            </a:r>
          </a:p>
          <a:p>
            <a:pPr marL="0" indent="0">
              <a:buNone/>
            </a:pPr>
            <a:r>
              <a:rPr lang="en-US" dirty="0" err="1"/>
              <a:t>System.out.println</a:t>
            </a:r>
            <a:r>
              <a:rPr lang="en-US" dirty="0"/>
              <a:t>("Main thread Interrupted");</a:t>
            </a:r>
          </a:p>
          <a:p>
            <a:pPr marL="0" indent="0">
              <a:buNone/>
            </a:pPr>
            <a:r>
              <a:rPr lang="en-US" dirty="0"/>
              <a:t>}</a:t>
            </a:r>
          </a:p>
          <a:p>
            <a:pPr marL="0" indent="0">
              <a:buNone/>
            </a:pPr>
            <a:r>
              <a:rPr lang="en-US" dirty="0" err="1"/>
              <a:t>System.out.println</a:t>
            </a:r>
            <a:r>
              <a:rPr lang="en-US" dirty="0"/>
              <a:t>("Main thread exiting.");</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2894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10396882" cy="63500"/>
          </a:xfrm>
        </p:spPr>
        <p:txBody>
          <a:bodyPr>
            <a:normAutofit fontScale="90000"/>
          </a:bodyPr>
          <a:lstStyle/>
          <a:p>
            <a:r>
              <a:rPr lang="en-US" dirty="0" smtClean="0"/>
              <a:t> </a:t>
            </a:r>
            <a:endParaRPr lang="en-US" dirty="0"/>
          </a:p>
        </p:txBody>
      </p:sp>
      <p:sp>
        <p:nvSpPr>
          <p:cNvPr id="3" name="Content Placeholder 2"/>
          <p:cNvSpPr>
            <a:spLocks noGrp="1"/>
          </p:cNvSpPr>
          <p:nvPr>
            <p:ph sz="quarter" idx="13"/>
          </p:nvPr>
        </p:nvSpPr>
        <p:spPr>
          <a:xfrm>
            <a:off x="685800" y="203200"/>
            <a:ext cx="10394707" cy="5171385"/>
          </a:xfrm>
        </p:spPr>
        <p:txBody>
          <a:bodyPr>
            <a:normAutofit fontScale="92500" lnSpcReduction="10000"/>
          </a:bodyPr>
          <a:lstStyle/>
          <a:p>
            <a:pPr marL="0" indent="0">
              <a:buNone/>
            </a:pPr>
            <a:r>
              <a:rPr lang="en-US" dirty="0"/>
              <a:t>The output from this program is shown here:</a:t>
            </a:r>
          </a:p>
          <a:p>
            <a:pPr marL="0" indent="0">
              <a:buNone/>
            </a:pPr>
            <a:r>
              <a:rPr lang="en-US" dirty="0"/>
              <a:t>New thread: Thread[One,5,main]</a:t>
            </a:r>
          </a:p>
          <a:p>
            <a:pPr marL="0" indent="0">
              <a:buNone/>
            </a:pPr>
            <a:r>
              <a:rPr lang="en-US" dirty="0"/>
              <a:t>New thread: Thread[Two,5,main]</a:t>
            </a:r>
          </a:p>
          <a:p>
            <a:pPr marL="0" indent="0">
              <a:buNone/>
            </a:pPr>
            <a:r>
              <a:rPr lang="en-US" dirty="0"/>
              <a:t>New thread: Thread[Three,5,main]</a:t>
            </a:r>
          </a:p>
          <a:p>
            <a:pPr marL="0" indent="0">
              <a:buNone/>
            </a:pPr>
            <a:r>
              <a:rPr lang="en-US" dirty="0"/>
              <a:t>One: 5</a:t>
            </a:r>
          </a:p>
          <a:p>
            <a:pPr marL="0" indent="0">
              <a:buNone/>
            </a:pPr>
            <a:r>
              <a:rPr lang="en-US" dirty="0"/>
              <a:t>Two: 5</a:t>
            </a:r>
          </a:p>
          <a:p>
            <a:pPr marL="0" indent="0">
              <a:buNone/>
            </a:pPr>
            <a:r>
              <a:rPr lang="en-US" dirty="0"/>
              <a:t>Three: 5</a:t>
            </a:r>
          </a:p>
          <a:p>
            <a:pPr marL="0" indent="0">
              <a:buNone/>
            </a:pPr>
            <a:r>
              <a:rPr lang="en-US" dirty="0"/>
              <a:t>One: 4</a:t>
            </a:r>
          </a:p>
          <a:p>
            <a:pPr marL="0" indent="0">
              <a:buNone/>
            </a:pPr>
            <a:r>
              <a:rPr lang="en-US" dirty="0"/>
              <a:t>Two: 4</a:t>
            </a:r>
          </a:p>
          <a:p>
            <a:pPr marL="0" indent="0">
              <a:buNone/>
            </a:pPr>
            <a:r>
              <a:rPr lang="en-US" dirty="0"/>
              <a:t>Three: 4</a:t>
            </a:r>
          </a:p>
          <a:p>
            <a:pPr marL="0" indent="0">
              <a:buNone/>
            </a:pPr>
            <a:r>
              <a:rPr lang="en-US" dirty="0"/>
              <a:t>One: </a:t>
            </a:r>
            <a:r>
              <a:rPr lang="en-US" dirty="0" smtClean="0"/>
              <a:t>3</a:t>
            </a:r>
            <a:endParaRPr lang="en-US" dirty="0"/>
          </a:p>
        </p:txBody>
      </p:sp>
    </p:spTree>
    <p:extLst>
      <p:ext uri="{BB962C8B-B14F-4D97-AF65-F5344CB8AC3E}">
        <p14:creationId xmlns:p14="http://schemas.microsoft.com/office/powerpoint/2010/main" val="322361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685800" y="-330200"/>
            <a:ext cx="10394707" cy="5704785"/>
          </a:xfrm>
        </p:spPr>
        <p:txBody>
          <a:bodyPr>
            <a:normAutofit lnSpcReduction="10000"/>
          </a:bodyPr>
          <a:lstStyle/>
          <a:p>
            <a:pPr lvl="2"/>
            <a:r>
              <a:rPr lang="en-US" dirty="0"/>
              <a:t>Three: 3</a:t>
            </a:r>
          </a:p>
          <a:p>
            <a:r>
              <a:rPr lang="en-US" dirty="0"/>
              <a:t>Two: 3</a:t>
            </a:r>
          </a:p>
          <a:p>
            <a:r>
              <a:rPr lang="en-US" dirty="0"/>
              <a:t>One: 2</a:t>
            </a:r>
          </a:p>
          <a:p>
            <a:r>
              <a:rPr lang="en-US" dirty="0"/>
              <a:t>Three: 2</a:t>
            </a:r>
          </a:p>
          <a:p>
            <a:r>
              <a:rPr lang="en-US" dirty="0"/>
              <a:t>Two: 2</a:t>
            </a:r>
          </a:p>
          <a:p>
            <a:r>
              <a:rPr lang="en-US" dirty="0"/>
              <a:t>One: 1</a:t>
            </a:r>
          </a:p>
          <a:p>
            <a:r>
              <a:rPr lang="en-US" dirty="0"/>
              <a:t>Three: 1</a:t>
            </a:r>
          </a:p>
          <a:p>
            <a:r>
              <a:rPr lang="en-US" dirty="0"/>
              <a:t>Two: 1</a:t>
            </a:r>
          </a:p>
          <a:p>
            <a:r>
              <a:rPr lang="en-US" dirty="0"/>
              <a:t>One exiting.</a:t>
            </a:r>
          </a:p>
          <a:p>
            <a:r>
              <a:rPr lang="en-US" dirty="0"/>
              <a:t>Two exiting.</a:t>
            </a:r>
          </a:p>
          <a:p>
            <a:r>
              <a:rPr lang="en-US" dirty="0"/>
              <a:t>Three exiting.</a:t>
            </a:r>
          </a:p>
          <a:p>
            <a:r>
              <a:rPr lang="en-US" dirty="0"/>
              <a:t>Main thread exiting.</a:t>
            </a:r>
          </a:p>
          <a:p>
            <a:endParaRPr lang="en-US" dirty="0"/>
          </a:p>
        </p:txBody>
      </p:sp>
    </p:spTree>
    <p:extLst>
      <p:ext uri="{BB962C8B-B14F-4D97-AF65-F5344CB8AC3E}">
        <p14:creationId xmlns:p14="http://schemas.microsoft.com/office/powerpoint/2010/main" val="3135853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THREAD PROBLEMS</a:t>
            </a:r>
          </a:p>
        </p:txBody>
      </p:sp>
      <p:sp>
        <p:nvSpPr>
          <p:cNvPr id="3" name="Content Placeholder 2"/>
          <p:cNvSpPr>
            <a:spLocks noGrp="1"/>
          </p:cNvSpPr>
          <p:nvPr>
            <p:ph sz="quarter" idx="13"/>
          </p:nvPr>
        </p:nvSpPr>
        <p:spPr/>
        <p:txBody>
          <a:bodyPr/>
          <a:lstStyle/>
          <a:p>
            <a:r>
              <a:rPr lang="en-US" sz="1800" dirty="0">
                <a:latin typeface="Arial" panose="020B0604020202020204" pitchFamily="34" charset="0"/>
                <a:cs typeface="Arial" panose="020B0604020202020204" pitchFamily="34" charset="0"/>
              </a:rPr>
              <a:t>Threads have their own call stack, but can also access shared data. Therefore you have two basic problems</a:t>
            </a:r>
          </a:p>
          <a:p>
            <a:r>
              <a:rPr lang="en-US" sz="1800" dirty="0">
                <a:latin typeface="Arial" panose="020B0604020202020204" pitchFamily="34" charset="0"/>
                <a:cs typeface="Arial" panose="020B0604020202020204" pitchFamily="34" charset="0"/>
              </a:rPr>
              <a:t>visibility </a:t>
            </a:r>
          </a:p>
          <a:p>
            <a:r>
              <a:rPr lang="en-US" sz="1800" dirty="0">
                <a:latin typeface="Arial" panose="020B0604020202020204" pitchFamily="34" charset="0"/>
                <a:cs typeface="Arial" panose="020B0604020202020204" pitchFamily="34" charset="0"/>
              </a:rPr>
              <a:t>access problems.</a:t>
            </a:r>
          </a:p>
          <a:p>
            <a:pPr marL="109728" indent="0">
              <a:buNone/>
            </a:pPr>
            <a:endParaRPr lang="en-US" dirty="0"/>
          </a:p>
          <a:p>
            <a:pPr>
              <a:buNone/>
            </a:pPr>
            <a:endParaRPr lang="en-US" dirty="0"/>
          </a:p>
          <a:p>
            <a:endParaRPr lang="en-US" dirty="0"/>
          </a:p>
        </p:txBody>
      </p:sp>
    </p:spTree>
    <p:extLst>
      <p:ext uri="{BB962C8B-B14F-4D97-AF65-F5344CB8AC3E}">
        <p14:creationId xmlns:p14="http://schemas.microsoft.com/office/powerpoint/2010/main" val="2639577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sz="quarter" idx="13"/>
          </p:nvPr>
        </p:nvSpPr>
        <p:spPr>
          <a:xfrm>
            <a:off x="685800" y="1117600"/>
            <a:ext cx="10394950" cy="4257675"/>
          </a:xfrm>
        </p:spPr>
        <p:txBody>
          <a:bodyPr>
            <a:normAutofit/>
          </a:bodyPr>
          <a:lstStyle/>
          <a:p>
            <a:r>
              <a:rPr lang="en-US" sz="1800" dirty="0">
                <a:latin typeface="Arial" panose="020B0604020202020204" pitchFamily="34" charset="0"/>
                <a:cs typeface="Arial" panose="020B0604020202020204" pitchFamily="34" charset="0"/>
              </a:rPr>
              <a:t>A visibility problem occurs if thread A reads shared data which is later changed by thread B and thread A is unaware of this change.</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An access problem can occur if several thread access and change the same shared data at the same time.</a:t>
            </a:r>
          </a:p>
        </p:txBody>
      </p:sp>
    </p:spTree>
    <p:extLst>
      <p:ext uri="{BB962C8B-B14F-4D97-AF65-F5344CB8AC3E}">
        <p14:creationId xmlns:p14="http://schemas.microsoft.com/office/powerpoint/2010/main" val="2276364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DEAMON THREAD</a:t>
            </a:r>
          </a:p>
        </p:txBody>
      </p:sp>
      <p:sp>
        <p:nvSpPr>
          <p:cNvPr id="3" name="Content Placeholder 2"/>
          <p:cNvSpPr>
            <a:spLocks noGrp="1"/>
          </p:cNvSpPr>
          <p:nvPr>
            <p:ph sz="quarter" idx="13"/>
          </p:nvPr>
        </p:nvSpPr>
        <p:spPr/>
        <p:txBody>
          <a:bodyPr>
            <a:normAutofit/>
          </a:bodyPr>
          <a:lstStyle/>
          <a:p>
            <a:r>
              <a:rPr lang="en-US" sz="1800" dirty="0">
                <a:latin typeface="Arial" panose="020B0604020202020204" pitchFamily="34" charset="0"/>
                <a:cs typeface="Arial" panose="020B0604020202020204" pitchFamily="34" charset="0"/>
              </a:rPr>
              <a:t>Daemon thread in java is a service provider thread that provides services to the user thread. Its life depend on the mercy of user threads i.e. when all the user threads dies, JVM terminates this thread automatically.</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There are many java daemon threads running automatically</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195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 BY THREAD CLASS</a:t>
            </a:r>
          </a:p>
        </p:txBody>
      </p:sp>
      <p:sp>
        <p:nvSpPr>
          <p:cNvPr id="3" name="Content Placeholder 2"/>
          <p:cNvSpPr>
            <a:spLocks noGrp="1"/>
          </p:cNvSpPr>
          <p:nvPr>
            <p:ph sz="quarter" idx="13"/>
          </p:nvPr>
        </p:nvSpPr>
        <p:spPr/>
        <p:txBody>
          <a:bodyPr>
            <a:normAutofit/>
          </a:bodyPr>
          <a:lstStyle/>
          <a:p>
            <a:r>
              <a:rPr lang="en-US" sz="1800" dirty="0">
                <a:latin typeface="Arial" panose="020B0604020202020204" pitchFamily="34" charset="0"/>
                <a:cs typeface="Arial" panose="020B0604020202020204" pitchFamily="34" charset="0"/>
              </a:rPr>
              <a:t>The </a:t>
            </a:r>
            <a:r>
              <a:rPr lang="en-US" sz="1800" dirty="0" err="1">
                <a:latin typeface="Arial" panose="020B0604020202020204" pitchFamily="34" charset="0"/>
                <a:cs typeface="Arial" panose="020B0604020202020204" pitchFamily="34" charset="0"/>
              </a:rPr>
              <a:t>java.lang.Thread</a:t>
            </a:r>
            <a:r>
              <a:rPr lang="en-US" sz="1800" dirty="0">
                <a:latin typeface="Arial" panose="020B0604020202020204" pitchFamily="34" charset="0"/>
                <a:cs typeface="Arial" panose="020B0604020202020204" pitchFamily="34" charset="0"/>
              </a:rPr>
              <a:t> class provides two methods for java daemon thread.</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	public void </a:t>
            </a:r>
            <a:r>
              <a:rPr lang="en-US" sz="1800" dirty="0" err="1">
                <a:latin typeface="Arial" panose="020B0604020202020204" pitchFamily="34" charset="0"/>
                <a:cs typeface="Arial" panose="020B0604020202020204" pitchFamily="34" charset="0"/>
              </a:rPr>
              <a:t>setDaemon</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boolean</a:t>
            </a:r>
            <a:r>
              <a:rPr lang="en-US" sz="1800" dirty="0">
                <a:latin typeface="Arial" panose="020B0604020202020204" pitchFamily="34" charset="0"/>
                <a:cs typeface="Arial" panose="020B0604020202020204" pitchFamily="34" charset="0"/>
              </a:rPr>
              <a:t> status)	is used to mark the current thread as daemon thread or user thread.</a:t>
            </a:r>
          </a:p>
          <a:p>
            <a:pPr>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2)	public </a:t>
            </a:r>
            <a:r>
              <a:rPr lang="en-US" sz="1800" dirty="0" err="1">
                <a:latin typeface="Arial" panose="020B0604020202020204" pitchFamily="34" charset="0"/>
                <a:cs typeface="Arial" panose="020B0604020202020204" pitchFamily="34" charset="0"/>
              </a:rPr>
              <a:t>boolean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isDaemon</a:t>
            </a:r>
            <a:r>
              <a:rPr lang="en-US" sz="1800" dirty="0">
                <a:latin typeface="Arial" panose="020B0604020202020204" pitchFamily="34" charset="0"/>
                <a:cs typeface="Arial" panose="020B0604020202020204" pitchFamily="34" charset="0"/>
              </a:rPr>
              <a:t>()	is used to check that current is daemon.</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937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normAutofit/>
          </a:bodyPr>
          <a:lstStyle/>
          <a:p>
            <a:r>
              <a:rPr lang="en-US" sz="2800" b="1" cap="none" baseline="30000" dirty="0">
                <a:latin typeface="Arial" panose="020B0604020202020204" pitchFamily="34" charset="0"/>
                <a:cs typeface="Arial" panose="020B0604020202020204" pitchFamily="34" charset="0"/>
              </a:rPr>
              <a:t>Threads exist within a process — every process has at least one. Threads share the process's resources, including memory and open files. This makes for efficient, but potentially problematic, communication.</a:t>
            </a:r>
          </a:p>
        </p:txBody>
      </p:sp>
    </p:spTree>
    <p:extLst>
      <p:ext uri="{BB962C8B-B14F-4D97-AF65-F5344CB8AC3E}">
        <p14:creationId xmlns:p14="http://schemas.microsoft.com/office/powerpoint/2010/main" val="214681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35001"/>
            <a:ext cx="10396882" cy="876300"/>
          </a:xfrm>
        </p:spPr>
        <p:txBody>
          <a:bodyPr/>
          <a:lstStyle/>
          <a:p>
            <a:pPr algn="ctr"/>
            <a:r>
              <a:rPr lang="en-US" dirty="0"/>
              <a:t>EXAMPLE</a:t>
            </a:r>
          </a:p>
        </p:txBody>
      </p:sp>
      <p:pic>
        <p:nvPicPr>
          <p:cNvPr id="4" name="Picture 2"/>
          <p:cNvPicPr>
            <a:picLocks noGrp="1" noChangeAspect="1" noChangeArrowheads="1"/>
          </p:cNvPicPr>
          <p:nvPr>
            <p:ph sz="quarter" idx="13"/>
          </p:nvPr>
        </p:nvPicPr>
        <p:blipFill>
          <a:blip r:embed="rId2" cstate="print"/>
          <a:srcRect/>
          <a:stretch>
            <a:fillRect/>
          </a:stretch>
        </p:blipFill>
        <p:spPr bwMode="auto">
          <a:xfrm>
            <a:off x="2933700" y="1778000"/>
            <a:ext cx="5651499" cy="3810000"/>
          </a:xfrm>
          <a:prstGeom prst="rect">
            <a:avLst/>
          </a:prstGeom>
          <a:noFill/>
          <a:ln w="9525">
            <a:noFill/>
            <a:miter lim="800000"/>
            <a:headEnd/>
            <a:tailEnd/>
          </a:ln>
        </p:spPr>
      </p:pic>
    </p:spTree>
    <p:extLst>
      <p:ext uri="{BB962C8B-B14F-4D97-AF65-F5344CB8AC3E}">
        <p14:creationId xmlns:p14="http://schemas.microsoft.com/office/powerpoint/2010/main" val="2081133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p:cNvPicPr>
          <p:nvPr>
            <p:ph sz="quarter" idx="13"/>
          </p:nvPr>
        </p:nvPicPr>
        <p:blipFill>
          <a:blip r:embed="rId2" cstate="print"/>
          <a:srcRect/>
          <a:stretch>
            <a:fillRect/>
          </a:stretch>
        </p:blipFill>
        <p:spPr bwMode="auto">
          <a:xfrm>
            <a:off x="2379042" y="1625600"/>
            <a:ext cx="6083300" cy="2990625"/>
          </a:xfrm>
          <a:prstGeom prst="rect">
            <a:avLst/>
          </a:prstGeom>
          <a:noFill/>
          <a:ln w="9525">
            <a:noFill/>
            <a:miter lim="800000"/>
            <a:headEnd/>
            <a:tailEnd/>
          </a:ln>
        </p:spPr>
      </p:pic>
    </p:spTree>
    <p:extLst>
      <p:ext uri="{BB962C8B-B14F-4D97-AF65-F5344CB8AC3E}">
        <p14:creationId xmlns:p14="http://schemas.microsoft.com/office/powerpoint/2010/main" val="107712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81200" y="1481329"/>
            <a:ext cx="8229600" cy="4525963"/>
          </a:xfrm>
          <a:prstGeom prst="rect">
            <a:avLst/>
          </a:prstGeom>
        </p:spPr>
        <p:txBody>
          <a:bodyPr>
            <a:normAutofit/>
          </a:bodyPr>
          <a:lstStyle/>
          <a:p>
            <a:r>
              <a:rPr lang="en-US" dirty="0"/>
              <a:t>When we start two or more threads within a program, there may be a situation when multiple threads try to access the same resource and finally they can produce unforeseen result due to concurrency </a:t>
            </a:r>
            <a:r>
              <a:rPr lang="en-US" dirty="0" smtClean="0"/>
              <a:t>issue</a:t>
            </a:r>
          </a:p>
          <a:p>
            <a:r>
              <a:rPr lang="en-US" dirty="0"/>
              <a:t>So there is a need to synchronize the action of multiple threads and make sure that only one thread can access the resource at a given point in time</a:t>
            </a:r>
          </a:p>
        </p:txBody>
      </p:sp>
      <p:sp>
        <p:nvSpPr>
          <p:cNvPr id="2" name="Title 1"/>
          <p:cNvSpPr>
            <a:spLocks noGrp="1"/>
          </p:cNvSpPr>
          <p:nvPr>
            <p:ph type="title"/>
          </p:nvPr>
        </p:nvSpPr>
        <p:spPr/>
        <p:txBody>
          <a:bodyPr/>
          <a:lstStyle/>
          <a:p>
            <a:r>
              <a:rPr lang="en-US" dirty="0" smtClean="0"/>
              <a:t>Why we use synchronization</a:t>
            </a:r>
            <a:endParaRPr lang="en-US" dirty="0"/>
          </a:p>
        </p:txBody>
      </p:sp>
    </p:spTree>
    <p:extLst>
      <p:ext uri="{BB962C8B-B14F-4D97-AF65-F5344CB8AC3E}">
        <p14:creationId xmlns:p14="http://schemas.microsoft.com/office/powerpoint/2010/main" val="62623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81200" y="1481329"/>
            <a:ext cx="8229600" cy="4525963"/>
          </a:xfrm>
          <a:prstGeom prst="rect">
            <a:avLst/>
          </a:prstGeom>
        </p:spPr>
        <p:txBody>
          <a:bodyPr>
            <a:normAutofit/>
          </a:bodyPr>
          <a:lstStyle/>
          <a:p>
            <a:r>
              <a:rPr lang="en-US" sz="2400" dirty="0"/>
              <a:t>This is implemented using a concept called </a:t>
            </a:r>
            <a:r>
              <a:rPr lang="en-US" sz="2400" b="1" dirty="0"/>
              <a:t>monitors</a:t>
            </a:r>
            <a:r>
              <a:rPr lang="en-US" sz="2400" dirty="0"/>
              <a:t>. Each object in Java is associated with a monitor, which a thread can lock or unlock. Only one thread at a time may hold a lock on a monitor</a:t>
            </a:r>
            <a:r>
              <a:rPr lang="en-US" sz="2400" dirty="0"/>
              <a:t>.</a:t>
            </a:r>
          </a:p>
          <a:p>
            <a:pPr>
              <a:buNone/>
            </a:pPr>
            <a:r>
              <a:rPr lang="en-US" sz="2400" dirty="0"/>
              <a:t>Following </a:t>
            </a:r>
            <a:r>
              <a:rPr lang="en-US" sz="2400" dirty="0"/>
              <a:t>is the general form of the synchronized statement:</a:t>
            </a:r>
          </a:p>
          <a:p>
            <a:r>
              <a:rPr lang="en-US" sz="2800" dirty="0">
                <a:solidFill>
                  <a:schemeClr val="accent2">
                    <a:lumMod val="75000"/>
                  </a:schemeClr>
                </a:solidFill>
              </a:rPr>
              <a:t>synchronized(</a:t>
            </a:r>
            <a:r>
              <a:rPr lang="en-US" sz="2800" dirty="0" err="1">
                <a:solidFill>
                  <a:schemeClr val="accent2">
                    <a:lumMod val="75000"/>
                  </a:schemeClr>
                </a:solidFill>
              </a:rPr>
              <a:t>objectidentifier</a:t>
            </a:r>
            <a:r>
              <a:rPr lang="en-US" sz="2800" dirty="0">
                <a:solidFill>
                  <a:schemeClr val="accent2">
                    <a:lumMod val="75000"/>
                  </a:schemeClr>
                </a:solidFill>
              </a:rPr>
              <a:t>)</a:t>
            </a:r>
            <a:r>
              <a:rPr lang="en-US" sz="2800" dirty="0">
                <a:solidFill>
                  <a:schemeClr val="accent2">
                    <a:lumMod val="75000"/>
                  </a:schemeClr>
                </a:solidFill>
              </a:rPr>
              <a:t> </a:t>
            </a:r>
            <a:r>
              <a:rPr lang="en-US" sz="2800" dirty="0">
                <a:solidFill>
                  <a:schemeClr val="accent2">
                    <a:lumMod val="75000"/>
                  </a:schemeClr>
                </a:solidFill>
              </a:rPr>
              <a:t>{</a:t>
            </a:r>
            <a:r>
              <a:rPr lang="en-US" sz="2800" dirty="0">
                <a:solidFill>
                  <a:schemeClr val="accent2">
                    <a:lumMod val="75000"/>
                  </a:schemeClr>
                </a:solidFill>
              </a:rPr>
              <a:t> </a:t>
            </a:r>
            <a:r>
              <a:rPr lang="en-US" sz="2800" dirty="0">
                <a:solidFill>
                  <a:schemeClr val="accent2">
                    <a:lumMod val="75000"/>
                  </a:schemeClr>
                </a:solidFill>
              </a:rPr>
              <a:t>// Access shared variables and other shared resources</a:t>
            </a:r>
            <a:r>
              <a:rPr lang="en-US" sz="2800" dirty="0">
                <a:solidFill>
                  <a:schemeClr val="accent2">
                    <a:lumMod val="75000"/>
                  </a:schemeClr>
                </a:solidFill>
              </a:rPr>
              <a:t> </a:t>
            </a:r>
            <a:r>
              <a:rPr lang="en-US" sz="2800" dirty="0">
                <a:solidFill>
                  <a:schemeClr val="accent2">
                    <a:lumMod val="75000"/>
                  </a:schemeClr>
                </a:solidFill>
              </a:rPr>
              <a:t>}</a:t>
            </a:r>
          </a:p>
        </p:txBody>
      </p:sp>
      <p:sp>
        <p:nvSpPr>
          <p:cNvPr id="2" name="Title 1"/>
          <p:cNvSpPr>
            <a:spLocks noGrp="1"/>
          </p:cNvSpPr>
          <p:nvPr>
            <p:ph type="title"/>
          </p:nvPr>
        </p:nvSpPr>
        <p:spPr/>
        <p:txBody>
          <a:bodyPr/>
          <a:lstStyle/>
          <a:p>
            <a:r>
              <a:rPr lang="en-US" dirty="0" smtClean="0"/>
              <a:t>Monitors</a:t>
            </a:r>
            <a:endParaRPr lang="en-US" dirty="0"/>
          </a:p>
        </p:txBody>
      </p:sp>
    </p:spTree>
    <p:extLst>
      <p:ext uri="{BB962C8B-B14F-4D97-AF65-F5344CB8AC3E}">
        <p14:creationId xmlns:p14="http://schemas.microsoft.com/office/powerpoint/2010/main" val="206781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81200" y="1481329"/>
            <a:ext cx="8229600" cy="4525963"/>
          </a:xfrm>
          <a:prstGeom prst="rect">
            <a:avLst/>
          </a:prstGeom>
        </p:spPr>
        <p:txBody>
          <a:bodyPr>
            <a:normAutofit fontScale="55000" lnSpcReduction="20000"/>
          </a:bodyPr>
          <a:lstStyle/>
          <a:p>
            <a:r>
              <a:rPr lang="en-US" dirty="0" smtClean="0"/>
              <a:t>class </a:t>
            </a:r>
            <a:r>
              <a:rPr lang="en-US" dirty="0" err="1" smtClean="0"/>
              <a:t>Callme</a:t>
            </a:r>
            <a:r>
              <a:rPr lang="en-US" dirty="0" smtClean="0"/>
              <a:t> {</a:t>
            </a:r>
          </a:p>
          <a:p>
            <a:r>
              <a:rPr lang="en-US" dirty="0" smtClean="0"/>
              <a:t>void call(String </a:t>
            </a:r>
            <a:r>
              <a:rPr lang="en-US" dirty="0" err="1" smtClean="0"/>
              <a:t>msg</a:t>
            </a:r>
            <a:r>
              <a:rPr lang="en-US" dirty="0" smtClean="0"/>
              <a:t>) {</a:t>
            </a:r>
          </a:p>
          <a:p>
            <a:r>
              <a:rPr lang="en-US" dirty="0" err="1" smtClean="0"/>
              <a:t>System.out.print</a:t>
            </a:r>
            <a:r>
              <a:rPr lang="en-US" dirty="0" smtClean="0"/>
              <a:t>("[" + </a:t>
            </a:r>
            <a:r>
              <a:rPr lang="en-US" dirty="0" err="1" smtClean="0"/>
              <a:t>msg</a:t>
            </a:r>
            <a:r>
              <a:rPr lang="en-US" dirty="0" smtClean="0"/>
              <a:t>);</a:t>
            </a:r>
          </a:p>
          <a:p>
            <a:r>
              <a:rPr lang="en-US" dirty="0" smtClean="0"/>
              <a:t>try {</a:t>
            </a:r>
          </a:p>
          <a:p>
            <a:r>
              <a:rPr lang="en-US" dirty="0" err="1" smtClean="0"/>
              <a:t>Thread.sleep</a:t>
            </a:r>
            <a:r>
              <a:rPr lang="en-US" dirty="0" smtClean="0"/>
              <a:t>(1000);</a:t>
            </a:r>
          </a:p>
          <a:p>
            <a:r>
              <a:rPr lang="en-US" dirty="0" smtClean="0"/>
              <a:t>} catch(</a:t>
            </a:r>
            <a:r>
              <a:rPr lang="en-US" dirty="0" err="1" smtClean="0"/>
              <a:t>InterruptedException</a:t>
            </a:r>
            <a:r>
              <a:rPr lang="en-US" dirty="0" smtClean="0"/>
              <a:t> e) {</a:t>
            </a:r>
          </a:p>
          <a:p>
            <a:r>
              <a:rPr lang="en-US" dirty="0" err="1" smtClean="0"/>
              <a:t>System.out.println</a:t>
            </a:r>
            <a:r>
              <a:rPr lang="en-US" dirty="0" smtClean="0"/>
              <a:t>("Interrupted");</a:t>
            </a:r>
          </a:p>
          <a:p>
            <a:r>
              <a:rPr lang="en-US" dirty="0" smtClean="0"/>
              <a:t>}</a:t>
            </a:r>
          </a:p>
          <a:p>
            <a:r>
              <a:rPr lang="en-US" dirty="0" err="1" smtClean="0"/>
              <a:t>System.out.println</a:t>
            </a:r>
            <a:r>
              <a:rPr lang="en-US" dirty="0" smtClean="0"/>
              <a:t>("]");</a:t>
            </a:r>
          </a:p>
          <a:p>
            <a:r>
              <a:rPr lang="en-US" dirty="0" smtClean="0"/>
              <a:t>}</a:t>
            </a:r>
          </a:p>
          <a:p>
            <a:r>
              <a:rPr lang="en-US" dirty="0" smtClean="0"/>
              <a:t>}</a:t>
            </a:r>
          </a:p>
          <a:p>
            <a:r>
              <a:rPr lang="en-US" dirty="0" smtClean="0"/>
              <a:t>class Caller implements </a:t>
            </a:r>
            <a:r>
              <a:rPr lang="en-US" dirty="0" err="1" smtClean="0"/>
              <a:t>Runnable</a:t>
            </a:r>
            <a:r>
              <a:rPr lang="en-US" dirty="0" smtClean="0"/>
              <a:t> {</a:t>
            </a:r>
          </a:p>
          <a:p>
            <a:r>
              <a:rPr lang="en-US" dirty="0" smtClean="0"/>
              <a:t>String </a:t>
            </a:r>
            <a:r>
              <a:rPr lang="en-US" dirty="0" err="1" smtClean="0"/>
              <a:t>msg</a:t>
            </a:r>
            <a:r>
              <a:rPr lang="en-US" dirty="0" smtClean="0"/>
              <a:t>;</a:t>
            </a:r>
          </a:p>
          <a:p>
            <a:r>
              <a:rPr lang="en-US" dirty="0" err="1" smtClean="0"/>
              <a:t>Callme</a:t>
            </a:r>
            <a:r>
              <a:rPr lang="en-US" dirty="0" smtClean="0"/>
              <a:t> target;</a:t>
            </a:r>
          </a:p>
          <a:p>
            <a:r>
              <a:rPr lang="en-US" dirty="0" smtClean="0"/>
              <a:t>Thread t;</a:t>
            </a:r>
            <a:endParaRPr lang="en-US" dirty="0"/>
          </a:p>
        </p:txBody>
      </p:sp>
      <p:sp>
        <p:nvSpPr>
          <p:cNvPr id="3" name="Title 2"/>
          <p:cNvSpPr>
            <a:spLocks noGrp="1"/>
          </p:cNvSpPr>
          <p:nvPr>
            <p:ph type="title"/>
          </p:nvPr>
        </p:nvSpPr>
        <p:spPr/>
        <p:txBody>
          <a:bodyPr/>
          <a:lstStyle/>
          <a:p>
            <a:r>
              <a:rPr lang="en-US" dirty="0" smtClean="0"/>
              <a:t>Program</a:t>
            </a:r>
            <a:endParaRPr lang="en-US" dirty="0"/>
          </a:p>
        </p:txBody>
      </p:sp>
    </p:spTree>
    <p:extLst>
      <p:ext uri="{BB962C8B-B14F-4D97-AF65-F5344CB8AC3E}">
        <p14:creationId xmlns:p14="http://schemas.microsoft.com/office/powerpoint/2010/main" val="2830022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81200" y="1481329"/>
            <a:ext cx="8229600" cy="4525963"/>
          </a:xfrm>
          <a:prstGeom prst="rect">
            <a:avLst/>
          </a:prstGeom>
        </p:spPr>
        <p:txBody>
          <a:bodyPr>
            <a:normAutofit fontScale="55000" lnSpcReduction="20000"/>
          </a:bodyPr>
          <a:lstStyle/>
          <a:p>
            <a:r>
              <a:rPr lang="en-US" dirty="0" smtClean="0"/>
              <a:t>class </a:t>
            </a:r>
            <a:r>
              <a:rPr lang="en-US" dirty="0" err="1" smtClean="0"/>
              <a:t>Callme</a:t>
            </a:r>
            <a:r>
              <a:rPr lang="en-US" dirty="0" smtClean="0"/>
              <a:t> {</a:t>
            </a:r>
          </a:p>
          <a:p>
            <a:r>
              <a:rPr lang="en-US" dirty="0" smtClean="0"/>
              <a:t>void call(String </a:t>
            </a:r>
            <a:r>
              <a:rPr lang="en-US" dirty="0" err="1" smtClean="0"/>
              <a:t>msg</a:t>
            </a:r>
            <a:r>
              <a:rPr lang="en-US" dirty="0" smtClean="0"/>
              <a:t>) {</a:t>
            </a:r>
          </a:p>
          <a:p>
            <a:r>
              <a:rPr lang="en-US" dirty="0" err="1" smtClean="0"/>
              <a:t>System.out.print</a:t>
            </a:r>
            <a:r>
              <a:rPr lang="en-US" dirty="0" smtClean="0"/>
              <a:t>("[" + </a:t>
            </a:r>
            <a:r>
              <a:rPr lang="en-US" dirty="0" err="1" smtClean="0"/>
              <a:t>msg</a:t>
            </a:r>
            <a:r>
              <a:rPr lang="en-US" dirty="0" smtClean="0"/>
              <a:t>);</a:t>
            </a:r>
          </a:p>
          <a:p>
            <a:r>
              <a:rPr lang="en-US" dirty="0" smtClean="0"/>
              <a:t>try {</a:t>
            </a:r>
          </a:p>
          <a:p>
            <a:r>
              <a:rPr lang="en-US" dirty="0" err="1" smtClean="0"/>
              <a:t>Thread.sleep</a:t>
            </a:r>
            <a:r>
              <a:rPr lang="en-US" dirty="0" smtClean="0"/>
              <a:t>(1000);</a:t>
            </a:r>
          </a:p>
          <a:p>
            <a:r>
              <a:rPr lang="en-US" dirty="0" smtClean="0"/>
              <a:t>} catch(</a:t>
            </a:r>
            <a:r>
              <a:rPr lang="en-US" dirty="0" err="1" smtClean="0"/>
              <a:t>InterruptedException</a:t>
            </a:r>
            <a:r>
              <a:rPr lang="en-US" dirty="0" smtClean="0"/>
              <a:t> e) {</a:t>
            </a:r>
          </a:p>
          <a:p>
            <a:r>
              <a:rPr lang="en-US" dirty="0" err="1" smtClean="0"/>
              <a:t>System.out.println</a:t>
            </a:r>
            <a:r>
              <a:rPr lang="en-US" dirty="0" smtClean="0"/>
              <a:t>("Interrupted");</a:t>
            </a:r>
          </a:p>
          <a:p>
            <a:r>
              <a:rPr lang="en-US" dirty="0" smtClean="0"/>
              <a:t>}</a:t>
            </a:r>
          </a:p>
          <a:p>
            <a:r>
              <a:rPr lang="en-US" dirty="0" err="1" smtClean="0"/>
              <a:t>System.out.println</a:t>
            </a:r>
            <a:r>
              <a:rPr lang="en-US" dirty="0" smtClean="0"/>
              <a:t>("]");</a:t>
            </a:r>
          </a:p>
          <a:p>
            <a:r>
              <a:rPr lang="en-US" dirty="0" smtClean="0"/>
              <a:t>}</a:t>
            </a:r>
          </a:p>
          <a:p>
            <a:r>
              <a:rPr lang="en-US" dirty="0" smtClean="0"/>
              <a:t>}</a:t>
            </a:r>
          </a:p>
          <a:p>
            <a:r>
              <a:rPr lang="en-US" dirty="0" smtClean="0"/>
              <a:t>class Caller implements </a:t>
            </a:r>
            <a:r>
              <a:rPr lang="en-US" dirty="0" err="1" smtClean="0"/>
              <a:t>Runnable</a:t>
            </a:r>
            <a:r>
              <a:rPr lang="en-US" dirty="0" smtClean="0"/>
              <a:t> {</a:t>
            </a:r>
          </a:p>
          <a:p>
            <a:r>
              <a:rPr lang="en-US" dirty="0" smtClean="0"/>
              <a:t>String </a:t>
            </a:r>
            <a:r>
              <a:rPr lang="en-US" dirty="0" err="1" smtClean="0"/>
              <a:t>msg</a:t>
            </a:r>
            <a:r>
              <a:rPr lang="en-US" dirty="0" smtClean="0"/>
              <a:t>;</a:t>
            </a:r>
          </a:p>
          <a:p>
            <a:r>
              <a:rPr lang="en-US" dirty="0" err="1" smtClean="0"/>
              <a:t>Callme</a:t>
            </a:r>
            <a:r>
              <a:rPr lang="en-US" dirty="0" smtClean="0"/>
              <a:t> target;</a:t>
            </a:r>
          </a:p>
          <a:p>
            <a:r>
              <a:rPr lang="en-US" dirty="0" smtClean="0"/>
              <a:t>Thread t;</a:t>
            </a:r>
            <a:endParaRPr lang="en-US" dirty="0"/>
          </a:p>
        </p:txBody>
      </p:sp>
      <p:sp>
        <p:nvSpPr>
          <p:cNvPr id="3" name="Title 2"/>
          <p:cNvSpPr>
            <a:spLocks noGrp="1"/>
          </p:cNvSpPr>
          <p:nvPr>
            <p:ph type="title"/>
          </p:nvPr>
        </p:nvSpPr>
        <p:spPr/>
        <p:txBody>
          <a:bodyPr/>
          <a:lstStyle/>
          <a:p>
            <a:r>
              <a:rPr lang="en-US" dirty="0" smtClean="0"/>
              <a:t>Program</a:t>
            </a:r>
            <a:endParaRPr lang="en-US" dirty="0"/>
          </a:p>
        </p:txBody>
      </p:sp>
    </p:spTree>
    <p:extLst>
      <p:ext uri="{BB962C8B-B14F-4D97-AF65-F5344CB8AC3E}">
        <p14:creationId xmlns:p14="http://schemas.microsoft.com/office/powerpoint/2010/main" val="3677165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81200" y="1481329"/>
            <a:ext cx="8229600" cy="4525963"/>
          </a:xfrm>
          <a:prstGeom prst="rect">
            <a:avLst/>
          </a:prstGeom>
        </p:spPr>
        <p:txBody>
          <a:bodyPr>
            <a:normAutofit fontScale="55000" lnSpcReduction="20000"/>
          </a:bodyPr>
          <a:lstStyle/>
          <a:p>
            <a:pPr marL="0" indent="0">
              <a:buNone/>
            </a:pPr>
            <a:r>
              <a:rPr lang="en-US" dirty="0" smtClean="0"/>
              <a:t>class </a:t>
            </a:r>
            <a:r>
              <a:rPr lang="en-US" dirty="0" err="1" smtClean="0"/>
              <a:t>Callme</a:t>
            </a:r>
            <a:r>
              <a:rPr lang="en-US" dirty="0" smtClean="0"/>
              <a:t> {</a:t>
            </a:r>
          </a:p>
          <a:p>
            <a:pPr marL="0" indent="0">
              <a:buNone/>
            </a:pPr>
            <a:r>
              <a:rPr lang="en-US" dirty="0" smtClean="0"/>
              <a:t>void call(String </a:t>
            </a:r>
            <a:r>
              <a:rPr lang="en-US" dirty="0" err="1" smtClean="0"/>
              <a:t>msg</a:t>
            </a:r>
            <a:r>
              <a:rPr lang="en-US" dirty="0" smtClean="0"/>
              <a:t>) {</a:t>
            </a:r>
          </a:p>
          <a:p>
            <a:pPr marL="0" indent="0">
              <a:buNone/>
            </a:pPr>
            <a:r>
              <a:rPr lang="en-US" dirty="0" err="1" smtClean="0"/>
              <a:t>System.out.print</a:t>
            </a:r>
            <a:r>
              <a:rPr lang="en-US" dirty="0" smtClean="0"/>
              <a:t>("[" + </a:t>
            </a:r>
            <a:r>
              <a:rPr lang="en-US" dirty="0" err="1" smtClean="0"/>
              <a:t>msg</a:t>
            </a:r>
            <a:r>
              <a:rPr lang="en-US" dirty="0" smtClean="0"/>
              <a:t>);</a:t>
            </a:r>
          </a:p>
          <a:p>
            <a:pPr marL="0" indent="0">
              <a:buNone/>
            </a:pPr>
            <a:r>
              <a:rPr lang="en-US" dirty="0" smtClean="0"/>
              <a:t>try {</a:t>
            </a:r>
          </a:p>
          <a:p>
            <a:pPr marL="0" indent="0">
              <a:buNone/>
            </a:pPr>
            <a:r>
              <a:rPr lang="en-US" dirty="0" err="1" smtClean="0"/>
              <a:t>Thread.sleep</a:t>
            </a:r>
            <a:r>
              <a:rPr lang="en-US" dirty="0" smtClean="0"/>
              <a:t>(1000);</a:t>
            </a:r>
          </a:p>
          <a:p>
            <a:pPr marL="0" indent="0">
              <a:buNone/>
            </a:pPr>
            <a:r>
              <a:rPr lang="en-US" dirty="0" smtClean="0"/>
              <a:t>} catch(</a:t>
            </a:r>
            <a:r>
              <a:rPr lang="en-US" dirty="0" err="1" smtClean="0"/>
              <a:t>InterruptedException</a:t>
            </a:r>
            <a:r>
              <a:rPr lang="en-US" dirty="0" smtClean="0"/>
              <a:t> e) {</a:t>
            </a:r>
          </a:p>
          <a:p>
            <a:pPr marL="0" indent="0">
              <a:buNone/>
            </a:pPr>
            <a:r>
              <a:rPr lang="en-US" dirty="0" err="1" smtClean="0"/>
              <a:t>System.out.println</a:t>
            </a:r>
            <a:r>
              <a:rPr lang="en-US" dirty="0" smtClean="0"/>
              <a:t>("Interrupted");</a:t>
            </a:r>
          </a:p>
          <a:p>
            <a:pPr marL="0" indent="0">
              <a:buNone/>
            </a:pPr>
            <a:r>
              <a:rPr lang="en-US" dirty="0" smtClean="0"/>
              <a:t>}</a:t>
            </a:r>
          </a:p>
          <a:p>
            <a:pPr marL="0" indent="0">
              <a:buNone/>
            </a:pPr>
            <a:r>
              <a:rPr lang="en-US" dirty="0" err="1" smtClean="0"/>
              <a:t>System.out.println</a:t>
            </a:r>
            <a:r>
              <a:rPr lang="en-US" dirty="0" smtClean="0"/>
              <a:t>("]");</a:t>
            </a:r>
          </a:p>
          <a:p>
            <a:pPr marL="0" indent="0">
              <a:buNone/>
            </a:pPr>
            <a:r>
              <a:rPr lang="en-US" dirty="0" smtClean="0"/>
              <a:t>}</a:t>
            </a:r>
          </a:p>
          <a:p>
            <a:pPr marL="0" indent="0">
              <a:buNone/>
            </a:pPr>
            <a:r>
              <a:rPr lang="en-US" dirty="0" smtClean="0"/>
              <a:t>}</a:t>
            </a:r>
          </a:p>
          <a:p>
            <a:pPr marL="0" indent="0">
              <a:buNone/>
            </a:pPr>
            <a:r>
              <a:rPr lang="en-US" dirty="0" smtClean="0"/>
              <a:t>class Caller implements </a:t>
            </a:r>
            <a:r>
              <a:rPr lang="en-US" dirty="0" err="1" smtClean="0"/>
              <a:t>Runnable</a:t>
            </a:r>
            <a:r>
              <a:rPr lang="en-US" dirty="0" smtClean="0"/>
              <a:t> {</a:t>
            </a:r>
          </a:p>
          <a:p>
            <a:pPr marL="0" indent="0">
              <a:buNone/>
            </a:pPr>
            <a:r>
              <a:rPr lang="en-US" dirty="0" smtClean="0"/>
              <a:t>String </a:t>
            </a:r>
            <a:r>
              <a:rPr lang="en-US" dirty="0" err="1" smtClean="0"/>
              <a:t>msg</a:t>
            </a:r>
            <a:r>
              <a:rPr lang="en-US" dirty="0" smtClean="0"/>
              <a:t>;</a:t>
            </a:r>
          </a:p>
          <a:p>
            <a:pPr marL="0" indent="0">
              <a:buNone/>
            </a:pPr>
            <a:r>
              <a:rPr lang="en-US" dirty="0" err="1" smtClean="0"/>
              <a:t>Callme</a:t>
            </a:r>
            <a:r>
              <a:rPr lang="en-US" dirty="0" smtClean="0"/>
              <a:t> target;</a:t>
            </a:r>
          </a:p>
          <a:p>
            <a:pPr marL="0" indent="0">
              <a:buNone/>
            </a:pPr>
            <a:r>
              <a:rPr lang="en-US" dirty="0" smtClean="0"/>
              <a:t>Thread t;</a:t>
            </a:r>
            <a:endParaRPr lang="en-US" dirty="0"/>
          </a:p>
        </p:txBody>
      </p:sp>
      <p:sp>
        <p:nvSpPr>
          <p:cNvPr id="3" name="Title 2"/>
          <p:cNvSpPr>
            <a:spLocks noGrp="1"/>
          </p:cNvSpPr>
          <p:nvPr>
            <p:ph type="title"/>
          </p:nvPr>
        </p:nvSpPr>
        <p:spPr>
          <a:xfrm>
            <a:off x="685801" y="750194"/>
            <a:ext cx="10396882" cy="731135"/>
          </a:xfrm>
        </p:spPr>
        <p:txBody>
          <a:bodyPr>
            <a:normAutofit fontScale="90000"/>
          </a:bodyPr>
          <a:lstStyle/>
          <a:p>
            <a:r>
              <a:rPr lang="en-US" dirty="0" smtClean="0"/>
              <a:t>Program</a:t>
            </a:r>
            <a:endParaRPr lang="en-US" dirty="0"/>
          </a:p>
        </p:txBody>
      </p:sp>
    </p:spTree>
    <p:extLst>
      <p:ext uri="{BB962C8B-B14F-4D97-AF65-F5344CB8AC3E}">
        <p14:creationId xmlns:p14="http://schemas.microsoft.com/office/powerpoint/2010/main" val="3157107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81200" y="1481329"/>
            <a:ext cx="8229600" cy="4525963"/>
          </a:xfrm>
          <a:prstGeom prst="rect">
            <a:avLst/>
          </a:prstGeom>
        </p:spPr>
        <p:txBody>
          <a:bodyPr>
            <a:normAutofit fontScale="55000" lnSpcReduction="20000"/>
          </a:bodyPr>
          <a:lstStyle/>
          <a:p>
            <a:r>
              <a:rPr lang="en-US" dirty="0" smtClean="0"/>
              <a:t>class </a:t>
            </a:r>
            <a:r>
              <a:rPr lang="en-US" dirty="0" err="1" smtClean="0"/>
              <a:t>Callme</a:t>
            </a:r>
            <a:r>
              <a:rPr lang="en-US" dirty="0" smtClean="0"/>
              <a:t> {</a:t>
            </a:r>
          </a:p>
          <a:p>
            <a:r>
              <a:rPr lang="en-US" dirty="0" smtClean="0"/>
              <a:t>void call(String </a:t>
            </a:r>
            <a:r>
              <a:rPr lang="en-US" dirty="0" err="1" smtClean="0"/>
              <a:t>msg</a:t>
            </a:r>
            <a:r>
              <a:rPr lang="en-US" dirty="0" smtClean="0"/>
              <a:t>) {</a:t>
            </a:r>
          </a:p>
          <a:p>
            <a:r>
              <a:rPr lang="en-US" dirty="0" err="1" smtClean="0"/>
              <a:t>System.out.print</a:t>
            </a:r>
            <a:r>
              <a:rPr lang="en-US" dirty="0" smtClean="0"/>
              <a:t>("[" + </a:t>
            </a:r>
            <a:r>
              <a:rPr lang="en-US" dirty="0" err="1" smtClean="0"/>
              <a:t>msg</a:t>
            </a:r>
            <a:r>
              <a:rPr lang="en-US" dirty="0" smtClean="0"/>
              <a:t>);</a:t>
            </a:r>
          </a:p>
          <a:p>
            <a:r>
              <a:rPr lang="en-US" dirty="0" smtClean="0"/>
              <a:t>try {</a:t>
            </a:r>
          </a:p>
          <a:p>
            <a:r>
              <a:rPr lang="en-US" dirty="0" err="1" smtClean="0"/>
              <a:t>Thread.sleep</a:t>
            </a:r>
            <a:r>
              <a:rPr lang="en-US" dirty="0" smtClean="0"/>
              <a:t>(1000);</a:t>
            </a:r>
          </a:p>
          <a:p>
            <a:r>
              <a:rPr lang="en-US" dirty="0" smtClean="0"/>
              <a:t>} catch(</a:t>
            </a:r>
            <a:r>
              <a:rPr lang="en-US" dirty="0" err="1" smtClean="0"/>
              <a:t>InterruptedException</a:t>
            </a:r>
            <a:r>
              <a:rPr lang="en-US" dirty="0" smtClean="0"/>
              <a:t> e) {</a:t>
            </a:r>
          </a:p>
          <a:p>
            <a:r>
              <a:rPr lang="en-US" dirty="0" err="1" smtClean="0"/>
              <a:t>System.out.println</a:t>
            </a:r>
            <a:r>
              <a:rPr lang="en-US" dirty="0" smtClean="0"/>
              <a:t>("Interrupted");</a:t>
            </a:r>
          </a:p>
          <a:p>
            <a:r>
              <a:rPr lang="en-US" dirty="0" smtClean="0"/>
              <a:t>}</a:t>
            </a:r>
          </a:p>
          <a:p>
            <a:r>
              <a:rPr lang="en-US" dirty="0" err="1" smtClean="0"/>
              <a:t>System.out.println</a:t>
            </a:r>
            <a:r>
              <a:rPr lang="en-US" dirty="0" smtClean="0"/>
              <a:t>("]");</a:t>
            </a:r>
          </a:p>
          <a:p>
            <a:r>
              <a:rPr lang="en-US" dirty="0" smtClean="0"/>
              <a:t>}</a:t>
            </a:r>
          </a:p>
          <a:p>
            <a:r>
              <a:rPr lang="en-US" dirty="0" smtClean="0"/>
              <a:t>}</a:t>
            </a:r>
          </a:p>
          <a:p>
            <a:r>
              <a:rPr lang="en-US" dirty="0" smtClean="0"/>
              <a:t>class Caller implements </a:t>
            </a:r>
            <a:r>
              <a:rPr lang="en-US" dirty="0" err="1" smtClean="0"/>
              <a:t>Runnable</a:t>
            </a:r>
            <a:r>
              <a:rPr lang="en-US" dirty="0" smtClean="0"/>
              <a:t> {</a:t>
            </a:r>
          </a:p>
          <a:p>
            <a:r>
              <a:rPr lang="en-US" dirty="0" smtClean="0"/>
              <a:t>String </a:t>
            </a:r>
            <a:r>
              <a:rPr lang="en-US" dirty="0" err="1" smtClean="0"/>
              <a:t>msg</a:t>
            </a:r>
            <a:r>
              <a:rPr lang="en-US" dirty="0" smtClean="0"/>
              <a:t>;</a:t>
            </a:r>
          </a:p>
          <a:p>
            <a:r>
              <a:rPr lang="en-US" dirty="0" err="1" smtClean="0"/>
              <a:t>Callme</a:t>
            </a:r>
            <a:r>
              <a:rPr lang="en-US" dirty="0" smtClean="0"/>
              <a:t> target;</a:t>
            </a:r>
          </a:p>
          <a:p>
            <a:r>
              <a:rPr lang="en-US" dirty="0" smtClean="0"/>
              <a:t>Thread t;</a:t>
            </a:r>
            <a:endParaRPr lang="en-US" dirty="0"/>
          </a:p>
        </p:txBody>
      </p:sp>
      <p:sp>
        <p:nvSpPr>
          <p:cNvPr id="3" name="Title 2"/>
          <p:cNvSpPr>
            <a:spLocks noGrp="1"/>
          </p:cNvSpPr>
          <p:nvPr>
            <p:ph type="title"/>
          </p:nvPr>
        </p:nvSpPr>
        <p:spPr/>
        <p:txBody>
          <a:bodyPr/>
          <a:lstStyle/>
          <a:p>
            <a:r>
              <a:rPr lang="en-US" dirty="0" smtClean="0"/>
              <a:t>Program</a:t>
            </a:r>
            <a:endParaRPr lang="en-US" dirty="0"/>
          </a:p>
        </p:txBody>
      </p:sp>
    </p:spTree>
    <p:extLst>
      <p:ext uri="{BB962C8B-B14F-4D97-AF65-F5344CB8AC3E}">
        <p14:creationId xmlns:p14="http://schemas.microsoft.com/office/powerpoint/2010/main" val="481482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81200" y="1481329"/>
            <a:ext cx="8229600" cy="4525963"/>
          </a:xfrm>
          <a:prstGeom prst="rect">
            <a:avLst/>
          </a:prstGeom>
        </p:spPr>
        <p:txBody>
          <a:bodyPr>
            <a:normAutofit fontScale="55000" lnSpcReduction="20000"/>
          </a:bodyPr>
          <a:lstStyle/>
          <a:p>
            <a:r>
              <a:rPr lang="en-US" dirty="0" smtClean="0"/>
              <a:t>class </a:t>
            </a:r>
            <a:r>
              <a:rPr lang="en-US" dirty="0" err="1" smtClean="0"/>
              <a:t>Callme</a:t>
            </a:r>
            <a:r>
              <a:rPr lang="en-US" dirty="0" smtClean="0"/>
              <a:t> {</a:t>
            </a:r>
          </a:p>
          <a:p>
            <a:r>
              <a:rPr lang="en-US" dirty="0" smtClean="0"/>
              <a:t>void call(String </a:t>
            </a:r>
            <a:r>
              <a:rPr lang="en-US" dirty="0" err="1" smtClean="0"/>
              <a:t>msg</a:t>
            </a:r>
            <a:r>
              <a:rPr lang="en-US" dirty="0" smtClean="0"/>
              <a:t>) {</a:t>
            </a:r>
          </a:p>
          <a:p>
            <a:r>
              <a:rPr lang="en-US" dirty="0" err="1" smtClean="0"/>
              <a:t>System.out.print</a:t>
            </a:r>
            <a:r>
              <a:rPr lang="en-US" dirty="0" smtClean="0"/>
              <a:t>("[" + </a:t>
            </a:r>
            <a:r>
              <a:rPr lang="en-US" dirty="0" err="1" smtClean="0"/>
              <a:t>msg</a:t>
            </a:r>
            <a:r>
              <a:rPr lang="en-US" dirty="0" smtClean="0"/>
              <a:t>);</a:t>
            </a:r>
          </a:p>
          <a:p>
            <a:r>
              <a:rPr lang="en-US" dirty="0" smtClean="0"/>
              <a:t>try {</a:t>
            </a:r>
          </a:p>
          <a:p>
            <a:r>
              <a:rPr lang="en-US" dirty="0" err="1" smtClean="0"/>
              <a:t>Thread.sleep</a:t>
            </a:r>
            <a:r>
              <a:rPr lang="en-US" dirty="0" smtClean="0"/>
              <a:t>(1000);</a:t>
            </a:r>
          </a:p>
          <a:p>
            <a:r>
              <a:rPr lang="en-US" dirty="0" smtClean="0"/>
              <a:t>} catch(</a:t>
            </a:r>
            <a:r>
              <a:rPr lang="en-US" dirty="0" err="1" smtClean="0"/>
              <a:t>InterruptedException</a:t>
            </a:r>
            <a:r>
              <a:rPr lang="en-US" dirty="0" smtClean="0"/>
              <a:t> e) {</a:t>
            </a:r>
          </a:p>
          <a:p>
            <a:r>
              <a:rPr lang="en-US" dirty="0" err="1" smtClean="0"/>
              <a:t>System.out.println</a:t>
            </a:r>
            <a:r>
              <a:rPr lang="en-US" dirty="0" smtClean="0"/>
              <a:t>("Interrupted");</a:t>
            </a:r>
          </a:p>
          <a:p>
            <a:r>
              <a:rPr lang="en-US" dirty="0" smtClean="0"/>
              <a:t>}</a:t>
            </a:r>
          </a:p>
          <a:p>
            <a:r>
              <a:rPr lang="en-US" dirty="0" err="1" smtClean="0"/>
              <a:t>System.out.println</a:t>
            </a:r>
            <a:r>
              <a:rPr lang="en-US" dirty="0" smtClean="0"/>
              <a:t>("]");</a:t>
            </a:r>
          </a:p>
          <a:p>
            <a:r>
              <a:rPr lang="en-US" dirty="0" smtClean="0"/>
              <a:t>}</a:t>
            </a:r>
          </a:p>
          <a:p>
            <a:r>
              <a:rPr lang="en-US" dirty="0" smtClean="0"/>
              <a:t>}</a:t>
            </a:r>
          </a:p>
          <a:p>
            <a:r>
              <a:rPr lang="en-US" dirty="0" smtClean="0"/>
              <a:t>class Caller implements </a:t>
            </a:r>
            <a:r>
              <a:rPr lang="en-US" dirty="0" err="1" smtClean="0"/>
              <a:t>Runnable</a:t>
            </a:r>
            <a:r>
              <a:rPr lang="en-US" dirty="0" smtClean="0"/>
              <a:t> {</a:t>
            </a:r>
          </a:p>
          <a:p>
            <a:r>
              <a:rPr lang="en-US" dirty="0" smtClean="0"/>
              <a:t>String </a:t>
            </a:r>
            <a:r>
              <a:rPr lang="en-US" dirty="0" err="1" smtClean="0"/>
              <a:t>msg</a:t>
            </a:r>
            <a:r>
              <a:rPr lang="en-US" dirty="0" smtClean="0"/>
              <a:t>;</a:t>
            </a:r>
          </a:p>
          <a:p>
            <a:r>
              <a:rPr lang="en-US" dirty="0" err="1" smtClean="0"/>
              <a:t>Callme</a:t>
            </a:r>
            <a:r>
              <a:rPr lang="en-US" dirty="0" smtClean="0"/>
              <a:t> target;</a:t>
            </a:r>
          </a:p>
          <a:p>
            <a:r>
              <a:rPr lang="en-US" dirty="0" smtClean="0"/>
              <a:t>Thread t;</a:t>
            </a:r>
            <a:endParaRPr lang="en-US" dirty="0"/>
          </a:p>
        </p:txBody>
      </p:sp>
      <p:sp>
        <p:nvSpPr>
          <p:cNvPr id="3" name="Title 2"/>
          <p:cNvSpPr>
            <a:spLocks noGrp="1"/>
          </p:cNvSpPr>
          <p:nvPr>
            <p:ph type="title"/>
          </p:nvPr>
        </p:nvSpPr>
        <p:spPr/>
        <p:txBody>
          <a:bodyPr/>
          <a:lstStyle/>
          <a:p>
            <a:r>
              <a:rPr lang="en-US" dirty="0" smtClean="0"/>
              <a:t>Program</a:t>
            </a:r>
            <a:endParaRPr lang="en-US" dirty="0"/>
          </a:p>
        </p:txBody>
      </p:sp>
    </p:spTree>
    <p:extLst>
      <p:ext uri="{BB962C8B-B14F-4D97-AF65-F5344CB8AC3E}">
        <p14:creationId xmlns:p14="http://schemas.microsoft.com/office/powerpoint/2010/main" val="406677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3"/>
          </p:nvPr>
        </p:nvSpPr>
        <p:spPr/>
        <p:txBody>
          <a:bodyPr/>
          <a:lstStyle/>
          <a:p>
            <a:r>
              <a:rPr lang="en-US" sz="1800" dirty="0">
                <a:latin typeface="Arial" panose="020B0604020202020204" pitchFamily="34" charset="0"/>
                <a:cs typeface="Arial" panose="020B0604020202020204" pitchFamily="34" charset="0"/>
              </a:rPr>
              <a:t>Thread minimize context switching time.</a:t>
            </a:r>
          </a:p>
          <a:p>
            <a:r>
              <a:rPr lang="en-US" sz="1800" dirty="0">
                <a:latin typeface="Arial" panose="020B0604020202020204" pitchFamily="34" charset="0"/>
                <a:cs typeface="Arial" panose="020B0604020202020204" pitchFamily="34" charset="0"/>
              </a:rPr>
              <a:t>Use of threads provides concurrency within a process.</a:t>
            </a:r>
          </a:p>
          <a:p>
            <a:r>
              <a:rPr lang="en-US" sz="1800" dirty="0">
                <a:latin typeface="Arial" panose="020B0604020202020204" pitchFamily="34" charset="0"/>
                <a:cs typeface="Arial" panose="020B0604020202020204" pitchFamily="34" charset="0"/>
              </a:rPr>
              <a:t>Efficient communication.</a:t>
            </a:r>
          </a:p>
          <a:p>
            <a:r>
              <a:rPr lang="en-US" sz="1800" dirty="0" smtClean="0">
                <a:latin typeface="Arial" panose="020B0604020202020204" pitchFamily="34" charset="0"/>
                <a:cs typeface="Arial" panose="020B0604020202020204" pitchFamily="34" charset="0"/>
              </a:rPr>
              <a:t>Utilization </a:t>
            </a:r>
            <a:r>
              <a:rPr lang="en-US" sz="1800" dirty="0">
                <a:latin typeface="Arial" panose="020B0604020202020204" pitchFamily="34" charset="0"/>
                <a:cs typeface="Arial" panose="020B0604020202020204" pitchFamily="34" charset="0"/>
              </a:rPr>
              <a:t>of multiprocessor architectures to a greater scale and efficiency.</a:t>
            </a:r>
          </a:p>
          <a:p>
            <a:endParaRPr lang="en-US" dirty="0"/>
          </a:p>
        </p:txBody>
      </p:sp>
    </p:spTree>
    <p:extLst>
      <p:ext uri="{BB962C8B-B14F-4D97-AF65-F5344CB8AC3E}">
        <p14:creationId xmlns:p14="http://schemas.microsoft.com/office/powerpoint/2010/main" val="6535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Thread:</a:t>
            </a:r>
            <a:endParaRPr lang="en-US" dirty="0"/>
          </a:p>
        </p:txBody>
      </p:sp>
      <p:sp>
        <p:nvSpPr>
          <p:cNvPr id="3" name="Content Placeholder 2"/>
          <p:cNvSpPr>
            <a:spLocks noGrp="1"/>
          </p:cNvSpPr>
          <p:nvPr>
            <p:ph sz="quarter" idx="13"/>
          </p:nvPr>
        </p:nvSpPr>
        <p:spPr/>
        <p:txBody>
          <a:bodyPr/>
          <a:lstStyle/>
          <a:p>
            <a:r>
              <a:rPr lang="en-US" sz="1800" b="1" dirty="0">
                <a:latin typeface="Arial" panose="020B0604020202020204" pitchFamily="34" charset="0"/>
                <a:cs typeface="Arial" panose="020B0604020202020204" pitchFamily="34" charset="0"/>
              </a:rPr>
              <a:t>User Level Threads</a:t>
            </a:r>
            <a:r>
              <a:rPr lang="en-US" sz="1800" dirty="0">
                <a:latin typeface="Arial" panose="020B0604020202020204" pitchFamily="34" charset="0"/>
                <a:cs typeface="Arial" panose="020B0604020202020204" pitchFamily="34" charset="0"/>
              </a:rPr>
              <a:t> -- User managed threads</a:t>
            </a:r>
          </a:p>
          <a:p>
            <a:r>
              <a:rPr lang="en-US" sz="1800" b="1" dirty="0">
                <a:latin typeface="Arial" panose="020B0604020202020204" pitchFamily="34" charset="0"/>
                <a:cs typeface="Arial" panose="020B0604020202020204" pitchFamily="34" charset="0"/>
              </a:rPr>
              <a:t>Kernel Level Threads</a:t>
            </a:r>
            <a:r>
              <a:rPr lang="en-US" sz="1800" dirty="0">
                <a:latin typeface="Arial" panose="020B0604020202020204" pitchFamily="34" charset="0"/>
                <a:cs typeface="Arial" panose="020B0604020202020204" pitchFamily="34" charset="0"/>
              </a:rPr>
              <a:t> -- Operating System managed threads acting on kernel, an operating system core.</a:t>
            </a:r>
          </a:p>
          <a:p>
            <a:endParaRPr lang="en-US" dirty="0"/>
          </a:p>
        </p:txBody>
      </p:sp>
    </p:spTree>
    <p:extLst>
      <p:ext uri="{BB962C8B-B14F-4D97-AF65-F5344CB8AC3E}">
        <p14:creationId xmlns:p14="http://schemas.microsoft.com/office/powerpoint/2010/main" val="420112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63800" y="2349500"/>
            <a:ext cx="6603999" cy="2755900"/>
          </a:xfrm>
        </p:spPr>
      </p:pic>
    </p:spTree>
    <p:extLst>
      <p:ext uri="{BB962C8B-B14F-4D97-AF65-F5344CB8AC3E}">
        <p14:creationId xmlns:p14="http://schemas.microsoft.com/office/powerpoint/2010/main" val="206649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to use </a:t>
            </a:r>
            <a:r>
              <a:rPr lang="en-US" b="1" dirty="0" smtClean="0"/>
              <a:t>Threads:</a:t>
            </a:r>
            <a:endParaRPr lang="en-US" dirty="0"/>
          </a:p>
        </p:txBody>
      </p:sp>
      <p:sp>
        <p:nvSpPr>
          <p:cNvPr id="4" name="Content Placeholder 3"/>
          <p:cNvSpPr>
            <a:spLocks noGrp="1"/>
          </p:cNvSpPr>
          <p:nvPr>
            <p:ph sz="quarter" idx="13"/>
          </p:nvPr>
        </p:nvSpPr>
        <p:spPr/>
        <p:txBody>
          <a:bodyPr/>
          <a:lstStyle/>
          <a:p>
            <a:pPr marL="0" indent="0">
              <a:buNone/>
            </a:pPr>
            <a:r>
              <a:rPr lang="en-US" sz="1800" dirty="0">
                <a:latin typeface="Arial" panose="020B0604020202020204" pitchFamily="34" charset="0"/>
                <a:cs typeface="Arial" panose="020B0604020202020204" pitchFamily="34" charset="0"/>
              </a:rPr>
              <a:t>If we want our application to perform some parallel activities, we can use threads to meet our </a:t>
            </a:r>
            <a:r>
              <a:rPr lang="en-US" sz="1800" dirty="0" smtClean="0">
                <a:latin typeface="Arial" panose="020B0604020202020204" pitchFamily="34" charset="0"/>
                <a:cs typeface="Arial" panose="020B0604020202020204" pitchFamily="34" charset="0"/>
              </a:rPr>
              <a:t>needs</a:t>
            </a:r>
          </a:p>
          <a:p>
            <a:pPr marL="0" indent="0">
              <a:buNone/>
            </a:pPr>
            <a:r>
              <a:rPr lang="en-US" sz="1800" dirty="0">
                <a:latin typeface="Arial" panose="020B0604020202020204" pitchFamily="34" charset="0"/>
                <a:cs typeface="Arial" panose="020B0604020202020204" pitchFamily="34" charset="0"/>
              </a:rPr>
              <a:t>Let’s take an example. Assume you are developing a word editor program. In this case, you can have one thread which captures what user the user is typing in and put it into the editor. You can have one more thread running in parallel which may be checking the spelling of the text typed in.</a:t>
            </a:r>
          </a:p>
          <a:p>
            <a:pPr marL="0" indent="0">
              <a:buNone/>
            </a:pPr>
            <a:endParaRPr lang="en-US" dirty="0"/>
          </a:p>
        </p:txBody>
      </p:sp>
    </p:spTree>
    <p:extLst>
      <p:ext uri="{BB962C8B-B14F-4D97-AF65-F5344CB8AC3E}">
        <p14:creationId xmlns:p14="http://schemas.microsoft.com/office/powerpoint/2010/main" val="141388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noAutofit/>
          </a:bodyPr>
          <a:lstStyle/>
          <a:p>
            <a:r>
              <a:rPr lang="en-US" sz="1800" dirty="0">
                <a:latin typeface="Arial" panose="020B0604020202020204" pitchFamily="34" charset="0"/>
                <a:cs typeface="Arial" panose="020B0604020202020204" pitchFamily="34" charset="0"/>
              </a:rPr>
              <a:t>There are two options you have to create threads. </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You </a:t>
            </a:r>
            <a:r>
              <a:rPr lang="en-US" sz="1800" dirty="0">
                <a:latin typeface="Arial" panose="020B0604020202020204" pitchFamily="34" charset="0"/>
                <a:cs typeface="Arial" panose="020B0604020202020204" pitchFamily="34" charset="0"/>
              </a:rPr>
              <a:t>can write it by extending “Thread” class or by implementing “Runnable” </a:t>
            </a:r>
            <a:r>
              <a:rPr lang="en-US" sz="1800" dirty="0" smtClean="0">
                <a:latin typeface="Arial" panose="020B0604020202020204" pitchFamily="34" charset="0"/>
                <a:cs typeface="Arial" panose="020B0604020202020204" pitchFamily="34" charset="0"/>
              </a:rPr>
              <a:t>interface</a:t>
            </a:r>
          </a:p>
          <a:p>
            <a:r>
              <a:rPr lang="en-US" sz="1800" dirty="0">
                <a:latin typeface="Arial" panose="020B0604020202020204" pitchFamily="34" charset="0"/>
                <a:cs typeface="Arial" panose="020B0604020202020204" pitchFamily="34" charset="0"/>
              </a:rPr>
              <a:t>Assume your class already extends one another class. In this case, you do not have any option to extend “Thread” class because java does not allow multiple inheritance. So in this case, your only choice to make a thread is to implement “Runnable” interface. This is possible as your class can extend any other class and at the same time can implement “Runnable” interface. This is one of the main advantage of creating thread by implementing “Runnable” interface over creating thread by extending “Thread ” class.</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97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lstStyle/>
          <a:p>
            <a:pPr marL="0" indent="0">
              <a:buNone/>
            </a:pPr>
            <a:r>
              <a:rPr lang="en-US" sz="1800" dirty="0">
                <a:latin typeface="Arial" panose="020B0604020202020204" pitchFamily="34" charset="0"/>
                <a:cs typeface="Arial" panose="020B0604020202020204" pitchFamily="34" charset="0"/>
              </a:rPr>
              <a:t>One </a:t>
            </a:r>
            <a:r>
              <a:rPr lang="en-US" sz="1800" b="1" dirty="0">
                <a:latin typeface="Arial" panose="020B0604020202020204" pitchFamily="34" charset="0"/>
                <a:cs typeface="Arial" panose="020B0604020202020204" pitchFamily="34" charset="0"/>
              </a:rPr>
              <a:t>difference between</a:t>
            </a:r>
            <a:r>
              <a:rPr lang="en-US" sz="1800" dirty="0">
                <a:latin typeface="Arial" panose="020B0604020202020204" pitchFamily="34" charset="0"/>
                <a:cs typeface="Arial" panose="020B0604020202020204" pitchFamily="34" charset="0"/>
              </a:rPr>
              <a:t> implementing </a:t>
            </a:r>
            <a:r>
              <a:rPr lang="en-US" sz="1800" b="1" dirty="0">
                <a:latin typeface="Arial" panose="020B0604020202020204" pitchFamily="34" charset="0"/>
                <a:cs typeface="Arial" panose="020B0604020202020204" pitchFamily="34" charset="0"/>
              </a:rPr>
              <a:t>Runnable</a:t>
            </a:r>
            <a:r>
              <a:rPr lang="en-US" sz="1800" dirty="0">
                <a:latin typeface="Arial" panose="020B0604020202020204" pitchFamily="34" charset="0"/>
                <a:cs typeface="Arial" panose="020B0604020202020204" pitchFamily="34" charset="0"/>
              </a:rPr>
              <a:t> and extending </a:t>
            </a:r>
            <a:r>
              <a:rPr lang="en-US" sz="1800" b="1" dirty="0">
                <a:latin typeface="Arial" panose="020B0604020202020204" pitchFamily="34" charset="0"/>
                <a:cs typeface="Arial" panose="020B0604020202020204" pitchFamily="34" charset="0"/>
              </a:rPr>
              <a:t>Thread</a:t>
            </a:r>
            <a:r>
              <a:rPr lang="en-US" sz="1800" dirty="0">
                <a:latin typeface="Arial" panose="020B0604020202020204" pitchFamily="34" charset="0"/>
                <a:cs typeface="Arial" panose="020B0604020202020204" pitchFamily="34" charset="0"/>
              </a:rPr>
              <a:t> is that by extending </a:t>
            </a:r>
            <a:r>
              <a:rPr lang="en-US" sz="1800" b="1" dirty="0">
                <a:latin typeface="Arial" panose="020B0604020202020204" pitchFamily="34" charset="0"/>
                <a:cs typeface="Arial" panose="020B0604020202020204" pitchFamily="34" charset="0"/>
              </a:rPr>
              <a:t>Thread</a:t>
            </a:r>
            <a:r>
              <a:rPr lang="en-US" sz="1800" dirty="0">
                <a:latin typeface="Arial" panose="020B0604020202020204" pitchFamily="34" charset="0"/>
                <a:cs typeface="Arial" panose="020B0604020202020204" pitchFamily="34" charset="0"/>
              </a:rPr>
              <a:t>, each of your </a:t>
            </a:r>
            <a:r>
              <a:rPr lang="en-US" sz="1800" b="1" dirty="0">
                <a:latin typeface="Arial" panose="020B0604020202020204" pitchFamily="34" charset="0"/>
                <a:cs typeface="Arial" panose="020B0604020202020204" pitchFamily="34" charset="0"/>
              </a:rPr>
              <a:t>threads</a:t>
            </a:r>
            <a:r>
              <a:rPr lang="en-US" sz="1800" dirty="0">
                <a:latin typeface="Arial" panose="020B0604020202020204" pitchFamily="34" charset="0"/>
                <a:cs typeface="Arial" panose="020B0604020202020204" pitchFamily="34" charset="0"/>
              </a:rPr>
              <a:t> has a unique object associated with it, whereas implementing </a:t>
            </a:r>
            <a:r>
              <a:rPr lang="en-US" sz="1800" b="1" dirty="0">
                <a:latin typeface="Arial" panose="020B0604020202020204" pitchFamily="34" charset="0"/>
                <a:cs typeface="Arial" panose="020B0604020202020204" pitchFamily="34" charset="0"/>
              </a:rPr>
              <a:t>Runnable</a:t>
            </a:r>
            <a:r>
              <a:rPr lang="en-US" sz="1800" dirty="0">
                <a:latin typeface="Arial" panose="020B0604020202020204" pitchFamily="34" charset="0"/>
                <a:cs typeface="Arial" panose="020B0604020202020204" pitchFamily="34" charset="0"/>
              </a:rPr>
              <a:t>, many </a:t>
            </a:r>
            <a:r>
              <a:rPr lang="en-US" sz="1800" b="1" dirty="0">
                <a:latin typeface="Arial" panose="020B0604020202020204" pitchFamily="34" charset="0"/>
                <a:cs typeface="Arial" panose="020B0604020202020204" pitchFamily="34" charset="0"/>
              </a:rPr>
              <a:t>threads</a:t>
            </a:r>
            <a:r>
              <a:rPr lang="en-US" sz="1800" dirty="0">
                <a:latin typeface="Arial" panose="020B0604020202020204" pitchFamily="34" charset="0"/>
                <a:cs typeface="Arial" panose="020B0604020202020204" pitchFamily="34" charset="0"/>
              </a:rPr>
              <a:t> can share the same object instance</a:t>
            </a:r>
          </a:p>
          <a:p>
            <a:endParaRPr lang="en-US" dirty="0"/>
          </a:p>
        </p:txBody>
      </p:sp>
    </p:spTree>
    <p:extLst>
      <p:ext uri="{BB962C8B-B14F-4D97-AF65-F5344CB8AC3E}">
        <p14:creationId xmlns:p14="http://schemas.microsoft.com/office/powerpoint/2010/main" val="26351766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898</TotalTime>
  <Words>1580</Words>
  <Application>Microsoft Office PowerPoint</Application>
  <PresentationFormat>Widescreen</PresentationFormat>
  <Paragraphs>261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Impact</vt:lpstr>
      <vt:lpstr>Times New Roman</vt:lpstr>
      <vt:lpstr>Main Event</vt:lpstr>
      <vt:lpstr> threads…..!!!!! </vt:lpstr>
      <vt:lpstr>Thread vs process:</vt:lpstr>
      <vt:lpstr>    </vt:lpstr>
      <vt:lpstr>Advantages:</vt:lpstr>
      <vt:lpstr>Types of Thread:</vt:lpstr>
      <vt:lpstr>Process state:</vt:lpstr>
      <vt:lpstr>Why to use Threads:</vt:lpstr>
      <vt:lpstr> </vt:lpstr>
      <vt:lpstr> </vt:lpstr>
      <vt:lpstr>Creating thread by extending Thread class </vt:lpstr>
      <vt:lpstr>Implement Runnable Interface... </vt:lpstr>
      <vt:lpstr>Extend Thread class...</vt:lpstr>
      <vt:lpstr>Use above classes here in main to understand the differences more clearly...</vt:lpstr>
      <vt:lpstr>PowerPoint Presentation</vt:lpstr>
      <vt:lpstr>output</vt:lpstr>
      <vt:lpstr> </vt:lpstr>
      <vt:lpstr> When to use Runnable? </vt:lpstr>
      <vt:lpstr>PowerPoint Presentation</vt:lpstr>
      <vt:lpstr> </vt:lpstr>
      <vt:lpstr>Difference</vt:lpstr>
      <vt:lpstr> </vt:lpstr>
      <vt:lpstr> </vt:lpstr>
      <vt:lpstr> </vt:lpstr>
      <vt:lpstr> </vt:lpstr>
      <vt:lpstr> </vt:lpstr>
      <vt:lpstr>THREAD PROBLEMS</vt:lpstr>
      <vt:lpstr>PowerPoint Presentation</vt:lpstr>
      <vt:lpstr>DEAMON THREAD</vt:lpstr>
      <vt:lpstr>METHODS BY THREAD CLASS</vt:lpstr>
      <vt:lpstr>EXAMPLE</vt:lpstr>
      <vt:lpstr>PowerPoint Presentation</vt:lpstr>
      <vt:lpstr>Why we use synchronization</vt:lpstr>
      <vt:lpstr>Monitors</vt:lpstr>
      <vt:lpstr>Program</vt:lpstr>
      <vt:lpstr>Program</vt:lpstr>
      <vt:lpstr>Program</vt:lpstr>
      <vt:lpstr>Program</vt:lpstr>
      <vt:lpstr>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Anjum</dc:creator>
  <cp:lastModifiedBy>Anjum</cp:lastModifiedBy>
  <cp:revision>18</cp:revision>
  <dcterms:created xsi:type="dcterms:W3CDTF">2016-05-30T16:01:35Z</dcterms:created>
  <dcterms:modified xsi:type="dcterms:W3CDTF">2016-05-31T07:08:32Z</dcterms:modified>
</cp:coreProperties>
</file>