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443" r:id="rId3"/>
    <p:sldId id="445" r:id="rId4"/>
    <p:sldId id="467" r:id="rId5"/>
    <p:sldId id="468" r:id="rId6"/>
    <p:sldId id="470" r:id="rId7"/>
    <p:sldId id="471" r:id="rId8"/>
    <p:sldId id="472" r:id="rId9"/>
    <p:sldId id="473" r:id="rId10"/>
    <p:sldId id="491" r:id="rId11"/>
    <p:sldId id="474" r:id="rId12"/>
    <p:sldId id="486" r:id="rId13"/>
    <p:sldId id="475" r:id="rId14"/>
    <p:sldId id="476" r:id="rId15"/>
    <p:sldId id="497" r:id="rId16"/>
    <p:sldId id="487" r:id="rId17"/>
    <p:sldId id="4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70" autoAdjust="0"/>
    <p:restoredTop sz="95474" autoAdjust="0"/>
  </p:normalViewPr>
  <p:slideViewPr>
    <p:cSldViewPr snapToGrid="0">
      <p:cViewPr varScale="1">
        <p:scale>
          <a:sx n="74" d="100"/>
          <a:sy n="74" d="100"/>
        </p:scale>
        <p:origin x="-82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8327F-2D71-4979-81ED-91A6617859A4}" type="slidenum">
              <a:rPr lang="he-IL" altLang="en-US"/>
              <a:pPr/>
              <a:t>5</a:t>
            </a:fld>
            <a:endParaRPr lang="en-US" altLang="ko-KR">
              <a:cs typeface="Arial" panose="020B0604020202020204" pitchFamily="34" charset="0"/>
            </a:endParaRPr>
          </a:p>
        </p:txBody>
      </p:sp>
      <p:sp>
        <p:nvSpPr>
          <p:cNvPr id="89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76962" cy="3475038"/>
          </a:xfrm>
          <a:ln/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4349750"/>
            <a:ext cx="6429375" cy="41735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67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5B3344-9345-4DFB-BB43-7D513B454CA0}" type="slidenum">
              <a:rPr lang="he-IL" altLang="en-US"/>
              <a:pPr/>
              <a:t>6</a:t>
            </a:fld>
            <a:endParaRPr lang="en-US" altLang="ko-KR">
              <a:cs typeface="Arial" panose="020B0604020202020204" pitchFamily="34" charset="0"/>
            </a:endParaRPr>
          </a:p>
        </p:txBody>
      </p:sp>
      <p:sp>
        <p:nvSpPr>
          <p:cNvPr id="89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95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42E9F-4276-492B-8D4E-506FF75F8C2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SEI identified the importance of a product production focus early, for example, in the Software Product Lines book.</a:t>
            </a:r>
          </a:p>
        </p:txBody>
      </p:sp>
    </p:spTree>
    <p:extLst>
      <p:ext uri="{BB962C8B-B14F-4D97-AF65-F5344CB8AC3E}">
        <p14:creationId xmlns:p14="http://schemas.microsoft.com/office/powerpoint/2010/main" val="173981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1/24/2018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hyperlink" Target="http://images.google.com/imgres?imgurl=http://www.kenora.net/classic/1961beetle.jpg&amp;imgrefurl=http://www.kenora.net/classic/page2.htm&amp;h=470&amp;w=661&amp;sz=83&amp;hl=en&amp;start=314&amp;um=1&amp;tbnid=FAp9f39dWT5MFM:&amp;tbnh=98&amp;tbnw=138&amp;prev=/images?q%3Dvolkswagen%2Bbeetle%26start%3D300%26ndsp%3D20%26svnum%3D10%26um%3D1%26hl%3Den%26rls%3DGGLG,GGLG:2005-42,GGLG:en%26sa%3DN" TargetMode="External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1131887"/>
            <a:ext cx="8558211" cy="11423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  <a:latin typeface="Tw Cen MT" panose="020B0602020104020603" pitchFamily="34" charset="0"/>
              </a:rPr>
              <a:t>Introduction to </a:t>
            </a:r>
            <a:br>
              <a:rPr lang="en-US" sz="4400" dirty="0" smtClean="0">
                <a:solidFill>
                  <a:srgbClr val="002060"/>
                </a:solidFill>
                <a:latin typeface="Tw Cen MT" panose="020B0602020104020603" pitchFamily="34" charset="0"/>
              </a:rPr>
            </a:br>
            <a:r>
              <a:rPr lang="en-US" sz="4400" dirty="0" smtClean="0">
                <a:solidFill>
                  <a:srgbClr val="002060"/>
                </a:solidFill>
                <a:latin typeface="Tw Cen MT" panose="020B0602020104020603" pitchFamily="34" charset="0"/>
              </a:rPr>
              <a:t>Software Product Lines (SPL)</a:t>
            </a:r>
            <a:endParaRPr lang="en-US" sz="44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02" y="2653440"/>
            <a:ext cx="3402807" cy="259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2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-153372"/>
            <a:ext cx="9601200" cy="1142385"/>
          </a:xfrm>
        </p:spPr>
        <p:txBody>
          <a:bodyPr/>
          <a:lstStyle/>
          <a:p>
            <a:r>
              <a:rPr lang="en-US" altLang="en-US" sz="4000" dirty="0" smtClean="0"/>
              <a:t>Managing Product Line Systems</a:t>
            </a:r>
            <a:endParaRPr lang="en-US" alt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069" y="1256508"/>
            <a:ext cx="10482262" cy="3809999"/>
          </a:xfrm>
        </p:spPr>
        <p:txBody>
          <a:bodyPr/>
          <a:lstStyle/>
          <a:p>
            <a:r>
              <a:rPr lang="en-US" altLang="en-US" sz="2800" dirty="0">
                <a:latin typeface="Trebuchet MS" panose="020B0603020202020204" pitchFamily="34" charset="0"/>
              </a:rPr>
              <a:t>A product line is a decomposition of the entire </a:t>
            </a:r>
            <a:r>
              <a:rPr lang="en-US" altLang="en-US" sz="2800" b="1" dirty="0">
                <a:solidFill>
                  <a:srgbClr val="00B0F0"/>
                </a:solidFill>
                <a:latin typeface="Trebuchet MS" panose="020B0603020202020204" pitchFamily="34" charset="0"/>
              </a:rPr>
              <a:t>application portfolio </a:t>
            </a:r>
            <a:r>
              <a:rPr lang="en-US" altLang="en-US" sz="2800" dirty="0">
                <a:latin typeface="Trebuchet MS" panose="020B0603020202020204" pitchFamily="34" charset="0"/>
              </a:rPr>
              <a:t>of an organization according to these common characteristics.</a:t>
            </a:r>
          </a:p>
          <a:p>
            <a:endParaRPr lang="en-US" altLang="en-US" sz="1300" b="1" dirty="0" smtClean="0"/>
          </a:p>
          <a:p>
            <a:endParaRPr lang="en-US" altLang="en-US" sz="1300" b="1" dirty="0"/>
          </a:p>
          <a:p>
            <a:endParaRPr lang="en-US" altLang="en-US" sz="1300" b="1" dirty="0" smtClean="0"/>
          </a:p>
          <a:p>
            <a:endParaRPr lang="en-US" altLang="en-US" sz="1300" b="1" dirty="0"/>
          </a:p>
          <a:p>
            <a:endParaRPr lang="en-US" altLang="en-US" sz="1300" b="1" dirty="0" smtClean="0"/>
          </a:p>
          <a:p>
            <a:endParaRPr lang="en-US" altLang="en-US" sz="13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38" y="2290764"/>
            <a:ext cx="3803650" cy="362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20261" y="5596973"/>
            <a:ext cx="430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/>
              <a:t>Figure 4-1. Product line development.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Curved Right Arrow 3"/>
          <p:cNvSpPr/>
          <p:nvPr/>
        </p:nvSpPr>
        <p:spPr>
          <a:xfrm rot="12327570">
            <a:off x="9611594" y="4178991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rot="20141937">
            <a:off x="6548200" y="4436576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15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0713" y="-267672"/>
            <a:ext cx="9601200" cy="1142385"/>
          </a:xfrm>
        </p:spPr>
        <p:txBody>
          <a:bodyPr/>
          <a:lstStyle/>
          <a:p>
            <a:r>
              <a:rPr lang="en-US" altLang="en-US" b="1" dirty="0">
                <a:latin typeface="Trebuchet MS" panose="020B0603020202020204" pitchFamily="34" charset="0"/>
              </a:rPr>
              <a:t>Core Asset Development</a:t>
            </a:r>
            <a:endParaRPr lang="en-US" altLang="en-US" dirty="0">
              <a:latin typeface="Trebuchet MS" panose="020B0603020202020204" pitchFamily="34" charset="0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2899" y="1341439"/>
            <a:ext cx="11630025" cy="5183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Trebuchet MS" panose="020B0603020202020204" pitchFamily="34" charset="0"/>
              </a:rPr>
              <a:t>Core asset development is the </a:t>
            </a:r>
            <a:r>
              <a:rPr lang="en-US" altLang="en-US" sz="2400" b="1" dirty="0">
                <a:solidFill>
                  <a:srgbClr val="00B0F0"/>
                </a:solidFill>
                <a:latin typeface="Trebuchet MS" panose="020B0603020202020204" pitchFamily="34" charset="0"/>
              </a:rPr>
              <a:t>creation</a:t>
            </a:r>
            <a:r>
              <a:rPr lang="en-US" altLang="en-US" sz="2400" dirty="0">
                <a:latin typeface="Trebuchet MS" panose="020B0603020202020204" pitchFamily="34" charset="0"/>
              </a:rPr>
              <a:t> and </a:t>
            </a:r>
            <a:r>
              <a:rPr lang="en-US" altLang="en-US" sz="2400" b="1" dirty="0">
                <a:solidFill>
                  <a:srgbClr val="00B0F0"/>
                </a:solidFill>
                <a:latin typeface="Trebuchet MS" panose="020B0603020202020204" pitchFamily="34" charset="0"/>
              </a:rPr>
              <a:t>maintenance</a:t>
            </a:r>
            <a:r>
              <a:rPr lang="en-US" altLang="en-US" sz="2400" dirty="0">
                <a:latin typeface="Trebuchet MS" panose="020B0603020202020204" pitchFamily="34" charset="0"/>
              </a:rPr>
              <a:t> of the artifacts or core assets in the product line. 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rebuchet MS" panose="020B0603020202020204" pitchFamily="34" charset="0"/>
              </a:rPr>
              <a:t>These core assets are used to create systems that match the </a:t>
            </a:r>
            <a:r>
              <a:rPr lang="en-US" altLang="en-US" sz="2400" b="1" dirty="0">
                <a:solidFill>
                  <a:srgbClr val="00B0F0"/>
                </a:solidFill>
                <a:latin typeface="Trebuchet MS" panose="020B0603020202020204" pitchFamily="34" charset="0"/>
              </a:rPr>
              <a:t>quality criteria of the product line</a:t>
            </a:r>
            <a:r>
              <a:rPr lang="en-US" altLang="en-US" sz="2400" dirty="0">
                <a:latin typeface="Trebuchet MS" panose="020B0603020202020204" pitchFamily="34" charset="0"/>
              </a:rPr>
              <a:t>. For example, if the types of products that are developed in the product line have a </a:t>
            </a:r>
            <a:r>
              <a:rPr lang="en-US" altLang="en-US" sz="2400" b="1" dirty="0">
                <a:solidFill>
                  <a:srgbClr val="00B0F0"/>
                </a:solidFill>
                <a:latin typeface="Trebuchet MS" panose="020B0603020202020204" pitchFamily="34" charset="0"/>
              </a:rPr>
              <a:t>high maintainability requirement</a:t>
            </a:r>
            <a:r>
              <a:rPr lang="en-US" altLang="en-US" sz="2400" dirty="0">
                <a:latin typeface="Trebuchet MS" panose="020B0603020202020204" pitchFamily="34" charset="0"/>
              </a:rPr>
              <a:t>, then the core assets should reflect this requirement and account for the need for good maintainability. 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rebuchet MS" panose="020B0603020202020204" pitchFamily="34" charset="0"/>
              </a:rPr>
              <a:t>The goal of the core asset development activity is to </a:t>
            </a:r>
            <a:r>
              <a:rPr lang="en-US" altLang="en-US" sz="2400" b="1" dirty="0">
                <a:solidFill>
                  <a:srgbClr val="00B0F0"/>
                </a:solidFill>
                <a:latin typeface="Trebuchet MS" panose="020B0603020202020204" pitchFamily="34" charset="0"/>
              </a:rPr>
              <a:t>create a capability </a:t>
            </a:r>
            <a:r>
              <a:rPr lang="en-US" altLang="en-US" sz="2400" dirty="0">
                <a:latin typeface="Trebuchet MS" panose="020B0603020202020204" pitchFamily="34" charset="0"/>
              </a:rPr>
              <a:t>within the organization to produce a </a:t>
            </a:r>
            <a:r>
              <a:rPr lang="en-US" altLang="en-US" sz="2400" b="1" dirty="0">
                <a:solidFill>
                  <a:srgbClr val="00B0F0"/>
                </a:solidFill>
                <a:latin typeface="Trebuchet MS" panose="020B0603020202020204" pitchFamily="34" charset="0"/>
              </a:rPr>
              <a:t>particular type of application </a:t>
            </a:r>
            <a:r>
              <a:rPr lang="en-US" altLang="en-US" sz="2400" dirty="0">
                <a:latin typeface="Trebuchet MS" panose="020B0603020202020204" pitchFamily="34" charset="0"/>
              </a:rPr>
              <a:t>and will thus </a:t>
            </a:r>
            <a:r>
              <a:rPr lang="en-US" altLang="en-US" sz="2400" dirty="0" smtClean="0">
                <a:latin typeface="Trebuchet MS" panose="020B0603020202020204" pitchFamily="34" charset="0"/>
              </a:rPr>
              <a:t>yield the </a:t>
            </a:r>
            <a:r>
              <a:rPr lang="en-US" altLang="en-US" sz="2400" dirty="0">
                <a:latin typeface="Trebuchet MS" panose="020B0603020202020204" pitchFamily="34" charset="0"/>
              </a:rPr>
              <a:t>same or similar software architecture.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35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5313" y="-224809"/>
            <a:ext cx="9601200" cy="1142385"/>
          </a:xfrm>
        </p:spPr>
        <p:txBody>
          <a:bodyPr/>
          <a:lstStyle/>
          <a:p>
            <a:r>
              <a:rPr lang="en-US" altLang="en-US" b="1" dirty="0">
                <a:latin typeface="Trebuchet MS" panose="020B0603020202020204" pitchFamily="34" charset="0"/>
              </a:rPr>
              <a:t>Product Development</a:t>
            </a:r>
            <a:endParaRPr lang="en-US" altLang="en-US" dirty="0">
              <a:latin typeface="Trebuchet MS" panose="020B0603020202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085851"/>
            <a:ext cx="11363325" cy="47053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Trebuchet MS" panose="020B0603020202020204" pitchFamily="34" charset="0"/>
              </a:rPr>
              <a:t>The second </a:t>
            </a:r>
            <a:r>
              <a:rPr lang="en-US" altLang="en-US" sz="2400" dirty="0" smtClean="0">
                <a:latin typeface="Trebuchet MS" panose="020B0603020202020204" pitchFamily="34" charset="0"/>
              </a:rPr>
              <a:t>constituency is </a:t>
            </a:r>
            <a:r>
              <a:rPr lang="en-US" altLang="en-US" sz="2400" dirty="0">
                <a:latin typeface="Trebuchet MS" panose="020B0603020202020204" pitchFamily="34" charset="0"/>
              </a:rPr>
              <a:t>product development.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rebuchet MS" panose="020B0603020202020204" pitchFamily="34" charset="0"/>
              </a:rPr>
              <a:t>Product development involves the creation of </a:t>
            </a:r>
            <a:r>
              <a:rPr lang="en-US" altLang="en-US" sz="2400" b="1" dirty="0">
                <a:solidFill>
                  <a:srgbClr val="00B0F0"/>
                </a:solidFill>
                <a:latin typeface="Trebuchet MS" panose="020B0603020202020204" pitchFamily="34" charset="0"/>
              </a:rPr>
              <a:t>products or systems </a:t>
            </a:r>
            <a:r>
              <a:rPr lang="en-US" altLang="en-US" sz="2400" dirty="0">
                <a:latin typeface="Trebuchet MS" panose="020B0603020202020204" pitchFamily="34" charset="0"/>
              </a:rPr>
              <a:t>from the </a:t>
            </a:r>
            <a:r>
              <a:rPr lang="en-US" altLang="en-US" sz="2400" b="1" dirty="0">
                <a:solidFill>
                  <a:srgbClr val="00B0F0"/>
                </a:solidFill>
                <a:latin typeface="Trebuchet MS" panose="020B0603020202020204" pitchFamily="34" charset="0"/>
              </a:rPr>
              <a:t>core assets of the product line</a:t>
            </a:r>
            <a:r>
              <a:rPr lang="en-US" altLang="en-US" sz="2400" dirty="0">
                <a:latin typeface="Trebuchet MS" panose="020B0603020202020204" pitchFamily="34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rebuchet MS" panose="020B0603020202020204" pitchFamily="34" charset="0"/>
              </a:rPr>
              <a:t>If a system requires an </a:t>
            </a:r>
            <a:r>
              <a:rPr lang="en-US" altLang="en-US" sz="2400" b="1" dirty="0">
                <a:solidFill>
                  <a:srgbClr val="00B0F0"/>
                </a:solidFill>
                <a:latin typeface="Trebuchet MS" panose="020B0603020202020204" pitchFamily="34" charset="0"/>
              </a:rPr>
              <a:t>asset that is not included in the core assets</a:t>
            </a:r>
            <a:r>
              <a:rPr lang="en-US" altLang="en-US" sz="2400" dirty="0">
                <a:latin typeface="Trebuchet MS" panose="020B0603020202020204" pitchFamily="34" charset="0"/>
              </a:rPr>
              <a:t>, the core </a:t>
            </a:r>
            <a:r>
              <a:rPr lang="en-US" altLang="en-US" sz="2400" b="1" dirty="0">
                <a:solidFill>
                  <a:srgbClr val="00B0F0"/>
                </a:solidFill>
                <a:latin typeface="Trebuchet MS" panose="020B0603020202020204" pitchFamily="34" charset="0"/>
              </a:rPr>
              <a:t>asset must be created</a:t>
            </a:r>
            <a:r>
              <a:rPr lang="en-US" altLang="en-US" sz="2400" dirty="0">
                <a:latin typeface="Trebuchet MS" panose="020B0603020202020204" pitchFamily="34" charset="0"/>
              </a:rPr>
              <a:t> if the asset can be shared across multiple products in the product line. It is a strategic decision whether or not to build a new core asset or to create a product-specific feature to the project under development. 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rebuchet MS" panose="020B0603020202020204" pitchFamily="34" charset="0"/>
              </a:rPr>
              <a:t>I</a:t>
            </a:r>
            <a:r>
              <a:rPr lang="en-US" altLang="en-US" sz="2400" dirty="0" smtClean="0">
                <a:latin typeface="Trebuchet MS" panose="020B0603020202020204" pitchFamily="34" charset="0"/>
              </a:rPr>
              <a:t>f </a:t>
            </a:r>
            <a:r>
              <a:rPr lang="en-US" altLang="en-US" sz="2400" dirty="0">
                <a:latin typeface="Trebuchet MS" panose="020B0603020202020204" pitchFamily="34" charset="0"/>
              </a:rPr>
              <a:t>the core asset that exists in the product line does not match the </a:t>
            </a:r>
            <a:r>
              <a:rPr lang="en-US" altLang="en-US" sz="2400" b="1" dirty="0">
                <a:solidFill>
                  <a:srgbClr val="00B0F0"/>
                </a:solidFill>
                <a:latin typeface="Trebuchet MS" panose="020B0603020202020204" pitchFamily="34" charset="0"/>
              </a:rPr>
              <a:t>quality requirements</a:t>
            </a:r>
            <a:r>
              <a:rPr lang="en-US" altLang="en-US" sz="2400" dirty="0">
                <a:latin typeface="Trebuchet MS" panose="020B0603020202020204" pitchFamily="34" charset="0"/>
              </a:rPr>
              <a:t> of the product under development, the core asset may be enhanced or modified. </a:t>
            </a:r>
          </a:p>
        </p:txBody>
      </p:sp>
    </p:spTree>
    <p:extLst>
      <p:ext uri="{BB962C8B-B14F-4D97-AF65-F5344CB8AC3E}">
        <p14:creationId xmlns:p14="http://schemas.microsoft.com/office/powerpoint/2010/main" val="202866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-324822"/>
            <a:ext cx="9601200" cy="1142385"/>
          </a:xfrm>
        </p:spPr>
        <p:txBody>
          <a:bodyPr/>
          <a:lstStyle/>
          <a:p>
            <a:r>
              <a:rPr lang="en-US" altLang="en-US" b="1" dirty="0">
                <a:latin typeface="Trebuchet MS" panose="020B0603020202020204" pitchFamily="34" charset="0"/>
              </a:rPr>
              <a:t>Management</a:t>
            </a:r>
            <a:endParaRPr lang="en-US" altLang="en-US" dirty="0">
              <a:latin typeface="Trebuchet MS" panose="020B0603020202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462" y="1014412"/>
            <a:ext cx="11672887" cy="4997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latin typeface="Trebuchet MS" panose="020B0603020202020204" pitchFamily="34" charset="0"/>
              </a:rPr>
              <a:t>Management must be involved to ensure that the two constituencies are interacting correctly.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rebuchet MS" panose="020B0603020202020204" pitchFamily="34" charset="0"/>
              </a:rPr>
              <a:t>Instituting a product line practice at an organization requires a strong commitment from management. It is also important to identify </a:t>
            </a:r>
            <a:r>
              <a:rPr lang="en-US" altLang="en-US" sz="2400" b="1" dirty="0">
                <a:solidFill>
                  <a:srgbClr val="00B0F0"/>
                </a:solidFill>
                <a:latin typeface="Trebuchet MS" panose="020B0603020202020204" pitchFamily="34" charset="0"/>
              </a:rPr>
              <a:t>which assets are part of the product line </a:t>
            </a:r>
            <a:r>
              <a:rPr lang="en-US" altLang="en-US" sz="2400" dirty="0">
                <a:latin typeface="Trebuchet MS" panose="020B0603020202020204" pitchFamily="34" charset="0"/>
              </a:rPr>
              <a:t>and which ones are part of the development of the </a:t>
            </a:r>
            <a:r>
              <a:rPr lang="en-US" altLang="en-US" sz="2400" b="1" dirty="0">
                <a:solidFill>
                  <a:srgbClr val="00B0F0"/>
                </a:solidFill>
                <a:latin typeface="Trebuchet MS" panose="020B0603020202020204" pitchFamily="34" charset="0"/>
              </a:rPr>
              <a:t>individual products of the system</a:t>
            </a:r>
            <a:r>
              <a:rPr lang="en-US" altLang="en-US" sz="2400" dirty="0">
                <a:latin typeface="Trebuchet MS" panose="020B0603020202020204" pitchFamily="34" charset="0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rebuchet MS" panose="020B0603020202020204" pitchFamily="34" charset="0"/>
              </a:rPr>
              <a:t>Management consists of the management of individual projects within the product line, as well as overall product line managers. The role of product line manager </a:t>
            </a:r>
            <a:r>
              <a:rPr lang="en-US" altLang="en-US" sz="2400" dirty="0" smtClean="0">
                <a:latin typeface="Trebuchet MS" panose="020B0603020202020204" pitchFamily="34" charset="0"/>
              </a:rPr>
              <a:t>is </a:t>
            </a:r>
            <a:r>
              <a:rPr lang="en-US" altLang="en-US" sz="2400" dirty="0">
                <a:latin typeface="Trebuchet MS" panose="020B0603020202020204" pitchFamily="34" charset="0"/>
              </a:rPr>
              <a:t>one of a product line champion. </a:t>
            </a:r>
            <a:endParaRPr lang="en-US" altLang="en-US" sz="2400" dirty="0" smtClean="0">
              <a:latin typeface="Trebuchet MS" panose="020B0603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latin typeface="Trebuchet MS" panose="020B0603020202020204" pitchFamily="34" charset="0"/>
              </a:rPr>
              <a:t>The </a:t>
            </a:r>
            <a:r>
              <a:rPr lang="en-US" altLang="en-US" sz="2400" dirty="0">
                <a:latin typeface="Trebuchet MS" panose="020B0603020202020204" pitchFamily="34" charset="0"/>
              </a:rPr>
              <a:t>champion is a strong, visionary leader who can keep the organization working toward the creation of core assets while limiting any negative impact on project development.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63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905000" y="1057392"/>
            <a:ext cx="1676400" cy="1107996"/>
          </a:xfrm>
          <a:prstGeom prst="rect">
            <a:avLst/>
          </a:prstGeom>
          <a:solidFill>
            <a:srgbClr val="FFFFFF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dirty="0"/>
              <a:t>Software Product Line  Development Organization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xfrm>
            <a:off x="1028700" y="-261321"/>
            <a:ext cx="9601200" cy="1142385"/>
          </a:xfrm>
        </p:spPr>
        <p:txBody>
          <a:bodyPr/>
          <a:lstStyle/>
          <a:p>
            <a:r>
              <a:rPr lang="en-US" altLang="en-US" dirty="0" smtClean="0"/>
              <a:t>SPL Production</a:t>
            </a:r>
            <a:endParaRPr lang="en-US" altLang="en-US" dirty="0"/>
          </a:p>
        </p:txBody>
      </p:sp>
      <p:grpSp>
        <p:nvGrpSpPr>
          <p:cNvPr id="72708" name="Group 4"/>
          <p:cNvGrpSpPr>
            <a:grpSpLocks/>
          </p:cNvGrpSpPr>
          <p:nvPr/>
        </p:nvGrpSpPr>
        <p:grpSpPr bwMode="auto">
          <a:xfrm>
            <a:off x="9175751" y="1057393"/>
            <a:ext cx="987425" cy="1190625"/>
            <a:chOff x="2352" y="960"/>
            <a:chExt cx="622" cy="750"/>
          </a:xfrm>
        </p:grpSpPr>
        <p:sp>
          <p:nvSpPr>
            <p:cNvPr id="72709" name="Text Box 5"/>
            <p:cNvSpPr txBox="1">
              <a:spLocks noChangeArrowheads="1"/>
            </p:cNvSpPr>
            <p:nvPr/>
          </p:nvSpPr>
          <p:spPr bwMode="auto">
            <a:xfrm>
              <a:off x="2352" y="1248"/>
              <a:ext cx="622" cy="174"/>
            </a:xfrm>
            <a:prstGeom prst="rect">
              <a:avLst/>
            </a:prstGeom>
            <a:solidFill>
              <a:srgbClr val="FF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/>
                <a:t>Product 2</a:t>
              </a:r>
            </a:p>
          </p:txBody>
        </p:sp>
        <p:sp>
          <p:nvSpPr>
            <p:cNvPr id="72710" name="Text Box 6"/>
            <p:cNvSpPr txBox="1">
              <a:spLocks noChangeArrowheads="1"/>
            </p:cNvSpPr>
            <p:nvPr/>
          </p:nvSpPr>
          <p:spPr bwMode="auto">
            <a:xfrm>
              <a:off x="2352" y="1536"/>
              <a:ext cx="622" cy="174"/>
            </a:xfrm>
            <a:prstGeom prst="rect">
              <a:avLst/>
            </a:prstGeom>
            <a:solidFill>
              <a:srgbClr val="FF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/>
                <a:t>Product 3</a:t>
              </a:r>
            </a:p>
          </p:txBody>
        </p:sp>
        <p:sp>
          <p:nvSpPr>
            <p:cNvPr id="72711" name="Text Box 7"/>
            <p:cNvSpPr txBox="1">
              <a:spLocks noChangeArrowheads="1"/>
            </p:cNvSpPr>
            <p:nvPr/>
          </p:nvSpPr>
          <p:spPr bwMode="auto">
            <a:xfrm>
              <a:off x="2352" y="960"/>
              <a:ext cx="622" cy="174"/>
            </a:xfrm>
            <a:prstGeom prst="rect">
              <a:avLst/>
            </a:prstGeom>
            <a:solidFill>
              <a:srgbClr val="FF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/>
                <a:t>Product 1</a:t>
              </a:r>
            </a:p>
          </p:txBody>
        </p:sp>
      </p:grp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1990725" y="4910028"/>
            <a:ext cx="85344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The focus of our work is on product production as a system that is engineered to have specified production qualities and predictable outputs.</a:t>
            </a:r>
          </a:p>
        </p:txBody>
      </p:sp>
      <p:sp>
        <p:nvSpPr>
          <p:cNvPr id="72713" name="AutoShape 9"/>
          <p:cNvSpPr>
            <a:spLocks noChangeArrowheads="1"/>
          </p:cNvSpPr>
          <p:nvPr/>
        </p:nvSpPr>
        <p:spPr bwMode="auto">
          <a:xfrm>
            <a:off x="3581400" y="1417913"/>
            <a:ext cx="5562600" cy="574358"/>
          </a:xfrm>
          <a:prstGeom prst="rightArrow">
            <a:avLst>
              <a:gd name="adj1" fmla="val 47806"/>
              <a:gd name="adj2" fmla="val 82018"/>
            </a:avLst>
          </a:prstGeom>
          <a:solidFill>
            <a:srgbClr val="FF0000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1990725" y="4265435"/>
            <a:ext cx="85344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The goal is to reduce the risk to product line organizations by providing explicit techniques for strategizing and planning for product production.</a:t>
            </a: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2530475" y="3655515"/>
            <a:ext cx="70104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How can product development satisfy the organization’s goals for the software product line?</a:t>
            </a:r>
            <a:r>
              <a:rPr lang="en-US" altLang="en-US" dirty="0"/>
              <a:t> 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3657600" y="1400292"/>
            <a:ext cx="129540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/>
              <a:t>Production Strategy</a:t>
            </a: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2587625" y="5583198"/>
            <a:ext cx="70104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What processes, models, and technologies can be used to ensure consistency across the core assets?</a:t>
            </a: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5105400" y="1400292"/>
            <a:ext cx="129540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/>
              <a:t>Production Method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6553200" y="1400292"/>
            <a:ext cx="129540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/>
              <a:t>Production Plan</a:t>
            </a:r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2857500" y="6217461"/>
            <a:ext cx="70104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What does the product developer need to know to effectively utilize the core assets to develop products?</a:t>
            </a:r>
          </a:p>
        </p:txBody>
      </p:sp>
      <p:grpSp>
        <p:nvGrpSpPr>
          <p:cNvPr id="72731" name="Group 27"/>
          <p:cNvGrpSpPr>
            <a:grpSpLocks/>
          </p:cNvGrpSpPr>
          <p:nvPr/>
        </p:nvGrpSpPr>
        <p:grpSpPr bwMode="auto">
          <a:xfrm>
            <a:off x="1981200" y="1607422"/>
            <a:ext cx="8534400" cy="1838325"/>
            <a:chOff x="288" y="1975"/>
            <a:chExt cx="5376" cy="1158"/>
          </a:xfrm>
        </p:grpSpPr>
        <p:grpSp>
          <p:nvGrpSpPr>
            <p:cNvPr id="72732" name="Group 28"/>
            <p:cNvGrpSpPr>
              <a:grpSpLocks/>
            </p:cNvGrpSpPr>
            <p:nvPr/>
          </p:nvGrpSpPr>
          <p:grpSpPr bwMode="auto">
            <a:xfrm>
              <a:off x="2208" y="2544"/>
              <a:ext cx="1008" cy="207"/>
              <a:chOff x="2208" y="2592"/>
              <a:chExt cx="1008" cy="207"/>
            </a:xfrm>
          </p:grpSpPr>
          <p:sp>
            <p:nvSpPr>
              <p:cNvPr id="72733" name="Rectangle 29"/>
              <p:cNvSpPr>
                <a:spLocks noChangeArrowheads="1"/>
              </p:cNvSpPr>
              <p:nvPr/>
            </p:nvSpPr>
            <p:spPr bwMode="auto">
              <a:xfrm>
                <a:off x="2208" y="2625"/>
                <a:ext cx="1008" cy="17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734" name="Text Box 30"/>
              <p:cNvSpPr txBox="1">
                <a:spLocks noChangeArrowheads="1"/>
              </p:cNvSpPr>
              <p:nvPr/>
            </p:nvSpPr>
            <p:spPr bwMode="auto">
              <a:xfrm>
                <a:off x="2277" y="2592"/>
                <a:ext cx="87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altLang="en-US" dirty="0"/>
                  <a:t>Core Assets</a:t>
                </a:r>
              </a:p>
            </p:txBody>
          </p:sp>
        </p:grpSp>
        <p:sp>
          <p:nvSpPr>
            <p:cNvPr id="72735" name="Text Box 31"/>
            <p:cNvSpPr txBox="1">
              <a:spLocks noChangeArrowheads="1"/>
            </p:cNvSpPr>
            <p:nvPr/>
          </p:nvSpPr>
          <p:spPr bwMode="auto">
            <a:xfrm>
              <a:off x="288" y="2784"/>
              <a:ext cx="537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FF0000"/>
                  </a:solidFill>
                </a:rPr>
                <a:t>The core assets and product production system must be jointly engineered to achieve the organization’s goals for the software product line.</a:t>
              </a:r>
            </a:p>
          </p:txBody>
        </p:sp>
        <p:sp>
          <p:nvSpPr>
            <p:cNvPr id="72736" name="AutoShape 32"/>
            <p:cNvSpPr>
              <a:spLocks noChangeArrowheads="1"/>
            </p:cNvSpPr>
            <p:nvPr/>
          </p:nvSpPr>
          <p:spPr bwMode="auto">
            <a:xfrm>
              <a:off x="2559" y="1975"/>
              <a:ext cx="0" cy="174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0000">
                <a:alpha val="7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541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2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2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2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2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2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2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2" grpId="0"/>
      <p:bldP spid="72714" grpId="0"/>
      <p:bldP spid="72714" grpId="1"/>
      <p:bldP spid="72718" grpId="0"/>
      <p:bldP spid="72718" grpId="1"/>
      <p:bldP spid="72719" grpId="0" animBg="1"/>
      <p:bldP spid="72720" grpId="0"/>
      <p:bldP spid="72720" grpId="1"/>
      <p:bldP spid="72721" grpId="0" animBg="1"/>
      <p:bldP spid="72723" grpId="0" animBg="1"/>
      <p:bldP spid="72730" grpId="0"/>
      <p:bldP spid="7273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-282575"/>
            <a:ext cx="9601200" cy="1142385"/>
          </a:xfrm>
        </p:spPr>
        <p:txBody>
          <a:bodyPr/>
          <a:lstStyle/>
          <a:p>
            <a:r>
              <a:rPr lang="en-US" altLang="en-US" dirty="0">
                <a:latin typeface="Trebuchet MS" panose="020B0603020202020204" pitchFamily="34" charset="0"/>
              </a:rPr>
              <a:t>Product Line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59835"/>
            <a:ext cx="11801475" cy="5098078"/>
          </a:xfrm>
        </p:spPr>
        <p:txBody>
          <a:bodyPr>
            <a:normAutofit/>
          </a:bodyPr>
          <a:lstStyle/>
          <a:p>
            <a:r>
              <a:rPr lang="en-US" altLang="en-US" dirty="0"/>
              <a:t>From the </a:t>
            </a:r>
            <a:r>
              <a:rPr lang="en-US" altLang="en-US" b="1" dirty="0">
                <a:solidFill>
                  <a:srgbClr val="00B0F0"/>
                </a:solidFill>
              </a:rPr>
              <a:t>SEI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b="1" dirty="0" smtClean="0"/>
              <a:t>Benefits</a:t>
            </a:r>
            <a:endParaRPr lang="en-US" altLang="en-US" b="1" dirty="0"/>
          </a:p>
          <a:p>
            <a:r>
              <a:rPr lang="en-US" altLang="en-US" dirty="0"/>
              <a:t>Product lines can help organizations overcome the problems caused by </a:t>
            </a:r>
            <a:r>
              <a:rPr lang="en-US" altLang="en-US" b="1" dirty="0">
                <a:solidFill>
                  <a:srgbClr val="00B0F0"/>
                </a:solidFill>
              </a:rPr>
              <a:t>resource shortages</a:t>
            </a:r>
            <a:r>
              <a:rPr lang="en-US" altLang="en-US" dirty="0"/>
              <a:t>. Organizations of all types and sizes have discovered that a product line strategy, when skillfully implemented, can produce many benefits—and ultimately give the organizations a competitive edge.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B0F0"/>
                </a:solidFill>
              </a:rPr>
              <a:t>Improved productivity </a:t>
            </a:r>
            <a:r>
              <a:rPr lang="en-US" altLang="en-US" dirty="0"/>
              <a:t>by as much as 10x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B0F0"/>
                </a:solidFill>
              </a:rPr>
              <a:t>Increased quality </a:t>
            </a:r>
            <a:r>
              <a:rPr lang="en-US" altLang="en-US" dirty="0"/>
              <a:t>by as much as 10x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B0F0"/>
                </a:solidFill>
              </a:rPr>
              <a:t>Decreased co</a:t>
            </a:r>
            <a:r>
              <a:rPr lang="en-US" altLang="en-US" dirty="0"/>
              <a:t>st by as much as 60%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B0F0"/>
                </a:solidFill>
              </a:rPr>
              <a:t>Decreased labor ne</a:t>
            </a:r>
            <a:r>
              <a:rPr lang="en-US" altLang="en-US" dirty="0"/>
              <a:t>eds by as much as 87%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B0F0"/>
                </a:solidFill>
              </a:rPr>
              <a:t>Decreased time to market </a:t>
            </a:r>
            <a:r>
              <a:rPr lang="en-US" altLang="en-US" dirty="0"/>
              <a:t>(to field, to launch) by as much as 98%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B0F0"/>
                </a:solidFill>
              </a:rPr>
              <a:t>Ability to move into new markets </a:t>
            </a:r>
            <a:r>
              <a:rPr lang="en-US" altLang="en-US" dirty="0"/>
              <a:t>in months, not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8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-3497"/>
            <a:ext cx="11331575" cy="1142385"/>
          </a:xfrm>
        </p:spPr>
        <p:txBody>
          <a:bodyPr/>
          <a:lstStyle/>
          <a:p>
            <a:r>
              <a:rPr lang="en-US" altLang="en-US" dirty="0" smtClean="0">
                <a:latin typeface="Trebuchet MS" panose="020B0603020202020204" pitchFamily="34" charset="0"/>
              </a:rPr>
              <a:t>Introduction to Model-driven Product Line Engineering (PLE)</a:t>
            </a:r>
            <a:endParaRPr lang="en-US" altLang="en-US" dirty="0">
              <a:latin typeface="Trebuchet MS" panose="020B0603020202020204" pitchFamily="34" charset="0"/>
            </a:endParaRPr>
          </a:p>
        </p:txBody>
      </p:sp>
      <p:sp>
        <p:nvSpPr>
          <p:cNvPr id="160792" name="Rectangle 2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47514" y="3791883"/>
            <a:ext cx="30162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Font typeface="Wingdings 2" panose="05020102010507070707" pitchFamily="18" charset="2"/>
              <a:buChar char="E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>
              <a:spcBef>
                <a:spcPct val="20000"/>
              </a:spcBef>
              <a:buFont typeface="Wingdings 2" panose="05020102010507070707" pitchFamily="18" charset="2"/>
              <a:buChar char="E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>
              <a:spcBef>
                <a:spcPct val="20000"/>
              </a:spcBef>
              <a:buFont typeface="Wingdings 2" panose="05020102010507070707" pitchFamily="18" charset="2"/>
              <a:buChar char="E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>
              <a:spcBef>
                <a:spcPct val="20000"/>
              </a:spcBef>
              <a:buFont typeface="Wingdings 2" panose="05020102010507070707" pitchFamily="18" charset="2"/>
              <a:buChar char="E"/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l">
              <a:spcBef>
                <a:spcPct val="20000"/>
              </a:spcBef>
              <a:buFont typeface="Wingdings 2" panose="05020102010507070707" pitchFamily="18" charset="2"/>
              <a:buChar char="E"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E"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E"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E"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E"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i="1" dirty="0">
                <a:solidFill>
                  <a:srgbClr val="00B0F0"/>
                </a:solidFill>
                <a:latin typeface="Trebuchet MS" panose="020B0603020202020204" pitchFamily="34" charset="0"/>
              </a:rPr>
              <a:t>Obstacles</a:t>
            </a:r>
          </a:p>
          <a:p>
            <a:r>
              <a:rPr lang="en-US" altLang="en-US" dirty="0">
                <a:solidFill>
                  <a:srgbClr val="00B0F0"/>
                </a:solidFill>
                <a:latin typeface="Trebuchet MS" panose="020B0603020202020204" pitchFamily="34" charset="0"/>
              </a:rPr>
              <a:t>Larges upfront investment</a:t>
            </a:r>
          </a:p>
          <a:p>
            <a:r>
              <a:rPr lang="en-US" altLang="en-US" dirty="0">
                <a:solidFill>
                  <a:srgbClr val="00B0F0"/>
                </a:solidFill>
                <a:latin typeface="Trebuchet MS" panose="020B0603020202020204" pitchFamily="34" charset="0"/>
              </a:rPr>
              <a:t>Poor connection with regular “single-system” technology</a:t>
            </a:r>
          </a:p>
          <a:p>
            <a:endParaRPr lang="en-US" altLang="en-US" dirty="0">
              <a:solidFill>
                <a:srgbClr val="CC0099"/>
              </a:solidFill>
              <a:latin typeface="Trebuchet MS" panose="020B0603020202020204" pitchFamily="34" charset="0"/>
            </a:endParaRPr>
          </a:p>
        </p:txBody>
      </p:sp>
      <p:sp>
        <p:nvSpPr>
          <p:cNvPr id="160791" name="Rectangle 2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972175" y="1780930"/>
            <a:ext cx="5274166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Font typeface="Wingdings 2" panose="05020102010507070707" pitchFamily="18" charset="2"/>
              <a:buChar char="E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>
              <a:spcBef>
                <a:spcPct val="20000"/>
              </a:spcBef>
              <a:buFont typeface="Wingdings 2" panose="05020102010507070707" pitchFamily="18" charset="2"/>
              <a:buChar char="E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>
              <a:spcBef>
                <a:spcPct val="20000"/>
              </a:spcBef>
              <a:buFont typeface="Wingdings 2" panose="05020102010507070707" pitchFamily="18" charset="2"/>
              <a:buChar char="E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>
              <a:spcBef>
                <a:spcPct val="20000"/>
              </a:spcBef>
              <a:buFont typeface="Wingdings 2" panose="05020102010507070707" pitchFamily="18" charset="2"/>
              <a:buChar char="E"/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l">
              <a:spcBef>
                <a:spcPct val="20000"/>
              </a:spcBef>
              <a:buFont typeface="Wingdings 2" panose="05020102010507070707" pitchFamily="18" charset="2"/>
              <a:buChar char="E"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E"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E"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E"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E"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i="1" dirty="0">
                <a:solidFill>
                  <a:srgbClr val="00B0F0"/>
                </a:solidFill>
                <a:latin typeface="Trebuchet MS" panose="020B0603020202020204" pitchFamily="34" charset="0"/>
              </a:rPr>
              <a:t>Vision</a:t>
            </a:r>
          </a:p>
          <a:p>
            <a:r>
              <a:rPr lang="en-US" altLang="en-US" dirty="0">
                <a:solidFill>
                  <a:srgbClr val="00B0F0"/>
                </a:solidFill>
                <a:latin typeface="Trebuchet MS" panose="020B0603020202020204" pitchFamily="34" charset="0"/>
              </a:rPr>
              <a:t>Capture core software assets as platform-independent models (PIMs)</a:t>
            </a:r>
          </a:p>
          <a:p>
            <a:r>
              <a:rPr lang="en-US" altLang="en-US" dirty="0">
                <a:solidFill>
                  <a:srgbClr val="00B0F0"/>
                </a:solidFill>
                <a:latin typeface="Trebuchet MS" panose="020B0603020202020204" pitchFamily="34" charset="0"/>
              </a:rPr>
              <a:t>Automatically map PIMS to PSMs to code</a:t>
            </a:r>
            <a:br>
              <a:rPr lang="en-US" altLang="en-US" dirty="0">
                <a:solidFill>
                  <a:srgbClr val="00B0F0"/>
                </a:solidFill>
                <a:latin typeface="Trebuchet MS" panose="020B0603020202020204" pitchFamily="34" charset="0"/>
              </a:rPr>
            </a:br>
            <a:r>
              <a:rPr lang="en-US" altLang="en-US" dirty="0">
                <a:solidFill>
                  <a:srgbClr val="00B0F0"/>
                </a:solidFill>
                <a:latin typeface="Trebuchet MS" panose="020B0603020202020204" pitchFamily="34" charset="0"/>
              </a:rPr>
              <a:t>through model transformation</a:t>
            </a:r>
          </a:p>
        </p:txBody>
      </p:sp>
      <p:pic>
        <p:nvPicPr>
          <p:cNvPr id="160807" name="Picture 39" descr="mda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936" y="3264726"/>
            <a:ext cx="1673225" cy="170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0808" name="Text Box 40"/>
          <p:cNvSpPr txBox="1">
            <a:spLocks noChangeArrowheads="1"/>
          </p:cNvSpPr>
          <p:nvPr/>
        </p:nvSpPr>
        <p:spPr bwMode="auto">
          <a:xfrm>
            <a:off x="6525818" y="1232398"/>
            <a:ext cx="3860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b="1" dirty="0" smtClean="0">
                <a:latin typeface="Trebuchet MS" panose="020B0603020202020204" pitchFamily="34" charset="0"/>
              </a:rPr>
              <a:t>Model-Driven Engineering </a:t>
            </a:r>
            <a:r>
              <a:rPr lang="en-US" altLang="en-US" b="1" dirty="0">
                <a:latin typeface="Trebuchet MS" panose="020B0603020202020204" pitchFamily="34" charset="0"/>
              </a:rPr>
              <a:t>(MDE)</a:t>
            </a:r>
          </a:p>
        </p:txBody>
      </p:sp>
      <p:sp>
        <p:nvSpPr>
          <p:cNvPr id="160794" name="Rectangle 2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47514" y="1683231"/>
            <a:ext cx="4947841" cy="155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Font typeface="Wingdings 2" panose="05020102010507070707" pitchFamily="18" charset="2"/>
              <a:buChar char="E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>
              <a:spcBef>
                <a:spcPct val="20000"/>
              </a:spcBef>
              <a:buFont typeface="Wingdings 2" panose="05020102010507070707" pitchFamily="18" charset="2"/>
              <a:buChar char="E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>
              <a:spcBef>
                <a:spcPct val="20000"/>
              </a:spcBef>
              <a:buFont typeface="Wingdings 2" panose="05020102010507070707" pitchFamily="18" charset="2"/>
              <a:buChar char="E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>
              <a:spcBef>
                <a:spcPct val="20000"/>
              </a:spcBef>
              <a:buFont typeface="Wingdings 2" panose="05020102010507070707" pitchFamily="18" charset="2"/>
              <a:buChar char="E"/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l">
              <a:spcBef>
                <a:spcPct val="20000"/>
              </a:spcBef>
              <a:buFont typeface="Wingdings 2" panose="05020102010507070707" pitchFamily="18" charset="2"/>
              <a:buChar char="E"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E"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E"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E"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E"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indent="0">
              <a:buNone/>
            </a:pPr>
            <a:r>
              <a:rPr lang="en-US" altLang="en-US" i="1" dirty="0">
                <a:solidFill>
                  <a:srgbClr val="00B0F0"/>
                </a:solidFill>
                <a:latin typeface="Trebuchet MS" panose="020B0603020202020204" pitchFamily="34" charset="0"/>
              </a:rPr>
              <a:t>Vision</a:t>
            </a:r>
          </a:p>
          <a:p>
            <a:r>
              <a:rPr lang="en-US" altLang="en-US" dirty="0">
                <a:solidFill>
                  <a:srgbClr val="00B0F0"/>
                </a:solidFill>
                <a:latin typeface="Trebuchet MS" panose="020B0603020202020204" pitchFamily="34" charset="0"/>
              </a:rPr>
              <a:t>Development activities oriented around product families</a:t>
            </a:r>
          </a:p>
          <a:p>
            <a:r>
              <a:rPr lang="en-US" altLang="en-US" dirty="0">
                <a:solidFill>
                  <a:srgbClr val="00B0F0"/>
                </a:solidFill>
                <a:latin typeface="Trebuchet MS" panose="020B0603020202020204" pitchFamily="34" charset="0"/>
              </a:rPr>
              <a:t>Manage commonalities and variabilities</a:t>
            </a:r>
          </a:p>
        </p:txBody>
      </p:sp>
      <p:grpSp>
        <p:nvGrpSpPr>
          <p:cNvPr id="160810" name="Group 42"/>
          <p:cNvGrpSpPr>
            <a:grpSpLocks/>
          </p:cNvGrpSpPr>
          <p:nvPr/>
        </p:nvGrpSpPr>
        <p:grpSpPr bwMode="auto">
          <a:xfrm>
            <a:off x="3776227" y="3349552"/>
            <a:ext cx="1495861" cy="1129303"/>
            <a:chOff x="4248" y="3227"/>
            <a:chExt cx="1090" cy="948"/>
          </a:xfrm>
        </p:grpSpPr>
        <p:sp>
          <p:nvSpPr>
            <p:cNvPr id="160811" name="Rectangle 43"/>
            <p:cNvSpPr>
              <a:spLocks noChangeArrowheads="1"/>
            </p:cNvSpPr>
            <p:nvPr/>
          </p:nvSpPr>
          <p:spPr bwMode="auto">
            <a:xfrm>
              <a:off x="4673" y="3227"/>
              <a:ext cx="376" cy="864"/>
            </a:xfrm>
            <a:prstGeom prst="rect">
              <a:avLst/>
            </a:prstGeom>
            <a:solidFill>
              <a:srgbClr val="EAEAEA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hangingPunct="0"/>
              <a:endParaRPr lang="de-DE" altLang="en-US" sz="700">
                <a:latin typeface="Arial" panose="020B0604020202020204" pitchFamily="34" charset="0"/>
                <a:sym typeface="Monotype Sorts" pitchFamily="2" charset="2"/>
              </a:endParaRPr>
            </a:p>
          </p:txBody>
        </p:sp>
        <p:sp>
          <p:nvSpPr>
            <p:cNvPr id="160812" name="Rectangle 44"/>
            <p:cNvSpPr>
              <a:spLocks noChangeArrowheads="1"/>
            </p:cNvSpPr>
            <p:nvPr/>
          </p:nvSpPr>
          <p:spPr bwMode="auto">
            <a:xfrm rot="18120000">
              <a:off x="4675" y="3243"/>
              <a:ext cx="376" cy="864"/>
            </a:xfrm>
            <a:prstGeom prst="rect">
              <a:avLst/>
            </a:prstGeom>
            <a:solidFill>
              <a:srgbClr val="EAEAEA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r" eaLnBrk="0" hangingPunct="0"/>
              <a:endParaRPr lang="de-DE" altLang="en-US" sz="700">
                <a:latin typeface="Arial" panose="020B0604020202020204" pitchFamily="34" charset="0"/>
                <a:sym typeface="Monotype Sorts" pitchFamily="2" charset="2"/>
              </a:endParaRPr>
            </a:p>
          </p:txBody>
        </p:sp>
        <p:sp>
          <p:nvSpPr>
            <p:cNvPr id="160813" name="Rectangle 45"/>
            <p:cNvSpPr>
              <a:spLocks noChangeArrowheads="1"/>
            </p:cNvSpPr>
            <p:nvPr/>
          </p:nvSpPr>
          <p:spPr bwMode="auto">
            <a:xfrm rot="3540000">
              <a:off x="4680" y="3231"/>
              <a:ext cx="374" cy="864"/>
            </a:xfrm>
            <a:prstGeom prst="rect">
              <a:avLst/>
            </a:prstGeom>
            <a:solidFill>
              <a:srgbClr val="EAEAEA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r" eaLnBrk="0" hangingPunct="0"/>
              <a:endParaRPr lang="de-DE" altLang="en-US" sz="700">
                <a:latin typeface="Arial" panose="020B0604020202020204" pitchFamily="34" charset="0"/>
                <a:sym typeface="Monotype Sorts" pitchFamily="2" charset="2"/>
              </a:endParaRPr>
            </a:p>
          </p:txBody>
        </p:sp>
        <p:sp>
          <p:nvSpPr>
            <p:cNvPr id="160814" name="Freeform 46"/>
            <p:cNvSpPr>
              <a:spLocks/>
            </p:cNvSpPr>
            <p:nvPr/>
          </p:nvSpPr>
          <p:spPr bwMode="auto">
            <a:xfrm>
              <a:off x="4672" y="3450"/>
              <a:ext cx="382" cy="441"/>
            </a:xfrm>
            <a:custGeom>
              <a:avLst/>
              <a:gdLst>
                <a:gd name="T0" fmla="*/ 191 w 382"/>
                <a:gd name="T1" fmla="*/ 0 h 441"/>
                <a:gd name="T2" fmla="*/ 0 w 382"/>
                <a:gd name="T3" fmla="*/ 112 h 441"/>
                <a:gd name="T4" fmla="*/ 0 w 382"/>
                <a:gd name="T5" fmla="*/ 329 h 441"/>
                <a:gd name="T6" fmla="*/ 178 w 382"/>
                <a:gd name="T7" fmla="*/ 441 h 441"/>
                <a:gd name="T8" fmla="*/ 375 w 382"/>
                <a:gd name="T9" fmla="*/ 323 h 441"/>
                <a:gd name="T10" fmla="*/ 382 w 382"/>
                <a:gd name="T11" fmla="*/ 112 h 441"/>
                <a:gd name="T12" fmla="*/ 191 w 382"/>
                <a:gd name="T13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441">
                  <a:moveTo>
                    <a:pt x="191" y="0"/>
                  </a:moveTo>
                  <a:lnTo>
                    <a:pt x="0" y="112"/>
                  </a:lnTo>
                  <a:lnTo>
                    <a:pt x="0" y="329"/>
                  </a:lnTo>
                  <a:lnTo>
                    <a:pt x="178" y="441"/>
                  </a:lnTo>
                  <a:lnTo>
                    <a:pt x="375" y="323"/>
                  </a:lnTo>
                  <a:lnTo>
                    <a:pt x="382" y="112"/>
                  </a:lnTo>
                  <a:lnTo>
                    <a:pt x="19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36078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15" name="Freeform 47"/>
            <p:cNvSpPr>
              <a:spLocks/>
            </p:cNvSpPr>
            <p:nvPr/>
          </p:nvSpPr>
          <p:spPr bwMode="auto">
            <a:xfrm>
              <a:off x="4500" y="3562"/>
              <a:ext cx="172" cy="211"/>
            </a:xfrm>
            <a:custGeom>
              <a:avLst/>
              <a:gdLst>
                <a:gd name="T0" fmla="*/ 172 w 172"/>
                <a:gd name="T1" fmla="*/ 0 h 211"/>
                <a:gd name="T2" fmla="*/ 0 w 172"/>
                <a:gd name="T3" fmla="*/ 105 h 211"/>
                <a:gd name="T4" fmla="*/ 165 w 172"/>
                <a:gd name="T5" fmla="*/ 211 h 211"/>
                <a:gd name="T6" fmla="*/ 172 w 172"/>
                <a:gd name="T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211">
                  <a:moveTo>
                    <a:pt x="172" y="0"/>
                  </a:moveTo>
                  <a:lnTo>
                    <a:pt x="0" y="105"/>
                  </a:lnTo>
                  <a:lnTo>
                    <a:pt x="165" y="211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folHlink"/>
            </a:solidFill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16" name="Freeform 48"/>
            <p:cNvSpPr>
              <a:spLocks/>
            </p:cNvSpPr>
            <p:nvPr/>
          </p:nvSpPr>
          <p:spPr bwMode="auto">
            <a:xfrm>
              <a:off x="4672" y="3337"/>
              <a:ext cx="191" cy="225"/>
            </a:xfrm>
            <a:custGeom>
              <a:avLst/>
              <a:gdLst>
                <a:gd name="T0" fmla="*/ 0 w 191"/>
                <a:gd name="T1" fmla="*/ 0 h 225"/>
                <a:gd name="T2" fmla="*/ 0 w 191"/>
                <a:gd name="T3" fmla="*/ 225 h 225"/>
                <a:gd name="T4" fmla="*/ 191 w 191"/>
                <a:gd name="T5" fmla="*/ 106 h 225"/>
                <a:gd name="T6" fmla="*/ 0 w 191"/>
                <a:gd name="T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225">
                  <a:moveTo>
                    <a:pt x="0" y="0"/>
                  </a:moveTo>
                  <a:lnTo>
                    <a:pt x="0" y="225"/>
                  </a:lnTo>
                  <a:lnTo>
                    <a:pt x="191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17" name="Freeform 49"/>
            <p:cNvSpPr>
              <a:spLocks/>
            </p:cNvSpPr>
            <p:nvPr/>
          </p:nvSpPr>
          <p:spPr bwMode="auto">
            <a:xfrm>
              <a:off x="4865" y="3331"/>
              <a:ext cx="184" cy="231"/>
            </a:xfrm>
            <a:custGeom>
              <a:avLst/>
              <a:gdLst>
                <a:gd name="T0" fmla="*/ 184 w 184"/>
                <a:gd name="T1" fmla="*/ 0 h 231"/>
                <a:gd name="T2" fmla="*/ 184 w 184"/>
                <a:gd name="T3" fmla="*/ 231 h 231"/>
                <a:gd name="T4" fmla="*/ 0 w 184"/>
                <a:gd name="T5" fmla="*/ 112 h 231"/>
                <a:gd name="T6" fmla="*/ 184 w 184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231">
                  <a:moveTo>
                    <a:pt x="184" y="0"/>
                  </a:moveTo>
                  <a:lnTo>
                    <a:pt x="184" y="231"/>
                  </a:lnTo>
                  <a:lnTo>
                    <a:pt x="0" y="11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folHlink"/>
            </a:solidFill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18" name="Freeform 50"/>
            <p:cNvSpPr>
              <a:spLocks/>
            </p:cNvSpPr>
            <p:nvPr/>
          </p:nvSpPr>
          <p:spPr bwMode="auto">
            <a:xfrm>
              <a:off x="4850" y="3779"/>
              <a:ext cx="197" cy="224"/>
            </a:xfrm>
            <a:custGeom>
              <a:avLst/>
              <a:gdLst>
                <a:gd name="T0" fmla="*/ 197 w 197"/>
                <a:gd name="T1" fmla="*/ 0 h 224"/>
                <a:gd name="T2" fmla="*/ 197 w 197"/>
                <a:gd name="T3" fmla="*/ 224 h 224"/>
                <a:gd name="T4" fmla="*/ 0 w 197"/>
                <a:gd name="T5" fmla="*/ 112 h 224"/>
                <a:gd name="T6" fmla="*/ 197 w 197"/>
                <a:gd name="T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224">
                  <a:moveTo>
                    <a:pt x="197" y="0"/>
                  </a:moveTo>
                  <a:lnTo>
                    <a:pt x="197" y="224"/>
                  </a:lnTo>
                  <a:lnTo>
                    <a:pt x="0" y="112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folHlink"/>
            </a:solidFill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19" name="Freeform 51"/>
            <p:cNvSpPr>
              <a:spLocks/>
            </p:cNvSpPr>
            <p:nvPr/>
          </p:nvSpPr>
          <p:spPr bwMode="auto">
            <a:xfrm>
              <a:off x="4672" y="3783"/>
              <a:ext cx="184" cy="211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211 h 211"/>
                <a:gd name="T4" fmla="*/ 184 w 184"/>
                <a:gd name="T5" fmla="*/ 99 h 211"/>
                <a:gd name="T6" fmla="*/ 0 w 184"/>
                <a:gd name="T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211"/>
                  </a:lnTo>
                  <a:lnTo>
                    <a:pt x="184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20" name="Freeform 52"/>
            <p:cNvSpPr>
              <a:spLocks/>
            </p:cNvSpPr>
            <p:nvPr/>
          </p:nvSpPr>
          <p:spPr bwMode="auto">
            <a:xfrm>
              <a:off x="5047" y="3568"/>
              <a:ext cx="165" cy="211"/>
            </a:xfrm>
            <a:custGeom>
              <a:avLst/>
              <a:gdLst>
                <a:gd name="T0" fmla="*/ 0 w 165"/>
                <a:gd name="T1" fmla="*/ 0 h 211"/>
                <a:gd name="T2" fmla="*/ 0 w 165"/>
                <a:gd name="T3" fmla="*/ 211 h 211"/>
                <a:gd name="T4" fmla="*/ 165 w 165"/>
                <a:gd name="T5" fmla="*/ 106 h 211"/>
                <a:gd name="T6" fmla="*/ 0 w 165"/>
                <a:gd name="T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211">
                  <a:moveTo>
                    <a:pt x="0" y="0"/>
                  </a:moveTo>
                  <a:lnTo>
                    <a:pt x="0" y="211"/>
                  </a:lnTo>
                  <a:lnTo>
                    <a:pt x="165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21" name="Text Box 53"/>
            <p:cNvSpPr txBox="1">
              <a:spLocks noChangeArrowheads="1"/>
            </p:cNvSpPr>
            <p:nvPr/>
          </p:nvSpPr>
          <p:spPr bwMode="auto">
            <a:xfrm rot="-18165276">
              <a:off x="4290" y="3676"/>
              <a:ext cx="36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700">
                  <a:latin typeface="Arial" panose="020B0604020202020204" pitchFamily="34" charset="0"/>
                  <a:sym typeface="Monotype Sorts" pitchFamily="2" charset="2"/>
                </a:rPr>
                <a:t>1</a:t>
              </a:r>
              <a:endParaRPr lang="en-US" altLang="en-US" sz="500">
                <a:latin typeface="Arial" panose="020B060402020202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en-US" altLang="en-US" sz="500">
                <a:latin typeface="Arial" panose="020B0604020202020204" pitchFamily="34" charset="0"/>
              </a:endParaRPr>
            </a:p>
          </p:txBody>
        </p:sp>
        <p:sp>
          <p:nvSpPr>
            <p:cNvPr id="160822" name="Text Box 54"/>
            <p:cNvSpPr txBox="1">
              <a:spLocks noChangeArrowheads="1"/>
            </p:cNvSpPr>
            <p:nvPr/>
          </p:nvSpPr>
          <p:spPr bwMode="auto">
            <a:xfrm>
              <a:off x="4667" y="3892"/>
              <a:ext cx="392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700">
                  <a:latin typeface="Arial" panose="020B0604020202020204" pitchFamily="34" charset="0"/>
                  <a:sym typeface="Monotype Sorts" pitchFamily="2" charset="2"/>
                </a:rPr>
                <a:t>2</a:t>
              </a:r>
              <a:endParaRPr lang="en-US" altLang="en-US" sz="700">
                <a:solidFill>
                  <a:schemeClr val="accent2"/>
                </a:solidFill>
                <a:latin typeface="Arial" panose="020B0604020202020204" pitchFamily="34" charset="0"/>
                <a:sym typeface="Monotype Sorts" pitchFamily="2" charset="2"/>
              </a:endParaRPr>
            </a:p>
          </p:txBody>
        </p:sp>
        <p:sp>
          <p:nvSpPr>
            <p:cNvPr id="160823" name="Text Box 55"/>
            <p:cNvSpPr txBox="1">
              <a:spLocks noChangeArrowheads="1"/>
            </p:cNvSpPr>
            <p:nvPr/>
          </p:nvSpPr>
          <p:spPr bwMode="auto">
            <a:xfrm rot="-3270980">
              <a:off x="5015" y="3729"/>
              <a:ext cx="36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700">
                  <a:latin typeface="Arial" panose="020B0604020202020204" pitchFamily="34" charset="0"/>
                  <a:sym typeface="Monotype Sorts" pitchFamily="2" charset="2"/>
                </a:rPr>
                <a:t>3</a:t>
              </a:r>
              <a:endParaRPr lang="en-US" altLang="en-US" sz="700">
                <a:solidFill>
                  <a:schemeClr val="accent2"/>
                </a:solidFill>
                <a:latin typeface="Arial" panose="020B0604020202020204" pitchFamily="34" charset="0"/>
                <a:sym typeface="Monotype Sorts" pitchFamily="2" charset="2"/>
              </a:endParaRPr>
            </a:p>
          </p:txBody>
        </p:sp>
      </p:grpSp>
      <p:sp>
        <p:nvSpPr>
          <p:cNvPr id="160824" name="Text Box 56"/>
          <p:cNvSpPr txBox="1">
            <a:spLocks noChangeArrowheads="1"/>
          </p:cNvSpPr>
          <p:nvPr/>
        </p:nvSpPr>
        <p:spPr bwMode="auto">
          <a:xfrm>
            <a:off x="696972" y="1247185"/>
            <a:ext cx="444892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b="1" dirty="0" smtClean="0">
                <a:latin typeface="Trebuchet MS" panose="020B0603020202020204" pitchFamily="34" charset="0"/>
              </a:rPr>
              <a:t>Product-Line Engineering </a:t>
            </a:r>
            <a:r>
              <a:rPr lang="en-US" altLang="en-US" b="1" dirty="0">
                <a:latin typeface="Trebuchet MS" panose="020B0603020202020204" pitchFamily="34" charset="0"/>
              </a:rPr>
              <a:t>(PLE)</a:t>
            </a:r>
          </a:p>
        </p:txBody>
      </p:sp>
    </p:spTree>
    <p:extLst>
      <p:ext uri="{BB962C8B-B14F-4D97-AF65-F5344CB8AC3E}">
        <p14:creationId xmlns:p14="http://schemas.microsoft.com/office/powerpoint/2010/main" val="180094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-181947"/>
            <a:ext cx="9601200" cy="1142385"/>
          </a:xfrm>
        </p:spPr>
        <p:txBody>
          <a:bodyPr/>
          <a:lstStyle/>
          <a:p>
            <a:r>
              <a:rPr lang="en-GB" dirty="0" smtClean="0"/>
              <a:t>Software Product Line (SPL)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9" y="1157288"/>
            <a:ext cx="10634662" cy="482917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Tw Cen MT" panose="020B0602020104020603" pitchFamily="34" charset="0"/>
              </a:rPr>
              <a:t>A set of software-intensive systems </a:t>
            </a:r>
            <a:r>
              <a:rPr lang="en-US" altLang="en-US" sz="2800" b="1" dirty="0">
                <a:solidFill>
                  <a:srgbClr val="00B0F0"/>
                </a:solidFill>
                <a:latin typeface="Tw Cen MT" panose="020B0602020104020603" pitchFamily="34" charset="0"/>
              </a:rPr>
              <a:t>sharing a common, managed set of features </a:t>
            </a:r>
            <a:r>
              <a:rPr lang="en-US" altLang="en-US" sz="2800" dirty="0">
                <a:latin typeface="Tw Cen MT" panose="020B0602020104020603" pitchFamily="34" charset="0"/>
              </a:rPr>
              <a:t>that satisfy the </a:t>
            </a:r>
            <a:r>
              <a:rPr lang="en-US" altLang="en-US" sz="2800" b="1" dirty="0">
                <a:solidFill>
                  <a:srgbClr val="00B0F0"/>
                </a:solidFill>
                <a:latin typeface="Tw Cen MT" panose="020B0602020104020603" pitchFamily="34" charset="0"/>
              </a:rPr>
              <a:t>specific needs</a:t>
            </a:r>
            <a:r>
              <a:rPr lang="en-US" altLang="en-US" sz="2800" dirty="0">
                <a:latin typeface="Tw Cen MT" panose="020B0602020104020603" pitchFamily="34" charset="0"/>
              </a:rPr>
              <a:t> of a particular market segment or mission and that are developed from a common set of </a:t>
            </a:r>
            <a:r>
              <a:rPr lang="en-US" altLang="en-US" sz="2800" b="1" dirty="0">
                <a:latin typeface="Tw Cen MT" panose="020B0602020104020603" pitchFamily="34" charset="0"/>
              </a:rPr>
              <a:t>core assets</a:t>
            </a:r>
            <a:r>
              <a:rPr lang="en-US" altLang="en-US" sz="2800" dirty="0">
                <a:latin typeface="Tw Cen MT" panose="020B0602020104020603" pitchFamily="34" charset="0"/>
              </a:rPr>
              <a:t> in a prescribed way</a:t>
            </a:r>
            <a:r>
              <a:rPr lang="en-US" altLang="en-US" sz="2800" dirty="0" smtClean="0">
                <a:latin typeface="Tw Cen MT" panose="020B0602020104020603" pitchFamily="34" charset="0"/>
              </a:rPr>
              <a:t>.</a:t>
            </a:r>
            <a:endParaRPr lang="en-US" altLang="en-US" sz="2800" dirty="0"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3" y="3000376"/>
            <a:ext cx="7564754" cy="29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7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-185738"/>
            <a:ext cx="9601200" cy="1142385"/>
          </a:xfrm>
        </p:spPr>
        <p:txBody>
          <a:bodyPr/>
          <a:lstStyle/>
          <a:p>
            <a:r>
              <a:rPr lang="en-US" dirty="0" smtClean="0"/>
              <a:t>Evolution of Software Development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0149" y="1357312"/>
            <a:ext cx="1771651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Subroutines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2480420"/>
            <a:ext cx="1771651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Modules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86326" y="3602297"/>
            <a:ext cx="1771651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Objects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0388" y="4516697"/>
            <a:ext cx="1771651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Components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77351" y="5171005"/>
            <a:ext cx="1771651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Product Lines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 rot="1871323">
            <a:off x="5073581" y="2796703"/>
            <a:ext cx="1287589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1871323">
            <a:off x="3213830" y="1618512"/>
            <a:ext cx="1287589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1871323">
            <a:off x="6988106" y="3695174"/>
            <a:ext cx="1287589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1871323">
            <a:off x="9076299" y="4413451"/>
            <a:ext cx="1287589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45181" y="231168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70s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31125" y="349917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80s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24500" y="456473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90s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7701" y="54950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Late 90s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40406" y="622397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2000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81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07" y="4893"/>
            <a:ext cx="9601200" cy="1142385"/>
          </a:xfrm>
        </p:spPr>
        <p:txBody>
          <a:bodyPr/>
          <a:lstStyle/>
          <a:p>
            <a:r>
              <a:rPr lang="en-US" dirty="0" smtClean="0"/>
              <a:t>Overview of SPL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686719" y="4348164"/>
            <a:ext cx="1593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/>
              <a:t>Develop core </a:t>
            </a:r>
          </a:p>
          <a:p>
            <a:pPr algn="ctr" eaLnBrk="1" hangingPunct="1"/>
            <a:r>
              <a:rPr lang="en-US" altLang="en-US"/>
              <a:t>product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4869657" y="3516314"/>
            <a:ext cx="203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Develop product 2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434807" y="4578351"/>
            <a:ext cx="203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Develop product 3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59944" y="4273551"/>
            <a:ext cx="1335088" cy="812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/>
              <a:t>CORE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74369" y="2913064"/>
            <a:ext cx="928688" cy="5651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/>
              <a:t>1-Spl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52257" y="3957639"/>
            <a:ext cx="928687" cy="5651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/>
              <a:t>2-Spl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974557" y="4979989"/>
            <a:ext cx="928687" cy="5651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/>
              <a:t>3-Spl</a:t>
            </a:r>
          </a:p>
        </p:txBody>
      </p:sp>
      <p:cxnSp>
        <p:nvCxnSpPr>
          <p:cNvPr id="11" name="AutoShape 19"/>
          <p:cNvCxnSpPr>
            <a:cxnSpLocks noChangeShapeType="1"/>
            <a:stCxn id="7" idx="0"/>
            <a:endCxn id="8" idx="1"/>
          </p:cNvCxnSpPr>
          <p:nvPr/>
        </p:nvCxnSpPr>
        <p:spPr bwMode="auto">
          <a:xfrm flipV="1">
            <a:off x="4028282" y="3195639"/>
            <a:ext cx="446087" cy="1077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20"/>
          <p:cNvCxnSpPr>
            <a:cxnSpLocks noChangeShapeType="1"/>
            <a:stCxn id="7" idx="3"/>
            <a:endCxn id="9" idx="1"/>
          </p:cNvCxnSpPr>
          <p:nvPr/>
        </p:nvCxnSpPr>
        <p:spPr bwMode="auto">
          <a:xfrm flipV="1">
            <a:off x="4695032" y="4240214"/>
            <a:ext cx="657225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21"/>
          <p:cNvCxnSpPr>
            <a:cxnSpLocks noChangeShapeType="1"/>
            <a:stCxn id="7" idx="3"/>
            <a:endCxn id="10" idx="1"/>
          </p:cNvCxnSpPr>
          <p:nvPr/>
        </p:nvCxnSpPr>
        <p:spPr bwMode="auto">
          <a:xfrm>
            <a:off x="4695032" y="4679951"/>
            <a:ext cx="1279525" cy="582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22"/>
          <p:cNvCxnSpPr>
            <a:cxnSpLocks noChangeShapeType="1"/>
            <a:stCxn id="8" idx="3"/>
          </p:cNvCxnSpPr>
          <p:nvPr/>
        </p:nvCxnSpPr>
        <p:spPr bwMode="auto">
          <a:xfrm>
            <a:off x="5403057" y="3195639"/>
            <a:ext cx="3675062" cy="19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23"/>
          <p:cNvCxnSpPr>
            <a:cxnSpLocks noChangeShapeType="1"/>
          </p:cNvCxnSpPr>
          <p:nvPr/>
        </p:nvCxnSpPr>
        <p:spPr bwMode="auto">
          <a:xfrm>
            <a:off x="6269832" y="4233864"/>
            <a:ext cx="274637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24"/>
          <p:cNvCxnSpPr>
            <a:cxnSpLocks noChangeShapeType="1"/>
          </p:cNvCxnSpPr>
          <p:nvPr/>
        </p:nvCxnSpPr>
        <p:spPr bwMode="auto">
          <a:xfrm>
            <a:off x="6908007" y="5286376"/>
            <a:ext cx="213677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26"/>
          <p:cNvCxnSpPr>
            <a:cxnSpLocks noChangeShapeType="1"/>
            <a:stCxn id="7" idx="2"/>
          </p:cNvCxnSpPr>
          <p:nvPr/>
        </p:nvCxnSpPr>
        <p:spPr bwMode="auto">
          <a:xfrm rot="16200000" flipH="1">
            <a:off x="5745957" y="3368676"/>
            <a:ext cx="573088" cy="40084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>
          <a:xfrm>
            <a:off x="1085977" y="1343612"/>
            <a:ext cx="8099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rebuchet MS" panose="020B0603020202020204" pitchFamily="34" charset="0"/>
              </a:rPr>
              <a:t>In the </a:t>
            </a:r>
            <a:r>
              <a:rPr lang="en-US" altLang="en-US" sz="2400" i="1" dirty="0">
                <a:latin typeface="Trebuchet MS" panose="020B0603020202020204" pitchFamily="34" charset="0"/>
              </a:rPr>
              <a:t>product line manager’s </a:t>
            </a:r>
            <a:r>
              <a:rPr lang="en-US" altLang="en-US" sz="2400" dirty="0">
                <a:latin typeface="Trebuchet MS" panose="020B0603020202020204" pitchFamily="34" charset="0"/>
              </a:rPr>
              <a:t>view, it should go like this:</a:t>
            </a:r>
          </a:p>
        </p:txBody>
      </p:sp>
      <p:sp>
        <p:nvSpPr>
          <p:cNvPr id="20" name="Oval 19"/>
          <p:cNvSpPr/>
          <p:nvPr/>
        </p:nvSpPr>
        <p:spPr>
          <a:xfrm>
            <a:off x="2871787" y="3883025"/>
            <a:ext cx="2184401" cy="160496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92798" y="2740025"/>
            <a:ext cx="1338065" cy="87788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27835" y="356052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Commonality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24531" y="2427004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Variability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02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June 25, 2008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7ACCD9-4FC1-48FA-9DAE-EFA6D0543766}" type="slidenum">
              <a:rPr lang="he-IL" altLang="en-US"/>
              <a:pPr/>
              <a:t>5</a:t>
            </a:fld>
            <a:endParaRPr lang="en-US" altLang="en-US"/>
          </a:p>
        </p:txBody>
      </p:sp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417511"/>
            <a:ext cx="8226425" cy="685800"/>
          </a:xfrm>
        </p:spPr>
        <p:txBody>
          <a:bodyPr/>
          <a:lstStyle/>
          <a:p>
            <a:r>
              <a:rPr lang="en-US" altLang="en-US" dirty="0"/>
              <a:t>Software Product Line Engineering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6" y="1524001"/>
            <a:ext cx="10329862" cy="760413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dirty="0"/>
              <a:t>Software product lines</a:t>
            </a:r>
            <a:r>
              <a:rPr lang="en-US" altLang="en-US" dirty="0"/>
              <a:t> refers to engineering techniques for creating </a:t>
            </a:r>
            <a:r>
              <a:rPr lang="en-US" altLang="en-US" dirty="0" smtClean="0"/>
              <a:t>a portfolio </a:t>
            </a:r>
            <a:r>
              <a:rPr lang="en-US" altLang="en-US" dirty="0"/>
              <a:t>of similar software systems from a shared set of software assets</a:t>
            </a:r>
          </a:p>
        </p:txBody>
      </p:sp>
      <p:sp>
        <p:nvSpPr>
          <p:cNvPr id="898052" name="Rectangle 4"/>
          <p:cNvSpPr>
            <a:spLocks noChangeArrowheads="1"/>
          </p:cNvSpPr>
          <p:nvPr/>
        </p:nvSpPr>
        <p:spPr bwMode="auto">
          <a:xfrm>
            <a:off x="771525" y="2590800"/>
            <a:ext cx="10501313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 algn="l">
              <a:spcBef>
                <a:spcPct val="0"/>
              </a:spcBef>
              <a:buClr>
                <a:schemeClr val="accent1"/>
              </a:buClr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69913" indent="-225425" algn="l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7013" algn="l">
              <a:spcBef>
                <a:spcPct val="0"/>
              </a:spcBef>
              <a:buClr>
                <a:schemeClr val="accent1"/>
              </a:buClr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8888" indent="-227013" algn="l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01788" indent="-225425" algn="l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&gt;"/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8988" indent="-225425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&gt;"/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6188" indent="-225425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&gt;"/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3388" indent="-225425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&gt;"/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30588" indent="-225425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&gt;"/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0" dirty="0"/>
              <a:t>A </a:t>
            </a:r>
            <a:r>
              <a:rPr lang="en-US" altLang="en-US" sz="2000" dirty="0"/>
              <a:t>product line</a:t>
            </a:r>
            <a:r>
              <a:rPr lang="en-US" altLang="en-US" sz="2000" b="0" dirty="0"/>
              <a:t> represents a family of manufactured products</a:t>
            </a:r>
          </a:p>
          <a:p>
            <a:endParaRPr lang="en-US" altLang="en-US" sz="2000" b="0" dirty="0"/>
          </a:p>
          <a:p>
            <a:r>
              <a:rPr lang="en-US" altLang="en-US" sz="2000" b="0" dirty="0"/>
              <a:t>A </a:t>
            </a:r>
            <a:r>
              <a:rPr lang="en-US" altLang="en-US" sz="2000" dirty="0"/>
              <a:t>product line architecture</a:t>
            </a:r>
            <a:r>
              <a:rPr lang="en-US" altLang="en-US" sz="2000" b="0" dirty="0"/>
              <a:t> explicitly captures the </a:t>
            </a:r>
            <a:r>
              <a:rPr lang="en-US" altLang="en-US" sz="2000" dirty="0">
                <a:solidFill>
                  <a:srgbClr val="A91EAC"/>
                </a:solidFill>
              </a:rPr>
              <a:t>commonality</a:t>
            </a:r>
            <a:r>
              <a:rPr lang="en-US" altLang="en-US" sz="2000" b="0" dirty="0"/>
              <a:t> and </a:t>
            </a:r>
            <a:r>
              <a:rPr lang="en-US" altLang="en-US" sz="2000" dirty="0">
                <a:solidFill>
                  <a:srgbClr val="A91EAC"/>
                </a:solidFill>
              </a:rPr>
              <a:t>variability</a:t>
            </a:r>
            <a:r>
              <a:rPr lang="en-US" altLang="en-US" sz="2000" b="0" dirty="0"/>
              <a:t> of a product line components and their compositions </a:t>
            </a:r>
          </a:p>
          <a:p>
            <a:endParaRPr lang="en-US" altLang="en-US" sz="2000" b="0" dirty="0"/>
          </a:p>
        </p:txBody>
      </p:sp>
      <p:sp>
        <p:nvSpPr>
          <p:cNvPr id="898053" name="Rectangle 5"/>
          <p:cNvSpPr>
            <a:spLocks noChangeArrowheads="1"/>
          </p:cNvSpPr>
          <p:nvPr/>
        </p:nvSpPr>
        <p:spPr bwMode="auto">
          <a:xfrm>
            <a:off x="942976" y="4495800"/>
            <a:ext cx="10601324" cy="1295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 algn="l">
              <a:spcBef>
                <a:spcPct val="0"/>
              </a:spcBef>
              <a:buClr>
                <a:schemeClr val="accent1"/>
              </a:buClr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69913" indent="-225425" algn="l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7013" algn="l">
              <a:spcBef>
                <a:spcPct val="0"/>
              </a:spcBef>
              <a:buClr>
                <a:schemeClr val="accent1"/>
              </a:buClr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8888" indent="-227013" algn="l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01788" indent="-225425" algn="l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&gt;"/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8988" indent="-225425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&gt;"/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6188" indent="-225425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&gt;"/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3388" indent="-225425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&gt;"/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30588" indent="-225425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&gt;"/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000" b="0" i="1" dirty="0"/>
              <a:t>Software Product Line Engineering</a:t>
            </a:r>
            <a:r>
              <a:rPr lang="en-US" altLang="en-US" sz="2000" b="0" dirty="0"/>
              <a:t> makes it possible to</a:t>
            </a:r>
          </a:p>
          <a:p>
            <a:pPr marL="0" indent="0">
              <a:buNone/>
            </a:pPr>
            <a:r>
              <a:rPr lang="en-US" altLang="en-US" sz="2000" b="0" dirty="0" smtClean="0"/>
              <a:t> - create </a:t>
            </a:r>
            <a:r>
              <a:rPr lang="en-US" altLang="en-US" sz="2000" b="0" dirty="0"/>
              <a:t>software for different products </a:t>
            </a:r>
          </a:p>
          <a:p>
            <a:pPr marL="0" indent="0">
              <a:buNone/>
            </a:pPr>
            <a:r>
              <a:rPr lang="en-US" altLang="en-US" sz="2000" b="0" dirty="0" smtClean="0"/>
              <a:t> - use </a:t>
            </a:r>
            <a:r>
              <a:rPr lang="en-US" altLang="en-US" sz="2000" b="0" dirty="0"/>
              <a:t>variability to customize the software to each different product</a:t>
            </a:r>
          </a:p>
        </p:txBody>
      </p:sp>
    </p:spTree>
    <p:extLst>
      <p:ext uri="{BB962C8B-B14F-4D97-AF65-F5344CB8AC3E}">
        <p14:creationId xmlns:p14="http://schemas.microsoft.com/office/powerpoint/2010/main" val="7875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2" grpId="0"/>
      <p:bldP spid="8980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901700"/>
            <a:ext cx="8226425" cy="4419600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Software is becoming complex </a:t>
            </a:r>
          </a:p>
          <a:p>
            <a:r>
              <a:rPr lang="en-US" altLang="zh-CN" dirty="0">
                <a:solidFill>
                  <a:schemeClr val="accent1"/>
                </a:solidFill>
                <a:ea typeface="SimSun" panose="02010600030101010101" pitchFamily="2" charset="-122"/>
              </a:rPr>
              <a:t>Reuse</a:t>
            </a:r>
            <a:r>
              <a:rPr lang="en-US" altLang="zh-CN" dirty="0">
                <a:ea typeface="SimSun" panose="02010600030101010101" pitchFamily="2" charset="-122"/>
              </a:rPr>
              <a:t> is becoming an imperative</a:t>
            </a:r>
          </a:p>
          <a:p>
            <a:r>
              <a:rPr lang="en-US" altLang="zh-CN" dirty="0">
                <a:solidFill>
                  <a:schemeClr val="accent1"/>
                </a:solidFill>
                <a:ea typeface="SimSun" panose="02010600030101010101" pitchFamily="2" charset="-122"/>
              </a:rPr>
              <a:t>Mass customization</a:t>
            </a:r>
            <a:r>
              <a:rPr lang="en-US" altLang="zh-CN" dirty="0">
                <a:ea typeface="SimSun" panose="02010600030101010101" pitchFamily="2" charset="-122"/>
              </a:rPr>
              <a:t> – producing goods and services to meet individual customer's needs – should be done with near mass production efficiency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ea typeface="SimSun" panose="02010600030101010101" pitchFamily="2" charset="-122"/>
            </a:endParaRPr>
          </a:p>
          <a:p>
            <a:pPr marL="750888" lvl="1" indent="-285750"/>
            <a:endParaRPr lang="en-US" altLang="zh-CN" dirty="0">
              <a:ea typeface="SimSun" panose="02010600030101010101" pitchFamily="2" charset="-122"/>
            </a:endParaRPr>
          </a:p>
          <a:p>
            <a:pPr marL="750888" lvl="1" indent="-285750">
              <a:buNone/>
            </a:pPr>
            <a:r>
              <a:rPr lang="en-US" altLang="en-US" dirty="0"/>
              <a:t>		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title"/>
          </p:nvPr>
        </p:nvSpPr>
        <p:spPr>
          <a:xfrm>
            <a:off x="638176" y="266700"/>
            <a:ext cx="8226425" cy="533400"/>
          </a:xfrm>
          <a:noFill/>
          <a:ln/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Product Lines - Motivation</a:t>
            </a:r>
            <a:endParaRPr lang="en-US" altLang="en-US" sz="1800" dirty="0"/>
          </a:p>
        </p:txBody>
      </p:sp>
      <p:pic>
        <p:nvPicPr>
          <p:cNvPr id="894980" name="Picture 4" descr="MPj040491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5038726"/>
            <a:ext cx="1371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4981" name="Group 5"/>
          <p:cNvGrpSpPr>
            <a:grpSpLocks/>
          </p:cNvGrpSpPr>
          <p:nvPr/>
        </p:nvGrpSpPr>
        <p:grpSpPr bwMode="auto">
          <a:xfrm>
            <a:off x="1281112" y="3209925"/>
            <a:ext cx="8426450" cy="2592388"/>
            <a:chOff x="288" y="2256"/>
            <a:chExt cx="5308" cy="1633"/>
          </a:xfrm>
        </p:grpSpPr>
        <p:pic>
          <p:nvPicPr>
            <p:cNvPr id="894982" name="Picture 6" descr="1961beetle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3461"/>
              <a:ext cx="764" cy="347"/>
            </a:xfrm>
            <a:prstGeom prst="rect">
              <a:avLst/>
            </a:prstGeom>
            <a:noFill/>
            <a:ln w="63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894983" name="Picture 7" descr="MPj04331920000[1]"/>
            <p:cNvPicPr preferRelativeResize="0"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3408"/>
              <a:ext cx="720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4984" name="Picture 8" descr="MPj04031380000[1]"/>
            <p:cNvPicPr preferRelativeResize="0"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3408"/>
              <a:ext cx="81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4985" name="Picture 9" descr="modelT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832"/>
              <a:ext cx="82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4986" name="Picture 10" descr="duryea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256"/>
              <a:ext cx="639" cy="512"/>
            </a:xfrm>
            <a:prstGeom prst="rect">
              <a:avLst/>
            </a:prstGeom>
            <a:noFill/>
            <a:ln w="63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4987" name="Text Box 11"/>
            <p:cNvSpPr txBox="1">
              <a:spLocks noChangeArrowheads="1"/>
            </p:cNvSpPr>
            <p:nvPr/>
          </p:nvSpPr>
          <p:spPr bwMode="auto">
            <a:xfrm>
              <a:off x="1440" y="2352"/>
              <a:ext cx="2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Handcrafted for individual customers</a:t>
              </a:r>
            </a:p>
          </p:txBody>
        </p:sp>
        <p:sp>
          <p:nvSpPr>
            <p:cNvPr id="894988" name="Text Box 12"/>
            <p:cNvSpPr txBox="1">
              <a:spLocks noChangeArrowheads="1"/>
            </p:cNvSpPr>
            <p:nvPr/>
          </p:nvSpPr>
          <p:spPr bwMode="auto">
            <a:xfrm>
              <a:off x="1440" y="2928"/>
              <a:ext cx="2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Production Line – Mass Production</a:t>
              </a:r>
            </a:p>
          </p:txBody>
        </p:sp>
        <p:sp>
          <p:nvSpPr>
            <p:cNvPr id="894989" name="Text Box 13"/>
            <p:cNvSpPr txBox="1">
              <a:spLocks noChangeArrowheads="1"/>
            </p:cNvSpPr>
            <p:nvPr/>
          </p:nvSpPr>
          <p:spPr bwMode="auto">
            <a:xfrm>
              <a:off x="3360" y="3312"/>
              <a:ext cx="223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Mass Customization: large-scale </a:t>
              </a:r>
              <a:br>
                <a:rPr lang="en-US" altLang="en-US"/>
              </a:br>
              <a:r>
                <a:rPr lang="en-US" altLang="en-US"/>
                <a:t>production tailored to </a:t>
              </a:r>
              <a:br>
                <a:rPr lang="en-US" altLang="en-US"/>
              </a:br>
              <a:r>
                <a:rPr lang="en-US" altLang="en-US"/>
                <a:t>individual customers’ needs</a:t>
              </a:r>
            </a:p>
          </p:txBody>
        </p:sp>
        <p:sp>
          <p:nvSpPr>
            <p:cNvPr id="894990" name="AutoShape 14"/>
            <p:cNvSpPr>
              <a:spLocks noChangeArrowheads="1"/>
            </p:cNvSpPr>
            <p:nvPr/>
          </p:nvSpPr>
          <p:spPr bwMode="auto">
            <a:xfrm>
              <a:off x="4368" y="2592"/>
              <a:ext cx="354" cy="453"/>
            </a:xfrm>
            <a:prstGeom prst="downArrow">
              <a:avLst>
                <a:gd name="adj1" fmla="val 50000"/>
                <a:gd name="adj2" fmla="val 31992"/>
              </a:avLst>
            </a:prstGeom>
            <a:solidFill>
              <a:srgbClr val="FF00FF"/>
            </a:solidFill>
            <a:ln w="6350" algn="ctr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4991" name="Rectangle 15"/>
          <p:cNvSpPr>
            <a:spLocks noChangeArrowheads="1"/>
          </p:cNvSpPr>
          <p:nvPr/>
        </p:nvSpPr>
        <p:spPr bwMode="auto">
          <a:xfrm>
            <a:off x="1204912" y="3057525"/>
            <a:ext cx="8610600" cy="2895600"/>
          </a:xfrm>
          <a:prstGeom prst="rect">
            <a:avLst/>
          </a:prstGeom>
          <a:noFill/>
          <a:ln w="127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1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-69342"/>
            <a:ext cx="9601200" cy="1142385"/>
          </a:xfrm>
        </p:spPr>
        <p:txBody>
          <a:bodyPr/>
          <a:lstStyle/>
          <a:p>
            <a:r>
              <a:rPr lang="en-US" altLang="zh-CN" dirty="0">
                <a:latin typeface="Trebuchet MS" panose="020B0603020202020204" pitchFamily="34" charset="0"/>
                <a:ea typeface="SimSun" panose="02010600030101010101" pitchFamily="2" charset="-122"/>
              </a:rPr>
              <a:t>Product Lines - Motivation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8" y="1281114"/>
            <a:ext cx="11506200" cy="460533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>
                <a:latin typeface="Trebuchet MS" panose="020B0603020202020204" pitchFamily="34" charset="0"/>
              </a:rPr>
              <a:t>Any </a:t>
            </a:r>
            <a:r>
              <a:rPr lang="en-US" altLang="en-US" sz="2800" dirty="0" err="1" smtClean="0">
                <a:latin typeface="Trebuchet MS" panose="020B0603020202020204" pitchFamily="34" charset="0"/>
              </a:rPr>
              <a:t>organisation</a:t>
            </a:r>
            <a:r>
              <a:rPr lang="en-US" altLang="en-US" sz="2800" dirty="0" smtClean="0">
                <a:latin typeface="Trebuchet MS" panose="020B0603020202020204" pitchFamily="34" charset="0"/>
              </a:rPr>
              <a:t> </a:t>
            </a:r>
            <a:r>
              <a:rPr lang="en-US" altLang="en-US" sz="2800" dirty="0">
                <a:latin typeface="Trebuchet MS" panose="020B0603020202020204" pitchFamily="34" charset="0"/>
              </a:rPr>
              <a:t>that develops software creates multiple  software applications that have </a:t>
            </a:r>
            <a:r>
              <a:rPr lang="en-US" altLang="en-US" sz="2800" b="1" dirty="0">
                <a:solidFill>
                  <a:srgbClr val="00B0F0"/>
                </a:solidFill>
                <a:latin typeface="Trebuchet MS" panose="020B0603020202020204" pitchFamily="34" charset="0"/>
              </a:rPr>
              <a:t>some characteristics in common</a:t>
            </a:r>
            <a:r>
              <a:rPr lang="en-US" altLang="en-US" sz="2800" dirty="0">
                <a:latin typeface="Trebuchet MS" panose="020B0603020202020204" pitchFamily="34" charset="0"/>
              </a:rPr>
              <a:t>. </a:t>
            </a:r>
            <a:endParaRPr lang="en-US" altLang="en-US" sz="2800" dirty="0" smtClean="0">
              <a:latin typeface="Trebuchet MS" panose="020B0603020202020204" pitchFamily="34" charset="0"/>
            </a:endParaRPr>
          </a:p>
          <a:p>
            <a:endParaRPr lang="en-US" altLang="en-US" sz="2800" dirty="0">
              <a:latin typeface="Trebuchet MS" panose="020B0603020202020204" pitchFamily="34" charset="0"/>
            </a:endParaRPr>
          </a:p>
          <a:p>
            <a:endParaRPr lang="en-US" altLang="en-US" sz="2800" dirty="0" smtClean="0">
              <a:latin typeface="Trebuchet MS" panose="020B0603020202020204" pitchFamily="34" charset="0"/>
            </a:endParaRPr>
          </a:p>
          <a:p>
            <a:r>
              <a:rPr lang="en-US" altLang="en-US" sz="2800" dirty="0">
                <a:latin typeface="Trebuchet MS" panose="020B0603020202020204" pitchFamily="34" charset="0"/>
              </a:rPr>
              <a:t>Whatever the </a:t>
            </a:r>
            <a:r>
              <a:rPr lang="en-US" altLang="en-US" sz="2800" b="1" dirty="0">
                <a:solidFill>
                  <a:srgbClr val="00B0F0"/>
                </a:solidFill>
                <a:latin typeface="Trebuchet MS" panose="020B0603020202020204" pitchFamily="34" charset="0"/>
              </a:rPr>
              <a:t>commonalities</a:t>
            </a:r>
            <a:r>
              <a:rPr lang="en-US" altLang="en-US" sz="2800" dirty="0">
                <a:latin typeface="Trebuchet MS" panose="020B0603020202020204" pitchFamily="34" charset="0"/>
              </a:rPr>
              <a:t> are </a:t>
            </a:r>
            <a:endParaRPr lang="en-US" altLang="en-US" sz="2800" dirty="0" smtClean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en-US" sz="2800" dirty="0" smtClean="0">
                <a:latin typeface="Trebuchet MS" panose="020B0603020202020204" pitchFamily="34" charset="0"/>
              </a:rPr>
              <a:t>amongst </a:t>
            </a:r>
            <a:r>
              <a:rPr lang="en-US" altLang="en-US" sz="2800" dirty="0">
                <a:latin typeface="Trebuchet MS" panose="020B0603020202020204" pitchFamily="34" charset="0"/>
              </a:rPr>
              <a:t>the software applications, </a:t>
            </a:r>
            <a:endParaRPr lang="en-US" altLang="en-US" sz="2800" dirty="0" smtClean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en-US" sz="2800" dirty="0" smtClean="0">
                <a:latin typeface="Trebuchet MS" panose="020B0603020202020204" pitchFamily="34" charset="0"/>
              </a:rPr>
              <a:t>it </a:t>
            </a:r>
            <a:r>
              <a:rPr lang="en-US" altLang="en-US" sz="2800" dirty="0">
                <a:latin typeface="Trebuchet MS" panose="020B0603020202020204" pitchFamily="34" charset="0"/>
              </a:rPr>
              <a:t>is important that </a:t>
            </a:r>
            <a:r>
              <a:rPr lang="en-US" altLang="en-US" sz="2800" b="1" dirty="0">
                <a:solidFill>
                  <a:srgbClr val="00B0F0"/>
                </a:solidFill>
                <a:latin typeface="Trebuchet MS" panose="020B0603020202020204" pitchFamily="34" charset="0"/>
              </a:rPr>
              <a:t>these commonalities be </a:t>
            </a:r>
            <a:endParaRPr lang="en-US" altLang="en-US" sz="2800" b="1" dirty="0" smtClean="0">
              <a:solidFill>
                <a:srgbClr val="00B0F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en-US" sz="2800" b="1" dirty="0" smtClean="0">
                <a:solidFill>
                  <a:srgbClr val="00B0F0"/>
                </a:solidFill>
                <a:latin typeface="Trebuchet MS" panose="020B0603020202020204" pitchFamily="34" charset="0"/>
              </a:rPr>
              <a:t>managed </a:t>
            </a:r>
            <a:r>
              <a:rPr lang="en-US" altLang="en-US" sz="2800" b="1" dirty="0">
                <a:solidFill>
                  <a:srgbClr val="00B0F0"/>
                </a:solidFill>
                <a:latin typeface="Trebuchet MS" panose="020B0603020202020204" pitchFamily="34" charset="0"/>
              </a:rPr>
              <a:t>properly</a:t>
            </a:r>
            <a:r>
              <a:rPr lang="en-US" altLang="en-US" sz="2800" dirty="0">
                <a:solidFill>
                  <a:srgbClr val="00B0F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800" dirty="0">
                <a:latin typeface="Trebuchet MS" panose="020B0603020202020204" pitchFamily="34" charset="0"/>
              </a:rPr>
              <a:t>so that the organization </a:t>
            </a:r>
            <a:endParaRPr lang="en-US" altLang="en-US" sz="2800" dirty="0" smtClean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en-US" sz="2800" dirty="0" smtClean="0">
                <a:latin typeface="Trebuchet MS" panose="020B0603020202020204" pitchFamily="34" charset="0"/>
              </a:rPr>
              <a:t>can </a:t>
            </a:r>
            <a:r>
              <a:rPr lang="en-US" altLang="en-US" sz="2800" dirty="0">
                <a:latin typeface="Trebuchet MS" panose="020B0603020202020204" pitchFamily="34" charset="0"/>
              </a:rPr>
              <a:t>realize the </a:t>
            </a:r>
            <a:r>
              <a:rPr lang="en-US" altLang="en-US" sz="2800" b="1" dirty="0">
                <a:solidFill>
                  <a:srgbClr val="00B0F0"/>
                </a:solidFill>
                <a:latin typeface="Trebuchet MS" panose="020B0603020202020204" pitchFamily="34" charset="0"/>
              </a:rPr>
              <a:t>highest economy of scale</a:t>
            </a:r>
            <a:r>
              <a:rPr lang="en-US" altLang="en-US" sz="2800" dirty="0">
                <a:latin typeface="Trebuchet MS" panose="020B0603020202020204" pitchFamily="34" charset="0"/>
              </a:rPr>
              <a:t>. </a:t>
            </a:r>
          </a:p>
          <a:p>
            <a:endParaRPr lang="en-US" altLang="en-US" sz="2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72" y="1951438"/>
            <a:ext cx="4701090" cy="52713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72499" y="1951437"/>
            <a:ext cx="2671763" cy="186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72498" y="4957763"/>
            <a:ext cx="2671763" cy="1900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8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-196234"/>
            <a:ext cx="9601200" cy="1142385"/>
          </a:xfrm>
        </p:spPr>
        <p:txBody>
          <a:bodyPr/>
          <a:lstStyle/>
          <a:p>
            <a:r>
              <a:rPr lang="en-US" altLang="zh-CN" dirty="0">
                <a:latin typeface="Trebuchet MS" panose="020B0603020202020204" pitchFamily="34" charset="0"/>
                <a:ea typeface="SimSun" panose="02010600030101010101" pitchFamily="2" charset="-122"/>
              </a:rPr>
              <a:t>Product Lines </a:t>
            </a:r>
            <a:r>
              <a:rPr lang="en-US" altLang="zh-CN" dirty="0" smtClean="0">
                <a:latin typeface="Trebuchet MS" panose="020B0603020202020204" pitchFamily="34" charset="0"/>
                <a:ea typeface="SimSun" panose="02010600030101010101" pitchFamily="2" charset="-122"/>
              </a:rPr>
              <a:t>– Goals and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138238"/>
            <a:ext cx="11149013" cy="497681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>
                <a:latin typeface="Trebuchet MS" panose="020B0603020202020204" pitchFamily="34" charset="0"/>
              </a:rPr>
              <a:t>The three main goals of a software product line are to </a:t>
            </a:r>
            <a:r>
              <a:rPr lang="en-US" altLang="en-US" sz="2400" b="1" dirty="0">
                <a:solidFill>
                  <a:srgbClr val="00B0F0"/>
                </a:solidFill>
                <a:latin typeface="Trebuchet MS" panose="020B0603020202020204" pitchFamily="34" charset="0"/>
              </a:rPr>
              <a:t>reduce cost</a:t>
            </a:r>
            <a:r>
              <a:rPr lang="en-US" altLang="en-US" sz="2400" dirty="0">
                <a:latin typeface="Trebuchet MS" panose="020B0603020202020204" pitchFamily="34" charset="0"/>
              </a:rPr>
              <a:t>, </a:t>
            </a:r>
            <a:r>
              <a:rPr lang="en-US" altLang="en-US" sz="2400" b="1" dirty="0">
                <a:solidFill>
                  <a:srgbClr val="00B0F0"/>
                </a:solidFill>
                <a:latin typeface="Trebuchet MS" panose="020B0603020202020204" pitchFamily="34" charset="0"/>
              </a:rPr>
              <a:t>improve delivery time</a:t>
            </a:r>
            <a:r>
              <a:rPr lang="en-US" altLang="en-US" sz="2400" dirty="0">
                <a:latin typeface="Trebuchet MS" panose="020B0603020202020204" pitchFamily="34" charset="0"/>
              </a:rPr>
              <a:t>, and </a:t>
            </a:r>
            <a:r>
              <a:rPr lang="en-US" altLang="en-US" sz="2400" b="1" dirty="0">
                <a:solidFill>
                  <a:srgbClr val="00B0F0"/>
                </a:solidFill>
                <a:latin typeface="Trebuchet MS" panose="020B0603020202020204" pitchFamily="34" charset="0"/>
              </a:rPr>
              <a:t>improve quality</a:t>
            </a:r>
            <a:r>
              <a:rPr lang="en-US" altLang="en-US" sz="2400" dirty="0">
                <a:latin typeface="Trebuchet MS" panose="020B0603020202020204" pitchFamily="34" charset="0"/>
              </a:rPr>
              <a:t>. </a:t>
            </a:r>
            <a:endParaRPr lang="en-US" altLang="en-US" sz="2400" dirty="0" smtClean="0">
              <a:latin typeface="Trebuchet MS" panose="020B0603020202020204" pitchFamily="34" charset="0"/>
            </a:endParaRPr>
          </a:p>
          <a:p>
            <a:endParaRPr lang="en-US" altLang="en-US" sz="2400" dirty="0">
              <a:latin typeface="Trebuchet MS" panose="020B0603020202020204" pitchFamily="34" charset="0"/>
            </a:endParaRPr>
          </a:p>
          <a:p>
            <a:endParaRPr lang="en-US" altLang="en-US" sz="2400" dirty="0" smtClean="0">
              <a:latin typeface="Trebuchet MS" panose="020B0603020202020204" pitchFamily="34" charset="0"/>
            </a:endParaRPr>
          </a:p>
          <a:p>
            <a:endParaRPr lang="en-US" altLang="en-US" sz="2400" dirty="0">
              <a:latin typeface="Trebuchet MS" panose="020B0603020202020204" pitchFamily="34" charset="0"/>
            </a:endParaRPr>
          </a:p>
          <a:p>
            <a:endParaRPr lang="en-US" altLang="en-US" sz="2400" dirty="0" smtClean="0">
              <a:latin typeface="Trebuchet MS" panose="020B0603020202020204" pitchFamily="34" charset="0"/>
            </a:endParaRPr>
          </a:p>
          <a:p>
            <a:endParaRPr lang="en-US" altLang="en-US" sz="2400" dirty="0">
              <a:latin typeface="Trebuchet MS" panose="020B0603020202020204" pitchFamily="34" charset="0"/>
            </a:endParaRPr>
          </a:p>
          <a:p>
            <a:endParaRPr lang="en-US" altLang="en-US" sz="2400" dirty="0">
              <a:latin typeface="Trebuchet MS" panose="020B0603020202020204" pitchFamily="34" charset="0"/>
            </a:endParaRPr>
          </a:p>
          <a:p>
            <a:r>
              <a:rPr lang="en-US" altLang="en-US" sz="2400" dirty="0">
                <a:latin typeface="Trebuchet MS" panose="020B0603020202020204" pitchFamily="34" charset="0"/>
              </a:rPr>
              <a:t>A software product line is a "</a:t>
            </a:r>
            <a:r>
              <a:rPr lang="en-US" altLang="en-US" sz="2400" b="1" dirty="0">
                <a:solidFill>
                  <a:srgbClr val="00B0F0"/>
                </a:solidFill>
                <a:latin typeface="Trebuchet MS" panose="020B0603020202020204" pitchFamily="34" charset="0"/>
              </a:rPr>
              <a:t>family of products </a:t>
            </a:r>
            <a:r>
              <a:rPr lang="en-US" altLang="en-US" sz="2400" dirty="0">
                <a:latin typeface="Trebuchet MS" panose="020B0603020202020204" pitchFamily="34" charset="0"/>
              </a:rPr>
              <a:t>designed to take advantage of their </a:t>
            </a:r>
            <a:r>
              <a:rPr lang="en-US" altLang="en-US" sz="2400" b="1" dirty="0">
                <a:solidFill>
                  <a:srgbClr val="00B0F0"/>
                </a:solidFill>
                <a:latin typeface="Trebuchet MS" panose="020B0603020202020204" pitchFamily="34" charset="0"/>
              </a:rPr>
              <a:t>common aspects </a:t>
            </a:r>
            <a:r>
              <a:rPr lang="en-US" altLang="en-US" sz="2400" dirty="0">
                <a:latin typeface="Trebuchet MS" panose="020B0603020202020204" pitchFamily="34" charset="0"/>
              </a:rPr>
              <a:t>and </a:t>
            </a:r>
            <a:r>
              <a:rPr lang="en-US" altLang="en-US" sz="2400" b="1" dirty="0">
                <a:solidFill>
                  <a:srgbClr val="00B0F0"/>
                </a:solidFill>
                <a:latin typeface="Trebuchet MS" panose="020B0603020202020204" pitchFamily="34" charset="0"/>
              </a:rPr>
              <a:t>predicted variabilities</a:t>
            </a:r>
            <a:r>
              <a:rPr lang="en-US" altLang="en-US" sz="2400" dirty="0">
                <a:latin typeface="Trebuchet MS" panose="020B0603020202020204" pitchFamily="34" charset="0"/>
              </a:rPr>
              <a:t>“</a:t>
            </a:r>
          </a:p>
          <a:p>
            <a:r>
              <a:rPr lang="en-US" altLang="en-US" sz="2400" dirty="0">
                <a:latin typeface="Trebuchet MS" panose="020B0603020202020204" pitchFamily="34" charset="0"/>
              </a:rPr>
              <a:t>The software product line practice was designed to manage software products, and their commonalities were designed to maximize the benefits to the organization.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" t="3155" r="1770" b="4576"/>
          <a:stretch/>
        </p:blipFill>
        <p:spPr>
          <a:xfrm>
            <a:off x="6029325" y="1600201"/>
            <a:ext cx="5214938" cy="27860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15287" y="1600201"/>
            <a:ext cx="1271587" cy="657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51080" y="3626643"/>
            <a:ext cx="2178845" cy="759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57897" y="3626642"/>
            <a:ext cx="2178845" cy="759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99497" y="2233613"/>
            <a:ext cx="2178845" cy="738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65455" y="2203055"/>
            <a:ext cx="2178845" cy="738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7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June 25, 2008</a:t>
            </a:r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5754" y="-226491"/>
            <a:ext cx="9601200" cy="1142385"/>
          </a:xfrm>
        </p:spPr>
        <p:txBody>
          <a:bodyPr/>
          <a:lstStyle/>
          <a:p>
            <a:r>
              <a:rPr lang="en-US" altLang="en-US" dirty="0">
                <a:latin typeface="Trebuchet MS" panose="020B0603020202020204" pitchFamily="34" charset="0"/>
              </a:rPr>
              <a:t>Product Line Engineering Framework</a:t>
            </a:r>
          </a:p>
        </p:txBody>
      </p:sp>
      <p:sp>
        <p:nvSpPr>
          <p:cNvPr id="900099" name="Text Box 3"/>
          <p:cNvSpPr txBox="1">
            <a:spLocks noChangeArrowheads="1"/>
          </p:cNvSpPr>
          <p:nvPr/>
        </p:nvSpPr>
        <p:spPr bwMode="auto">
          <a:xfrm>
            <a:off x="517527" y="1690689"/>
            <a:ext cx="3589336" cy="107721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>
                <a:solidFill>
                  <a:srgbClr val="00B0F0"/>
                </a:solidFill>
              </a:rPr>
              <a:t>Domain Engineering</a:t>
            </a:r>
            <a:r>
              <a:rPr lang="en-US" altLang="en-US" sz="1600" dirty="0"/>
              <a:t>:</a:t>
            </a:r>
            <a:br>
              <a:rPr lang="en-US" altLang="en-US" sz="1600" dirty="0"/>
            </a:br>
            <a:r>
              <a:rPr lang="en-US" altLang="en-US" sz="1600" b="1" dirty="0"/>
              <a:t>Define and </a:t>
            </a:r>
            <a:r>
              <a:rPr lang="en-US" altLang="en-US" sz="1600" b="1" dirty="0" smtClean="0"/>
              <a:t>realize the </a:t>
            </a:r>
            <a:r>
              <a:rPr lang="en-US" altLang="en-US" sz="1600" b="1" dirty="0"/>
              <a:t>commonality</a:t>
            </a:r>
            <a:br>
              <a:rPr lang="en-US" altLang="en-US" sz="1600" b="1" dirty="0"/>
            </a:br>
            <a:r>
              <a:rPr lang="en-US" altLang="en-US" sz="1600" b="1" dirty="0"/>
              <a:t> and variability. </a:t>
            </a:r>
            <a:r>
              <a:rPr lang="en-US" altLang="en-US" sz="1600" b="1" dirty="0" smtClean="0"/>
              <a:t> The </a:t>
            </a:r>
            <a:r>
              <a:rPr lang="en-US" altLang="en-US" sz="1600" b="1" dirty="0"/>
              <a:t>goal is to establish </a:t>
            </a:r>
            <a:r>
              <a:rPr lang="en-US" altLang="en-US" sz="1600" b="1" dirty="0" smtClean="0"/>
              <a:t> a </a:t>
            </a:r>
            <a:r>
              <a:rPr lang="en-US" altLang="en-US" sz="1600" b="1" dirty="0"/>
              <a:t>reusable platform</a:t>
            </a:r>
          </a:p>
        </p:txBody>
      </p:sp>
      <p:sp>
        <p:nvSpPr>
          <p:cNvPr id="900100" name="Text Box 4"/>
          <p:cNvSpPr txBox="1">
            <a:spLocks noChangeArrowheads="1"/>
          </p:cNvSpPr>
          <p:nvPr/>
        </p:nvSpPr>
        <p:spPr bwMode="auto">
          <a:xfrm>
            <a:off x="517527" y="4070350"/>
            <a:ext cx="3465511" cy="181588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>
                <a:solidFill>
                  <a:srgbClr val="00B0F0"/>
                </a:solidFill>
              </a:rPr>
              <a:t>Application Engineering</a:t>
            </a:r>
            <a:r>
              <a:rPr lang="en-US" altLang="en-US" sz="1600" b="1" dirty="0">
                <a:solidFill>
                  <a:srgbClr val="00B0F0"/>
                </a:solidFill>
              </a:rPr>
              <a:t>:</a:t>
            </a:r>
            <a:br>
              <a:rPr lang="en-US" altLang="en-US" sz="1600" b="1" dirty="0">
                <a:solidFill>
                  <a:srgbClr val="00B0F0"/>
                </a:solidFill>
              </a:rPr>
            </a:br>
            <a:r>
              <a:rPr lang="en-US" altLang="en-US" sz="1600" b="1" dirty="0"/>
              <a:t>Reuse domain artifacts, exploiting variability to build a product. </a:t>
            </a:r>
            <a:r>
              <a:rPr lang="en-US" altLang="en-US" sz="1600" b="1" dirty="0" smtClean="0"/>
              <a:t>The </a:t>
            </a:r>
            <a:r>
              <a:rPr lang="en-US" altLang="en-US" sz="1600" b="1" dirty="0"/>
              <a:t>goal is to derive a product from the platform established in the Domain Engineering phase</a:t>
            </a:r>
          </a:p>
        </p:txBody>
      </p:sp>
      <p:sp>
        <p:nvSpPr>
          <p:cNvPr id="900101" name="Text Box 5"/>
          <p:cNvSpPr txBox="1">
            <a:spLocks noChangeArrowheads="1"/>
          </p:cNvSpPr>
          <p:nvPr/>
        </p:nvSpPr>
        <p:spPr bwMode="auto">
          <a:xfrm>
            <a:off x="4127500" y="6223001"/>
            <a:ext cx="657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000">
                <a:cs typeface="Arial" panose="020B0604020202020204" pitchFamily="34" charset="0"/>
              </a:rPr>
              <a:t>Based on the “Software Product Line Engineering” book by </a:t>
            </a: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Klaus Pohl,Günter Böckle and Frank J. van der Linden</a:t>
            </a:r>
            <a:r>
              <a:rPr lang="en-US" altLang="en-US" sz="1000"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900102" name="Group 6"/>
          <p:cNvGrpSpPr>
            <a:grpSpLocks/>
          </p:cNvGrpSpPr>
          <p:nvPr/>
        </p:nvGrpSpPr>
        <p:grpSpPr bwMode="auto">
          <a:xfrm>
            <a:off x="4396379" y="1146177"/>
            <a:ext cx="6186488" cy="4913313"/>
            <a:chOff x="1814" y="834"/>
            <a:chExt cx="3897" cy="3095"/>
          </a:xfrm>
        </p:grpSpPr>
        <p:sp>
          <p:nvSpPr>
            <p:cNvPr id="900103" name="AutoShape 7"/>
            <p:cNvSpPr>
              <a:spLocks noChangeArrowheads="1"/>
            </p:cNvSpPr>
            <p:nvPr/>
          </p:nvSpPr>
          <p:spPr bwMode="auto">
            <a:xfrm>
              <a:off x="2254" y="910"/>
              <a:ext cx="724" cy="287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100">
                  <a:cs typeface="Arial" panose="020B0604020202020204" pitchFamily="34" charset="0"/>
                </a:rPr>
                <a:t>Product Management</a:t>
              </a:r>
            </a:p>
          </p:txBody>
        </p:sp>
        <p:sp>
          <p:nvSpPr>
            <p:cNvPr id="900104" name="Rectangle 8"/>
            <p:cNvSpPr>
              <a:spLocks noChangeArrowheads="1"/>
            </p:cNvSpPr>
            <p:nvPr/>
          </p:nvSpPr>
          <p:spPr bwMode="auto">
            <a:xfrm>
              <a:off x="1838" y="2468"/>
              <a:ext cx="3873" cy="1461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105" name="Rectangle 9"/>
            <p:cNvSpPr>
              <a:spLocks noChangeArrowheads="1"/>
            </p:cNvSpPr>
            <p:nvPr/>
          </p:nvSpPr>
          <p:spPr bwMode="auto">
            <a:xfrm>
              <a:off x="1840" y="834"/>
              <a:ext cx="3857" cy="1598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106" name="AutoShape 10"/>
            <p:cNvSpPr>
              <a:spLocks noChangeArrowheads="1"/>
            </p:cNvSpPr>
            <p:nvPr/>
          </p:nvSpPr>
          <p:spPr bwMode="auto">
            <a:xfrm>
              <a:off x="2671" y="1670"/>
              <a:ext cx="152" cy="1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25400" algn="ctr">
              <a:solidFill>
                <a:srgbClr val="66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107" name="AutoShape 11"/>
            <p:cNvSpPr>
              <a:spLocks noChangeArrowheads="1"/>
            </p:cNvSpPr>
            <p:nvPr/>
          </p:nvSpPr>
          <p:spPr bwMode="auto">
            <a:xfrm>
              <a:off x="3511" y="1670"/>
              <a:ext cx="154" cy="1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25400" algn="ctr">
              <a:solidFill>
                <a:srgbClr val="66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108" name="AutoShape 12"/>
            <p:cNvSpPr>
              <a:spLocks noChangeArrowheads="1"/>
            </p:cNvSpPr>
            <p:nvPr/>
          </p:nvSpPr>
          <p:spPr bwMode="auto">
            <a:xfrm>
              <a:off x="4352" y="1670"/>
              <a:ext cx="154" cy="1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25400" algn="ctr">
              <a:solidFill>
                <a:srgbClr val="66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109" name="AutoShape 13"/>
            <p:cNvSpPr>
              <a:spLocks noChangeArrowheads="1"/>
            </p:cNvSpPr>
            <p:nvPr/>
          </p:nvSpPr>
          <p:spPr bwMode="auto">
            <a:xfrm>
              <a:off x="5154" y="1670"/>
              <a:ext cx="152" cy="1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25400" algn="ctr">
              <a:solidFill>
                <a:srgbClr val="66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110" name="AutoShape 14"/>
            <p:cNvSpPr>
              <a:spLocks noChangeArrowheads="1"/>
            </p:cNvSpPr>
            <p:nvPr/>
          </p:nvSpPr>
          <p:spPr bwMode="auto">
            <a:xfrm>
              <a:off x="2169" y="2570"/>
              <a:ext cx="3422" cy="354"/>
            </a:xfrm>
            <a:prstGeom prst="roundRect">
              <a:avLst>
                <a:gd name="adj" fmla="val 31630"/>
              </a:avLst>
            </a:prstGeom>
            <a:noFill/>
            <a:ln w="101600" algn="ctr">
              <a:solidFill>
                <a:schemeClr val="bg2">
                  <a:alpha val="89999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111" name="AutoShape 15"/>
            <p:cNvSpPr>
              <a:spLocks noChangeArrowheads="1"/>
            </p:cNvSpPr>
            <p:nvPr/>
          </p:nvSpPr>
          <p:spPr bwMode="auto">
            <a:xfrm>
              <a:off x="2400" y="2757"/>
              <a:ext cx="685" cy="34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100">
                  <a:cs typeface="Arial" panose="020B0604020202020204" pitchFamily="34" charset="0"/>
                </a:rPr>
                <a:t>Application </a:t>
              </a:r>
              <a:r>
                <a:rPr lang="en-US" altLang="en-US" sz="1000">
                  <a:cs typeface="Arial" panose="020B0604020202020204" pitchFamily="34" charset="0"/>
                </a:rPr>
                <a:t>Requirements Engineering</a:t>
              </a:r>
            </a:p>
          </p:txBody>
        </p:sp>
        <p:sp>
          <p:nvSpPr>
            <p:cNvPr id="900112" name="AutoShape 16"/>
            <p:cNvSpPr>
              <a:spLocks noChangeArrowheads="1"/>
            </p:cNvSpPr>
            <p:nvPr/>
          </p:nvSpPr>
          <p:spPr bwMode="auto">
            <a:xfrm>
              <a:off x="3262" y="2757"/>
              <a:ext cx="684" cy="34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100">
                  <a:cs typeface="Arial" panose="020B0604020202020204" pitchFamily="34" charset="0"/>
                </a:rPr>
                <a:t>Application Design</a:t>
              </a:r>
            </a:p>
          </p:txBody>
        </p:sp>
        <p:sp>
          <p:nvSpPr>
            <p:cNvPr id="900113" name="AutoShape 17"/>
            <p:cNvSpPr>
              <a:spLocks noChangeArrowheads="1"/>
            </p:cNvSpPr>
            <p:nvPr/>
          </p:nvSpPr>
          <p:spPr bwMode="auto">
            <a:xfrm>
              <a:off x="4083" y="2757"/>
              <a:ext cx="684" cy="34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100">
                  <a:cs typeface="Arial" panose="020B0604020202020204" pitchFamily="34" charset="0"/>
                </a:rPr>
                <a:t>Application Realisation</a:t>
              </a:r>
            </a:p>
          </p:txBody>
        </p:sp>
        <p:sp>
          <p:nvSpPr>
            <p:cNvPr id="900114" name="AutoShape 18"/>
            <p:cNvSpPr>
              <a:spLocks noChangeArrowheads="1"/>
            </p:cNvSpPr>
            <p:nvPr/>
          </p:nvSpPr>
          <p:spPr bwMode="auto">
            <a:xfrm>
              <a:off x="4912" y="2757"/>
              <a:ext cx="620" cy="34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100">
                  <a:cs typeface="Arial" panose="020B0604020202020204" pitchFamily="34" charset="0"/>
                </a:rPr>
                <a:t>Application Testing</a:t>
              </a:r>
            </a:p>
          </p:txBody>
        </p:sp>
        <p:sp>
          <p:nvSpPr>
            <p:cNvPr id="900115" name="Line 19"/>
            <p:cNvSpPr>
              <a:spLocks noChangeShapeType="1"/>
            </p:cNvSpPr>
            <p:nvPr/>
          </p:nvSpPr>
          <p:spPr bwMode="auto">
            <a:xfrm>
              <a:off x="3066" y="2569"/>
              <a:ext cx="232" cy="0"/>
            </a:xfrm>
            <a:prstGeom prst="line">
              <a:avLst/>
            </a:prstGeom>
            <a:noFill/>
            <a:ln w="10160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16" name="AutoShape 20"/>
            <p:cNvSpPr>
              <a:spLocks noChangeArrowheads="1"/>
            </p:cNvSpPr>
            <p:nvPr/>
          </p:nvSpPr>
          <p:spPr bwMode="auto">
            <a:xfrm>
              <a:off x="2404" y="1826"/>
              <a:ext cx="3223" cy="534"/>
            </a:xfrm>
            <a:prstGeom prst="flowChartMagneticDisk">
              <a:avLst/>
            </a:prstGeom>
            <a:solidFill>
              <a:schemeClr val="accent1">
                <a:alpha val="490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117" name="Rectangle 21"/>
            <p:cNvSpPr>
              <a:spLocks noChangeArrowheads="1"/>
            </p:cNvSpPr>
            <p:nvPr/>
          </p:nvSpPr>
          <p:spPr bwMode="auto">
            <a:xfrm>
              <a:off x="2805" y="1872"/>
              <a:ext cx="2403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100">
                  <a:cs typeface="Arial" panose="020B0604020202020204" pitchFamily="34" charset="0"/>
                </a:rPr>
                <a:t>Domain Artefacts incl. Variability Model</a:t>
              </a:r>
            </a:p>
          </p:txBody>
        </p:sp>
        <p:grpSp>
          <p:nvGrpSpPr>
            <p:cNvPr id="900118" name="Group 22"/>
            <p:cNvGrpSpPr>
              <a:grpSpLocks/>
            </p:cNvGrpSpPr>
            <p:nvPr/>
          </p:nvGrpSpPr>
          <p:grpSpPr bwMode="auto">
            <a:xfrm>
              <a:off x="2452" y="2222"/>
              <a:ext cx="3148" cy="98"/>
              <a:chOff x="-1660" y="1820"/>
              <a:chExt cx="3128" cy="112"/>
            </a:xfrm>
          </p:grpSpPr>
          <p:sp>
            <p:nvSpPr>
              <p:cNvPr id="900119" name="Rectangle 23"/>
              <p:cNvSpPr>
                <a:spLocks noChangeArrowheads="1"/>
              </p:cNvSpPr>
              <p:nvPr/>
            </p:nvSpPr>
            <p:spPr bwMode="auto">
              <a:xfrm>
                <a:off x="-1660" y="1820"/>
                <a:ext cx="684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000">
                    <a:cs typeface="Arial" panose="020B0604020202020204" pitchFamily="34" charset="0"/>
                  </a:rPr>
                  <a:t>Requirements</a:t>
                </a:r>
              </a:p>
            </p:txBody>
          </p:sp>
          <p:sp>
            <p:nvSpPr>
              <p:cNvPr id="900120" name="Rectangle 24"/>
              <p:cNvSpPr>
                <a:spLocks noChangeArrowheads="1"/>
              </p:cNvSpPr>
              <p:nvPr/>
            </p:nvSpPr>
            <p:spPr bwMode="auto">
              <a:xfrm>
                <a:off x="-846" y="1820"/>
                <a:ext cx="684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000">
                    <a:cs typeface="Arial" panose="020B0604020202020204" pitchFamily="34" charset="0"/>
                  </a:rPr>
                  <a:t>Architecture</a:t>
                </a:r>
              </a:p>
            </p:txBody>
          </p:sp>
          <p:sp>
            <p:nvSpPr>
              <p:cNvPr id="900121" name="Rectangle 25"/>
              <p:cNvSpPr>
                <a:spLocks noChangeArrowheads="1"/>
              </p:cNvSpPr>
              <p:nvPr/>
            </p:nvSpPr>
            <p:spPr bwMode="auto">
              <a:xfrm>
                <a:off x="-31" y="1820"/>
                <a:ext cx="684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000">
                    <a:cs typeface="Arial" panose="020B0604020202020204" pitchFamily="34" charset="0"/>
                  </a:rPr>
                  <a:t>Components</a:t>
                </a:r>
              </a:p>
            </p:txBody>
          </p:sp>
          <p:sp>
            <p:nvSpPr>
              <p:cNvPr id="900122" name="Rectangle 26"/>
              <p:cNvSpPr>
                <a:spLocks noChangeArrowheads="1"/>
              </p:cNvSpPr>
              <p:nvPr/>
            </p:nvSpPr>
            <p:spPr bwMode="auto">
              <a:xfrm>
                <a:off x="784" y="1820"/>
                <a:ext cx="684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000">
                    <a:cs typeface="Arial" panose="020B0604020202020204" pitchFamily="34" charset="0"/>
                  </a:rPr>
                  <a:t>Tests</a:t>
                </a:r>
              </a:p>
            </p:txBody>
          </p:sp>
        </p:grpSp>
        <p:grpSp>
          <p:nvGrpSpPr>
            <p:cNvPr id="900123" name="Group 27"/>
            <p:cNvGrpSpPr>
              <a:grpSpLocks/>
            </p:cNvGrpSpPr>
            <p:nvPr/>
          </p:nvGrpSpPr>
          <p:grpSpPr bwMode="auto">
            <a:xfrm>
              <a:off x="2488" y="2038"/>
              <a:ext cx="541" cy="160"/>
              <a:chOff x="2285" y="948"/>
              <a:chExt cx="652" cy="197"/>
            </a:xfrm>
          </p:grpSpPr>
          <p:sp>
            <p:nvSpPr>
              <p:cNvPr id="900124" name="AutoShape 28"/>
              <p:cNvSpPr>
                <a:spLocks noChangeArrowheads="1"/>
              </p:cNvSpPr>
              <p:nvPr/>
            </p:nvSpPr>
            <p:spPr bwMode="auto">
              <a:xfrm>
                <a:off x="2743" y="1007"/>
                <a:ext cx="102" cy="68"/>
              </a:xfrm>
              <a:prstGeom prst="hexagon">
                <a:avLst>
                  <a:gd name="adj" fmla="val 16361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25" name="AutoShape 29"/>
              <p:cNvSpPr>
                <a:spLocks noChangeArrowheads="1"/>
              </p:cNvSpPr>
              <p:nvPr/>
            </p:nvSpPr>
            <p:spPr bwMode="auto">
              <a:xfrm>
                <a:off x="2651" y="1056"/>
                <a:ext cx="102" cy="68"/>
              </a:xfrm>
              <a:prstGeom prst="hexagon">
                <a:avLst>
                  <a:gd name="adj" fmla="val 16361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26" name="AutoShape 30"/>
              <p:cNvSpPr>
                <a:spLocks noChangeArrowheads="1"/>
              </p:cNvSpPr>
              <p:nvPr/>
            </p:nvSpPr>
            <p:spPr bwMode="auto">
              <a:xfrm>
                <a:off x="2745" y="1077"/>
                <a:ext cx="102" cy="68"/>
              </a:xfrm>
              <a:prstGeom prst="hexagon">
                <a:avLst>
                  <a:gd name="adj" fmla="val 16361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27" name="AutoShape 31"/>
              <p:cNvSpPr>
                <a:spLocks noChangeArrowheads="1"/>
              </p:cNvSpPr>
              <p:nvPr/>
            </p:nvSpPr>
            <p:spPr bwMode="auto">
              <a:xfrm>
                <a:off x="2560" y="948"/>
                <a:ext cx="102" cy="68"/>
              </a:xfrm>
              <a:prstGeom prst="hexagon">
                <a:avLst>
                  <a:gd name="adj" fmla="val 16361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28" name="AutoShape 32"/>
              <p:cNvSpPr>
                <a:spLocks noChangeArrowheads="1"/>
              </p:cNvSpPr>
              <p:nvPr/>
            </p:nvSpPr>
            <p:spPr bwMode="auto">
              <a:xfrm>
                <a:off x="2561" y="1017"/>
                <a:ext cx="102" cy="68"/>
              </a:xfrm>
              <a:prstGeom prst="hexagon">
                <a:avLst>
                  <a:gd name="adj" fmla="val 16361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29" name="AutoShape 33"/>
              <p:cNvSpPr>
                <a:spLocks noChangeArrowheads="1"/>
              </p:cNvSpPr>
              <p:nvPr/>
            </p:nvSpPr>
            <p:spPr bwMode="auto">
              <a:xfrm>
                <a:off x="2468" y="1053"/>
                <a:ext cx="102" cy="68"/>
              </a:xfrm>
              <a:prstGeom prst="hexagon">
                <a:avLst>
                  <a:gd name="adj" fmla="val 16361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30" name="AutoShape 34"/>
              <p:cNvSpPr>
                <a:spLocks noChangeArrowheads="1"/>
              </p:cNvSpPr>
              <p:nvPr/>
            </p:nvSpPr>
            <p:spPr bwMode="auto">
              <a:xfrm>
                <a:off x="2378" y="948"/>
                <a:ext cx="102" cy="68"/>
              </a:xfrm>
              <a:prstGeom prst="hexagon">
                <a:avLst>
                  <a:gd name="adj" fmla="val 16361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31" name="AutoShape 35"/>
              <p:cNvSpPr>
                <a:spLocks noChangeArrowheads="1"/>
              </p:cNvSpPr>
              <p:nvPr/>
            </p:nvSpPr>
            <p:spPr bwMode="auto">
              <a:xfrm>
                <a:off x="2376" y="1016"/>
                <a:ext cx="102" cy="68"/>
              </a:xfrm>
              <a:prstGeom prst="hexagon">
                <a:avLst>
                  <a:gd name="adj" fmla="val 16361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32" name="AutoShape 36"/>
              <p:cNvSpPr>
                <a:spLocks noChangeArrowheads="1"/>
              </p:cNvSpPr>
              <p:nvPr/>
            </p:nvSpPr>
            <p:spPr bwMode="auto">
              <a:xfrm>
                <a:off x="2285" y="976"/>
                <a:ext cx="102" cy="68"/>
              </a:xfrm>
              <a:prstGeom prst="hexagon">
                <a:avLst>
                  <a:gd name="adj" fmla="val 16361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33" name="AutoShape 37"/>
              <p:cNvSpPr>
                <a:spLocks noChangeArrowheads="1"/>
              </p:cNvSpPr>
              <p:nvPr/>
            </p:nvSpPr>
            <p:spPr bwMode="auto">
              <a:xfrm>
                <a:off x="2835" y="972"/>
                <a:ext cx="102" cy="68"/>
              </a:xfrm>
              <a:prstGeom prst="hexagon">
                <a:avLst>
                  <a:gd name="adj" fmla="val 16361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00134" name="Group 38"/>
            <p:cNvGrpSpPr>
              <a:grpSpLocks/>
            </p:cNvGrpSpPr>
            <p:nvPr/>
          </p:nvGrpSpPr>
          <p:grpSpPr bwMode="auto">
            <a:xfrm>
              <a:off x="4181" y="2015"/>
              <a:ext cx="546" cy="194"/>
              <a:chOff x="3675" y="702"/>
              <a:chExt cx="573" cy="228"/>
            </a:xfrm>
          </p:grpSpPr>
          <p:sp>
            <p:nvSpPr>
              <p:cNvPr id="900135" name="AutoShape 39"/>
              <p:cNvSpPr>
                <a:spLocks noChangeArrowheads="1"/>
              </p:cNvSpPr>
              <p:nvPr/>
            </p:nvSpPr>
            <p:spPr bwMode="auto">
              <a:xfrm>
                <a:off x="3675" y="777"/>
                <a:ext cx="84" cy="63"/>
              </a:xfrm>
              <a:prstGeom prst="hexagon">
                <a:avLst>
                  <a:gd name="adj" fmla="val 42858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00136" name="Group 40"/>
              <p:cNvGrpSpPr>
                <a:grpSpLocks/>
              </p:cNvGrpSpPr>
              <p:nvPr/>
            </p:nvGrpSpPr>
            <p:grpSpPr bwMode="auto">
              <a:xfrm>
                <a:off x="3732" y="801"/>
                <a:ext cx="84" cy="129"/>
                <a:chOff x="3732" y="801"/>
                <a:chExt cx="84" cy="129"/>
              </a:xfrm>
            </p:grpSpPr>
            <p:sp>
              <p:nvSpPr>
                <p:cNvPr id="900137" name="AutoShape 41"/>
                <p:cNvSpPr>
                  <a:spLocks noChangeArrowheads="1"/>
                </p:cNvSpPr>
                <p:nvPr/>
              </p:nvSpPr>
              <p:spPr bwMode="auto">
                <a:xfrm>
                  <a:off x="3732" y="801"/>
                  <a:ext cx="84" cy="63"/>
                </a:xfrm>
                <a:prstGeom prst="hexagon">
                  <a:avLst>
                    <a:gd name="adj" fmla="val 42858"/>
                    <a:gd name="vf" fmla="val 11547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138" name="AutoShape 42"/>
                <p:cNvSpPr>
                  <a:spLocks noChangeArrowheads="1"/>
                </p:cNvSpPr>
                <p:nvPr/>
              </p:nvSpPr>
              <p:spPr bwMode="auto">
                <a:xfrm>
                  <a:off x="3732" y="867"/>
                  <a:ext cx="84" cy="63"/>
                </a:xfrm>
                <a:prstGeom prst="hexagon">
                  <a:avLst>
                    <a:gd name="adj" fmla="val 42858"/>
                    <a:gd name="vf" fmla="val 11547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00139" name="AutoShape 43"/>
              <p:cNvSpPr>
                <a:spLocks noChangeArrowheads="1"/>
              </p:cNvSpPr>
              <p:nvPr/>
            </p:nvSpPr>
            <p:spPr bwMode="auto">
              <a:xfrm>
                <a:off x="3945" y="807"/>
                <a:ext cx="84" cy="63"/>
              </a:xfrm>
              <a:prstGeom prst="hexagon">
                <a:avLst>
                  <a:gd name="adj" fmla="val 42858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40" name="AutoShape 44"/>
              <p:cNvSpPr>
                <a:spLocks noChangeArrowheads="1"/>
              </p:cNvSpPr>
              <p:nvPr/>
            </p:nvSpPr>
            <p:spPr bwMode="auto">
              <a:xfrm>
                <a:off x="4005" y="708"/>
                <a:ext cx="84" cy="63"/>
              </a:xfrm>
              <a:prstGeom prst="hexagon">
                <a:avLst>
                  <a:gd name="adj" fmla="val 42858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41" name="AutoShape 45"/>
              <p:cNvSpPr>
                <a:spLocks noChangeArrowheads="1"/>
              </p:cNvSpPr>
              <p:nvPr/>
            </p:nvSpPr>
            <p:spPr bwMode="auto">
              <a:xfrm>
                <a:off x="4164" y="807"/>
                <a:ext cx="84" cy="63"/>
              </a:xfrm>
              <a:prstGeom prst="hexagon">
                <a:avLst>
                  <a:gd name="adj" fmla="val 42858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42" name="AutoShape 46"/>
              <p:cNvSpPr>
                <a:spLocks noChangeArrowheads="1"/>
              </p:cNvSpPr>
              <p:nvPr/>
            </p:nvSpPr>
            <p:spPr bwMode="auto">
              <a:xfrm>
                <a:off x="3729" y="738"/>
                <a:ext cx="84" cy="63"/>
              </a:xfrm>
              <a:prstGeom prst="hexagon">
                <a:avLst>
                  <a:gd name="adj" fmla="val 42858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43" name="AutoShape 47"/>
              <p:cNvSpPr>
                <a:spLocks noChangeArrowheads="1"/>
              </p:cNvSpPr>
              <p:nvPr/>
            </p:nvSpPr>
            <p:spPr bwMode="auto">
              <a:xfrm>
                <a:off x="3675" y="837"/>
                <a:ext cx="84" cy="63"/>
              </a:xfrm>
              <a:prstGeom prst="hexagon">
                <a:avLst>
                  <a:gd name="adj" fmla="val 42858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00144" name="Group 48"/>
              <p:cNvGrpSpPr>
                <a:grpSpLocks/>
              </p:cNvGrpSpPr>
              <p:nvPr/>
            </p:nvGrpSpPr>
            <p:grpSpPr bwMode="auto">
              <a:xfrm>
                <a:off x="3783" y="702"/>
                <a:ext cx="84" cy="129"/>
                <a:chOff x="3732" y="801"/>
                <a:chExt cx="84" cy="129"/>
              </a:xfrm>
            </p:grpSpPr>
            <p:sp>
              <p:nvSpPr>
                <p:cNvPr id="900145" name="AutoShape 49"/>
                <p:cNvSpPr>
                  <a:spLocks noChangeArrowheads="1"/>
                </p:cNvSpPr>
                <p:nvPr/>
              </p:nvSpPr>
              <p:spPr bwMode="auto">
                <a:xfrm>
                  <a:off x="3732" y="801"/>
                  <a:ext cx="84" cy="63"/>
                </a:xfrm>
                <a:prstGeom prst="hexagon">
                  <a:avLst>
                    <a:gd name="adj" fmla="val 42858"/>
                    <a:gd name="vf" fmla="val 11547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146" name="AutoShape 50"/>
                <p:cNvSpPr>
                  <a:spLocks noChangeArrowheads="1"/>
                </p:cNvSpPr>
                <p:nvPr/>
              </p:nvSpPr>
              <p:spPr bwMode="auto">
                <a:xfrm>
                  <a:off x="3732" y="867"/>
                  <a:ext cx="84" cy="63"/>
                </a:xfrm>
                <a:prstGeom prst="hexagon">
                  <a:avLst>
                    <a:gd name="adj" fmla="val 42858"/>
                    <a:gd name="vf" fmla="val 11547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0147" name="Group 51"/>
              <p:cNvGrpSpPr>
                <a:grpSpLocks/>
              </p:cNvGrpSpPr>
              <p:nvPr/>
            </p:nvGrpSpPr>
            <p:grpSpPr bwMode="auto">
              <a:xfrm>
                <a:off x="3837" y="738"/>
                <a:ext cx="84" cy="129"/>
                <a:chOff x="3732" y="801"/>
                <a:chExt cx="84" cy="129"/>
              </a:xfrm>
            </p:grpSpPr>
            <p:sp>
              <p:nvSpPr>
                <p:cNvPr id="900148" name="AutoShape 52"/>
                <p:cNvSpPr>
                  <a:spLocks noChangeArrowheads="1"/>
                </p:cNvSpPr>
                <p:nvPr/>
              </p:nvSpPr>
              <p:spPr bwMode="auto">
                <a:xfrm>
                  <a:off x="3732" y="801"/>
                  <a:ext cx="84" cy="63"/>
                </a:xfrm>
                <a:prstGeom prst="hexagon">
                  <a:avLst>
                    <a:gd name="adj" fmla="val 42858"/>
                    <a:gd name="vf" fmla="val 11547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149" name="AutoShape 53"/>
                <p:cNvSpPr>
                  <a:spLocks noChangeArrowheads="1"/>
                </p:cNvSpPr>
                <p:nvPr/>
              </p:nvSpPr>
              <p:spPr bwMode="auto">
                <a:xfrm>
                  <a:off x="3732" y="867"/>
                  <a:ext cx="84" cy="63"/>
                </a:xfrm>
                <a:prstGeom prst="hexagon">
                  <a:avLst>
                    <a:gd name="adj" fmla="val 42858"/>
                    <a:gd name="vf" fmla="val 11547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0150" name="Group 54"/>
              <p:cNvGrpSpPr>
                <a:grpSpLocks/>
              </p:cNvGrpSpPr>
              <p:nvPr/>
            </p:nvGrpSpPr>
            <p:grpSpPr bwMode="auto">
              <a:xfrm>
                <a:off x="3891" y="774"/>
                <a:ext cx="84" cy="129"/>
                <a:chOff x="3732" y="801"/>
                <a:chExt cx="84" cy="129"/>
              </a:xfrm>
            </p:grpSpPr>
            <p:sp>
              <p:nvSpPr>
                <p:cNvPr id="900151" name="AutoShape 55"/>
                <p:cNvSpPr>
                  <a:spLocks noChangeArrowheads="1"/>
                </p:cNvSpPr>
                <p:nvPr/>
              </p:nvSpPr>
              <p:spPr bwMode="auto">
                <a:xfrm>
                  <a:off x="3732" y="801"/>
                  <a:ext cx="84" cy="63"/>
                </a:xfrm>
                <a:prstGeom prst="hexagon">
                  <a:avLst>
                    <a:gd name="adj" fmla="val 42858"/>
                    <a:gd name="vf" fmla="val 11547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152" name="AutoShape 56"/>
                <p:cNvSpPr>
                  <a:spLocks noChangeArrowheads="1"/>
                </p:cNvSpPr>
                <p:nvPr/>
              </p:nvSpPr>
              <p:spPr bwMode="auto">
                <a:xfrm>
                  <a:off x="3732" y="867"/>
                  <a:ext cx="84" cy="63"/>
                </a:xfrm>
                <a:prstGeom prst="hexagon">
                  <a:avLst>
                    <a:gd name="adj" fmla="val 42858"/>
                    <a:gd name="vf" fmla="val 11547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0153" name="Group 57"/>
              <p:cNvGrpSpPr>
                <a:grpSpLocks/>
              </p:cNvGrpSpPr>
              <p:nvPr/>
            </p:nvGrpSpPr>
            <p:grpSpPr bwMode="auto">
              <a:xfrm>
                <a:off x="4059" y="741"/>
                <a:ext cx="84" cy="129"/>
                <a:chOff x="3732" y="801"/>
                <a:chExt cx="84" cy="129"/>
              </a:xfrm>
            </p:grpSpPr>
            <p:sp>
              <p:nvSpPr>
                <p:cNvPr id="900154" name="AutoShape 58"/>
                <p:cNvSpPr>
                  <a:spLocks noChangeArrowheads="1"/>
                </p:cNvSpPr>
                <p:nvPr/>
              </p:nvSpPr>
              <p:spPr bwMode="auto">
                <a:xfrm>
                  <a:off x="3732" y="801"/>
                  <a:ext cx="84" cy="63"/>
                </a:xfrm>
                <a:prstGeom prst="hexagon">
                  <a:avLst>
                    <a:gd name="adj" fmla="val 42858"/>
                    <a:gd name="vf" fmla="val 11547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155" name="AutoShape 59"/>
                <p:cNvSpPr>
                  <a:spLocks noChangeArrowheads="1"/>
                </p:cNvSpPr>
                <p:nvPr/>
              </p:nvSpPr>
              <p:spPr bwMode="auto">
                <a:xfrm>
                  <a:off x="3732" y="867"/>
                  <a:ext cx="84" cy="63"/>
                </a:xfrm>
                <a:prstGeom prst="hexagon">
                  <a:avLst>
                    <a:gd name="adj" fmla="val 42858"/>
                    <a:gd name="vf" fmla="val 11547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0156" name="Group 60"/>
              <p:cNvGrpSpPr>
                <a:grpSpLocks/>
              </p:cNvGrpSpPr>
              <p:nvPr/>
            </p:nvGrpSpPr>
            <p:grpSpPr bwMode="auto">
              <a:xfrm>
                <a:off x="4002" y="774"/>
                <a:ext cx="84" cy="129"/>
                <a:chOff x="3732" y="801"/>
                <a:chExt cx="84" cy="129"/>
              </a:xfrm>
            </p:grpSpPr>
            <p:sp>
              <p:nvSpPr>
                <p:cNvPr id="900157" name="AutoShape 61"/>
                <p:cNvSpPr>
                  <a:spLocks noChangeArrowheads="1"/>
                </p:cNvSpPr>
                <p:nvPr/>
              </p:nvSpPr>
              <p:spPr bwMode="auto">
                <a:xfrm>
                  <a:off x="3732" y="801"/>
                  <a:ext cx="84" cy="63"/>
                </a:xfrm>
                <a:prstGeom prst="hexagon">
                  <a:avLst>
                    <a:gd name="adj" fmla="val 42858"/>
                    <a:gd name="vf" fmla="val 11547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158" name="AutoShape 62"/>
                <p:cNvSpPr>
                  <a:spLocks noChangeArrowheads="1"/>
                </p:cNvSpPr>
                <p:nvPr/>
              </p:nvSpPr>
              <p:spPr bwMode="auto">
                <a:xfrm>
                  <a:off x="3732" y="867"/>
                  <a:ext cx="84" cy="63"/>
                </a:xfrm>
                <a:prstGeom prst="hexagon">
                  <a:avLst>
                    <a:gd name="adj" fmla="val 42858"/>
                    <a:gd name="vf" fmla="val 11547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00159" name="AutoShape 63"/>
              <p:cNvSpPr>
                <a:spLocks noChangeArrowheads="1"/>
              </p:cNvSpPr>
              <p:nvPr/>
            </p:nvSpPr>
            <p:spPr bwMode="auto">
              <a:xfrm>
                <a:off x="4107" y="840"/>
                <a:ext cx="84" cy="63"/>
              </a:xfrm>
              <a:prstGeom prst="hexagon">
                <a:avLst>
                  <a:gd name="adj" fmla="val 42858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00160" name="Group 64"/>
            <p:cNvGrpSpPr>
              <a:grpSpLocks/>
            </p:cNvGrpSpPr>
            <p:nvPr/>
          </p:nvGrpSpPr>
          <p:grpSpPr bwMode="auto">
            <a:xfrm>
              <a:off x="5007" y="2022"/>
              <a:ext cx="501" cy="178"/>
              <a:chOff x="4536" y="498"/>
              <a:chExt cx="498" cy="203"/>
            </a:xfrm>
          </p:grpSpPr>
          <p:grpSp>
            <p:nvGrpSpPr>
              <p:cNvPr id="900161" name="Group 65"/>
              <p:cNvGrpSpPr>
                <a:grpSpLocks/>
              </p:cNvGrpSpPr>
              <p:nvPr/>
            </p:nvGrpSpPr>
            <p:grpSpPr bwMode="auto">
              <a:xfrm>
                <a:off x="4542" y="498"/>
                <a:ext cx="135" cy="137"/>
                <a:chOff x="4491" y="768"/>
                <a:chExt cx="135" cy="137"/>
              </a:xfrm>
            </p:grpSpPr>
            <p:sp>
              <p:nvSpPr>
                <p:cNvPr id="900162" name="AutoShape 66"/>
                <p:cNvSpPr>
                  <a:spLocks noChangeArrowheads="1"/>
                </p:cNvSpPr>
                <p:nvPr/>
              </p:nvSpPr>
              <p:spPr bwMode="auto">
                <a:xfrm>
                  <a:off x="4524" y="768"/>
                  <a:ext cx="69" cy="71"/>
                </a:xfrm>
                <a:prstGeom prst="diamond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163" name="AutoShape 67"/>
                <p:cNvSpPr>
                  <a:spLocks noChangeArrowheads="1"/>
                </p:cNvSpPr>
                <p:nvPr/>
              </p:nvSpPr>
              <p:spPr bwMode="auto">
                <a:xfrm>
                  <a:off x="4491" y="804"/>
                  <a:ext cx="69" cy="71"/>
                </a:xfrm>
                <a:prstGeom prst="diamond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164" name="AutoShape 68"/>
                <p:cNvSpPr>
                  <a:spLocks noChangeArrowheads="1"/>
                </p:cNvSpPr>
                <p:nvPr/>
              </p:nvSpPr>
              <p:spPr bwMode="auto">
                <a:xfrm>
                  <a:off x="4521" y="834"/>
                  <a:ext cx="69" cy="71"/>
                </a:xfrm>
                <a:prstGeom prst="diamond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165" name="AutoShape 69"/>
                <p:cNvSpPr>
                  <a:spLocks noChangeArrowheads="1"/>
                </p:cNvSpPr>
                <p:nvPr/>
              </p:nvSpPr>
              <p:spPr bwMode="auto">
                <a:xfrm>
                  <a:off x="4557" y="801"/>
                  <a:ext cx="69" cy="71"/>
                </a:xfrm>
                <a:prstGeom prst="diamond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00166" name="AutoShape 70"/>
              <p:cNvSpPr>
                <a:spLocks noChangeArrowheads="1"/>
              </p:cNvSpPr>
              <p:nvPr/>
            </p:nvSpPr>
            <p:spPr bwMode="auto">
              <a:xfrm>
                <a:off x="4638" y="630"/>
                <a:ext cx="69" cy="71"/>
              </a:xfrm>
              <a:prstGeom prst="diamond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67" name="AutoShape 71"/>
              <p:cNvSpPr>
                <a:spLocks noChangeArrowheads="1"/>
              </p:cNvSpPr>
              <p:nvPr/>
            </p:nvSpPr>
            <p:spPr bwMode="auto">
              <a:xfrm>
                <a:off x="4668" y="600"/>
                <a:ext cx="69" cy="71"/>
              </a:xfrm>
              <a:prstGeom prst="diamond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68" name="AutoShape 72"/>
              <p:cNvSpPr>
                <a:spLocks noChangeArrowheads="1"/>
              </p:cNvSpPr>
              <p:nvPr/>
            </p:nvSpPr>
            <p:spPr bwMode="auto">
              <a:xfrm>
                <a:off x="4965" y="546"/>
                <a:ext cx="69" cy="71"/>
              </a:xfrm>
              <a:prstGeom prst="diamond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00169" name="Group 73"/>
              <p:cNvGrpSpPr>
                <a:grpSpLocks/>
              </p:cNvGrpSpPr>
              <p:nvPr/>
            </p:nvGrpSpPr>
            <p:grpSpPr bwMode="auto">
              <a:xfrm>
                <a:off x="4536" y="564"/>
                <a:ext cx="135" cy="137"/>
                <a:chOff x="4491" y="768"/>
                <a:chExt cx="135" cy="137"/>
              </a:xfrm>
            </p:grpSpPr>
            <p:sp>
              <p:nvSpPr>
                <p:cNvPr id="900170" name="AutoShape 74"/>
                <p:cNvSpPr>
                  <a:spLocks noChangeArrowheads="1"/>
                </p:cNvSpPr>
                <p:nvPr/>
              </p:nvSpPr>
              <p:spPr bwMode="auto">
                <a:xfrm>
                  <a:off x="4524" y="768"/>
                  <a:ext cx="69" cy="71"/>
                </a:xfrm>
                <a:prstGeom prst="diamond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171" name="AutoShape 75"/>
                <p:cNvSpPr>
                  <a:spLocks noChangeArrowheads="1"/>
                </p:cNvSpPr>
                <p:nvPr/>
              </p:nvSpPr>
              <p:spPr bwMode="auto">
                <a:xfrm>
                  <a:off x="4491" y="804"/>
                  <a:ext cx="69" cy="71"/>
                </a:xfrm>
                <a:prstGeom prst="diamond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172" name="AutoShape 76"/>
                <p:cNvSpPr>
                  <a:spLocks noChangeArrowheads="1"/>
                </p:cNvSpPr>
                <p:nvPr/>
              </p:nvSpPr>
              <p:spPr bwMode="auto">
                <a:xfrm>
                  <a:off x="4521" y="834"/>
                  <a:ext cx="69" cy="71"/>
                </a:xfrm>
                <a:prstGeom prst="diamond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173" name="AutoShape 77"/>
                <p:cNvSpPr>
                  <a:spLocks noChangeArrowheads="1"/>
                </p:cNvSpPr>
                <p:nvPr/>
              </p:nvSpPr>
              <p:spPr bwMode="auto">
                <a:xfrm>
                  <a:off x="4557" y="801"/>
                  <a:ext cx="69" cy="71"/>
                </a:xfrm>
                <a:prstGeom prst="diamond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0174" name="Group 78"/>
              <p:cNvGrpSpPr>
                <a:grpSpLocks/>
              </p:cNvGrpSpPr>
              <p:nvPr/>
            </p:nvGrpSpPr>
            <p:grpSpPr bwMode="auto">
              <a:xfrm>
                <a:off x="4701" y="528"/>
                <a:ext cx="135" cy="137"/>
                <a:chOff x="4491" y="768"/>
                <a:chExt cx="135" cy="137"/>
              </a:xfrm>
            </p:grpSpPr>
            <p:sp>
              <p:nvSpPr>
                <p:cNvPr id="900175" name="AutoShape 79"/>
                <p:cNvSpPr>
                  <a:spLocks noChangeArrowheads="1"/>
                </p:cNvSpPr>
                <p:nvPr/>
              </p:nvSpPr>
              <p:spPr bwMode="auto">
                <a:xfrm>
                  <a:off x="4524" y="768"/>
                  <a:ext cx="69" cy="71"/>
                </a:xfrm>
                <a:prstGeom prst="diamond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176" name="AutoShape 80"/>
                <p:cNvSpPr>
                  <a:spLocks noChangeArrowheads="1"/>
                </p:cNvSpPr>
                <p:nvPr/>
              </p:nvSpPr>
              <p:spPr bwMode="auto">
                <a:xfrm>
                  <a:off x="4491" y="804"/>
                  <a:ext cx="69" cy="71"/>
                </a:xfrm>
                <a:prstGeom prst="diamond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177" name="AutoShape 81"/>
                <p:cNvSpPr>
                  <a:spLocks noChangeArrowheads="1"/>
                </p:cNvSpPr>
                <p:nvPr/>
              </p:nvSpPr>
              <p:spPr bwMode="auto">
                <a:xfrm>
                  <a:off x="4521" y="834"/>
                  <a:ext cx="69" cy="71"/>
                </a:xfrm>
                <a:prstGeom prst="diamond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178" name="AutoShape 82"/>
                <p:cNvSpPr>
                  <a:spLocks noChangeArrowheads="1"/>
                </p:cNvSpPr>
                <p:nvPr/>
              </p:nvSpPr>
              <p:spPr bwMode="auto">
                <a:xfrm>
                  <a:off x="4557" y="801"/>
                  <a:ext cx="69" cy="71"/>
                </a:xfrm>
                <a:prstGeom prst="diamond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0179" name="Group 83"/>
              <p:cNvGrpSpPr>
                <a:grpSpLocks/>
              </p:cNvGrpSpPr>
              <p:nvPr/>
            </p:nvGrpSpPr>
            <p:grpSpPr bwMode="auto">
              <a:xfrm>
                <a:off x="4767" y="525"/>
                <a:ext cx="135" cy="137"/>
                <a:chOff x="4491" y="768"/>
                <a:chExt cx="135" cy="137"/>
              </a:xfrm>
            </p:grpSpPr>
            <p:sp>
              <p:nvSpPr>
                <p:cNvPr id="900180" name="AutoShape 84"/>
                <p:cNvSpPr>
                  <a:spLocks noChangeArrowheads="1"/>
                </p:cNvSpPr>
                <p:nvPr/>
              </p:nvSpPr>
              <p:spPr bwMode="auto">
                <a:xfrm>
                  <a:off x="4524" y="768"/>
                  <a:ext cx="69" cy="71"/>
                </a:xfrm>
                <a:prstGeom prst="diamond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181" name="AutoShape 85"/>
                <p:cNvSpPr>
                  <a:spLocks noChangeArrowheads="1"/>
                </p:cNvSpPr>
                <p:nvPr/>
              </p:nvSpPr>
              <p:spPr bwMode="auto">
                <a:xfrm>
                  <a:off x="4491" y="804"/>
                  <a:ext cx="69" cy="71"/>
                </a:xfrm>
                <a:prstGeom prst="diamond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182" name="AutoShape 86"/>
                <p:cNvSpPr>
                  <a:spLocks noChangeArrowheads="1"/>
                </p:cNvSpPr>
                <p:nvPr/>
              </p:nvSpPr>
              <p:spPr bwMode="auto">
                <a:xfrm>
                  <a:off x="4521" y="834"/>
                  <a:ext cx="69" cy="71"/>
                </a:xfrm>
                <a:prstGeom prst="diamond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183" name="AutoShape 87"/>
                <p:cNvSpPr>
                  <a:spLocks noChangeArrowheads="1"/>
                </p:cNvSpPr>
                <p:nvPr/>
              </p:nvSpPr>
              <p:spPr bwMode="auto">
                <a:xfrm>
                  <a:off x="4557" y="801"/>
                  <a:ext cx="69" cy="71"/>
                </a:xfrm>
                <a:prstGeom prst="diamond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0184" name="Group 88"/>
              <p:cNvGrpSpPr>
                <a:grpSpLocks/>
              </p:cNvGrpSpPr>
              <p:nvPr/>
            </p:nvGrpSpPr>
            <p:grpSpPr bwMode="auto">
              <a:xfrm>
                <a:off x="4830" y="516"/>
                <a:ext cx="171" cy="176"/>
                <a:chOff x="4986" y="711"/>
                <a:chExt cx="171" cy="176"/>
              </a:xfrm>
            </p:grpSpPr>
            <p:grpSp>
              <p:nvGrpSpPr>
                <p:cNvPr id="900185" name="Group 89"/>
                <p:cNvGrpSpPr>
                  <a:grpSpLocks/>
                </p:cNvGrpSpPr>
                <p:nvPr/>
              </p:nvGrpSpPr>
              <p:grpSpPr bwMode="auto">
                <a:xfrm>
                  <a:off x="5055" y="711"/>
                  <a:ext cx="102" cy="107"/>
                  <a:chOff x="4953" y="750"/>
                  <a:chExt cx="102" cy="107"/>
                </a:xfrm>
              </p:grpSpPr>
              <p:sp>
                <p:nvSpPr>
                  <p:cNvPr id="900186" name="AutoShape 90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750"/>
                    <a:ext cx="69" cy="71"/>
                  </a:xfrm>
                  <a:prstGeom prst="diamond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0187" name="AutoShape 91"/>
                  <p:cNvSpPr>
                    <a:spLocks noChangeArrowheads="1"/>
                  </p:cNvSpPr>
                  <p:nvPr/>
                </p:nvSpPr>
                <p:spPr bwMode="auto">
                  <a:xfrm>
                    <a:off x="4953" y="786"/>
                    <a:ext cx="69" cy="71"/>
                  </a:xfrm>
                  <a:prstGeom prst="diamond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00188" name="AutoShape 92"/>
                <p:cNvSpPr>
                  <a:spLocks noChangeArrowheads="1"/>
                </p:cNvSpPr>
                <p:nvPr/>
              </p:nvSpPr>
              <p:spPr bwMode="auto">
                <a:xfrm>
                  <a:off x="4986" y="816"/>
                  <a:ext cx="69" cy="71"/>
                </a:xfrm>
                <a:prstGeom prst="diamond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189" name="AutoShape 93"/>
                <p:cNvSpPr>
                  <a:spLocks noChangeArrowheads="1"/>
                </p:cNvSpPr>
                <p:nvPr/>
              </p:nvSpPr>
              <p:spPr bwMode="auto">
                <a:xfrm>
                  <a:off x="5019" y="783"/>
                  <a:ext cx="69" cy="71"/>
                </a:xfrm>
                <a:prstGeom prst="diamond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00190" name="AutoShape 94"/>
            <p:cNvSpPr>
              <a:spLocks noChangeArrowheads="1"/>
            </p:cNvSpPr>
            <p:nvPr/>
          </p:nvSpPr>
          <p:spPr bwMode="auto">
            <a:xfrm>
              <a:off x="3082" y="2111"/>
              <a:ext cx="157" cy="79"/>
            </a:xfrm>
            <a:prstGeom prst="leftRightArrow">
              <a:avLst>
                <a:gd name="adj1" fmla="val 50000"/>
                <a:gd name="adj2" fmla="val 3974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191" name="AutoShape 95"/>
            <p:cNvSpPr>
              <a:spLocks noChangeArrowheads="1"/>
            </p:cNvSpPr>
            <p:nvPr/>
          </p:nvSpPr>
          <p:spPr bwMode="auto">
            <a:xfrm>
              <a:off x="4792" y="2111"/>
              <a:ext cx="157" cy="79"/>
            </a:xfrm>
            <a:prstGeom prst="leftRightArrow">
              <a:avLst>
                <a:gd name="adj1" fmla="val 50000"/>
                <a:gd name="adj2" fmla="val 3974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192" name="AutoShape 96"/>
            <p:cNvSpPr>
              <a:spLocks noChangeArrowheads="1"/>
            </p:cNvSpPr>
            <p:nvPr/>
          </p:nvSpPr>
          <p:spPr bwMode="auto">
            <a:xfrm>
              <a:off x="3966" y="2111"/>
              <a:ext cx="157" cy="79"/>
            </a:xfrm>
            <a:prstGeom prst="leftRightArrow">
              <a:avLst>
                <a:gd name="adj1" fmla="val 50000"/>
                <a:gd name="adj2" fmla="val 3974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193" name="AutoShape 97"/>
            <p:cNvSpPr>
              <a:spLocks noChangeArrowheads="1"/>
            </p:cNvSpPr>
            <p:nvPr/>
          </p:nvSpPr>
          <p:spPr bwMode="auto">
            <a:xfrm>
              <a:off x="2666" y="3126"/>
              <a:ext cx="156" cy="14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25400" algn="ctr">
              <a:solidFill>
                <a:srgbClr val="66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194" name="AutoShape 98"/>
            <p:cNvSpPr>
              <a:spLocks noChangeArrowheads="1"/>
            </p:cNvSpPr>
            <p:nvPr/>
          </p:nvSpPr>
          <p:spPr bwMode="auto">
            <a:xfrm>
              <a:off x="3531" y="3126"/>
              <a:ext cx="156" cy="14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25400" algn="ctr">
              <a:solidFill>
                <a:srgbClr val="66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195" name="AutoShape 99"/>
            <p:cNvSpPr>
              <a:spLocks noChangeArrowheads="1"/>
            </p:cNvSpPr>
            <p:nvPr/>
          </p:nvSpPr>
          <p:spPr bwMode="auto">
            <a:xfrm>
              <a:off x="4362" y="3126"/>
              <a:ext cx="157" cy="14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25400" algn="ctr">
              <a:solidFill>
                <a:srgbClr val="66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196" name="AutoShape 100"/>
            <p:cNvSpPr>
              <a:spLocks noChangeArrowheads="1"/>
            </p:cNvSpPr>
            <p:nvPr/>
          </p:nvSpPr>
          <p:spPr bwMode="auto">
            <a:xfrm>
              <a:off x="5163" y="3126"/>
              <a:ext cx="155" cy="14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25400" algn="ctr">
              <a:solidFill>
                <a:srgbClr val="66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0197" name="Group 101"/>
            <p:cNvGrpSpPr>
              <a:grpSpLocks/>
            </p:cNvGrpSpPr>
            <p:nvPr/>
          </p:nvGrpSpPr>
          <p:grpSpPr bwMode="auto">
            <a:xfrm>
              <a:off x="2489" y="3328"/>
              <a:ext cx="3165" cy="445"/>
              <a:chOff x="2400" y="3116"/>
              <a:chExt cx="2948" cy="432"/>
            </a:xfrm>
          </p:grpSpPr>
          <p:sp>
            <p:nvSpPr>
              <p:cNvPr id="900198" name="AutoShape 102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2948" cy="428"/>
              </a:xfrm>
              <a:prstGeom prst="cube">
                <a:avLst>
                  <a:gd name="adj" fmla="val 25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199" name="Rectangle 103"/>
              <p:cNvSpPr>
                <a:spLocks noChangeArrowheads="1"/>
              </p:cNvSpPr>
              <p:nvPr/>
            </p:nvSpPr>
            <p:spPr bwMode="auto">
              <a:xfrm>
                <a:off x="2660" y="3116"/>
                <a:ext cx="2388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100">
                    <a:cs typeface="Arial" panose="020B0604020202020204" pitchFamily="34" charset="0"/>
                  </a:rPr>
                  <a:t>Application N – Artefacts incl. Variability Model</a:t>
                </a:r>
              </a:p>
            </p:txBody>
          </p:sp>
        </p:grpSp>
        <p:sp>
          <p:nvSpPr>
            <p:cNvPr id="900200" name="AutoShape 104"/>
            <p:cNvSpPr>
              <a:spLocks noChangeArrowheads="1"/>
            </p:cNvSpPr>
            <p:nvPr/>
          </p:nvSpPr>
          <p:spPr bwMode="auto">
            <a:xfrm>
              <a:off x="2369" y="3448"/>
              <a:ext cx="3165" cy="441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0201" name="Group 105"/>
            <p:cNvGrpSpPr>
              <a:grpSpLocks/>
            </p:cNvGrpSpPr>
            <p:nvPr/>
          </p:nvGrpSpPr>
          <p:grpSpPr bwMode="auto">
            <a:xfrm>
              <a:off x="2392" y="3773"/>
              <a:ext cx="3050" cy="116"/>
              <a:chOff x="2340" y="3548"/>
              <a:chExt cx="2744" cy="112"/>
            </a:xfrm>
          </p:grpSpPr>
          <p:sp>
            <p:nvSpPr>
              <p:cNvPr id="900202" name="Rectangle 106"/>
              <p:cNvSpPr>
                <a:spLocks noChangeArrowheads="1"/>
              </p:cNvSpPr>
              <p:nvPr/>
            </p:nvSpPr>
            <p:spPr bwMode="auto">
              <a:xfrm>
                <a:off x="2340" y="3548"/>
                <a:ext cx="684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000">
                    <a:cs typeface="Arial" panose="020B0604020202020204" pitchFamily="34" charset="0"/>
                  </a:rPr>
                  <a:t>Requirements</a:t>
                </a:r>
              </a:p>
            </p:txBody>
          </p:sp>
          <p:sp>
            <p:nvSpPr>
              <p:cNvPr id="900203" name="Rectangle 107"/>
              <p:cNvSpPr>
                <a:spLocks noChangeArrowheads="1"/>
              </p:cNvSpPr>
              <p:nvPr/>
            </p:nvSpPr>
            <p:spPr bwMode="auto">
              <a:xfrm>
                <a:off x="3026" y="3548"/>
                <a:ext cx="684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000">
                    <a:cs typeface="Arial" panose="020B0604020202020204" pitchFamily="34" charset="0"/>
                  </a:rPr>
                  <a:t>Architecture</a:t>
                </a:r>
              </a:p>
            </p:txBody>
          </p:sp>
          <p:sp>
            <p:nvSpPr>
              <p:cNvPr id="900204" name="Rectangle 108"/>
              <p:cNvSpPr>
                <a:spLocks noChangeArrowheads="1"/>
              </p:cNvSpPr>
              <p:nvPr/>
            </p:nvSpPr>
            <p:spPr bwMode="auto">
              <a:xfrm>
                <a:off x="3713" y="3548"/>
                <a:ext cx="684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000">
                    <a:cs typeface="Arial" panose="020B0604020202020204" pitchFamily="34" charset="0"/>
                  </a:rPr>
                  <a:t>Components</a:t>
                </a:r>
              </a:p>
            </p:txBody>
          </p:sp>
          <p:sp>
            <p:nvSpPr>
              <p:cNvPr id="900205" name="Rectangle 109"/>
              <p:cNvSpPr>
                <a:spLocks noChangeArrowheads="1"/>
              </p:cNvSpPr>
              <p:nvPr/>
            </p:nvSpPr>
            <p:spPr bwMode="auto">
              <a:xfrm>
                <a:off x="4400" y="3548"/>
                <a:ext cx="684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000">
                    <a:cs typeface="Arial" panose="020B0604020202020204" pitchFamily="34" charset="0"/>
                  </a:rPr>
                  <a:t>Tests</a:t>
                </a:r>
              </a:p>
            </p:txBody>
          </p:sp>
        </p:grpSp>
        <p:sp>
          <p:nvSpPr>
            <p:cNvPr id="900206" name="Rectangle 110"/>
            <p:cNvSpPr>
              <a:spLocks noChangeArrowheads="1"/>
            </p:cNvSpPr>
            <p:nvPr/>
          </p:nvSpPr>
          <p:spPr bwMode="auto">
            <a:xfrm>
              <a:off x="2675" y="3445"/>
              <a:ext cx="2562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100">
                  <a:cs typeface="Arial" panose="020B0604020202020204" pitchFamily="34" charset="0"/>
                </a:rPr>
                <a:t>Application 1 – Artefacts incl. Variability Model</a:t>
              </a:r>
            </a:p>
          </p:txBody>
        </p:sp>
        <p:sp>
          <p:nvSpPr>
            <p:cNvPr id="900207" name="AutoShape 111"/>
            <p:cNvSpPr>
              <a:spLocks noChangeArrowheads="1"/>
            </p:cNvSpPr>
            <p:nvPr/>
          </p:nvSpPr>
          <p:spPr bwMode="auto">
            <a:xfrm>
              <a:off x="3055" y="3669"/>
              <a:ext cx="153" cy="70"/>
            </a:xfrm>
            <a:prstGeom prst="leftRightArrow">
              <a:avLst>
                <a:gd name="adj1" fmla="val 50000"/>
                <a:gd name="adj2" fmla="val 43714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208" name="AutoShape 112"/>
            <p:cNvSpPr>
              <a:spLocks noChangeArrowheads="1"/>
            </p:cNvSpPr>
            <p:nvPr/>
          </p:nvSpPr>
          <p:spPr bwMode="auto">
            <a:xfrm>
              <a:off x="4701" y="3669"/>
              <a:ext cx="151" cy="70"/>
            </a:xfrm>
            <a:prstGeom prst="leftRightArrow">
              <a:avLst>
                <a:gd name="adj1" fmla="val 50000"/>
                <a:gd name="adj2" fmla="val 43143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209" name="AutoShape 113"/>
            <p:cNvSpPr>
              <a:spLocks noChangeArrowheads="1"/>
            </p:cNvSpPr>
            <p:nvPr/>
          </p:nvSpPr>
          <p:spPr bwMode="auto">
            <a:xfrm>
              <a:off x="3967" y="3669"/>
              <a:ext cx="153" cy="70"/>
            </a:xfrm>
            <a:prstGeom prst="leftRightArrow">
              <a:avLst>
                <a:gd name="adj1" fmla="val 50000"/>
                <a:gd name="adj2" fmla="val 43714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0210" name="Group 114"/>
            <p:cNvGrpSpPr>
              <a:grpSpLocks/>
            </p:cNvGrpSpPr>
            <p:nvPr/>
          </p:nvGrpSpPr>
          <p:grpSpPr bwMode="auto">
            <a:xfrm>
              <a:off x="2463" y="3593"/>
              <a:ext cx="529" cy="197"/>
              <a:chOff x="2516" y="2648"/>
              <a:chExt cx="562" cy="263"/>
            </a:xfrm>
          </p:grpSpPr>
          <p:sp>
            <p:nvSpPr>
              <p:cNvPr id="900211" name="AutoShape 115"/>
              <p:cNvSpPr>
                <a:spLocks noChangeArrowheads="1"/>
              </p:cNvSpPr>
              <p:nvPr/>
            </p:nvSpPr>
            <p:spPr bwMode="auto">
              <a:xfrm>
                <a:off x="2911" y="2777"/>
                <a:ext cx="88" cy="66"/>
              </a:xfrm>
              <a:prstGeom prst="hexagon">
                <a:avLst>
                  <a:gd name="adj" fmla="val 14543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12" name="AutoShape 116"/>
              <p:cNvSpPr>
                <a:spLocks noChangeArrowheads="1"/>
              </p:cNvSpPr>
              <p:nvPr/>
            </p:nvSpPr>
            <p:spPr bwMode="auto">
              <a:xfrm>
                <a:off x="2831" y="2825"/>
                <a:ext cx="88" cy="66"/>
              </a:xfrm>
              <a:prstGeom prst="hexagon">
                <a:avLst>
                  <a:gd name="adj" fmla="val 14543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13" name="AutoShape 117"/>
              <p:cNvSpPr>
                <a:spLocks noChangeArrowheads="1"/>
              </p:cNvSpPr>
              <p:nvPr/>
            </p:nvSpPr>
            <p:spPr bwMode="auto">
              <a:xfrm>
                <a:off x="2913" y="2845"/>
                <a:ext cx="87" cy="66"/>
              </a:xfrm>
              <a:prstGeom prst="hexagon">
                <a:avLst>
                  <a:gd name="adj" fmla="val 14378"/>
                  <a:gd name="vf" fmla="val 115470"/>
                </a:avLst>
              </a:prstGeom>
              <a:solidFill>
                <a:schemeClr val="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14" name="AutoShape 118"/>
              <p:cNvSpPr>
                <a:spLocks noChangeArrowheads="1"/>
              </p:cNvSpPr>
              <p:nvPr/>
            </p:nvSpPr>
            <p:spPr bwMode="auto">
              <a:xfrm>
                <a:off x="2753" y="2720"/>
                <a:ext cx="88" cy="66"/>
              </a:xfrm>
              <a:prstGeom prst="hexagon">
                <a:avLst>
                  <a:gd name="adj" fmla="val 14543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15" name="AutoShape 119"/>
              <p:cNvSpPr>
                <a:spLocks noChangeArrowheads="1"/>
              </p:cNvSpPr>
              <p:nvPr/>
            </p:nvSpPr>
            <p:spPr bwMode="auto">
              <a:xfrm>
                <a:off x="2754" y="2787"/>
                <a:ext cx="88" cy="66"/>
              </a:xfrm>
              <a:prstGeom prst="hexagon">
                <a:avLst>
                  <a:gd name="adj" fmla="val 14543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16" name="AutoShape 120"/>
              <p:cNvSpPr>
                <a:spLocks noChangeArrowheads="1"/>
              </p:cNvSpPr>
              <p:nvPr/>
            </p:nvSpPr>
            <p:spPr bwMode="auto">
              <a:xfrm>
                <a:off x="2674" y="2822"/>
                <a:ext cx="88" cy="66"/>
              </a:xfrm>
              <a:prstGeom prst="hexagon">
                <a:avLst>
                  <a:gd name="adj" fmla="val 14543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17" name="AutoShape 121"/>
              <p:cNvSpPr>
                <a:spLocks noChangeArrowheads="1"/>
              </p:cNvSpPr>
              <p:nvPr/>
            </p:nvSpPr>
            <p:spPr bwMode="auto">
              <a:xfrm>
                <a:off x="2596" y="2720"/>
                <a:ext cx="88" cy="66"/>
              </a:xfrm>
              <a:prstGeom prst="hexagon">
                <a:avLst>
                  <a:gd name="adj" fmla="val 14543"/>
                  <a:gd name="vf" fmla="val 115470"/>
                </a:avLst>
              </a:prstGeom>
              <a:solidFill>
                <a:srgbClr val="4E267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18" name="AutoShape 122"/>
              <p:cNvSpPr>
                <a:spLocks noChangeArrowheads="1"/>
              </p:cNvSpPr>
              <p:nvPr/>
            </p:nvSpPr>
            <p:spPr bwMode="auto">
              <a:xfrm>
                <a:off x="2594" y="2786"/>
                <a:ext cx="88" cy="66"/>
              </a:xfrm>
              <a:prstGeom prst="hexagon">
                <a:avLst>
                  <a:gd name="adj" fmla="val 14543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19" name="AutoShape 123"/>
              <p:cNvSpPr>
                <a:spLocks noChangeArrowheads="1"/>
              </p:cNvSpPr>
              <p:nvPr/>
            </p:nvSpPr>
            <p:spPr bwMode="auto">
              <a:xfrm>
                <a:off x="2516" y="2747"/>
                <a:ext cx="88" cy="66"/>
              </a:xfrm>
              <a:prstGeom prst="hexagon">
                <a:avLst>
                  <a:gd name="adj" fmla="val 14543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20" name="AutoShape 124"/>
              <p:cNvSpPr>
                <a:spLocks noChangeArrowheads="1"/>
              </p:cNvSpPr>
              <p:nvPr/>
            </p:nvSpPr>
            <p:spPr bwMode="auto">
              <a:xfrm>
                <a:off x="2990" y="2743"/>
                <a:ext cx="88" cy="66"/>
              </a:xfrm>
              <a:prstGeom prst="hexagon">
                <a:avLst>
                  <a:gd name="adj" fmla="val 14543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21" name="AutoShape 125"/>
              <p:cNvSpPr>
                <a:spLocks noChangeArrowheads="1"/>
              </p:cNvSpPr>
              <p:nvPr/>
            </p:nvSpPr>
            <p:spPr bwMode="auto">
              <a:xfrm>
                <a:off x="2596" y="2648"/>
                <a:ext cx="88" cy="66"/>
              </a:xfrm>
              <a:prstGeom prst="hexagon">
                <a:avLst>
                  <a:gd name="adj" fmla="val 14543"/>
                  <a:gd name="vf" fmla="val 115470"/>
                </a:avLst>
              </a:prstGeom>
              <a:solidFill>
                <a:srgbClr val="4E267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00222" name="Group 126"/>
            <p:cNvGrpSpPr>
              <a:grpSpLocks/>
            </p:cNvGrpSpPr>
            <p:nvPr/>
          </p:nvGrpSpPr>
          <p:grpSpPr bwMode="auto">
            <a:xfrm>
              <a:off x="4164" y="3603"/>
              <a:ext cx="510" cy="193"/>
              <a:chOff x="4162" y="2702"/>
              <a:chExt cx="539" cy="258"/>
            </a:xfrm>
          </p:grpSpPr>
          <p:sp>
            <p:nvSpPr>
              <p:cNvPr id="900223" name="AutoShape 127"/>
              <p:cNvSpPr>
                <a:spLocks noChangeArrowheads="1"/>
              </p:cNvSpPr>
              <p:nvPr/>
            </p:nvSpPr>
            <p:spPr bwMode="auto">
              <a:xfrm>
                <a:off x="4162" y="2703"/>
                <a:ext cx="80" cy="61"/>
              </a:xfrm>
              <a:prstGeom prst="hexagon">
                <a:avLst>
                  <a:gd name="adj" fmla="val 42155"/>
                  <a:gd name="vf" fmla="val 115470"/>
                </a:avLst>
              </a:prstGeom>
              <a:solidFill>
                <a:srgbClr val="4E267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24" name="AutoShape 128"/>
              <p:cNvSpPr>
                <a:spLocks noChangeArrowheads="1"/>
              </p:cNvSpPr>
              <p:nvPr/>
            </p:nvSpPr>
            <p:spPr bwMode="auto">
              <a:xfrm>
                <a:off x="4414" y="2804"/>
                <a:ext cx="79" cy="62"/>
              </a:xfrm>
              <a:prstGeom prst="hexagon">
                <a:avLst>
                  <a:gd name="adj" fmla="val 40957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25" name="AutoShape 129"/>
              <p:cNvSpPr>
                <a:spLocks noChangeArrowheads="1"/>
              </p:cNvSpPr>
              <p:nvPr/>
            </p:nvSpPr>
            <p:spPr bwMode="auto">
              <a:xfrm>
                <a:off x="4471" y="2708"/>
                <a:ext cx="79" cy="61"/>
              </a:xfrm>
              <a:prstGeom prst="hexagon">
                <a:avLst>
                  <a:gd name="adj" fmla="val 41628"/>
                  <a:gd name="vf" fmla="val 115470"/>
                </a:avLst>
              </a:prstGeom>
              <a:solidFill>
                <a:schemeClr val="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26" name="AutoShape 130"/>
              <p:cNvSpPr>
                <a:spLocks noChangeArrowheads="1"/>
              </p:cNvSpPr>
              <p:nvPr/>
            </p:nvSpPr>
            <p:spPr bwMode="auto">
              <a:xfrm>
                <a:off x="4621" y="2804"/>
                <a:ext cx="80" cy="62"/>
              </a:xfrm>
              <a:prstGeom prst="hexagon">
                <a:avLst>
                  <a:gd name="adj" fmla="val 41476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27" name="AutoShape 131"/>
              <p:cNvSpPr>
                <a:spLocks noChangeArrowheads="1"/>
              </p:cNvSpPr>
              <p:nvPr/>
            </p:nvSpPr>
            <p:spPr bwMode="auto">
              <a:xfrm>
                <a:off x="4209" y="2737"/>
                <a:ext cx="80" cy="61"/>
              </a:xfrm>
              <a:prstGeom prst="hexagon">
                <a:avLst>
                  <a:gd name="adj" fmla="val 42155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00228" name="Group 132"/>
              <p:cNvGrpSpPr>
                <a:grpSpLocks/>
              </p:cNvGrpSpPr>
              <p:nvPr/>
            </p:nvGrpSpPr>
            <p:grpSpPr bwMode="auto">
              <a:xfrm>
                <a:off x="4260" y="2702"/>
                <a:ext cx="80" cy="126"/>
                <a:chOff x="3732" y="801"/>
                <a:chExt cx="84" cy="129"/>
              </a:xfrm>
            </p:grpSpPr>
            <p:sp>
              <p:nvSpPr>
                <p:cNvPr id="900229" name="AutoShape 133"/>
                <p:cNvSpPr>
                  <a:spLocks noChangeArrowheads="1"/>
                </p:cNvSpPr>
                <p:nvPr/>
              </p:nvSpPr>
              <p:spPr bwMode="auto">
                <a:xfrm>
                  <a:off x="3732" y="801"/>
                  <a:ext cx="84" cy="63"/>
                </a:xfrm>
                <a:prstGeom prst="hexagon">
                  <a:avLst>
                    <a:gd name="adj" fmla="val 42858"/>
                    <a:gd name="vf" fmla="val 11547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230" name="AutoShape 134"/>
                <p:cNvSpPr>
                  <a:spLocks noChangeArrowheads="1"/>
                </p:cNvSpPr>
                <p:nvPr/>
              </p:nvSpPr>
              <p:spPr bwMode="auto">
                <a:xfrm>
                  <a:off x="3732" y="867"/>
                  <a:ext cx="84" cy="63"/>
                </a:xfrm>
                <a:prstGeom prst="hexagon">
                  <a:avLst>
                    <a:gd name="adj" fmla="val 42858"/>
                    <a:gd name="vf" fmla="val 11547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0231" name="Group 135"/>
              <p:cNvGrpSpPr>
                <a:grpSpLocks/>
              </p:cNvGrpSpPr>
              <p:nvPr/>
            </p:nvGrpSpPr>
            <p:grpSpPr bwMode="auto">
              <a:xfrm>
                <a:off x="4312" y="2737"/>
                <a:ext cx="79" cy="126"/>
                <a:chOff x="3732" y="801"/>
                <a:chExt cx="84" cy="129"/>
              </a:xfrm>
            </p:grpSpPr>
            <p:sp>
              <p:nvSpPr>
                <p:cNvPr id="900232" name="AutoShape 136"/>
                <p:cNvSpPr>
                  <a:spLocks noChangeArrowheads="1"/>
                </p:cNvSpPr>
                <p:nvPr/>
              </p:nvSpPr>
              <p:spPr bwMode="auto">
                <a:xfrm>
                  <a:off x="3732" y="801"/>
                  <a:ext cx="84" cy="63"/>
                </a:xfrm>
                <a:prstGeom prst="hexagon">
                  <a:avLst>
                    <a:gd name="adj" fmla="val 42858"/>
                    <a:gd name="vf" fmla="val 11547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233" name="AutoShape 137"/>
                <p:cNvSpPr>
                  <a:spLocks noChangeArrowheads="1"/>
                </p:cNvSpPr>
                <p:nvPr/>
              </p:nvSpPr>
              <p:spPr bwMode="auto">
                <a:xfrm>
                  <a:off x="3732" y="867"/>
                  <a:ext cx="84" cy="63"/>
                </a:xfrm>
                <a:prstGeom prst="hexagon">
                  <a:avLst>
                    <a:gd name="adj" fmla="val 42858"/>
                    <a:gd name="vf" fmla="val 11547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0234" name="Group 138"/>
              <p:cNvGrpSpPr>
                <a:grpSpLocks/>
              </p:cNvGrpSpPr>
              <p:nvPr/>
            </p:nvGrpSpPr>
            <p:grpSpPr bwMode="auto">
              <a:xfrm>
                <a:off x="4363" y="2772"/>
                <a:ext cx="79" cy="126"/>
                <a:chOff x="3732" y="801"/>
                <a:chExt cx="84" cy="129"/>
              </a:xfrm>
            </p:grpSpPr>
            <p:sp>
              <p:nvSpPr>
                <p:cNvPr id="900235" name="AutoShape 139"/>
                <p:cNvSpPr>
                  <a:spLocks noChangeArrowheads="1"/>
                </p:cNvSpPr>
                <p:nvPr/>
              </p:nvSpPr>
              <p:spPr bwMode="auto">
                <a:xfrm>
                  <a:off x="3732" y="801"/>
                  <a:ext cx="84" cy="63"/>
                </a:xfrm>
                <a:prstGeom prst="hexagon">
                  <a:avLst>
                    <a:gd name="adj" fmla="val 42858"/>
                    <a:gd name="vf" fmla="val 11547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236" name="AutoShape 140"/>
                <p:cNvSpPr>
                  <a:spLocks noChangeArrowheads="1"/>
                </p:cNvSpPr>
                <p:nvPr/>
              </p:nvSpPr>
              <p:spPr bwMode="auto">
                <a:xfrm>
                  <a:off x="3732" y="867"/>
                  <a:ext cx="84" cy="63"/>
                </a:xfrm>
                <a:prstGeom prst="hexagon">
                  <a:avLst>
                    <a:gd name="adj" fmla="val 42858"/>
                    <a:gd name="vf" fmla="val 11547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00237" name="AutoShape 141"/>
              <p:cNvSpPr>
                <a:spLocks noChangeArrowheads="1"/>
              </p:cNvSpPr>
              <p:nvPr/>
            </p:nvSpPr>
            <p:spPr bwMode="auto">
              <a:xfrm>
                <a:off x="4522" y="2740"/>
                <a:ext cx="79" cy="62"/>
              </a:xfrm>
              <a:prstGeom prst="hexagon">
                <a:avLst>
                  <a:gd name="adj" fmla="val 40957"/>
                  <a:gd name="vf" fmla="val 115470"/>
                </a:avLst>
              </a:prstGeom>
              <a:solidFill>
                <a:schemeClr val="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38" name="AutoShape 142"/>
              <p:cNvSpPr>
                <a:spLocks noChangeArrowheads="1"/>
              </p:cNvSpPr>
              <p:nvPr/>
            </p:nvSpPr>
            <p:spPr bwMode="auto">
              <a:xfrm>
                <a:off x="4522" y="2804"/>
                <a:ext cx="79" cy="62"/>
              </a:xfrm>
              <a:prstGeom prst="hexagon">
                <a:avLst>
                  <a:gd name="adj" fmla="val 40957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39" name="AutoShape 143"/>
              <p:cNvSpPr>
                <a:spLocks noChangeArrowheads="1"/>
              </p:cNvSpPr>
              <p:nvPr/>
            </p:nvSpPr>
            <p:spPr bwMode="auto">
              <a:xfrm>
                <a:off x="4468" y="2772"/>
                <a:ext cx="79" cy="62"/>
              </a:xfrm>
              <a:prstGeom prst="hexagon">
                <a:avLst>
                  <a:gd name="adj" fmla="val 40957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40" name="AutoShape 144"/>
              <p:cNvSpPr>
                <a:spLocks noChangeArrowheads="1"/>
              </p:cNvSpPr>
              <p:nvPr/>
            </p:nvSpPr>
            <p:spPr bwMode="auto">
              <a:xfrm>
                <a:off x="4468" y="2836"/>
                <a:ext cx="79" cy="62"/>
              </a:xfrm>
              <a:prstGeom prst="hexagon">
                <a:avLst>
                  <a:gd name="adj" fmla="val 40957"/>
                  <a:gd name="vf" fmla="val 115470"/>
                </a:avLst>
              </a:prstGeom>
              <a:solidFill>
                <a:srgbClr val="4E267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41" name="AutoShape 145"/>
              <p:cNvSpPr>
                <a:spLocks noChangeArrowheads="1"/>
              </p:cNvSpPr>
              <p:nvPr/>
            </p:nvSpPr>
            <p:spPr bwMode="auto">
              <a:xfrm>
                <a:off x="4567" y="2836"/>
                <a:ext cx="80" cy="62"/>
              </a:xfrm>
              <a:prstGeom prst="hexagon">
                <a:avLst>
                  <a:gd name="adj" fmla="val 41476"/>
                  <a:gd name="vf" fmla="val 11547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00242" name="Group 146"/>
              <p:cNvGrpSpPr>
                <a:grpSpLocks/>
              </p:cNvGrpSpPr>
              <p:nvPr/>
            </p:nvGrpSpPr>
            <p:grpSpPr bwMode="auto">
              <a:xfrm>
                <a:off x="4206" y="2834"/>
                <a:ext cx="192" cy="126"/>
                <a:chOff x="4158" y="2798"/>
                <a:chExt cx="192" cy="126"/>
              </a:xfrm>
            </p:grpSpPr>
            <p:grpSp>
              <p:nvGrpSpPr>
                <p:cNvPr id="900243" name="Group 147"/>
                <p:cNvGrpSpPr>
                  <a:grpSpLocks/>
                </p:cNvGrpSpPr>
                <p:nvPr/>
              </p:nvGrpSpPr>
              <p:grpSpPr bwMode="auto">
                <a:xfrm>
                  <a:off x="4212" y="2798"/>
                  <a:ext cx="80" cy="126"/>
                  <a:chOff x="3732" y="801"/>
                  <a:chExt cx="84" cy="129"/>
                </a:xfrm>
              </p:grpSpPr>
              <p:sp>
                <p:nvSpPr>
                  <p:cNvPr id="900244" name="AutoShape 148"/>
                  <p:cNvSpPr>
                    <a:spLocks noChangeArrowheads="1"/>
                  </p:cNvSpPr>
                  <p:nvPr/>
                </p:nvSpPr>
                <p:spPr bwMode="auto">
                  <a:xfrm>
                    <a:off x="3732" y="801"/>
                    <a:ext cx="84" cy="63"/>
                  </a:xfrm>
                  <a:prstGeom prst="hexagon">
                    <a:avLst>
                      <a:gd name="adj" fmla="val 42858"/>
                      <a:gd name="vf" fmla="val 115470"/>
                    </a:avLst>
                  </a:prstGeom>
                  <a:solidFill>
                    <a:srgbClr val="4E2676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0245" name="AutoShape 149"/>
                  <p:cNvSpPr>
                    <a:spLocks noChangeArrowheads="1"/>
                  </p:cNvSpPr>
                  <p:nvPr/>
                </p:nvSpPr>
                <p:spPr bwMode="auto">
                  <a:xfrm>
                    <a:off x="3732" y="867"/>
                    <a:ext cx="84" cy="63"/>
                  </a:xfrm>
                  <a:prstGeom prst="hexagon">
                    <a:avLst>
                      <a:gd name="adj" fmla="val 42858"/>
                      <a:gd name="vf" fmla="val 115470"/>
                    </a:avLst>
                  </a:prstGeom>
                  <a:solidFill>
                    <a:srgbClr val="4E2676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00246" name="AutoShape 150"/>
                <p:cNvSpPr>
                  <a:spLocks noChangeArrowheads="1"/>
                </p:cNvSpPr>
                <p:nvPr/>
              </p:nvSpPr>
              <p:spPr bwMode="auto">
                <a:xfrm>
                  <a:off x="4158" y="2833"/>
                  <a:ext cx="80" cy="62"/>
                </a:xfrm>
                <a:prstGeom prst="hexagon">
                  <a:avLst>
                    <a:gd name="adj" fmla="val 41476"/>
                    <a:gd name="vf" fmla="val 115470"/>
                  </a:avLst>
                </a:prstGeom>
                <a:solidFill>
                  <a:schemeClr val="hlink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0247" name="AutoShape 151"/>
                <p:cNvSpPr>
                  <a:spLocks noChangeArrowheads="1"/>
                </p:cNvSpPr>
                <p:nvPr/>
              </p:nvSpPr>
              <p:spPr bwMode="auto">
                <a:xfrm>
                  <a:off x="4270" y="2831"/>
                  <a:ext cx="80" cy="61"/>
                </a:xfrm>
                <a:prstGeom prst="hexagon">
                  <a:avLst>
                    <a:gd name="adj" fmla="val 42155"/>
                    <a:gd name="vf" fmla="val 115470"/>
                  </a:avLst>
                </a:prstGeom>
                <a:solidFill>
                  <a:srgbClr val="4E2676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00248" name="Group 152"/>
            <p:cNvGrpSpPr>
              <a:grpSpLocks/>
            </p:cNvGrpSpPr>
            <p:nvPr/>
          </p:nvGrpSpPr>
          <p:grpSpPr bwMode="auto">
            <a:xfrm>
              <a:off x="4867" y="3597"/>
              <a:ext cx="520" cy="165"/>
              <a:chOff x="4973" y="2702"/>
              <a:chExt cx="532" cy="215"/>
            </a:xfrm>
          </p:grpSpPr>
          <p:sp>
            <p:nvSpPr>
              <p:cNvPr id="900249" name="AutoShape 153"/>
              <p:cNvSpPr>
                <a:spLocks noChangeArrowheads="1"/>
              </p:cNvSpPr>
              <p:nvPr/>
            </p:nvSpPr>
            <p:spPr bwMode="auto">
              <a:xfrm>
                <a:off x="4973" y="2846"/>
                <a:ext cx="69" cy="71"/>
              </a:xfrm>
              <a:prstGeom prst="diamond">
                <a:avLst/>
              </a:prstGeom>
              <a:solidFill>
                <a:srgbClr val="4E267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50" name="AutoShape 154"/>
              <p:cNvSpPr>
                <a:spLocks noChangeArrowheads="1"/>
              </p:cNvSpPr>
              <p:nvPr/>
            </p:nvSpPr>
            <p:spPr bwMode="auto">
              <a:xfrm>
                <a:off x="5105" y="2846"/>
                <a:ext cx="69" cy="71"/>
              </a:xfrm>
              <a:prstGeom prst="diamond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51" name="AutoShape 155"/>
              <p:cNvSpPr>
                <a:spLocks noChangeArrowheads="1"/>
              </p:cNvSpPr>
              <p:nvPr/>
            </p:nvSpPr>
            <p:spPr bwMode="auto">
              <a:xfrm>
                <a:off x="5139" y="2812"/>
                <a:ext cx="69" cy="71"/>
              </a:xfrm>
              <a:prstGeom prst="diamond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52" name="AutoShape 156"/>
              <p:cNvSpPr>
                <a:spLocks noChangeArrowheads="1"/>
              </p:cNvSpPr>
              <p:nvPr/>
            </p:nvSpPr>
            <p:spPr bwMode="auto">
              <a:xfrm>
                <a:off x="5436" y="2758"/>
                <a:ext cx="69" cy="71"/>
              </a:xfrm>
              <a:prstGeom prst="diamond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53" name="AutoShape 157"/>
              <p:cNvSpPr>
                <a:spLocks noChangeArrowheads="1"/>
              </p:cNvSpPr>
              <p:nvPr/>
            </p:nvSpPr>
            <p:spPr bwMode="auto">
              <a:xfrm>
                <a:off x="5007" y="2812"/>
                <a:ext cx="69" cy="71"/>
              </a:xfrm>
              <a:prstGeom prst="diamond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54" name="AutoShape 158"/>
              <p:cNvSpPr>
                <a:spLocks noChangeArrowheads="1"/>
              </p:cNvSpPr>
              <p:nvPr/>
            </p:nvSpPr>
            <p:spPr bwMode="auto">
              <a:xfrm>
                <a:off x="5037" y="2842"/>
                <a:ext cx="69" cy="71"/>
              </a:xfrm>
              <a:prstGeom prst="diamond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55" name="AutoShape 159"/>
              <p:cNvSpPr>
                <a:spLocks noChangeArrowheads="1"/>
              </p:cNvSpPr>
              <p:nvPr/>
            </p:nvSpPr>
            <p:spPr bwMode="auto">
              <a:xfrm>
                <a:off x="5073" y="2809"/>
                <a:ext cx="69" cy="71"/>
              </a:xfrm>
              <a:prstGeom prst="diamond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56" name="AutoShape 160"/>
              <p:cNvSpPr>
                <a:spLocks noChangeArrowheads="1"/>
              </p:cNvSpPr>
              <p:nvPr/>
            </p:nvSpPr>
            <p:spPr bwMode="auto">
              <a:xfrm>
                <a:off x="5205" y="2740"/>
                <a:ext cx="69" cy="71"/>
              </a:xfrm>
              <a:prstGeom prst="diamond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57" name="AutoShape 161"/>
              <p:cNvSpPr>
                <a:spLocks noChangeArrowheads="1"/>
              </p:cNvSpPr>
              <p:nvPr/>
            </p:nvSpPr>
            <p:spPr bwMode="auto">
              <a:xfrm>
                <a:off x="5172" y="2776"/>
                <a:ext cx="69" cy="71"/>
              </a:xfrm>
              <a:prstGeom prst="diamond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58" name="AutoShape 162"/>
              <p:cNvSpPr>
                <a:spLocks noChangeArrowheads="1"/>
              </p:cNvSpPr>
              <p:nvPr/>
            </p:nvSpPr>
            <p:spPr bwMode="auto">
              <a:xfrm>
                <a:off x="5202" y="2806"/>
                <a:ext cx="69" cy="71"/>
              </a:xfrm>
              <a:prstGeom prst="diamond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59" name="AutoShape 163"/>
              <p:cNvSpPr>
                <a:spLocks noChangeArrowheads="1"/>
              </p:cNvSpPr>
              <p:nvPr/>
            </p:nvSpPr>
            <p:spPr bwMode="auto">
              <a:xfrm>
                <a:off x="5238" y="2773"/>
                <a:ext cx="69" cy="71"/>
              </a:xfrm>
              <a:prstGeom prst="diamond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60" name="AutoShape 164"/>
              <p:cNvSpPr>
                <a:spLocks noChangeArrowheads="1"/>
              </p:cNvSpPr>
              <p:nvPr/>
            </p:nvSpPr>
            <p:spPr bwMode="auto">
              <a:xfrm>
                <a:off x="5271" y="2737"/>
                <a:ext cx="69" cy="71"/>
              </a:xfrm>
              <a:prstGeom prst="diamond">
                <a:avLst/>
              </a:prstGeom>
              <a:solidFill>
                <a:schemeClr val="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61" name="AutoShape 165"/>
              <p:cNvSpPr>
                <a:spLocks noChangeArrowheads="1"/>
              </p:cNvSpPr>
              <p:nvPr/>
            </p:nvSpPr>
            <p:spPr bwMode="auto">
              <a:xfrm>
                <a:off x="5238" y="2773"/>
                <a:ext cx="69" cy="71"/>
              </a:xfrm>
              <a:prstGeom prst="diamond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62" name="AutoShape 166"/>
              <p:cNvSpPr>
                <a:spLocks noChangeArrowheads="1"/>
              </p:cNvSpPr>
              <p:nvPr/>
            </p:nvSpPr>
            <p:spPr bwMode="auto">
              <a:xfrm>
                <a:off x="5268" y="2803"/>
                <a:ext cx="69" cy="71"/>
              </a:xfrm>
              <a:prstGeom prst="diamond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63" name="AutoShape 167"/>
              <p:cNvSpPr>
                <a:spLocks noChangeArrowheads="1"/>
              </p:cNvSpPr>
              <p:nvPr/>
            </p:nvSpPr>
            <p:spPr bwMode="auto">
              <a:xfrm>
                <a:off x="5304" y="2770"/>
                <a:ext cx="69" cy="71"/>
              </a:xfrm>
              <a:prstGeom prst="diamond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64" name="AutoShape 168"/>
              <p:cNvSpPr>
                <a:spLocks noChangeArrowheads="1"/>
              </p:cNvSpPr>
              <p:nvPr/>
            </p:nvSpPr>
            <p:spPr bwMode="auto">
              <a:xfrm>
                <a:off x="5403" y="2728"/>
                <a:ext cx="69" cy="71"/>
              </a:xfrm>
              <a:prstGeom prst="diamond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65" name="AutoShape 169"/>
              <p:cNvSpPr>
                <a:spLocks noChangeArrowheads="1"/>
              </p:cNvSpPr>
              <p:nvPr/>
            </p:nvSpPr>
            <p:spPr bwMode="auto">
              <a:xfrm>
                <a:off x="5370" y="2764"/>
                <a:ext cx="69" cy="71"/>
              </a:xfrm>
              <a:prstGeom prst="diamond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66" name="AutoShape 170"/>
              <p:cNvSpPr>
                <a:spLocks noChangeArrowheads="1"/>
              </p:cNvSpPr>
              <p:nvPr/>
            </p:nvSpPr>
            <p:spPr bwMode="auto">
              <a:xfrm>
                <a:off x="5301" y="2833"/>
                <a:ext cx="69" cy="71"/>
              </a:xfrm>
              <a:prstGeom prst="diamond">
                <a:avLst/>
              </a:prstGeom>
              <a:solidFill>
                <a:schemeClr val="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67" name="AutoShape 171"/>
              <p:cNvSpPr>
                <a:spLocks noChangeArrowheads="1"/>
              </p:cNvSpPr>
              <p:nvPr/>
            </p:nvSpPr>
            <p:spPr bwMode="auto">
              <a:xfrm>
                <a:off x="5334" y="2800"/>
                <a:ext cx="69" cy="71"/>
              </a:xfrm>
              <a:prstGeom prst="diamond">
                <a:avLst/>
              </a:prstGeom>
              <a:solidFill>
                <a:schemeClr val="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68" name="AutoShape 172"/>
              <p:cNvSpPr>
                <a:spLocks noChangeArrowheads="1"/>
              </p:cNvSpPr>
              <p:nvPr/>
            </p:nvSpPr>
            <p:spPr bwMode="auto">
              <a:xfrm>
                <a:off x="5105" y="2770"/>
                <a:ext cx="69" cy="71"/>
              </a:xfrm>
              <a:prstGeom prst="diamond">
                <a:avLst/>
              </a:prstGeom>
              <a:solidFill>
                <a:srgbClr val="4E267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69" name="AutoShape 173"/>
              <p:cNvSpPr>
                <a:spLocks noChangeArrowheads="1"/>
              </p:cNvSpPr>
              <p:nvPr/>
            </p:nvSpPr>
            <p:spPr bwMode="auto">
              <a:xfrm>
                <a:off x="5109" y="2702"/>
                <a:ext cx="69" cy="71"/>
              </a:xfrm>
              <a:prstGeom prst="diamond">
                <a:avLst/>
              </a:prstGeom>
              <a:solidFill>
                <a:srgbClr val="4E267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270" name="AutoShape 174"/>
              <p:cNvSpPr>
                <a:spLocks noChangeArrowheads="1"/>
              </p:cNvSpPr>
              <p:nvPr/>
            </p:nvSpPr>
            <p:spPr bwMode="auto">
              <a:xfrm>
                <a:off x="5145" y="2738"/>
                <a:ext cx="69" cy="71"/>
              </a:xfrm>
              <a:prstGeom prst="diamond">
                <a:avLst/>
              </a:prstGeom>
              <a:solidFill>
                <a:srgbClr val="4E267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0271" name="Rectangle 175"/>
            <p:cNvSpPr>
              <a:spLocks noChangeArrowheads="1"/>
            </p:cNvSpPr>
            <p:nvPr/>
          </p:nvSpPr>
          <p:spPr bwMode="auto">
            <a:xfrm flipH="1" flipV="1">
              <a:off x="1814" y="2491"/>
              <a:ext cx="205" cy="1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00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r>
                <a:rPr lang="en-US" altLang="en-US" sz="1600" i="1">
                  <a:cs typeface="Arial" panose="020B0604020202020204" pitchFamily="34" charset="0"/>
                </a:rPr>
                <a:t>Application Engineering</a:t>
              </a:r>
            </a:p>
          </p:txBody>
        </p:sp>
        <p:sp>
          <p:nvSpPr>
            <p:cNvPr id="900272" name="Rectangle 176"/>
            <p:cNvSpPr>
              <a:spLocks noChangeArrowheads="1"/>
            </p:cNvSpPr>
            <p:nvPr/>
          </p:nvSpPr>
          <p:spPr bwMode="auto">
            <a:xfrm flipH="1" flipV="1">
              <a:off x="1814" y="952"/>
              <a:ext cx="205" cy="1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00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r>
                <a:rPr lang="en-US" altLang="en-US" sz="1600" i="1">
                  <a:cs typeface="Arial" panose="020B0604020202020204" pitchFamily="34" charset="0"/>
                </a:rPr>
                <a:t>Domain Engineering</a:t>
              </a:r>
            </a:p>
          </p:txBody>
        </p:sp>
        <p:sp>
          <p:nvSpPr>
            <p:cNvPr id="900273" name="AutoShape 177"/>
            <p:cNvSpPr>
              <a:spLocks noChangeArrowheads="1"/>
            </p:cNvSpPr>
            <p:nvPr/>
          </p:nvSpPr>
          <p:spPr bwMode="auto">
            <a:xfrm>
              <a:off x="2147" y="1069"/>
              <a:ext cx="3488" cy="402"/>
            </a:xfrm>
            <a:prstGeom prst="roundRect">
              <a:avLst>
                <a:gd name="adj" fmla="val 31630"/>
              </a:avLst>
            </a:prstGeom>
            <a:noFill/>
            <a:ln w="101600" algn="ctr">
              <a:solidFill>
                <a:schemeClr val="bg2">
                  <a:alpha val="89999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0274" name="Group 178"/>
            <p:cNvGrpSpPr>
              <a:grpSpLocks/>
            </p:cNvGrpSpPr>
            <p:nvPr/>
          </p:nvGrpSpPr>
          <p:grpSpPr bwMode="auto">
            <a:xfrm>
              <a:off x="2431" y="1295"/>
              <a:ext cx="3147" cy="343"/>
              <a:chOff x="2332" y="1844"/>
              <a:chExt cx="3128" cy="424"/>
            </a:xfrm>
          </p:grpSpPr>
          <p:sp>
            <p:nvSpPr>
              <p:cNvPr id="900275" name="AutoShape 179"/>
              <p:cNvSpPr>
                <a:spLocks noChangeArrowheads="1"/>
              </p:cNvSpPr>
              <p:nvPr/>
            </p:nvSpPr>
            <p:spPr bwMode="auto">
              <a:xfrm>
                <a:off x="2332" y="1844"/>
                <a:ext cx="680" cy="424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US" altLang="en-US" sz="1000">
                    <a:cs typeface="Arial" panose="020B0604020202020204" pitchFamily="34" charset="0"/>
                  </a:rPr>
                  <a:t>Domain Requirements Engineering</a:t>
                </a:r>
              </a:p>
            </p:txBody>
          </p:sp>
          <p:sp>
            <p:nvSpPr>
              <p:cNvPr id="900276" name="AutoShape 180"/>
              <p:cNvSpPr>
                <a:spLocks noChangeArrowheads="1"/>
              </p:cNvSpPr>
              <p:nvPr/>
            </p:nvSpPr>
            <p:spPr bwMode="auto">
              <a:xfrm>
                <a:off x="3148" y="1844"/>
                <a:ext cx="680" cy="424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US" altLang="en-US" sz="1100">
                    <a:cs typeface="Arial" panose="020B0604020202020204" pitchFamily="34" charset="0"/>
                  </a:rPr>
                  <a:t>Domain Design</a:t>
                </a:r>
              </a:p>
            </p:txBody>
          </p:sp>
          <p:sp>
            <p:nvSpPr>
              <p:cNvPr id="900277" name="AutoShape 181"/>
              <p:cNvSpPr>
                <a:spLocks noChangeArrowheads="1"/>
              </p:cNvSpPr>
              <p:nvPr/>
            </p:nvSpPr>
            <p:spPr bwMode="auto">
              <a:xfrm>
                <a:off x="3964" y="1844"/>
                <a:ext cx="680" cy="424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US" altLang="en-US" sz="1100">
                    <a:cs typeface="Arial" panose="020B0604020202020204" pitchFamily="34" charset="0"/>
                  </a:rPr>
                  <a:t>Domain Realisation</a:t>
                </a:r>
              </a:p>
            </p:txBody>
          </p:sp>
          <p:sp>
            <p:nvSpPr>
              <p:cNvPr id="900278" name="AutoShape 182"/>
              <p:cNvSpPr>
                <a:spLocks noChangeArrowheads="1"/>
              </p:cNvSpPr>
              <p:nvPr/>
            </p:nvSpPr>
            <p:spPr bwMode="auto">
              <a:xfrm>
                <a:off x="4780" y="1844"/>
                <a:ext cx="680" cy="424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US" altLang="en-US" sz="1100">
                    <a:cs typeface="Arial" panose="020B0604020202020204" pitchFamily="34" charset="0"/>
                  </a:rPr>
                  <a:t>Domain Testing</a:t>
                </a:r>
              </a:p>
            </p:txBody>
          </p:sp>
        </p:grpSp>
        <p:grpSp>
          <p:nvGrpSpPr>
            <p:cNvPr id="900279" name="Group 183"/>
            <p:cNvGrpSpPr>
              <a:grpSpLocks/>
            </p:cNvGrpSpPr>
            <p:nvPr/>
          </p:nvGrpSpPr>
          <p:grpSpPr bwMode="auto">
            <a:xfrm>
              <a:off x="3281" y="2019"/>
              <a:ext cx="645" cy="188"/>
              <a:chOff x="3664" y="2283"/>
              <a:chExt cx="474" cy="159"/>
            </a:xfrm>
          </p:grpSpPr>
          <p:pic>
            <p:nvPicPr>
              <p:cNvPr id="900280" name="Picture 18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3664" y="2283"/>
                <a:ext cx="100" cy="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0281" name="Picture 18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4" y="2343"/>
                <a:ext cx="100" cy="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0282" name="Picture 186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8" y="2313"/>
                <a:ext cx="100" cy="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0283" name="Picture 18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1" y="2373"/>
                <a:ext cx="100" cy="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0284" name="Picture 188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3801" y="2325"/>
                <a:ext cx="100" cy="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0285" name="Picture 189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H="1">
                <a:off x="3867" y="2325"/>
                <a:ext cx="100" cy="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0286" name="Picture 19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H="1">
                <a:off x="3993" y="2325"/>
                <a:ext cx="100" cy="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0287" name="Picture 19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H="1">
                <a:off x="3704" y="2323"/>
                <a:ext cx="100" cy="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0288" name="Picture 19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4" y="2409"/>
                <a:ext cx="104" cy="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0289" name="Picture 19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3" y="2408"/>
                <a:ext cx="104" cy="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900290" name="Group 194"/>
            <p:cNvGrpSpPr>
              <a:grpSpLocks/>
            </p:cNvGrpSpPr>
            <p:nvPr/>
          </p:nvGrpSpPr>
          <p:grpSpPr bwMode="auto">
            <a:xfrm>
              <a:off x="3236" y="3608"/>
              <a:ext cx="687" cy="168"/>
              <a:chOff x="3583" y="3553"/>
              <a:chExt cx="486" cy="137"/>
            </a:xfrm>
          </p:grpSpPr>
          <p:pic>
            <p:nvPicPr>
              <p:cNvPr id="900291" name="Picture 19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9" y="3558"/>
                <a:ext cx="100" cy="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0292" name="Picture 196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3732" y="3570"/>
                <a:ext cx="100" cy="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0293" name="Picture 19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H="1">
                <a:off x="3798" y="3570"/>
                <a:ext cx="100" cy="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0294" name="Picture 198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H="1">
                <a:off x="3924" y="3570"/>
                <a:ext cx="100" cy="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0295" name="Picture 199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H="1">
                <a:off x="3635" y="3568"/>
                <a:ext cx="100" cy="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0296" name="Picture 20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5" y="3654"/>
                <a:ext cx="104" cy="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0297" name="Picture 20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4" y="3653"/>
                <a:ext cx="104" cy="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0298" name="Picture 20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3571" y="3573"/>
                <a:ext cx="96" cy="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0299" name="Picture 20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1" y="3618"/>
                <a:ext cx="96" cy="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00300" name="Line 204"/>
            <p:cNvSpPr>
              <a:spLocks noChangeShapeType="1"/>
            </p:cNvSpPr>
            <p:nvPr/>
          </p:nvSpPr>
          <p:spPr bwMode="auto">
            <a:xfrm>
              <a:off x="2025" y="839"/>
              <a:ext cx="8" cy="15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00301" name="Line 205"/>
            <p:cNvSpPr>
              <a:spLocks noChangeShapeType="1"/>
            </p:cNvSpPr>
            <p:nvPr/>
          </p:nvSpPr>
          <p:spPr bwMode="auto">
            <a:xfrm>
              <a:off x="2033" y="2464"/>
              <a:ext cx="8" cy="14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00302" name="AutoShape 206"/>
            <p:cNvSpPr>
              <a:spLocks noChangeArrowheads="1"/>
            </p:cNvSpPr>
            <p:nvPr/>
          </p:nvSpPr>
          <p:spPr bwMode="auto">
            <a:xfrm>
              <a:off x="2666" y="2381"/>
              <a:ext cx="158" cy="299"/>
            </a:xfrm>
            <a:prstGeom prst="downArrow">
              <a:avLst>
                <a:gd name="adj1" fmla="val 50000"/>
                <a:gd name="adj2" fmla="val 47310"/>
              </a:avLst>
            </a:prstGeom>
            <a:solidFill>
              <a:srgbClr val="C0C0C0"/>
            </a:solidFill>
            <a:ln w="38100" algn="ctr">
              <a:solidFill>
                <a:srgbClr val="66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303" name="AutoShape 207"/>
            <p:cNvSpPr>
              <a:spLocks noChangeArrowheads="1"/>
            </p:cNvSpPr>
            <p:nvPr/>
          </p:nvSpPr>
          <p:spPr bwMode="auto">
            <a:xfrm>
              <a:off x="3533" y="2381"/>
              <a:ext cx="158" cy="299"/>
            </a:xfrm>
            <a:prstGeom prst="downArrow">
              <a:avLst>
                <a:gd name="adj1" fmla="val 50000"/>
                <a:gd name="adj2" fmla="val 47310"/>
              </a:avLst>
            </a:prstGeom>
            <a:solidFill>
              <a:srgbClr val="C0C0C0"/>
            </a:solidFill>
            <a:ln w="38100" algn="ctr">
              <a:solidFill>
                <a:srgbClr val="66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304" name="AutoShape 208"/>
            <p:cNvSpPr>
              <a:spLocks noChangeArrowheads="1"/>
            </p:cNvSpPr>
            <p:nvPr/>
          </p:nvSpPr>
          <p:spPr bwMode="auto">
            <a:xfrm>
              <a:off x="4350" y="2381"/>
              <a:ext cx="159" cy="299"/>
            </a:xfrm>
            <a:prstGeom prst="downArrow">
              <a:avLst>
                <a:gd name="adj1" fmla="val 50000"/>
                <a:gd name="adj2" fmla="val 47013"/>
              </a:avLst>
            </a:prstGeom>
            <a:solidFill>
              <a:srgbClr val="C0C0C0"/>
            </a:solidFill>
            <a:ln w="38100" algn="ctr">
              <a:solidFill>
                <a:srgbClr val="66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305" name="AutoShape 209"/>
            <p:cNvSpPr>
              <a:spLocks noChangeArrowheads="1"/>
            </p:cNvSpPr>
            <p:nvPr/>
          </p:nvSpPr>
          <p:spPr bwMode="auto">
            <a:xfrm>
              <a:off x="5169" y="2381"/>
              <a:ext cx="157" cy="299"/>
            </a:xfrm>
            <a:prstGeom prst="downArrow">
              <a:avLst>
                <a:gd name="adj1" fmla="val 50000"/>
                <a:gd name="adj2" fmla="val 47611"/>
              </a:avLst>
            </a:prstGeom>
            <a:solidFill>
              <a:srgbClr val="C0C0C0"/>
            </a:solidFill>
            <a:ln w="38100" algn="ctr">
              <a:solidFill>
                <a:srgbClr val="66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306" name="AutoShape 210"/>
            <p:cNvSpPr>
              <a:spLocks noChangeArrowheads="1"/>
            </p:cNvSpPr>
            <p:nvPr/>
          </p:nvSpPr>
          <p:spPr bwMode="auto">
            <a:xfrm>
              <a:off x="2213" y="893"/>
              <a:ext cx="723" cy="314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100">
                  <a:cs typeface="Arial" panose="020B0604020202020204" pitchFamily="34" charset="0"/>
                </a:rPr>
                <a:t>Product Management</a:t>
              </a:r>
            </a:p>
          </p:txBody>
        </p:sp>
        <p:sp>
          <p:nvSpPr>
            <p:cNvPr id="900307" name="Line 211"/>
            <p:cNvSpPr>
              <a:spLocks noChangeShapeType="1"/>
            </p:cNvSpPr>
            <p:nvPr/>
          </p:nvSpPr>
          <p:spPr bwMode="auto">
            <a:xfrm>
              <a:off x="3106" y="1065"/>
              <a:ext cx="232" cy="0"/>
            </a:xfrm>
            <a:prstGeom prst="line">
              <a:avLst/>
            </a:prstGeom>
            <a:noFill/>
            <a:ln w="10160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188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1109</Words>
  <Application>Microsoft Office PowerPoint</Application>
  <PresentationFormat>Custom</PresentationFormat>
  <Paragraphs>160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Diamond Grid 16x9</vt:lpstr>
      <vt:lpstr>Introduction to  Software Product Lines (SPL)</vt:lpstr>
      <vt:lpstr>Software Product Line (SPL)</vt:lpstr>
      <vt:lpstr>Evolution of Software Development</vt:lpstr>
      <vt:lpstr>Overview of SPL</vt:lpstr>
      <vt:lpstr>Software Product Line Engineering</vt:lpstr>
      <vt:lpstr>Product Lines - Motivation</vt:lpstr>
      <vt:lpstr>Product Lines - Motivation</vt:lpstr>
      <vt:lpstr>Product Lines – Goals and Characteristics</vt:lpstr>
      <vt:lpstr>Product Line Engineering Framework</vt:lpstr>
      <vt:lpstr>Managing Product Line Systems</vt:lpstr>
      <vt:lpstr>Core Asset Development</vt:lpstr>
      <vt:lpstr>Product Development</vt:lpstr>
      <vt:lpstr>Management</vt:lpstr>
      <vt:lpstr>SPL Production</vt:lpstr>
      <vt:lpstr>Product Line Benefits</vt:lpstr>
      <vt:lpstr>Introduction to Model-driven Product Line Engineering (PLE)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2014-01-24T09:25:58Z</dcterms:created>
  <dcterms:modified xsi:type="dcterms:W3CDTF">2018-01-24T03:36:03Z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