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88" r:id="rId3"/>
    <p:sldId id="291" r:id="rId4"/>
    <p:sldId id="298" r:id="rId5"/>
    <p:sldId id="289" r:id="rId6"/>
    <p:sldId id="297" r:id="rId7"/>
    <p:sldId id="293" r:id="rId8"/>
    <p:sldId id="290" r:id="rId9"/>
    <p:sldId id="296" r:id="rId10"/>
    <p:sldId id="294" r:id="rId11"/>
    <p:sldId id="295" r:id="rId12"/>
    <p:sldId id="299" r:id="rId13"/>
    <p:sldId id="300" r:id="rId14"/>
    <p:sldId id="301" r:id="rId15"/>
    <p:sldId id="302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4" autoAdjust="0"/>
    <p:restoredTop sz="95474" autoAdjust="0"/>
  </p:normalViewPr>
  <p:slideViewPr>
    <p:cSldViewPr snapToGrid="0">
      <p:cViewPr varScale="1">
        <p:scale>
          <a:sx n="74" d="100"/>
          <a:sy n="74" d="100"/>
        </p:scale>
        <p:origin x="-81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1/9/2018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de_reu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2" y="-171450"/>
            <a:ext cx="9601200" cy="1142385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What is Service Oriented Architecture (SOA</a:t>
            </a:r>
            <a:r>
              <a:rPr lang="en-US" dirty="0" smtClean="0">
                <a:latin typeface="Trebuchet MS" panose="020B0603020202020204" pitchFamily="34" charset="0"/>
              </a:rPr>
              <a:t>)?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9" y="1223963"/>
            <a:ext cx="11630024" cy="4833937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en-US" sz="2400" dirty="0" smtClean="0">
                <a:latin typeface="Trebuchet MS" panose="020B0603020202020204" pitchFamily="34" charset="0"/>
                <a:ea typeface="+mj-ea"/>
                <a:cs typeface="+mj-cs"/>
              </a:rPr>
              <a:t>SOA is an </a:t>
            </a:r>
            <a:r>
              <a:rPr lang="en-US" altLang="en-US" sz="2400" b="1" dirty="0" smtClean="0">
                <a:solidFill>
                  <a:srgbClr val="00B0F0"/>
                </a:solidFill>
                <a:latin typeface="Trebuchet MS" panose="020B0603020202020204" pitchFamily="34" charset="0"/>
                <a:ea typeface="+mj-ea"/>
                <a:cs typeface="+mj-cs"/>
              </a:rPr>
              <a:t>architecture pattern</a:t>
            </a:r>
            <a:r>
              <a:rPr lang="en-US" altLang="en-US" sz="2400" dirty="0" smtClean="0">
                <a:latin typeface="Trebuchet MS" panose="020B0603020202020204" pitchFamily="34" charset="0"/>
                <a:ea typeface="+mj-ea"/>
                <a:cs typeface="+mj-cs"/>
              </a:rPr>
              <a:t> for developing </a:t>
            </a:r>
            <a:r>
              <a:rPr lang="en-US" altLang="en-US" sz="2400" dirty="0">
                <a:latin typeface="Trebuchet MS" panose="020B0603020202020204" pitchFamily="34" charset="0"/>
                <a:ea typeface="+mj-ea"/>
                <a:cs typeface="+mj-cs"/>
              </a:rPr>
              <a:t>distributed systems where the </a:t>
            </a:r>
            <a:r>
              <a:rPr lang="en-US" altLang="en-US" sz="2400" dirty="0" smtClean="0">
                <a:latin typeface="Trebuchet MS" panose="020B0603020202020204" pitchFamily="34" charset="0"/>
                <a:ea typeface="+mj-ea"/>
                <a:cs typeface="+mj-cs"/>
              </a:rPr>
              <a:t>system functionality is developed, deployed and </a:t>
            </a:r>
            <a:r>
              <a:rPr lang="en-US" altLang="en-US" sz="2400" dirty="0" err="1" smtClean="0">
                <a:latin typeface="Trebuchet MS" panose="020B0603020202020204" pitchFamily="34" charset="0"/>
                <a:ea typeface="+mj-ea"/>
                <a:cs typeface="+mj-cs"/>
              </a:rPr>
              <a:t>utilised</a:t>
            </a:r>
            <a:r>
              <a:rPr lang="en-US" altLang="en-US" sz="2400" dirty="0" smtClean="0">
                <a:latin typeface="Trebuchet MS" panose="020B0603020202020204" pitchFamily="34" charset="0"/>
                <a:ea typeface="+mj-ea"/>
                <a:cs typeface="+mj-cs"/>
              </a:rPr>
              <a:t>  as </a:t>
            </a:r>
            <a:r>
              <a:rPr lang="en-US" altLang="en-US" sz="2400" b="1" dirty="0" smtClean="0">
                <a:solidFill>
                  <a:srgbClr val="00B0F0"/>
                </a:solidFill>
                <a:latin typeface="Trebuchet MS" panose="020B0603020202020204" pitchFamily="34" charset="0"/>
                <a:ea typeface="+mj-ea"/>
                <a:cs typeface="+mj-cs"/>
              </a:rPr>
              <a:t>stand-alone software services</a:t>
            </a:r>
            <a:r>
              <a:rPr lang="en-US" altLang="en-US" sz="2400" dirty="0" smtClean="0">
                <a:latin typeface="Trebuchet MS" panose="020B0603020202020204" pitchFamily="34" charset="0"/>
                <a:ea typeface="+mj-ea"/>
                <a:cs typeface="+mj-cs"/>
              </a:rPr>
              <a:t>.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400" dirty="0">
              <a:latin typeface="Trebuchet MS" panose="020B0603020202020204" pitchFamily="34" charset="0"/>
              <a:ea typeface="+mj-ea"/>
              <a:cs typeface="+mj-cs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sz="2400" dirty="0" smtClean="0">
                <a:latin typeface="Trebuchet MS" panose="020B0603020202020204" pitchFamily="34" charset="0"/>
              </a:rPr>
              <a:t>Three building blocks of SOA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sz="2400" dirty="0">
                <a:latin typeface="Trebuchet MS" panose="020B0603020202020204" pitchFamily="34" charset="0"/>
                <a:ea typeface="+mj-ea"/>
                <a:cs typeface="+mj-cs"/>
              </a:rPr>
              <a:t> </a:t>
            </a:r>
            <a:r>
              <a:rPr lang="en-US" altLang="en-US" sz="2400" dirty="0" smtClean="0">
                <a:latin typeface="Trebuchet MS" panose="020B0603020202020204" pitchFamily="34" charset="0"/>
                <a:ea typeface="+mj-ea"/>
                <a:cs typeface="+mj-cs"/>
              </a:rPr>
              <a:t>- </a:t>
            </a:r>
            <a:r>
              <a:rPr lang="en-US" altLang="en-US" sz="2400" b="1" dirty="0" smtClean="0">
                <a:solidFill>
                  <a:srgbClr val="00B0F0"/>
                </a:solidFill>
                <a:latin typeface="Trebuchet MS" panose="020B0603020202020204" pitchFamily="34" charset="0"/>
                <a:ea typeface="+mj-ea"/>
                <a:cs typeface="+mj-cs"/>
              </a:rPr>
              <a:t>Service Provider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sz="2400" b="1" dirty="0">
                <a:latin typeface="Trebuchet MS" panose="020B0603020202020204" pitchFamily="34" charset="0"/>
                <a:ea typeface="+mj-ea"/>
                <a:cs typeface="+mj-cs"/>
              </a:rPr>
              <a:t> </a:t>
            </a:r>
            <a:r>
              <a:rPr lang="en-US" altLang="en-US" sz="2400" b="1" dirty="0" smtClean="0">
                <a:latin typeface="Trebuchet MS" panose="020B0603020202020204" pitchFamily="34" charset="0"/>
                <a:ea typeface="+mj-ea"/>
                <a:cs typeface="+mj-cs"/>
              </a:rPr>
              <a:t>- </a:t>
            </a:r>
            <a:r>
              <a:rPr lang="en-US" altLang="en-US" sz="2400" b="1" dirty="0" smtClean="0">
                <a:solidFill>
                  <a:srgbClr val="00B0F0"/>
                </a:solidFill>
                <a:latin typeface="Trebuchet MS" panose="020B0603020202020204" pitchFamily="34" charset="0"/>
                <a:ea typeface="+mj-ea"/>
                <a:cs typeface="+mj-cs"/>
              </a:rPr>
              <a:t>Service Requester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sz="2400" b="1" dirty="0">
                <a:latin typeface="Trebuchet MS" panose="020B0603020202020204" pitchFamily="34" charset="0"/>
                <a:ea typeface="+mj-ea"/>
                <a:cs typeface="+mj-cs"/>
              </a:rPr>
              <a:t> </a:t>
            </a:r>
            <a:r>
              <a:rPr lang="en-US" altLang="en-US" sz="2400" b="1" dirty="0" smtClean="0">
                <a:latin typeface="Trebuchet MS" panose="020B0603020202020204" pitchFamily="34" charset="0"/>
                <a:ea typeface="+mj-ea"/>
                <a:cs typeface="+mj-cs"/>
              </a:rPr>
              <a:t>- </a:t>
            </a:r>
            <a:r>
              <a:rPr lang="en-US" altLang="en-US" sz="2400" b="1" dirty="0" smtClean="0">
                <a:solidFill>
                  <a:srgbClr val="00B0F0"/>
                </a:solidFill>
                <a:latin typeface="Trebuchet MS" panose="020B0603020202020204" pitchFamily="34" charset="0"/>
                <a:ea typeface="+mj-ea"/>
                <a:cs typeface="+mj-cs"/>
              </a:rPr>
              <a:t>Service Publisher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400" dirty="0">
              <a:solidFill>
                <a:srgbClr val="00B0F0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sz="2400" dirty="0" smtClean="0">
                <a:latin typeface="Trebuchet MS" panose="020B0603020202020204" pitchFamily="34" charset="0"/>
              </a:rPr>
              <a:t>Typical Examples</a:t>
            </a: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 - </a:t>
            </a:r>
            <a:r>
              <a:rPr lang="en-US" altLang="en-US" sz="2400" b="1" dirty="0" smtClean="0">
                <a:latin typeface="Trebuchet MS" panose="020B0603020202020204" pitchFamily="34" charset="0"/>
              </a:rPr>
              <a:t>Weather Reporting Service</a:t>
            </a:r>
            <a:endParaRPr lang="en-US" altLang="en-US" sz="2400" b="1" dirty="0">
              <a:latin typeface="Trebuchet MS" panose="020B0603020202020204" pitchFamily="34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sz="2400" b="1" dirty="0">
                <a:latin typeface="Trebuchet MS" panose="020B0603020202020204" pitchFamily="34" charset="0"/>
              </a:rPr>
              <a:t> - </a:t>
            </a:r>
            <a:r>
              <a:rPr lang="en-US" altLang="en-US" sz="2400" b="1" dirty="0" smtClean="0">
                <a:latin typeface="Trebuchet MS" panose="020B0603020202020204" pitchFamily="34" charset="0"/>
              </a:rPr>
              <a:t>Currency Conversion Service</a:t>
            </a:r>
            <a:endParaRPr lang="en-US" altLang="en-US" sz="2400" b="1" dirty="0">
              <a:latin typeface="Trebuchet MS" panose="020B0603020202020204" pitchFamily="34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sz="2400" b="1" dirty="0">
                <a:latin typeface="Trebuchet MS" panose="020B0603020202020204" pitchFamily="34" charset="0"/>
              </a:rPr>
              <a:t> - </a:t>
            </a:r>
            <a:r>
              <a:rPr lang="en-US" altLang="en-US" sz="2400" b="1" dirty="0" smtClean="0">
                <a:latin typeface="Trebuchet MS" panose="020B0603020202020204" pitchFamily="34" charset="0"/>
              </a:rPr>
              <a:t>Language Translation Service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sz="2400" b="1" dirty="0" smtClean="0">
                <a:latin typeface="Trebuchet MS" panose="020B0603020202020204" pitchFamily="34" charset="0"/>
              </a:rPr>
              <a:t> - Video Streaming Service</a:t>
            </a:r>
            <a:endParaRPr lang="en-US" altLang="en-US" sz="2400" b="1" dirty="0">
              <a:latin typeface="Trebuchet MS" panose="020B0603020202020204" pitchFamily="34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400" dirty="0">
              <a:solidFill>
                <a:srgbClr val="00B0F0"/>
              </a:solidFill>
              <a:latin typeface="Trebuchet MS" panose="020B0603020202020204" pitchFamily="34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400" dirty="0">
              <a:solidFill>
                <a:srgbClr val="00B0F0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endParaRPr lang="en-US" dirty="0">
              <a:latin typeface="Trebuchet MS" panose="020B0603020202020204" pitchFamily="34" charset="0"/>
              <a:ea typeface="+mj-ea"/>
              <a:cs typeface="+mj-cs"/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10169130" y="4517180"/>
            <a:ext cx="1690687" cy="769810"/>
          </a:xfrm>
          <a:prstGeom prst="flowChartAlternateProces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Service Provider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6688933" y="4589835"/>
            <a:ext cx="1690687" cy="769810"/>
          </a:xfrm>
          <a:prstGeom prst="flowChartAlternateProces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Service Requester</a:t>
            </a:r>
          </a:p>
        </p:txBody>
      </p:sp>
      <p:sp>
        <p:nvSpPr>
          <p:cNvPr id="8" name="Snip Same Side Corner Rectangle 7"/>
          <p:cNvSpPr/>
          <p:nvPr/>
        </p:nvSpPr>
        <p:spPr>
          <a:xfrm>
            <a:off x="8379620" y="2346080"/>
            <a:ext cx="1588292" cy="914400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Service Publisher</a:t>
            </a:r>
          </a:p>
        </p:txBody>
      </p:sp>
      <p:sp>
        <p:nvSpPr>
          <p:cNvPr id="9" name="Oval 8"/>
          <p:cNvSpPr/>
          <p:nvPr/>
        </p:nvSpPr>
        <p:spPr>
          <a:xfrm>
            <a:off x="8379620" y="3664433"/>
            <a:ext cx="1789510" cy="71816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Software Services</a:t>
            </a:r>
          </a:p>
        </p:txBody>
      </p:sp>
      <p:sp>
        <p:nvSpPr>
          <p:cNvPr id="11" name="Up Arrow 10"/>
          <p:cNvSpPr/>
          <p:nvPr/>
        </p:nvSpPr>
        <p:spPr>
          <a:xfrm rot="18323982">
            <a:off x="10523248" y="3022286"/>
            <a:ext cx="348868" cy="154263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 rot="2695614">
            <a:off x="7496495" y="3013188"/>
            <a:ext cx="348868" cy="154263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rot="5400000">
            <a:off x="9099941" y="4456613"/>
            <a:ext cx="348868" cy="11083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79676" y="331086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Publish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370573" y="326731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Subscribe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925561" y="525324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089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639" y="-149902"/>
            <a:ext cx="11092721" cy="1142385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rebuchet MS" panose="020B0603020202020204" pitchFamily="34" charset="0"/>
              </a:rPr>
              <a:t>Service-Oriented Software service Engineering Process</a:t>
            </a:r>
            <a:endParaRPr lang="en-US" dirty="0">
              <a:latin typeface="Trebuchet MS" panose="020B0603020202020204" pitchFamily="34" charset="0"/>
            </a:endParaRPr>
          </a:p>
        </p:txBody>
      </p:sp>
      <p:grpSp>
        <p:nvGrpSpPr>
          <p:cNvPr id="4" name="Group 7"/>
          <p:cNvGrpSpPr>
            <a:grpSpLocks noChangeAspect="1"/>
          </p:cNvGrpSpPr>
          <p:nvPr/>
        </p:nvGrpSpPr>
        <p:grpSpPr bwMode="auto">
          <a:xfrm>
            <a:off x="1819933" y="1657662"/>
            <a:ext cx="8312289" cy="3648855"/>
            <a:chOff x="886" y="1488"/>
            <a:chExt cx="4121" cy="1809"/>
          </a:xfrm>
        </p:grpSpPr>
        <p:sp>
          <p:nvSpPr>
            <p:cNvPr id="5" name="AutoShape 6"/>
            <p:cNvSpPr>
              <a:spLocks noChangeAspect="1" noChangeArrowheads="1" noTextEdit="1"/>
            </p:cNvSpPr>
            <p:nvPr/>
          </p:nvSpPr>
          <p:spPr bwMode="auto">
            <a:xfrm>
              <a:off x="886" y="1488"/>
              <a:ext cx="4121" cy="1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886" y="1488"/>
              <a:ext cx="4121" cy="1809"/>
            </a:xfrm>
            <a:prstGeom prst="rect">
              <a:avLst/>
            </a:prstGeom>
            <a:noFill/>
            <a:ln w="0">
              <a:solidFill>
                <a:srgbClr val="FFFF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965" y="2683"/>
              <a:ext cx="981" cy="597"/>
            </a:xfrm>
            <a:prstGeom prst="rect">
              <a:avLst/>
            </a:prstGeom>
            <a:solidFill>
              <a:srgbClr val="00A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2495" y="2683"/>
              <a:ext cx="980" cy="597"/>
            </a:xfrm>
            <a:prstGeom prst="rect">
              <a:avLst/>
            </a:prstGeom>
            <a:solidFill>
              <a:srgbClr val="00A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085" y="2683"/>
              <a:ext cx="965" cy="597"/>
            </a:xfrm>
            <a:prstGeom prst="rect">
              <a:avLst/>
            </a:prstGeom>
            <a:solidFill>
              <a:srgbClr val="00A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2403" y="1554"/>
              <a:ext cx="1133" cy="598"/>
            </a:xfrm>
            <a:prstGeom prst="roundRect">
              <a:avLst>
                <a:gd name="adj" fmla="val 47222"/>
              </a:avLst>
            </a:prstGeom>
            <a:solidFill>
              <a:srgbClr val="00A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2410" y="1561"/>
              <a:ext cx="1135" cy="600"/>
            </a:xfrm>
            <a:prstGeom prst="roundRect">
              <a:avLst>
                <a:gd name="adj" fmla="val 45944"/>
              </a:avLst>
            </a:prstGeom>
            <a:noFill/>
            <a:ln w="23813">
              <a:solidFill>
                <a:srgbClr val="00AFE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947" y="1554"/>
              <a:ext cx="1134" cy="598"/>
            </a:xfrm>
            <a:prstGeom prst="roundRect">
              <a:avLst>
                <a:gd name="adj" fmla="val 47222"/>
              </a:avLst>
            </a:prstGeom>
            <a:solidFill>
              <a:srgbClr val="00A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utoShape 15"/>
            <p:cNvSpPr>
              <a:spLocks noChangeArrowheads="1"/>
            </p:cNvSpPr>
            <p:nvPr/>
          </p:nvSpPr>
          <p:spPr bwMode="auto">
            <a:xfrm>
              <a:off x="954" y="1561"/>
              <a:ext cx="1135" cy="600"/>
            </a:xfrm>
            <a:prstGeom prst="roundRect">
              <a:avLst>
                <a:gd name="adj" fmla="val 45944"/>
              </a:avLst>
            </a:prstGeom>
            <a:noFill/>
            <a:ln w="23813">
              <a:solidFill>
                <a:srgbClr val="00AFE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3858" y="1571"/>
              <a:ext cx="1134" cy="614"/>
            </a:xfrm>
            <a:prstGeom prst="roundRect">
              <a:avLst>
                <a:gd name="adj" fmla="val 45944"/>
              </a:avLst>
            </a:prstGeom>
            <a:solidFill>
              <a:srgbClr val="00A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>
              <a:off x="3865" y="1578"/>
              <a:ext cx="1135" cy="617"/>
            </a:xfrm>
            <a:prstGeom prst="roundRect">
              <a:avLst>
                <a:gd name="adj" fmla="val 44736"/>
              </a:avLst>
            </a:prstGeom>
            <a:noFill/>
            <a:ln w="23813">
              <a:solidFill>
                <a:srgbClr val="00AFE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490" y="1803"/>
              <a:ext cx="261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7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" y="1787"/>
              <a:ext cx="77" cy="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3705" y="1770"/>
              <a:ext cx="92" cy="67"/>
            </a:xfrm>
            <a:custGeom>
              <a:avLst/>
              <a:gdLst>
                <a:gd name="T0" fmla="*/ 92 w 92"/>
                <a:gd name="T1" fmla="*/ 33 h 67"/>
                <a:gd name="T2" fmla="*/ 0 w 92"/>
                <a:gd name="T3" fmla="*/ 0 h 67"/>
                <a:gd name="T4" fmla="*/ 15 w 92"/>
                <a:gd name="T5" fmla="*/ 33 h 67"/>
                <a:gd name="T6" fmla="*/ 0 w 92"/>
                <a:gd name="T7" fmla="*/ 67 h 67"/>
                <a:gd name="T8" fmla="*/ 92 w 92"/>
                <a:gd name="T9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67">
                  <a:moveTo>
                    <a:pt x="92" y="33"/>
                  </a:moveTo>
                  <a:lnTo>
                    <a:pt x="0" y="0"/>
                  </a:lnTo>
                  <a:lnTo>
                    <a:pt x="15" y="33"/>
                  </a:lnTo>
                  <a:lnTo>
                    <a:pt x="0" y="67"/>
                  </a:lnTo>
                  <a:lnTo>
                    <a:pt x="92" y="33"/>
                  </a:lnTo>
                  <a:close/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2035" y="1803"/>
              <a:ext cx="26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0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5" y="1787"/>
              <a:ext cx="76" cy="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2249" y="1770"/>
              <a:ext cx="92" cy="67"/>
            </a:xfrm>
            <a:custGeom>
              <a:avLst/>
              <a:gdLst>
                <a:gd name="T0" fmla="*/ 92 w 92"/>
                <a:gd name="T1" fmla="*/ 33 h 67"/>
                <a:gd name="T2" fmla="*/ 0 w 92"/>
                <a:gd name="T3" fmla="*/ 0 h 67"/>
                <a:gd name="T4" fmla="*/ 16 w 92"/>
                <a:gd name="T5" fmla="*/ 33 h 67"/>
                <a:gd name="T6" fmla="*/ 0 w 92"/>
                <a:gd name="T7" fmla="*/ 67 h 67"/>
                <a:gd name="T8" fmla="*/ 92 w 92"/>
                <a:gd name="T9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67">
                  <a:moveTo>
                    <a:pt x="92" y="33"/>
                  </a:moveTo>
                  <a:lnTo>
                    <a:pt x="0" y="0"/>
                  </a:lnTo>
                  <a:lnTo>
                    <a:pt x="16" y="33"/>
                  </a:lnTo>
                  <a:lnTo>
                    <a:pt x="0" y="67"/>
                  </a:lnTo>
                  <a:lnTo>
                    <a:pt x="92" y="33"/>
                  </a:lnTo>
                  <a:close/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2357" y="1505"/>
              <a:ext cx="1133" cy="614"/>
            </a:xfrm>
            <a:prstGeom prst="roundRect">
              <a:avLst>
                <a:gd name="adj" fmla="val 45944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2364" y="1512"/>
              <a:ext cx="1135" cy="616"/>
            </a:xfrm>
            <a:prstGeom prst="roundRect">
              <a:avLst>
                <a:gd name="adj" fmla="val 44736"/>
              </a:avLst>
            </a:prstGeom>
            <a:noFill/>
            <a:ln w="23813">
              <a:solidFill>
                <a:srgbClr val="0083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2541" y="1720"/>
              <a:ext cx="82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Geneva" charset="0"/>
                </a:rPr>
                <a:t>Service design</a:t>
              </a:r>
              <a:endParaRPr lang="en-US" altLang="en-US"/>
            </a:p>
          </p:txBody>
        </p: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901" y="1505"/>
              <a:ext cx="1134" cy="614"/>
            </a:xfrm>
            <a:prstGeom prst="roundRect">
              <a:avLst>
                <a:gd name="adj" fmla="val 45944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908" y="1512"/>
              <a:ext cx="1135" cy="616"/>
            </a:xfrm>
            <a:prstGeom prst="roundRect">
              <a:avLst>
                <a:gd name="adj" fmla="val 44736"/>
              </a:avLst>
            </a:prstGeom>
            <a:noFill/>
            <a:ln w="23813">
              <a:solidFill>
                <a:srgbClr val="0083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1284" y="1554"/>
              <a:ext cx="44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Geneva" charset="0"/>
                </a:rPr>
                <a:t>Service</a:t>
              </a:r>
              <a:endParaRPr lang="en-US" altLang="en-US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1208" y="1720"/>
              <a:ext cx="55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Geneva" charset="0"/>
                </a:rPr>
                <a:t>candidate</a:t>
              </a:r>
              <a:endParaRPr lang="en-US" altLang="en-US"/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1131" y="1886"/>
              <a:ext cx="70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Geneva" charset="0"/>
                </a:rPr>
                <a:t>identification</a:t>
              </a:r>
              <a:endParaRPr lang="en-US" altLang="en-US"/>
            </a:p>
          </p:txBody>
        </p:sp>
        <p:sp>
          <p:nvSpPr>
            <p:cNvPr id="30" name="AutoShape 32"/>
            <p:cNvSpPr>
              <a:spLocks noChangeArrowheads="1"/>
            </p:cNvSpPr>
            <p:nvPr/>
          </p:nvSpPr>
          <p:spPr bwMode="auto">
            <a:xfrm>
              <a:off x="3827" y="1521"/>
              <a:ext cx="1119" cy="614"/>
            </a:xfrm>
            <a:prstGeom prst="roundRect">
              <a:avLst>
                <a:gd name="adj" fmla="val 45944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33"/>
            <p:cNvSpPr>
              <a:spLocks noChangeArrowheads="1"/>
            </p:cNvSpPr>
            <p:nvPr/>
          </p:nvSpPr>
          <p:spPr bwMode="auto">
            <a:xfrm>
              <a:off x="3834" y="1528"/>
              <a:ext cx="1120" cy="617"/>
            </a:xfrm>
            <a:prstGeom prst="roundRect">
              <a:avLst>
                <a:gd name="adj" fmla="val 44736"/>
              </a:avLst>
            </a:prstGeom>
            <a:noFill/>
            <a:ln w="23813">
              <a:solidFill>
                <a:srgbClr val="0083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4210" y="1554"/>
              <a:ext cx="44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Geneva" charset="0"/>
                </a:rPr>
                <a:t>Service</a:t>
              </a:r>
              <a:endParaRPr lang="en-US" altLang="en-US"/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3965" y="1720"/>
              <a:ext cx="82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Geneva" charset="0"/>
                </a:rPr>
                <a:t>implementation</a:t>
              </a:r>
              <a:endParaRPr lang="en-US" altLang="en-US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3950" y="1886"/>
              <a:ext cx="843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Geneva" charset="0"/>
                </a:rPr>
                <a:t>and deployment</a:t>
              </a:r>
              <a:endParaRPr lang="en-US" altLang="en-US"/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1009" y="2600"/>
              <a:ext cx="980" cy="6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1016" y="2607"/>
              <a:ext cx="981" cy="617"/>
            </a:xfrm>
            <a:prstGeom prst="rect">
              <a:avLst/>
            </a:prstGeom>
            <a:noFill/>
            <a:ln w="23813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2433" y="2600"/>
              <a:ext cx="965" cy="6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2440" y="2607"/>
              <a:ext cx="967" cy="617"/>
            </a:xfrm>
            <a:prstGeom prst="rect">
              <a:avLst/>
            </a:prstGeom>
            <a:noFill/>
            <a:ln w="23813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3904" y="2600"/>
              <a:ext cx="980" cy="6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3911" y="2607"/>
              <a:ext cx="982" cy="617"/>
            </a:xfrm>
            <a:prstGeom prst="rect">
              <a:avLst/>
            </a:prstGeom>
            <a:noFill/>
            <a:ln w="23813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1315" y="2716"/>
              <a:ext cx="44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Geneva" charset="0"/>
                </a:rPr>
                <a:t>Service</a:t>
              </a:r>
              <a:endParaRPr lang="en-US" altLang="en-US"/>
            </a:p>
          </p:txBody>
        </p:sp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1146" y="2882"/>
              <a:ext cx="75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Geneva" charset="0"/>
                </a:rPr>
                <a:t>requirements</a:t>
              </a:r>
              <a:endParaRPr lang="en-US" altLang="en-US"/>
            </a:p>
          </p:txBody>
        </p: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2464" y="2716"/>
              <a:ext cx="101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Geneva" charset="0"/>
                </a:rPr>
                <a:t>Service interface</a:t>
              </a:r>
              <a:endParaRPr lang="en-US" altLang="en-US"/>
            </a:p>
          </p:txBody>
        </p:sp>
        <p:sp>
          <p:nvSpPr>
            <p:cNvPr id="44" name="Rectangle 46"/>
            <p:cNvSpPr>
              <a:spLocks noChangeArrowheads="1"/>
            </p:cNvSpPr>
            <p:nvPr/>
          </p:nvSpPr>
          <p:spPr bwMode="auto">
            <a:xfrm>
              <a:off x="3138" y="2716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en-US"/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2571" y="2882"/>
              <a:ext cx="70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Geneva" charset="0"/>
                </a:rPr>
                <a:t>specification</a:t>
              </a:r>
              <a:endParaRPr lang="en-US" altLang="en-US"/>
            </a:p>
          </p:txBody>
        </p:sp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3996" y="2716"/>
              <a:ext cx="13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Geneva" charset="0"/>
                </a:rPr>
                <a:t>V</a:t>
              </a:r>
              <a:endParaRPr lang="en-US" altLang="en-US"/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4057" y="2716"/>
              <a:ext cx="7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Geneva" charset="0"/>
                </a:rPr>
                <a:t>alidated and</a:t>
              </a:r>
              <a:endParaRPr lang="en-US" altLang="en-US"/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3919" y="2882"/>
              <a:ext cx="65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Geneva" charset="0"/>
                </a:rPr>
                <a:t>deployed service</a:t>
              </a:r>
              <a:endParaRPr lang="en-US" altLang="en-US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1468" y="2119"/>
              <a:ext cx="1" cy="41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0" name="Picture 5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" y="2500"/>
              <a:ext cx="46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1438" y="2484"/>
              <a:ext cx="61" cy="99"/>
            </a:xfrm>
            <a:custGeom>
              <a:avLst/>
              <a:gdLst>
                <a:gd name="T0" fmla="*/ 30 w 61"/>
                <a:gd name="T1" fmla="*/ 99 h 99"/>
                <a:gd name="T2" fmla="*/ 61 w 61"/>
                <a:gd name="T3" fmla="*/ 0 h 99"/>
                <a:gd name="T4" fmla="*/ 30 w 61"/>
                <a:gd name="T5" fmla="*/ 16 h 99"/>
                <a:gd name="T6" fmla="*/ 0 w 61"/>
                <a:gd name="T7" fmla="*/ 0 h 99"/>
                <a:gd name="T8" fmla="*/ 30 w 61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30" y="99"/>
                  </a:moveTo>
                  <a:lnTo>
                    <a:pt x="61" y="0"/>
                  </a:lnTo>
                  <a:lnTo>
                    <a:pt x="30" y="16"/>
                  </a:lnTo>
                  <a:lnTo>
                    <a:pt x="0" y="0"/>
                  </a:lnTo>
                  <a:lnTo>
                    <a:pt x="30" y="99"/>
                  </a:lnTo>
                  <a:close/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>
              <a:off x="2924" y="2119"/>
              <a:ext cx="1" cy="41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3" name="Picture 5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" y="2500"/>
              <a:ext cx="46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2893" y="2484"/>
              <a:ext cx="61" cy="99"/>
            </a:xfrm>
            <a:custGeom>
              <a:avLst/>
              <a:gdLst>
                <a:gd name="T0" fmla="*/ 31 w 61"/>
                <a:gd name="T1" fmla="*/ 99 h 99"/>
                <a:gd name="T2" fmla="*/ 61 w 61"/>
                <a:gd name="T3" fmla="*/ 0 h 99"/>
                <a:gd name="T4" fmla="*/ 31 w 61"/>
                <a:gd name="T5" fmla="*/ 16 h 99"/>
                <a:gd name="T6" fmla="*/ 0 w 61"/>
                <a:gd name="T7" fmla="*/ 0 h 99"/>
                <a:gd name="T8" fmla="*/ 31 w 61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31" y="99"/>
                  </a:moveTo>
                  <a:lnTo>
                    <a:pt x="61" y="0"/>
                  </a:lnTo>
                  <a:lnTo>
                    <a:pt x="31" y="16"/>
                  </a:lnTo>
                  <a:lnTo>
                    <a:pt x="0" y="0"/>
                  </a:lnTo>
                  <a:lnTo>
                    <a:pt x="31" y="99"/>
                  </a:lnTo>
                  <a:close/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7"/>
            <p:cNvSpPr>
              <a:spLocks noChangeShapeType="1"/>
            </p:cNvSpPr>
            <p:nvPr/>
          </p:nvSpPr>
          <p:spPr bwMode="auto">
            <a:xfrm>
              <a:off x="4410" y="2135"/>
              <a:ext cx="1" cy="43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6" name="Picture 5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" y="2517"/>
              <a:ext cx="31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4379" y="2500"/>
              <a:ext cx="46" cy="100"/>
            </a:xfrm>
            <a:custGeom>
              <a:avLst/>
              <a:gdLst>
                <a:gd name="T0" fmla="*/ 31 w 46"/>
                <a:gd name="T1" fmla="*/ 100 h 100"/>
                <a:gd name="T2" fmla="*/ 46 w 46"/>
                <a:gd name="T3" fmla="*/ 0 h 100"/>
                <a:gd name="T4" fmla="*/ 31 w 46"/>
                <a:gd name="T5" fmla="*/ 17 h 100"/>
                <a:gd name="T6" fmla="*/ 0 w 46"/>
                <a:gd name="T7" fmla="*/ 0 h 100"/>
                <a:gd name="T8" fmla="*/ 31 w 46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0">
                  <a:moveTo>
                    <a:pt x="31" y="100"/>
                  </a:moveTo>
                  <a:lnTo>
                    <a:pt x="46" y="0"/>
                  </a:lnTo>
                  <a:lnTo>
                    <a:pt x="31" y="17"/>
                  </a:lnTo>
                  <a:lnTo>
                    <a:pt x="0" y="0"/>
                  </a:lnTo>
                  <a:lnTo>
                    <a:pt x="31" y="100"/>
                  </a:lnTo>
                  <a:close/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1727148" y="1334124"/>
            <a:ext cx="2658480" cy="41822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636115" y="1334123"/>
            <a:ext cx="2658480" cy="41822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759793" y="1351612"/>
            <a:ext cx="2658480" cy="41822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46" y="-232566"/>
            <a:ext cx="9601200" cy="1142385"/>
          </a:xfrm>
        </p:spPr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Models in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46" y="909819"/>
            <a:ext cx="11127377" cy="3809999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latin typeface="Trebuchet MS" panose="020B0603020202020204" pitchFamily="34" charset="0"/>
              </a:rPr>
              <a:t>Model-driven engineering (MDE) is a </a:t>
            </a:r>
            <a:r>
              <a:rPr lang="en-US" sz="2200" dirty="0">
                <a:solidFill>
                  <a:srgbClr val="00B0F0"/>
                </a:solidFill>
                <a:latin typeface="Trebuchet MS" panose="020B0603020202020204" pitchFamily="34" charset="0"/>
              </a:rPr>
              <a:t>software </a:t>
            </a:r>
            <a:r>
              <a:rPr lang="en-US" sz="2200" dirty="0" smtClean="0">
                <a:solidFill>
                  <a:srgbClr val="00B0F0"/>
                </a:solidFill>
                <a:latin typeface="Trebuchet MS" panose="020B0603020202020204" pitchFamily="34" charset="0"/>
              </a:rPr>
              <a:t>engineering </a:t>
            </a:r>
            <a:r>
              <a:rPr lang="en-US" sz="2200" dirty="0">
                <a:solidFill>
                  <a:srgbClr val="00B0F0"/>
                </a:solidFill>
                <a:latin typeface="Trebuchet MS" panose="020B0603020202020204" pitchFamily="34" charset="0"/>
              </a:rPr>
              <a:t>methodology</a:t>
            </a:r>
            <a:r>
              <a:rPr lang="en-US" sz="2200" dirty="0">
                <a:latin typeface="Trebuchet MS" panose="020B0603020202020204" pitchFamily="34" charset="0"/>
              </a:rPr>
              <a:t> which focuses on creating and exploiting </a:t>
            </a:r>
            <a:r>
              <a:rPr lang="en-US" sz="2200" b="1" dirty="0">
                <a:solidFill>
                  <a:srgbClr val="00B0F0"/>
                </a:solidFill>
                <a:latin typeface="Trebuchet MS" panose="020B0603020202020204" pitchFamily="34" charset="0"/>
              </a:rPr>
              <a:t>domain models</a:t>
            </a:r>
            <a:r>
              <a:rPr lang="en-US" sz="2200" dirty="0">
                <a:latin typeface="Trebuchet MS" panose="020B0603020202020204" pitchFamily="34" charset="0"/>
              </a:rPr>
              <a:t>, which are </a:t>
            </a:r>
            <a:r>
              <a:rPr lang="en-US" sz="2200" b="1" dirty="0">
                <a:solidFill>
                  <a:srgbClr val="00B0F0"/>
                </a:solidFill>
                <a:latin typeface="Trebuchet MS" panose="020B0603020202020204" pitchFamily="34" charset="0"/>
              </a:rPr>
              <a:t>conceptual models</a:t>
            </a:r>
            <a:r>
              <a:rPr lang="en-US" sz="2200" dirty="0">
                <a:latin typeface="Trebuchet MS" panose="020B0603020202020204" pitchFamily="34" charset="0"/>
              </a:rPr>
              <a:t> of all the topics related to a specific problem</a:t>
            </a:r>
            <a:r>
              <a:rPr lang="en-US" sz="2200" dirty="0" smtClean="0">
                <a:latin typeface="Trebuchet MS" panose="020B0603020202020204" pitchFamily="34" charset="0"/>
              </a:rPr>
              <a:t>. </a:t>
            </a:r>
            <a:r>
              <a:rPr lang="en-US" sz="2200" b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[Wikipedia]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dirty="0"/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 </a:t>
            </a:r>
            <a:r>
              <a:rPr lang="en-US" sz="2200" dirty="0">
                <a:latin typeface="Trebuchet MS" panose="020B0603020202020204" pitchFamily="34" charset="0"/>
              </a:rPr>
              <a:t>Model Driven Engineering, MDE for short, aims to </a:t>
            </a:r>
            <a:r>
              <a:rPr lang="en-US" sz="2200" b="1" dirty="0">
                <a:solidFill>
                  <a:srgbClr val="00B0F0"/>
                </a:solidFill>
                <a:latin typeface="Trebuchet MS" panose="020B0603020202020204" pitchFamily="34" charset="0"/>
              </a:rPr>
              <a:t>raise the level of abstraction</a:t>
            </a:r>
            <a:r>
              <a:rPr lang="en-US" sz="2200" dirty="0">
                <a:latin typeface="Trebuchet MS" panose="020B0603020202020204" pitchFamily="34" charset="0"/>
              </a:rPr>
              <a:t> in </a:t>
            </a:r>
            <a:r>
              <a:rPr lang="en-US" sz="2200" b="1" dirty="0">
                <a:solidFill>
                  <a:srgbClr val="00B0F0"/>
                </a:solidFill>
                <a:latin typeface="Trebuchet MS" panose="020B0603020202020204" pitchFamily="34" charset="0"/>
              </a:rPr>
              <a:t>program specification </a:t>
            </a:r>
            <a:r>
              <a:rPr lang="en-US" sz="2200" dirty="0">
                <a:latin typeface="Trebuchet MS" panose="020B0603020202020204" pitchFamily="34" charset="0"/>
              </a:rPr>
              <a:t>and </a:t>
            </a:r>
            <a:r>
              <a:rPr lang="en-US" sz="2200" b="1" dirty="0">
                <a:solidFill>
                  <a:srgbClr val="00B0F0"/>
                </a:solidFill>
                <a:latin typeface="Trebuchet MS" panose="020B0603020202020204" pitchFamily="34" charset="0"/>
              </a:rPr>
              <a:t>increase automation </a:t>
            </a:r>
            <a:r>
              <a:rPr lang="en-US" sz="2200" dirty="0">
                <a:latin typeface="Trebuchet MS" panose="020B0603020202020204" pitchFamily="34" charset="0"/>
              </a:rPr>
              <a:t>in program development</a:t>
            </a:r>
            <a:r>
              <a:rPr lang="en-US" sz="2200" dirty="0" smtClean="0">
                <a:latin typeface="Trebuchet MS" panose="020B0603020202020204" pitchFamily="34" charset="0"/>
              </a:rPr>
              <a:t>. </a:t>
            </a:r>
            <a:endParaRPr lang="en-US" sz="2200" dirty="0">
              <a:latin typeface="Trebuchet MS" panose="020B060302020202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2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2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48" y="3040380"/>
            <a:ext cx="6696077" cy="369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8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39084"/>
            <a:ext cx="9601200" cy="1142385"/>
          </a:xfrm>
        </p:spPr>
        <p:txBody>
          <a:bodyPr/>
          <a:lstStyle/>
          <a:p>
            <a:r>
              <a:rPr lang="en-US" dirty="0" smtClean="0"/>
              <a:t>What Exactly is a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834687" cy="3809999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latin typeface="Trebuchet MS" panose="020B0603020202020204" pitchFamily="34" charset="0"/>
              </a:rPr>
              <a:t>A model is an </a:t>
            </a:r>
            <a:r>
              <a:rPr lang="en-US" sz="2800" b="1" dirty="0">
                <a:solidFill>
                  <a:srgbClr val="00B0F0"/>
                </a:solidFill>
                <a:latin typeface="Trebuchet MS" panose="020B0603020202020204" pitchFamily="34" charset="0"/>
              </a:rPr>
              <a:t>abstract representation </a:t>
            </a:r>
            <a:r>
              <a:rPr lang="en-US" sz="2800" dirty="0">
                <a:latin typeface="Trebuchet MS" panose="020B0603020202020204" pitchFamily="34" charset="0"/>
              </a:rPr>
              <a:t>of a product, service or system that allows us to </a:t>
            </a:r>
            <a:r>
              <a:rPr lang="en-US" sz="2800" b="1" dirty="0">
                <a:solidFill>
                  <a:srgbClr val="00B0F0"/>
                </a:solidFill>
                <a:latin typeface="Trebuchet MS" panose="020B0603020202020204" pitchFamily="34" charset="0"/>
              </a:rPr>
              <a:t>investigate</a:t>
            </a:r>
            <a:r>
              <a:rPr lang="en-US" sz="2800" dirty="0">
                <a:latin typeface="Trebuchet MS" panose="020B0603020202020204" pitchFamily="34" charset="0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Trebuchet MS" panose="020B0603020202020204" pitchFamily="34" charset="0"/>
              </a:rPr>
              <a:t>verify</a:t>
            </a:r>
            <a:r>
              <a:rPr lang="en-US" sz="2800" dirty="0">
                <a:latin typeface="Trebuchet MS" panose="020B0603020202020204" pitchFamily="34" charset="0"/>
              </a:rPr>
              <a:t> and </a:t>
            </a:r>
            <a:r>
              <a:rPr lang="en-US" sz="2800" b="1" dirty="0">
                <a:solidFill>
                  <a:srgbClr val="00B0F0"/>
                </a:solidFill>
                <a:latin typeface="Trebuchet MS" panose="020B0603020202020204" pitchFamily="34" charset="0"/>
              </a:rPr>
              <a:t>document</a:t>
            </a:r>
            <a:r>
              <a:rPr lang="en-US" sz="2800" dirty="0">
                <a:latin typeface="Trebuchet MS" panose="020B0603020202020204" pitchFamily="34" charset="0"/>
              </a:rPr>
              <a:t> its properties before production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62" y="2671763"/>
            <a:ext cx="5588207" cy="3705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5000625" y="2671763"/>
            <a:ext cx="3414713" cy="254317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4" y="-342900"/>
            <a:ext cx="11320463" cy="1142385"/>
          </a:xfrm>
        </p:spPr>
        <p:txBody>
          <a:bodyPr/>
          <a:lstStyle/>
          <a:p>
            <a:r>
              <a:rPr lang="en-US" dirty="0" smtClean="0"/>
              <a:t>Model-driven Engineering vs Model-driven Development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434" y="731838"/>
            <a:ext cx="11806646" cy="5629773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200" dirty="0"/>
              <a:t> </a:t>
            </a:r>
            <a:r>
              <a:rPr lang="en-US" sz="2200" b="1" dirty="0" smtClean="0">
                <a:latin typeface="Trebuchet MS" panose="020B0603020202020204" pitchFamily="34" charset="0"/>
              </a:rPr>
              <a:t>Engineering vs Development?</a:t>
            </a:r>
            <a:endParaRPr lang="en-US" sz="2200" dirty="0">
              <a:latin typeface="Trebuchet MS" panose="020B0603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200" b="1" dirty="0">
                <a:latin typeface="Trebuchet MS" panose="020B0603020202020204" pitchFamily="34" charset="0"/>
              </a:rPr>
              <a:t>Model Driven Development aims to exploits the models to </a:t>
            </a:r>
            <a:r>
              <a:rPr lang="en-US" sz="2200" b="1" dirty="0">
                <a:solidFill>
                  <a:srgbClr val="00B0F0"/>
                </a:solidFill>
                <a:latin typeface="Trebuchet MS" panose="020B0603020202020204" pitchFamily="34" charset="0"/>
              </a:rPr>
              <a:t>implement a software </a:t>
            </a:r>
            <a:r>
              <a:rPr lang="en-US" sz="2200" b="1" dirty="0" smtClean="0">
                <a:latin typeface="Trebuchet MS" panose="020B0603020202020204" pitchFamily="34" charset="0"/>
              </a:rPr>
              <a:t>system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200" b="1" dirty="0">
                <a:latin typeface="Trebuchet MS" panose="020B0603020202020204" pitchFamily="34" charset="0"/>
              </a:rPr>
              <a:t>Model Driven </a:t>
            </a:r>
            <a:r>
              <a:rPr lang="en-US" sz="2200" b="1" dirty="0" smtClean="0">
                <a:latin typeface="Trebuchet MS" panose="020B0603020202020204" pitchFamily="34" charset="0"/>
              </a:rPr>
              <a:t>Engineering </a:t>
            </a:r>
            <a:r>
              <a:rPr lang="en-US" sz="2200" b="1" dirty="0">
                <a:latin typeface="Trebuchet MS" panose="020B0603020202020204" pitchFamily="34" charset="0"/>
              </a:rPr>
              <a:t>aims to exploits the models to </a:t>
            </a:r>
            <a:r>
              <a:rPr lang="en-US" sz="2200" b="1" dirty="0" smtClean="0">
                <a:latin typeface="Trebuchet MS" panose="020B0603020202020204" pitchFamily="34" charset="0"/>
              </a:rPr>
              <a:t>represents the </a:t>
            </a:r>
            <a:r>
              <a:rPr lang="en-US" sz="2200" b="1" dirty="0" smtClean="0">
                <a:solidFill>
                  <a:srgbClr val="00B0F0"/>
                </a:solidFill>
                <a:latin typeface="Trebuchet MS" panose="020B0603020202020204" pitchFamily="34" charset="0"/>
              </a:rPr>
              <a:t>system requirements</a:t>
            </a:r>
            <a:r>
              <a:rPr lang="en-US" sz="2200" b="1" dirty="0" smtClean="0">
                <a:latin typeface="Trebuchet MS" panose="020B0603020202020204" pitchFamily="34" charset="0"/>
              </a:rPr>
              <a:t> and </a:t>
            </a:r>
            <a:r>
              <a:rPr lang="en-US" sz="2200" b="1" dirty="0" smtClean="0">
                <a:solidFill>
                  <a:srgbClr val="00B0F0"/>
                </a:solidFill>
                <a:latin typeface="Trebuchet MS" panose="020B0603020202020204" pitchFamily="34" charset="0"/>
              </a:rPr>
              <a:t>design</a:t>
            </a:r>
            <a:r>
              <a:rPr lang="en-US" sz="2200" b="1" dirty="0" smtClean="0">
                <a:latin typeface="Trebuchet MS" panose="020B0603020202020204" pitchFamily="34" charset="0"/>
              </a:rPr>
              <a:t> for system </a:t>
            </a:r>
            <a:r>
              <a:rPr lang="en-US" sz="2200" b="1" dirty="0" smtClean="0">
                <a:solidFill>
                  <a:srgbClr val="00B0F0"/>
                </a:solidFill>
                <a:latin typeface="Trebuchet MS" panose="020B0603020202020204" pitchFamily="34" charset="0"/>
              </a:rPr>
              <a:t>implementation</a:t>
            </a:r>
            <a:r>
              <a:rPr lang="en-US" sz="2200" b="1" dirty="0" smtClean="0">
                <a:latin typeface="Trebuchet MS" panose="020B0603020202020204" pitchFamily="34" charset="0"/>
              </a:rPr>
              <a:t> and its </a:t>
            </a:r>
            <a:r>
              <a:rPr lang="en-US" sz="2200" b="1" dirty="0" smtClean="0">
                <a:solidFill>
                  <a:srgbClr val="00B0F0"/>
                </a:solidFill>
                <a:latin typeface="Trebuchet MS" panose="020B0603020202020204" pitchFamily="34" charset="0"/>
              </a:rPr>
              <a:t>evaluation</a:t>
            </a:r>
            <a:endParaRPr lang="en-US" sz="2200" b="1" dirty="0">
              <a:solidFill>
                <a:srgbClr val="00B0F0"/>
              </a:solidFill>
              <a:latin typeface="Trebuchet MS" panose="020B0603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endParaRPr lang="en-US" sz="2200" b="1" dirty="0"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66837" y="2187972"/>
            <a:ext cx="2257426" cy="6429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  <a:buClr>
                <a:schemeClr val="accent1"/>
              </a:buClr>
              <a:buSzPct val="100000"/>
            </a:pPr>
            <a:r>
              <a:rPr lang="en-US" sz="2200" b="1" dirty="0">
                <a:solidFill>
                  <a:schemeClr val="tx1"/>
                </a:solidFill>
                <a:latin typeface="Trebuchet MS" panose="020B0603020202020204" pitchFamily="34" charset="0"/>
              </a:rPr>
              <a:t>Requirements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791" y="2187972"/>
            <a:ext cx="2257426" cy="6429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  <a:buClr>
                <a:schemeClr val="accent1"/>
              </a:buClr>
              <a:buSzPct val="100000"/>
            </a:pPr>
            <a:r>
              <a:rPr lang="en-US" sz="22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Design</a:t>
            </a:r>
            <a:endParaRPr lang="en-US" sz="22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87773" y="2187972"/>
            <a:ext cx="2257426" cy="6429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  <a:buClr>
                <a:schemeClr val="accent1"/>
              </a:buClr>
              <a:buSzPct val="100000"/>
            </a:pPr>
            <a:r>
              <a:rPr lang="en-US" sz="22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Implementation</a:t>
            </a:r>
            <a:endParaRPr lang="en-US" sz="22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78926" y="2187972"/>
            <a:ext cx="2257426" cy="6429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  <a:buClr>
                <a:schemeClr val="accent1"/>
              </a:buClr>
              <a:buSzPct val="100000"/>
            </a:pPr>
            <a:r>
              <a:rPr lang="en-US" sz="22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Evaluation</a:t>
            </a:r>
            <a:endParaRPr lang="en-US" sz="22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8388" y="3231208"/>
            <a:ext cx="7315199" cy="51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  <a:buClr>
                <a:schemeClr val="accent1"/>
              </a:buClr>
              <a:buSzPct val="100000"/>
            </a:pPr>
            <a:r>
              <a:rPr lang="en-US" sz="2200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5100" y="1757363"/>
            <a:ext cx="2543175" cy="130321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4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637" y="-39687"/>
            <a:ext cx="9601200" cy="1142385"/>
          </a:xfrm>
        </p:spPr>
        <p:txBody>
          <a:bodyPr/>
          <a:lstStyle/>
          <a:p>
            <a:r>
              <a:rPr lang="en-US" dirty="0" smtClean="0"/>
              <a:t>Types of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1323974"/>
            <a:ext cx="8062913" cy="4956598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1614488" y="2400299"/>
            <a:ext cx="484632" cy="2428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7225" y="185737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Abstraction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4032" y="500276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Implementation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978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0"/>
            <a:ext cx="9601200" cy="1142385"/>
          </a:xfrm>
        </p:spPr>
        <p:txBody>
          <a:bodyPr/>
          <a:lstStyle/>
          <a:p>
            <a:r>
              <a:rPr lang="en-US" dirty="0" smtClean="0"/>
              <a:t>Tools and Technologies for MDSD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1576698"/>
            <a:ext cx="6300619" cy="33810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187" y="4019861"/>
            <a:ext cx="4599516" cy="20618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34212" y="2819532"/>
            <a:ext cx="49958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Eclipse Modeling Framework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(EMF) is an 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Eclipse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-based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modeling framework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and code generation facility for building tools and other 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applications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based on a structured data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model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3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-239097"/>
            <a:ext cx="9601200" cy="1142385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Service Oriented Architecture (SOA)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5" y="1338264"/>
            <a:ext cx="9601200" cy="3809999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latin typeface="Trebuchet MS" panose="020B0603020202020204" pitchFamily="34" charset="0"/>
                <a:ea typeface="+mj-ea"/>
                <a:cs typeface="+mj-cs"/>
              </a:rPr>
              <a:t>Service</a:t>
            </a:r>
            <a:r>
              <a:rPr lang="en-US" altLang="en-US" dirty="0"/>
              <a:t> </a:t>
            </a:r>
            <a:r>
              <a:rPr lang="en-US" altLang="en-US" sz="2800" dirty="0">
                <a:latin typeface="Trebuchet MS" panose="020B0603020202020204" pitchFamily="34" charset="0"/>
                <a:ea typeface="+mj-ea"/>
                <a:cs typeface="+mj-cs"/>
              </a:rPr>
              <a:t>consumer expresses </a:t>
            </a:r>
            <a:r>
              <a:rPr lang="en-US" altLang="en-US" sz="2800" b="1" dirty="0">
                <a:solidFill>
                  <a:srgbClr val="00B0F0"/>
                </a:solidFill>
                <a:latin typeface="Trebuchet MS" panose="020B0603020202020204" pitchFamily="34" charset="0"/>
                <a:ea typeface="+mj-ea"/>
                <a:cs typeface="+mj-cs"/>
              </a:rPr>
              <a:t>“intent</a:t>
            </a:r>
            <a:r>
              <a:rPr lang="en-US" altLang="en-US" sz="2800" b="1" dirty="0" smtClean="0">
                <a:solidFill>
                  <a:srgbClr val="00B0F0"/>
                </a:solidFill>
                <a:latin typeface="Trebuchet MS" panose="020B0603020202020204" pitchFamily="34" charset="0"/>
                <a:ea typeface="+mj-ea"/>
                <a:cs typeface="+mj-cs"/>
              </a:rPr>
              <a:t>”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00" b="1" dirty="0">
              <a:solidFill>
                <a:srgbClr val="00B0F0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latin typeface="Trebuchet MS" panose="020B0603020202020204" pitchFamily="34" charset="0"/>
                <a:ea typeface="+mj-ea"/>
                <a:cs typeface="+mj-cs"/>
              </a:rPr>
              <a:t>Service providers define </a:t>
            </a:r>
            <a:r>
              <a:rPr lang="en-US" altLang="en-US" sz="2800" b="1" dirty="0">
                <a:solidFill>
                  <a:srgbClr val="00B0F0"/>
                </a:solidFill>
                <a:latin typeface="Trebuchet MS" panose="020B0603020202020204" pitchFamily="34" charset="0"/>
                <a:ea typeface="+mj-ea"/>
                <a:cs typeface="+mj-cs"/>
              </a:rPr>
              <a:t>“offers</a:t>
            </a:r>
            <a:r>
              <a:rPr lang="en-US" altLang="en-US" sz="2800" b="1" dirty="0" smtClean="0">
                <a:solidFill>
                  <a:srgbClr val="00B0F0"/>
                </a:solidFill>
                <a:latin typeface="Trebuchet MS" panose="020B0603020202020204" pitchFamily="34" charset="0"/>
                <a:ea typeface="+mj-ea"/>
                <a:cs typeface="+mj-cs"/>
              </a:rPr>
              <a:t>”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 smtClean="0">
                <a:latin typeface="Trebuchet MS" panose="020B0603020202020204" pitchFamily="34" charset="0"/>
                <a:ea typeface="+mj-ea"/>
                <a:cs typeface="+mj-cs"/>
              </a:rPr>
              <a:t>Sometimes a mediator will:</a:t>
            </a:r>
          </a:p>
          <a:p>
            <a:pPr lvl="1"/>
            <a:r>
              <a:rPr lang="en-US" altLang="en-US" sz="2400" dirty="0">
                <a:latin typeface="Trebuchet MS" panose="020B0603020202020204" pitchFamily="34" charset="0"/>
                <a:ea typeface="+mj-ea"/>
                <a:cs typeface="+mj-cs"/>
              </a:rPr>
              <a:t>Find the </a:t>
            </a:r>
            <a:r>
              <a:rPr lang="en-US" altLang="en-US" sz="2400" b="1" dirty="0">
                <a:solidFill>
                  <a:srgbClr val="00B0F0"/>
                </a:solidFill>
                <a:latin typeface="Trebuchet MS" panose="020B0603020202020204" pitchFamily="34" charset="0"/>
                <a:ea typeface="+mj-ea"/>
                <a:cs typeface="+mj-cs"/>
              </a:rPr>
              <a:t>best offer matching an </a:t>
            </a:r>
            <a:r>
              <a:rPr lang="en-US" altLang="en-US" sz="2400" b="1" dirty="0" smtClean="0">
                <a:solidFill>
                  <a:srgbClr val="00B0F0"/>
                </a:solidFill>
                <a:latin typeface="Trebuchet MS" panose="020B0603020202020204" pitchFamily="34" charset="0"/>
                <a:ea typeface="+mj-ea"/>
                <a:cs typeface="+mj-cs"/>
              </a:rPr>
              <a:t>intent</a:t>
            </a:r>
            <a:endParaRPr lang="en-US" altLang="en-US" sz="2400" b="1" dirty="0">
              <a:solidFill>
                <a:srgbClr val="00B0F0"/>
              </a:solidFill>
              <a:latin typeface="Trebuchet MS" panose="020B0603020202020204" pitchFamily="34" charset="0"/>
              <a:ea typeface="+mj-ea"/>
              <a:cs typeface="+mj-cs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10169130" y="4517180"/>
            <a:ext cx="1690687" cy="769810"/>
          </a:xfrm>
          <a:prstGeom prst="flowChartAlternateProces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Service Provider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6688933" y="4589835"/>
            <a:ext cx="1690687" cy="769810"/>
          </a:xfrm>
          <a:prstGeom prst="flowChartAlternateProces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Service Requester</a:t>
            </a:r>
          </a:p>
        </p:txBody>
      </p:sp>
      <p:sp>
        <p:nvSpPr>
          <p:cNvPr id="7" name="Snip Same Side Corner Rectangle 6"/>
          <p:cNvSpPr/>
          <p:nvPr/>
        </p:nvSpPr>
        <p:spPr>
          <a:xfrm>
            <a:off x="8379620" y="2346080"/>
            <a:ext cx="1588292" cy="914400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Service Publisher</a:t>
            </a:r>
          </a:p>
        </p:txBody>
      </p:sp>
      <p:sp>
        <p:nvSpPr>
          <p:cNvPr id="8" name="Oval 7"/>
          <p:cNvSpPr/>
          <p:nvPr/>
        </p:nvSpPr>
        <p:spPr>
          <a:xfrm>
            <a:off x="8379620" y="3664433"/>
            <a:ext cx="1789510" cy="71816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Software Services</a:t>
            </a:r>
          </a:p>
        </p:txBody>
      </p:sp>
      <p:sp>
        <p:nvSpPr>
          <p:cNvPr id="9" name="Up Arrow 8"/>
          <p:cNvSpPr/>
          <p:nvPr/>
        </p:nvSpPr>
        <p:spPr>
          <a:xfrm rot="18323982">
            <a:off x="10523248" y="3022286"/>
            <a:ext cx="348868" cy="154263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2695614">
            <a:off x="7496495" y="3013188"/>
            <a:ext cx="348868" cy="154263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779676" y="331086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Publish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925561" y="525324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66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63" y="-75584"/>
            <a:ext cx="9601200" cy="1142385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SOA – alternative terminologies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270855" y="2075514"/>
            <a:ext cx="3716936" cy="2031792"/>
            <a:chOff x="6176572" y="2540208"/>
            <a:chExt cx="5715000" cy="327660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8157772" y="2540208"/>
              <a:ext cx="1752600" cy="9144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nl-NL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Verdana" panose="020B0604030504040204" pitchFamily="34" charset="0"/>
                </a:rPr>
                <a:t>Service </a:t>
              </a:r>
            </a:p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Verdana" panose="020B0604030504040204" pitchFamily="34" charset="0"/>
                </a:rPr>
                <a:t>registry</a:t>
              </a:r>
              <a:endParaRPr lang="en-US" altLang="en-US" sz="1800" dirty="0">
                <a:latin typeface="Verdana" panose="020B0604030504040204" pitchFamily="34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0138972" y="4902408"/>
              <a:ext cx="1752600" cy="9144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nl-NL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Verdana" panose="020B0604030504040204" pitchFamily="34" charset="0"/>
                </a:rPr>
                <a:t>Service </a:t>
              </a:r>
            </a:p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Verdana" panose="020B0604030504040204" pitchFamily="34" charset="0"/>
                </a:rPr>
                <a:t>provider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176572" y="4902408"/>
              <a:ext cx="1752600" cy="9144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nl-NL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Verdana" panose="020B0604030504040204" pitchFamily="34" charset="0"/>
                </a:rPr>
                <a:t>Service </a:t>
              </a:r>
            </a:p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Verdana" panose="020B0604030504040204" pitchFamily="34" charset="0"/>
                </a:rPr>
                <a:t>requestor</a:t>
              </a:r>
            </a:p>
          </p:txBody>
        </p:sp>
        <p:cxnSp>
          <p:nvCxnSpPr>
            <p:cNvPr id="7" name="AutoShape 6"/>
            <p:cNvCxnSpPr>
              <a:cxnSpLocks noChangeShapeType="1"/>
              <a:stCxn id="6" idx="0"/>
              <a:endCxn id="4" idx="2"/>
            </p:cNvCxnSpPr>
            <p:nvPr/>
          </p:nvCxnSpPr>
          <p:spPr bwMode="auto">
            <a:xfrm flipV="1">
              <a:off x="7052872" y="3454608"/>
              <a:ext cx="1981200" cy="1447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AutoShape 7"/>
            <p:cNvCxnSpPr>
              <a:cxnSpLocks noChangeShapeType="1"/>
              <a:stCxn id="6" idx="3"/>
              <a:endCxn id="5" idx="1"/>
            </p:cNvCxnSpPr>
            <p:nvPr/>
          </p:nvCxnSpPr>
          <p:spPr bwMode="auto">
            <a:xfrm>
              <a:off x="7929172" y="5359608"/>
              <a:ext cx="2209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8"/>
            <p:cNvCxnSpPr>
              <a:cxnSpLocks noChangeShapeType="1"/>
              <a:stCxn id="5" idx="0"/>
              <a:endCxn id="4" idx="2"/>
            </p:cNvCxnSpPr>
            <p:nvPr/>
          </p:nvCxnSpPr>
          <p:spPr bwMode="auto">
            <a:xfrm flipH="1" flipV="1">
              <a:off x="9034072" y="3454608"/>
              <a:ext cx="1981200" cy="1447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624249" y="3804652"/>
              <a:ext cx="946149" cy="366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nl-NL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Verdana" panose="020B0604030504040204" pitchFamily="34" charset="0"/>
                </a:rPr>
                <a:t>lookup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8691172" y="5435808"/>
              <a:ext cx="6778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nl-NL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Verdana" panose="020B0604030504040204" pitchFamily="34" charset="0"/>
                </a:rPr>
                <a:t>bind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0062772" y="3835608"/>
              <a:ext cx="10048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nl-NL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Verdana" panose="020B0604030504040204" pitchFamily="34" charset="0"/>
                </a:rPr>
                <a:t>publish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5334" y="1643297"/>
            <a:ext cx="6315714" cy="3918054"/>
            <a:chOff x="6113550" y="2540208"/>
            <a:chExt cx="5778022" cy="32766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8157772" y="2540208"/>
              <a:ext cx="1752600" cy="91440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nl-NL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Verdana" panose="020B0604030504040204" pitchFamily="34" charset="0"/>
                </a:rPr>
                <a:t>Rental Agency</a:t>
              </a:r>
              <a:endParaRPr lang="en-US" altLang="en-US" sz="1800" dirty="0">
                <a:latin typeface="Verdana" panose="020B0604030504040204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138972" y="4902408"/>
              <a:ext cx="1752600" cy="91440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nl-NL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Verdana" panose="020B0604030504040204" pitchFamily="34" charset="0"/>
                </a:rPr>
                <a:t>Property Owner</a:t>
              </a:r>
              <a:endParaRPr lang="en-US" altLang="en-US" sz="1800" dirty="0">
                <a:latin typeface="Verdana" panose="020B0604030504040204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176572" y="4902408"/>
              <a:ext cx="1752600" cy="91440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nl-NL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Verdana" panose="020B0604030504040204" pitchFamily="34" charset="0"/>
                </a:rPr>
                <a:t>Tenant</a:t>
              </a:r>
              <a:endParaRPr lang="en-US" altLang="en-US" sz="1800" dirty="0">
                <a:latin typeface="Verdana" panose="020B0604030504040204" pitchFamily="34" charset="0"/>
              </a:endParaRPr>
            </a:p>
          </p:txBody>
        </p:sp>
        <p:cxnSp>
          <p:nvCxnSpPr>
            <p:cNvPr id="18" name="AutoShape 6"/>
            <p:cNvCxnSpPr>
              <a:cxnSpLocks noChangeShapeType="1"/>
              <a:stCxn id="17" idx="0"/>
              <a:endCxn id="15" idx="2"/>
            </p:cNvCxnSpPr>
            <p:nvPr/>
          </p:nvCxnSpPr>
          <p:spPr bwMode="auto">
            <a:xfrm flipV="1">
              <a:off x="7052872" y="3454608"/>
              <a:ext cx="1981200" cy="1447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7"/>
            <p:cNvCxnSpPr>
              <a:cxnSpLocks noChangeShapeType="1"/>
              <a:stCxn id="17" idx="3"/>
              <a:endCxn id="16" idx="1"/>
            </p:cNvCxnSpPr>
            <p:nvPr/>
          </p:nvCxnSpPr>
          <p:spPr bwMode="auto">
            <a:xfrm>
              <a:off x="7929172" y="5359608"/>
              <a:ext cx="2209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8"/>
            <p:cNvCxnSpPr>
              <a:cxnSpLocks noChangeShapeType="1"/>
              <a:stCxn id="16" idx="0"/>
              <a:endCxn id="15" idx="2"/>
            </p:cNvCxnSpPr>
            <p:nvPr/>
          </p:nvCxnSpPr>
          <p:spPr bwMode="auto">
            <a:xfrm flipH="1" flipV="1">
              <a:off x="9034072" y="3454608"/>
              <a:ext cx="1981200" cy="1447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113550" y="3565350"/>
              <a:ext cx="2164892" cy="540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nl-NL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Verdana" panose="020B0604030504040204" pitchFamily="34" charset="0"/>
                </a:rPr>
                <a:t>Apartment(size, </a:t>
              </a:r>
            </a:p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Verdana" panose="020B0604030504040204" pitchFamily="34" charset="0"/>
                </a:rPr>
                <a:t>immediate, cheap)</a:t>
              </a:r>
              <a:endParaRPr lang="en-US" altLang="en-US" sz="1800" dirty="0">
                <a:latin typeface="Verdana" panose="020B0604030504040204" pitchFamily="34" charset="0"/>
              </a:endParaRP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8083024" y="5428693"/>
              <a:ext cx="2079071" cy="308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nl-NL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Verdana" panose="020B0604030504040204" pitchFamily="34" charset="0"/>
                </a:rPr>
                <a:t>Rental Agreement</a:t>
              </a:r>
              <a:endParaRPr lang="en-US" altLang="en-US" sz="1800" dirty="0">
                <a:latin typeface="Verdana" panose="020B0604030504040204" pitchFamily="34" charset="0"/>
              </a:endParaRP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10138972" y="3835608"/>
              <a:ext cx="1434191" cy="540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nl-NL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smtClean="0">
                  <a:latin typeface="Verdana" panose="020B0604030504040204" pitchFamily="34" charset="0"/>
                </a:rPr>
                <a:t>Property Details</a:t>
              </a:r>
              <a:endParaRPr lang="en-US" altLang="en-US" sz="1800" dirty="0"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72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-181947"/>
            <a:ext cx="9601200" cy="1142385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Software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181101"/>
            <a:ext cx="106972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600" dirty="0"/>
              <a:t>A </a:t>
            </a:r>
            <a:r>
              <a:rPr lang="en-US" altLang="en-US" sz="2600" b="1" dirty="0" smtClean="0"/>
              <a:t>Software Service </a:t>
            </a:r>
            <a:r>
              <a:rPr lang="en-US" altLang="en-US" sz="2600" dirty="0"/>
              <a:t>can be defined as</a:t>
            </a:r>
            <a:r>
              <a:rPr lang="en-US" altLang="en-US" sz="2600" dirty="0" smtClean="0"/>
              <a:t>:</a:t>
            </a:r>
          </a:p>
          <a:p>
            <a:pPr marL="274320" lvl="1" indent="0" algn="just">
              <a:buNone/>
            </a:pPr>
            <a:r>
              <a:rPr lang="en-US" altLang="en-US" sz="2200" dirty="0" smtClean="0">
                <a:latin typeface="Trebuchet MS" panose="020B0603020202020204" pitchFamily="34" charset="0"/>
              </a:rPr>
              <a:t>a </a:t>
            </a:r>
            <a:r>
              <a:rPr lang="en-US" altLang="en-US" sz="2200" b="1" dirty="0">
                <a:solidFill>
                  <a:srgbClr val="00B0F0"/>
                </a:solidFill>
                <a:latin typeface="Trebuchet MS" panose="020B0603020202020204" pitchFamily="34" charset="0"/>
              </a:rPr>
              <a:t>loosely-coupled</a:t>
            </a:r>
            <a:r>
              <a:rPr lang="en-US" altLang="en-US" sz="2200" dirty="0">
                <a:latin typeface="Trebuchet MS" panose="020B0603020202020204" pitchFamily="34" charset="0"/>
              </a:rPr>
              <a:t>, </a:t>
            </a:r>
            <a:r>
              <a:rPr lang="en-US" altLang="en-US" sz="2200" b="1" dirty="0">
                <a:solidFill>
                  <a:srgbClr val="00B0F0"/>
                </a:solidFill>
                <a:latin typeface="Trebuchet MS" panose="020B0603020202020204" pitchFamily="34" charset="0"/>
              </a:rPr>
              <a:t>reusable software component </a:t>
            </a:r>
            <a:r>
              <a:rPr lang="en-US" altLang="en-US" sz="2200" dirty="0">
                <a:latin typeface="Trebuchet MS" panose="020B0603020202020204" pitchFamily="34" charset="0"/>
              </a:rPr>
              <a:t>that encapsulates </a:t>
            </a:r>
            <a:r>
              <a:rPr lang="en-US" altLang="en-US" sz="2200" b="1" dirty="0" smtClean="0">
                <a:solidFill>
                  <a:srgbClr val="00B0F0"/>
                </a:solidFill>
                <a:latin typeface="Trebuchet MS" panose="020B0603020202020204" pitchFamily="34" charset="0"/>
              </a:rPr>
              <a:t>functionality</a:t>
            </a:r>
            <a:r>
              <a:rPr lang="en-US" altLang="en-US" sz="2200" dirty="0" smtClean="0">
                <a:latin typeface="Trebuchet MS" panose="020B0603020202020204" pitchFamily="34" charset="0"/>
              </a:rPr>
              <a:t> </a:t>
            </a:r>
            <a:r>
              <a:rPr lang="en-US" altLang="en-US" sz="2200" dirty="0">
                <a:latin typeface="Trebuchet MS" panose="020B0603020202020204" pitchFamily="34" charset="0"/>
              </a:rPr>
              <a:t>which may be </a:t>
            </a:r>
            <a:r>
              <a:rPr lang="en-US" altLang="en-US" sz="2200" b="1" dirty="0">
                <a:solidFill>
                  <a:srgbClr val="00B0F0"/>
                </a:solidFill>
                <a:latin typeface="Trebuchet MS" panose="020B0603020202020204" pitchFamily="34" charset="0"/>
              </a:rPr>
              <a:t>distributed </a:t>
            </a:r>
            <a:r>
              <a:rPr lang="en-US" altLang="en-US" sz="2200" dirty="0">
                <a:latin typeface="Trebuchet MS" panose="020B0603020202020204" pitchFamily="34" charset="0"/>
              </a:rPr>
              <a:t>and </a:t>
            </a:r>
            <a:r>
              <a:rPr lang="en-US" altLang="en-US" sz="2200" b="1" dirty="0">
                <a:solidFill>
                  <a:srgbClr val="00B0F0"/>
                </a:solidFill>
                <a:latin typeface="Trebuchet MS" panose="020B0603020202020204" pitchFamily="34" charset="0"/>
              </a:rPr>
              <a:t>programmatically accessed</a:t>
            </a:r>
            <a:r>
              <a:rPr lang="en-US" altLang="en-US" sz="2200" dirty="0">
                <a:latin typeface="Trebuchet MS" panose="020B0603020202020204" pitchFamily="34" charset="0"/>
              </a:rPr>
              <a:t>. </a:t>
            </a:r>
            <a:endParaRPr lang="en-US" altLang="en-US" sz="2200" dirty="0" smtClean="0">
              <a:latin typeface="Trebuchet MS" panose="020B0603020202020204" pitchFamily="34" charset="0"/>
            </a:endParaRPr>
          </a:p>
          <a:p>
            <a:pPr marL="274320" lvl="1" indent="0" algn="just">
              <a:spcBef>
                <a:spcPts val="2400"/>
              </a:spcBef>
              <a:spcAft>
                <a:spcPts val="2400"/>
              </a:spcAft>
              <a:buNone/>
            </a:pPr>
            <a:r>
              <a:rPr lang="en-US" sz="2200" dirty="0" smtClean="0">
                <a:latin typeface="Trebuchet MS" panose="020B0603020202020204" pitchFamily="34" charset="0"/>
              </a:rPr>
              <a:t>a </a:t>
            </a:r>
            <a:r>
              <a:rPr lang="en-US" sz="2200" dirty="0">
                <a:latin typeface="Trebuchet MS" panose="020B0603020202020204" pitchFamily="34" charset="0"/>
              </a:rPr>
              <a:t>set of </a:t>
            </a:r>
            <a:r>
              <a:rPr lang="en-US" sz="2200" b="1" dirty="0">
                <a:solidFill>
                  <a:srgbClr val="00B0F0"/>
                </a:solidFill>
                <a:latin typeface="Trebuchet MS" panose="020B0603020202020204" pitchFamily="34" charset="0"/>
              </a:rPr>
              <a:t>related software functionalities </a:t>
            </a:r>
            <a:r>
              <a:rPr lang="en-US" sz="2200" dirty="0">
                <a:latin typeface="Trebuchet MS" panose="020B0603020202020204" pitchFamily="34" charset="0"/>
              </a:rPr>
              <a:t>that can be </a:t>
            </a:r>
            <a:r>
              <a:rPr lang="en-US" sz="2200" b="1" u="sng" dirty="0">
                <a:solidFill>
                  <a:srgbClr val="00B0F0"/>
                </a:solidFill>
                <a:latin typeface="Trebuchet MS" panose="020B0603020202020204" pitchFamily="34" charset="0"/>
                <a:hlinkClick r:id="rId2" tooltip="Code reuse"/>
              </a:rPr>
              <a:t>reused</a:t>
            </a:r>
            <a:r>
              <a:rPr lang="en-US" sz="2200" dirty="0">
                <a:latin typeface="Trebuchet MS" panose="020B0603020202020204" pitchFamily="34" charset="0"/>
              </a:rPr>
              <a:t> for different purposes, together with the </a:t>
            </a:r>
            <a:r>
              <a:rPr lang="en-US" sz="2200" b="1" dirty="0">
                <a:solidFill>
                  <a:srgbClr val="00B0F0"/>
                </a:solidFill>
                <a:latin typeface="Trebuchet MS" panose="020B0603020202020204" pitchFamily="34" charset="0"/>
              </a:rPr>
              <a:t>policies</a:t>
            </a:r>
            <a:r>
              <a:rPr lang="en-US" sz="2200" dirty="0">
                <a:latin typeface="Trebuchet MS" panose="020B0603020202020204" pitchFamily="34" charset="0"/>
              </a:rPr>
              <a:t> that should control its </a:t>
            </a:r>
            <a:r>
              <a:rPr lang="en-US" sz="2200" dirty="0" smtClean="0">
                <a:latin typeface="Trebuchet MS" panose="020B0603020202020204" pitchFamily="34" charset="0"/>
              </a:rPr>
              <a:t>usage.</a:t>
            </a:r>
          </a:p>
          <a:p>
            <a:pPr marL="274320" lvl="1" indent="0">
              <a:buNone/>
            </a:pPr>
            <a:r>
              <a:rPr lang="en-US" altLang="en-US" sz="2400" dirty="0"/>
              <a:t>A </a:t>
            </a:r>
            <a:r>
              <a:rPr lang="en-US" altLang="en-US" sz="2400" b="1" dirty="0"/>
              <a:t>Web Service </a:t>
            </a:r>
            <a:r>
              <a:rPr lang="en-US" altLang="en-US" sz="2400" dirty="0"/>
              <a:t>can be defined as</a:t>
            </a:r>
            <a:r>
              <a:rPr lang="en-US" altLang="en-US" sz="2400" dirty="0" smtClean="0"/>
              <a:t>:</a:t>
            </a:r>
            <a:endParaRPr lang="en-US" sz="2200" dirty="0" smtClean="0"/>
          </a:p>
          <a:p>
            <a:pPr marL="274320" lvl="1" indent="0">
              <a:buNone/>
            </a:pPr>
            <a:r>
              <a:rPr lang="en-US" altLang="en-US" sz="2200" dirty="0"/>
              <a:t>a</a:t>
            </a:r>
            <a:r>
              <a:rPr lang="en-US" altLang="en-US" sz="2200" dirty="0" smtClean="0"/>
              <a:t>s a </a:t>
            </a:r>
            <a:r>
              <a:rPr lang="en-US" altLang="en-US" sz="2200" dirty="0"/>
              <a:t>service that is </a:t>
            </a:r>
            <a:r>
              <a:rPr lang="en-US" altLang="en-US" sz="2200" b="1" dirty="0" smtClean="0">
                <a:solidFill>
                  <a:srgbClr val="00B0F0"/>
                </a:solidFill>
              </a:rPr>
              <a:t>published</a:t>
            </a:r>
            <a:r>
              <a:rPr lang="en-US" altLang="en-US" sz="2200" dirty="0" smtClean="0"/>
              <a:t> and </a:t>
            </a:r>
            <a:r>
              <a:rPr lang="en-US" altLang="en-US" sz="2200" b="1" dirty="0" smtClean="0">
                <a:solidFill>
                  <a:srgbClr val="00B0F0"/>
                </a:solidFill>
              </a:rPr>
              <a:t>accessed</a:t>
            </a:r>
            <a:r>
              <a:rPr lang="en-US" altLang="en-US" sz="2200" dirty="0" smtClean="0"/>
              <a:t> </a:t>
            </a:r>
            <a:r>
              <a:rPr lang="en-US" altLang="en-US" sz="2200" dirty="0"/>
              <a:t>using standard Internet and XML-based protocols.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65058" y="5427503"/>
            <a:ext cx="2265962" cy="91440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Mainframe</a:t>
            </a:r>
          </a:p>
        </p:txBody>
      </p:sp>
      <p:sp>
        <p:nvSpPr>
          <p:cNvPr id="7" name="Oval 6"/>
          <p:cNvSpPr/>
          <p:nvPr/>
        </p:nvSpPr>
        <p:spPr>
          <a:xfrm>
            <a:off x="3619669" y="5440803"/>
            <a:ext cx="2265962" cy="9144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Client Server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  <a:ea typeface="+mj-ea"/>
              <a:cs typeface="+mj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376153" y="5513513"/>
            <a:ext cx="2265962" cy="9144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World Wide Web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  <a:ea typeface="+mj-ea"/>
              <a:cs typeface="+mj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9132637" y="5514064"/>
            <a:ext cx="2265962" cy="91440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SOA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  <a:ea typeface="+mj-ea"/>
              <a:cs typeface="+mj-cs"/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2720587" y="4929597"/>
            <a:ext cx="1216152" cy="476665"/>
          </a:xfrm>
          <a:prstGeom prst="curved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5654457" y="4977180"/>
            <a:ext cx="1216152" cy="476665"/>
          </a:xfrm>
          <a:prstGeom prst="curved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8322938" y="4920753"/>
            <a:ext cx="1216152" cy="476665"/>
          </a:xfrm>
          <a:prstGeom prst="curved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9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70" y="179882"/>
            <a:ext cx="9601200" cy="1142385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Key Aspects of Software Services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951382" y="1322267"/>
            <a:ext cx="9601200" cy="500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85738" indent="-185738" algn="l" rtl="0" fontAlgn="base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tabLst>
                <a:tab pos="1806575" algn="l"/>
              </a:tabLst>
              <a:defRPr sz="2400" b="1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568325" indent="-192088" algn="l" rtl="0" fontAlgn="base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tabLst>
                <a:tab pos="1806575" algn="l"/>
              </a:tabLst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046163" indent="-196850" algn="l" rtl="0" fontAlgn="base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tabLst>
                <a:tab pos="1806575" algn="l"/>
              </a:tabLst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435100" indent="-198438" algn="l" rtl="0" fontAlgn="base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tabLst>
                <a:tab pos="1806575" algn="l"/>
              </a:tabLst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03425" indent="-284163" algn="l" rtl="0" fontAlgn="base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tabLst>
                <a:tab pos="1806575" algn="l"/>
              </a:tabLst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tabLst/>
            </a:pPr>
            <a:endParaRPr lang="en-US" altLang="en-US" sz="1800" dirty="0"/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/>
            </a:pPr>
            <a:r>
              <a:rPr lang="en-US" altLang="en-US" sz="2600" b="0" dirty="0">
                <a:solidFill>
                  <a:srgbClr val="002060"/>
                </a:solidFill>
                <a:latin typeface="Trebuchet MS" panose="020B0603020202020204" pitchFamily="34" charset="0"/>
                <a:ea typeface="+mj-ea"/>
                <a:cs typeface="+mj-cs"/>
              </a:rPr>
              <a:t>Services can be discovered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/>
            </a:pPr>
            <a:r>
              <a:rPr lang="en-US" altLang="en-US" sz="2600" b="0" dirty="0">
                <a:solidFill>
                  <a:srgbClr val="002060"/>
                </a:solidFill>
                <a:latin typeface="Trebuchet MS" panose="020B0603020202020204" pitchFamily="34" charset="0"/>
                <a:ea typeface="+mj-ea"/>
                <a:cs typeface="+mj-cs"/>
              </a:rPr>
              <a:t>Services can be composed to form larger services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/>
            </a:pPr>
            <a:r>
              <a:rPr lang="en-US" altLang="en-US" sz="2600" b="0" dirty="0">
                <a:solidFill>
                  <a:srgbClr val="002060"/>
                </a:solidFill>
                <a:latin typeface="Trebuchet MS" panose="020B0603020202020204" pitchFamily="34" charset="0"/>
                <a:ea typeface="+mj-ea"/>
                <a:cs typeface="+mj-cs"/>
              </a:rPr>
              <a:t>Services adhere to a service contract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/>
            </a:pPr>
            <a:r>
              <a:rPr lang="en-US" altLang="en-US" sz="2600" b="0" dirty="0">
                <a:solidFill>
                  <a:srgbClr val="002060"/>
                </a:solidFill>
                <a:latin typeface="Trebuchet MS" panose="020B0603020202020204" pitchFamily="34" charset="0"/>
                <a:ea typeface="+mj-ea"/>
                <a:cs typeface="+mj-cs"/>
              </a:rPr>
              <a:t>Services are loosely coupled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/>
            </a:pPr>
            <a:r>
              <a:rPr lang="en-US" altLang="en-US" sz="2600" b="0" dirty="0">
                <a:solidFill>
                  <a:srgbClr val="002060"/>
                </a:solidFill>
                <a:latin typeface="Trebuchet MS" panose="020B0603020202020204" pitchFamily="34" charset="0"/>
                <a:ea typeface="+mj-ea"/>
                <a:cs typeface="+mj-cs"/>
              </a:rPr>
              <a:t>Services are stateless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/>
            </a:pPr>
            <a:r>
              <a:rPr lang="en-US" altLang="en-US" sz="2600" b="0" dirty="0" smtClean="0">
                <a:solidFill>
                  <a:srgbClr val="002060"/>
                </a:solidFill>
                <a:latin typeface="Trebuchet MS" panose="020B0603020202020204" pitchFamily="34" charset="0"/>
                <a:ea typeface="+mj-ea"/>
                <a:cs typeface="+mj-cs"/>
              </a:rPr>
              <a:t>Services </a:t>
            </a:r>
            <a:r>
              <a:rPr lang="en-US" altLang="en-US" sz="2600" b="0" dirty="0">
                <a:solidFill>
                  <a:srgbClr val="002060"/>
                </a:solidFill>
                <a:latin typeface="Trebuchet MS" panose="020B0603020202020204" pitchFamily="34" charset="0"/>
                <a:ea typeface="+mj-ea"/>
                <a:cs typeface="+mj-cs"/>
              </a:rPr>
              <a:t>hide their logic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/>
            </a:pPr>
            <a:r>
              <a:rPr lang="en-US" altLang="en-US" sz="2600" b="0" dirty="0">
                <a:solidFill>
                  <a:srgbClr val="002060"/>
                </a:solidFill>
                <a:latin typeface="Trebuchet MS" panose="020B0603020202020204" pitchFamily="34" charset="0"/>
                <a:ea typeface="+mj-ea"/>
                <a:cs typeface="+mj-cs"/>
              </a:rPr>
              <a:t>Services are reusable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/>
            </a:pPr>
            <a:r>
              <a:rPr lang="en-US" altLang="en-US" sz="2600" b="0" dirty="0">
                <a:solidFill>
                  <a:srgbClr val="002060"/>
                </a:solidFill>
                <a:latin typeface="Trebuchet MS" panose="020B0603020202020204" pitchFamily="34" charset="0"/>
                <a:ea typeface="+mj-ea"/>
                <a:cs typeface="+mj-cs"/>
              </a:rPr>
              <a:t>Services use open standards</a:t>
            </a:r>
          </a:p>
          <a:p>
            <a:pPr marL="0" indent="0">
              <a:spcBef>
                <a:spcPct val="0"/>
              </a:spcBef>
              <a:buNone/>
              <a:tabLst/>
            </a:pPr>
            <a:r>
              <a:rPr lang="en-US" altLang="en-US" sz="2600" b="0" dirty="0">
                <a:solidFill>
                  <a:srgbClr val="002060"/>
                </a:solidFill>
                <a:latin typeface="Trebuchet MS" panose="020B0603020202020204" pitchFamily="34" charset="0"/>
                <a:ea typeface="+mj-ea"/>
                <a:cs typeface="+mj-cs"/>
              </a:rPr>
              <a:t>Services facilitate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269347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075" y="0"/>
            <a:ext cx="10897850" cy="1142385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Object vs Service </a:t>
            </a:r>
            <a:r>
              <a:rPr lang="en-US" sz="2400" dirty="0">
                <a:latin typeface="Trebuchet MS" panose="020B0603020202020204" pitchFamily="34" charset="0"/>
              </a:rPr>
              <a:t>(Object-Orientation vs Service Orientation)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6355828" y="2458388"/>
            <a:ext cx="2128604" cy="434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 Login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55828" y="2893101"/>
            <a:ext cx="2128604" cy="809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chemeClr val="tx1"/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chemeClr val="tx1"/>
                </a:solidFill>
              </a:rPr>
              <a:t>Name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5828" y="3702570"/>
            <a:ext cx="2128604" cy="1214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- </a:t>
            </a:r>
            <a:r>
              <a:rPr lang="en-US" b="1" dirty="0" err="1" smtClean="0">
                <a:solidFill>
                  <a:schemeClr val="tx1"/>
                </a:solidFill>
              </a:rPr>
              <a:t>getID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- </a:t>
            </a:r>
            <a:r>
              <a:rPr lang="en-US" b="1" dirty="0" err="1" smtClean="0">
                <a:solidFill>
                  <a:schemeClr val="tx1"/>
                </a:solidFill>
              </a:rPr>
              <a:t>getName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-  </a:t>
            </a:r>
            <a:r>
              <a:rPr lang="en-US" b="1" dirty="0" err="1" smtClean="0">
                <a:solidFill>
                  <a:schemeClr val="tx1"/>
                </a:solidFill>
              </a:rPr>
              <a:t>LoginStatus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484432" y="3507698"/>
            <a:ext cx="14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08498" y="2458388"/>
            <a:ext cx="2128604" cy="434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 Registration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08498" y="2893101"/>
            <a:ext cx="2128604" cy="809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chemeClr val="tx1"/>
                </a:solidFill>
              </a:rPr>
              <a:t>isRegistered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8498" y="3702570"/>
            <a:ext cx="2128604" cy="1214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- </a:t>
            </a:r>
            <a:r>
              <a:rPr lang="en-US" b="1" dirty="0" err="1" smtClean="0">
                <a:solidFill>
                  <a:schemeClr val="tx1"/>
                </a:solidFill>
              </a:rPr>
              <a:t>RegStatus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4419" y="3050498"/>
            <a:ext cx="2008683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UserLogin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93102" y="3518965"/>
            <a:ext cx="1034322" cy="30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3867461" y="3327815"/>
            <a:ext cx="359763" cy="4197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1821304" y="3964898"/>
            <a:ext cx="7495" cy="8394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Left Bracket 22"/>
          <p:cNvSpPr/>
          <p:nvPr/>
        </p:nvSpPr>
        <p:spPr>
          <a:xfrm rot="5400000">
            <a:off x="1699508" y="4661942"/>
            <a:ext cx="243590" cy="509665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1752" y="5116233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Requester Interface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76982" y="525841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Object Classes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86058" y="255498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Service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0263" y="290891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Provider Interface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41239" y="305049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832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20" grpId="0" animBg="1"/>
      <p:bldP spid="23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66750" y="1207796"/>
            <a:ext cx="10663238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latin typeface="Trebuchet MS" panose="020B0603020202020204" pitchFamily="34" charset="0"/>
                <a:ea typeface="+mj-ea"/>
                <a:cs typeface="+mj-cs"/>
              </a:rPr>
              <a:t>Our society has become what it is today through the forces of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 err="1" smtClean="0">
                <a:solidFill>
                  <a:srgbClr val="00B0F0"/>
                </a:solidFill>
                <a:latin typeface="Trebuchet MS" panose="020B0603020202020204" pitchFamily="34" charset="0"/>
                <a:ea typeface="+mj-ea"/>
                <a:cs typeface="+mj-cs"/>
              </a:rPr>
              <a:t>Specialisation</a:t>
            </a:r>
            <a:endParaRPr lang="en-US" altLang="en-US" sz="2400" dirty="0">
              <a:solidFill>
                <a:srgbClr val="00B0F0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 err="1" smtClean="0">
                <a:solidFill>
                  <a:srgbClr val="00B0F0"/>
                </a:solidFill>
                <a:latin typeface="Trebuchet MS" panose="020B0603020202020204" pitchFamily="34" charset="0"/>
                <a:ea typeface="+mj-ea"/>
                <a:cs typeface="+mj-cs"/>
              </a:rPr>
              <a:t>Standardisation</a:t>
            </a:r>
            <a:endParaRPr lang="en-US" altLang="en-US" sz="2400" dirty="0">
              <a:solidFill>
                <a:srgbClr val="00B0F0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 smtClean="0">
                <a:solidFill>
                  <a:srgbClr val="00B0F0"/>
                </a:solidFill>
                <a:latin typeface="Trebuchet MS" panose="020B0603020202020204" pitchFamily="34" charset="0"/>
                <a:ea typeface="+mj-ea"/>
                <a:cs typeface="+mj-cs"/>
              </a:rPr>
              <a:t>Scalability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endParaRPr lang="en-US" altLang="en-US" sz="2400" dirty="0">
              <a:solidFill>
                <a:srgbClr val="00B0F0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latin typeface="Trebuchet MS" panose="020B0603020202020204" pitchFamily="34" charset="0"/>
                <a:ea typeface="+mj-ea"/>
                <a:cs typeface="+mj-cs"/>
              </a:rPr>
              <a:t>It is now almost exclusively “service” oriented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00B0F0"/>
                </a:solidFill>
                <a:latin typeface="Trebuchet MS" panose="020B0603020202020204" pitchFamily="34" charset="0"/>
                <a:ea typeface="+mj-ea"/>
                <a:cs typeface="+mj-cs"/>
              </a:rPr>
              <a:t>Transportation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00B0F0"/>
                </a:solidFill>
                <a:latin typeface="Trebuchet MS" panose="020B0603020202020204" pitchFamily="34" charset="0"/>
                <a:ea typeface="+mj-ea"/>
                <a:cs typeface="+mj-cs"/>
              </a:rPr>
              <a:t>Telecommunication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00B0F0"/>
                </a:solidFill>
                <a:latin typeface="Trebuchet MS" panose="020B0603020202020204" pitchFamily="34" charset="0"/>
                <a:ea typeface="+mj-ea"/>
                <a:cs typeface="+mj-cs"/>
              </a:rPr>
              <a:t>Retail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00B0F0"/>
                </a:solidFill>
                <a:latin typeface="Trebuchet MS" panose="020B0603020202020204" pitchFamily="34" charset="0"/>
                <a:ea typeface="+mj-ea"/>
                <a:cs typeface="+mj-cs"/>
              </a:rPr>
              <a:t>Healthcare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00B0F0"/>
                </a:solidFill>
                <a:latin typeface="Trebuchet MS" panose="020B0603020202020204" pitchFamily="34" charset="0"/>
                <a:ea typeface="+mj-ea"/>
                <a:cs typeface="+mj-cs"/>
              </a:rPr>
              <a:t>Financial services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endParaRPr lang="en-US" altLang="en-US" sz="2400" dirty="0">
              <a:solidFill>
                <a:srgbClr val="00B0F0"/>
              </a:solidFill>
              <a:latin typeface="Trebuchet MS" panose="020B0603020202020204" pitchFamily="34" charset="0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-185737"/>
            <a:ext cx="9601200" cy="1142385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Service-Orientation in Real World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6" t="8112" r="10924" b="7093"/>
          <a:stretch/>
        </p:blipFill>
        <p:spPr>
          <a:xfrm>
            <a:off x="9658219" y="3891988"/>
            <a:ext cx="890718" cy="8511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13" y="3514397"/>
            <a:ext cx="1266826" cy="869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56" y="2201485"/>
            <a:ext cx="942975" cy="9471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813" y="3264692"/>
            <a:ext cx="1119187" cy="111918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2723178">
            <a:off x="8886521" y="3942462"/>
            <a:ext cx="552794" cy="22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9715866" y="3364066"/>
            <a:ext cx="552794" cy="22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9613773">
            <a:off x="10565038" y="3942462"/>
            <a:ext cx="552794" cy="22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19" y="5592642"/>
            <a:ext cx="983390" cy="98339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5400000">
            <a:off x="9822418" y="5037158"/>
            <a:ext cx="552794" cy="22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3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784" y="0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rebuchet MS" panose="020B0603020202020204" pitchFamily="34" charset="0"/>
              </a:rPr>
              <a:t>Service-Orientation: the Restaurant Analogy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784" y="1471536"/>
            <a:ext cx="11617376" cy="3809999"/>
          </a:xfrm>
        </p:spPr>
        <p:txBody>
          <a:bodyPr>
            <a:normAutofit lnSpcReduction="10000"/>
          </a:bodyPr>
          <a:lstStyle/>
          <a:p>
            <a:pPr marL="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sz="2800" dirty="0">
                <a:latin typeface="Trebuchet MS" panose="020B0603020202020204" pitchFamily="34" charset="0"/>
                <a:ea typeface="+mj-ea"/>
                <a:cs typeface="+mj-cs"/>
              </a:rPr>
              <a:t>Restaurant provides food: </a:t>
            </a:r>
            <a:r>
              <a:rPr lang="en-US" altLang="en-US" sz="2800" b="1" dirty="0">
                <a:solidFill>
                  <a:srgbClr val="00B0F0"/>
                </a:solidFill>
                <a:latin typeface="Trebuchet MS" panose="020B0603020202020204" pitchFamily="34" charset="0"/>
                <a:ea typeface="+mj-ea"/>
                <a:cs typeface="+mj-cs"/>
              </a:rPr>
              <a:t>a service</a:t>
            </a:r>
          </a:p>
          <a:p>
            <a:pPr marL="0" indent="-342900">
              <a:lnSpc>
                <a:spcPct val="100000"/>
              </a:lnSpc>
              <a:spcBef>
                <a:spcPct val="0"/>
              </a:spcBef>
            </a:pPr>
            <a:endParaRPr lang="en-US" altLang="en-US" sz="2800" dirty="0">
              <a:latin typeface="Trebuchet MS" panose="020B0603020202020204" pitchFamily="34" charset="0"/>
              <a:ea typeface="+mj-ea"/>
              <a:cs typeface="+mj-cs"/>
            </a:endParaRPr>
          </a:p>
          <a:p>
            <a:pPr marL="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sz="2800" dirty="0">
                <a:latin typeface="Trebuchet MS" panose="020B0603020202020204" pitchFamily="34" charset="0"/>
                <a:ea typeface="+mj-ea"/>
                <a:cs typeface="+mj-cs"/>
              </a:rPr>
              <a:t>After the order is taken, food is produced, served, …: service may consist of other services</a:t>
            </a:r>
          </a:p>
          <a:p>
            <a:pPr marL="0" indent="-342900">
              <a:lnSpc>
                <a:spcPct val="100000"/>
              </a:lnSpc>
              <a:spcBef>
                <a:spcPct val="0"/>
              </a:spcBef>
            </a:pPr>
            <a:endParaRPr lang="en-US" altLang="en-US" sz="2800" dirty="0">
              <a:latin typeface="Trebuchet MS" panose="020B0603020202020204" pitchFamily="34" charset="0"/>
              <a:ea typeface="+mj-ea"/>
              <a:cs typeface="+mj-cs"/>
            </a:endParaRPr>
          </a:p>
          <a:p>
            <a:pPr marL="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sz="2800" dirty="0">
                <a:latin typeface="Trebuchet MS" panose="020B0603020202020204" pitchFamily="34" charset="0"/>
                <a:ea typeface="+mj-ea"/>
                <a:cs typeface="+mj-cs"/>
              </a:rPr>
              <a:t>The menu indicates the service provided: </a:t>
            </a:r>
            <a:r>
              <a:rPr lang="en-US" altLang="en-US" sz="2800" b="1" dirty="0">
                <a:solidFill>
                  <a:srgbClr val="00B0F0"/>
                </a:solidFill>
                <a:latin typeface="Trebuchet MS" panose="020B0603020202020204" pitchFamily="34" charset="0"/>
                <a:ea typeface="+mj-ea"/>
                <a:cs typeface="+mj-cs"/>
              </a:rPr>
              <a:t>a service description</a:t>
            </a:r>
          </a:p>
          <a:p>
            <a:pPr marL="0" indent="-342900">
              <a:lnSpc>
                <a:spcPct val="100000"/>
              </a:lnSpc>
              <a:spcBef>
                <a:spcPct val="0"/>
              </a:spcBef>
            </a:pPr>
            <a:endParaRPr lang="en-US" altLang="en-US" sz="2800" dirty="0">
              <a:latin typeface="Trebuchet MS" panose="020B0603020202020204" pitchFamily="34" charset="0"/>
              <a:ea typeface="+mj-ea"/>
              <a:cs typeface="+mj-cs"/>
            </a:endParaRPr>
          </a:p>
          <a:p>
            <a:pPr marL="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sz="2800" dirty="0">
                <a:latin typeface="Trebuchet MS" panose="020B0603020202020204" pitchFamily="34" charset="0"/>
                <a:ea typeface="+mj-ea"/>
                <a:cs typeface="+mj-cs"/>
              </a:rPr>
              <a:t>The order is written down, or yelled at, the cook: </a:t>
            </a:r>
            <a:r>
              <a:rPr lang="en-US" altLang="en-US" sz="2800" b="1" dirty="0">
                <a:solidFill>
                  <a:srgbClr val="00B0F0"/>
                </a:solidFill>
                <a:latin typeface="Trebuchet MS" panose="020B0603020202020204" pitchFamily="34" charset="0"/>
                <a:ea typeface="+mj-ea"/>
                <a:cs typeface="+mj-cs"/>
              </a:rPr>
              <a:t>services communicate through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793" y="0"/>
            <a:ext cx="9601200" cy="1142385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SOA based on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30" y="1471534"/>
            <a:ext cx="11266358" cy="3809999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en-US" sz="2800" dirty="0" smtClean="0">
                <a:latin typeface="Trebuchet MS" panose="020B0603020202020204" pitchFamily="34" charset="0"/>
                <a:ea typeface="+mj-ea"/>
                <a:cs typeface="+mj-cs"/>
              </a:rPr>
              <a:t>SOA is a means </a:t>
            </a:r>
            <a:r>
              <a:rPr lang="en-US" altLang="en-US" sz="2800" dirty="0">
                <a:latin typeface="Trebuchet MS" panose="020B0603020202020204" pitchFamily="34" charset="0"/>
                <a:ea typeface="+mj-ea"/>
                <a:cs typeface="+mj-cs"/>
              </a:rPr>
              <a:t>of developing distributed systems where the components are stand-alone services</a:t>
            </a:r>
            <a:r>
              <a:rPr lang="en-US" altLang="en-US" sz="2800" dirty="0" smtClean="0">
                <a:latin typeface="Trebuchet MS" panose="020B0603020202020204" pitchFamily="34" charset="0"/>
                <a:ea typeface="+mj-ea"/>
                <a:cs typeface="+mj-cs"/>
              </a:rPr>
              <a:t>.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800" dirty="0">
              <a:latin typeface="Trebuchet MS" panose="020B0603020202020204" pitchFamily="34" charset="0"/>
              <a:ea typeface="+mj-ea"/>
              <a:cs typeface="+mj-cs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sz="2800" dirty="0" smtClean="0">
                <a:latin typeface="Trebuchet MS" panose="020B0603020202020204" pitchFamily="34" charset="0"/>
                <a:ea typeface="+mj-ea"/>
                <a:cs typeface="+mj-cs"/>
              </a:rPr>
              <a:t>Services may execute on different computers from different service providers.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800" dirty="0">
              <a:latin typeface="Trebuchet MS" panose="020B0603020202020204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38603" y="4579493"/>
            <a:ext cx="821961" cy="70204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16380" y="4472064"/>
            <a:ext cx="844446" cy="68455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37929" y="5426016"/>
            <a:ext cx="298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Document for Translation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7" r="21103" b="8263"/>
          <a:stretch/>
        </p:blipFill>
        <p:spPr>
          <a:xfrm>
            <a:off x="9569582" y="4210250"/>
            <a:ext cx="1289154" cy="1293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82525" y="5503464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Translation Services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15201" y="3565673"/>
            <a:ext cx="1618937" cy="48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Web Server</a:t>
            </a:r>
            <a:endParaRPr lang="en-US" b="1" dirty="0"/>
          </a:p>
        </p:txBody>
      </p:sp>
      <p:sp>
        <p:nvSpPr>
          <p:cNvPr id="10" name="Down Arrow 9"/>
          <p:cNvSpPr/>
          <p:nvPr/>
        </p:nvSpPr>
        <p:spPr>
          <a:xfrm rot="7700630">
            <a:off x="9417256" y="3796665"/>
            <a:ext cx="304650" cy="50135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5022493">
            <a:off x="6581531" y="3781561"/>
            <a:ext cx="259012" cy="5835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 flipH="1">
            <a:off x="7963084" y="4602075"/>
            <a:ext cx="246901" cy="73647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0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530</Words>
  <Application>Microsoft Office PowerPoint</Application>
  <PresentationFormat>Custom</PresentationFormat>
  <Paragraphs>161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Diamond Grid 16x9</vt:lpstr>
      <vt:lpstr>What is Service Oriented Architecture (SOA)?</vt:lpstr>
      <vt:lpstr>Service Oriented Architecture (SOA)</vt:lpstr>
      <vt:lpstr>SOA – alternative terminologies</vt:lpstr>
      <vt:lpstr>Software Services</vt:lpstr>
      <vt:lpstr>Key Aspects of Software Services</vt:lpstr>
      <vt:lpstr>Object vs Service (Object-Orientation vs Service Orientation)</vt:lpstr>
      <vt:lpstr>Service-Orientation in Real World</vt:lpstr>
      <vt:lpstr>Service-Orientation: the Restaurant Analogy</vt:lpstr>
      <vt:lpstr>SOA based on Web Services</vt:lpstr>
      <vt:lpstr>Service-Oriented Software service Engineering Process</vt:lpstr>
      <vt:lpstr>Models in Software Engineering</vt:lpstr>
      <vt:lpstr>What Exactly is a Model?</vt:lpstr>
      <vt:lpstr>Model-driven Engineering vs Model-driven Development</vt:lpstr>
      <vt:lpstr>Types of Models</vt:lpstr>
      <vt:lpstr>Tools and Technologies for MDSD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2014-01-24T09:25:58Z</dcterms:created>
  <dcterms:modified xsi:type="dcterms:W3CDTF">2018-01-09T05:54:22Z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