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302" r:id="rId4"/>
    <p:sldId id="303" r:id="rId5"/>
    <p:sldId id="331" r:id="rId6"/>
    <p:sldId id="333" r:id="rId7"/>
    <p:sldId id="335" r:id="rId8"/>
    <p:sldId id="336" r:id="rId9"/>
    <p:sldId id="355" r:id="rId10"/>
    <p:sldId id="356" r:id="rId11"/>
    <p:sldId id="354" r:id="rId12"/>
    <p:sldId id="339" r:id="rId13"/>
    <p:sldId id="373" r:id="rId14"/>
    <p:sldId id="375" r:id="rId15"/>
    <p:sldId id="382" r:id="rId16"/>
    <p:sldId id="383" r:id="rId17"/>
    <p:sldId id="395" r:id="rId18"/>
    <p:sldId id="402" r:id="rId19"/>
    <p:sldId id="404" r:id="rId20"/>
    <p:sldId id="407" r:id="rId21"/>
    <p:sldId id="396" r:id="rId22"/>
    <p:sldId id="397" r:id="rId23"/>
    <p:sldId id="378" r:id="rId24"/>
    <p:sldId id="379" r:id="rId25"/>
    <p:sldId id="40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65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18D47-451C-4CAC-8F55-B03E4C6FD216}" type="datetimeFigureOut">
              <a:rPr lang="en-IE" smtClean="0"/>
              <a:t>10/01/2018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68D40-47C7-4FC5-A3A7-00478A3C2A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631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AF71-02A3-46FB-8593-3D5F029059DF}" type="datetimeFigureOut">
              <a:rPr lang="en-IE" smtClean="0"/>
              <a:t>10/01/2018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FB45-1ED6-41BB-A146-54B96BE78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52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AF71-02A3-46FB-8593-3D5F029059DF}" type="datetimeFigureOut">
              <a:rPr lang="en-IE" smtClean="0"/>
              <a:t>10/01/2018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TextBox 6"/>
          <p:cNvSpPr txBox="1"/>
          <p:nvPr userDrawn="1"/>
        </p:nvSpPr>
        <p:spPr>
          <a:xfrm>
            <a:off x="8458200" y="640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97763F-1C41-4B1A-B43C-DDA6F114BAAE}" type="slidenum">
              <a:rPr lang="en-IE" smtClean="0"/>
              <a:pPr algn="r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32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5599" y="1723329"/>
            <a:ext cx="3554431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AF71-02A3-46FB-8593-3D5F029059DF}" type="datetimeFigureOut">
              <a:rPr lang="en-IE" smtClean="0"/>
              <a:t>10/01/2018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FB45-1ED6-41BB-A146-54B96BE78B7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extBox 6"/>
          <p:cNvSpPr txBox="1"/>
          <p:nvPr userDrawn="1"/>
        </p:nvSpPr>
        <p:spPr>
          <a:xfrm>
            <a:off x="8458200" y="640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97763F-1C41-4B1A-B43C-DDA6F114BAAE}" type="slidenum">
              <a:rPr lang="en-IE" smtClean="0"/>
              <a:pPr algn="r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35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296400" cy="1470025"/>
          </a:xfrm>
        </p:spPr>
        <p:txBody>
          <a:bodyPr/>
          <a:lstStyle/>
          <a:p>
            <a:r>
              <a:rPr lang="en-US" dirty="0" smtClean="0"/>
              <a:t>Introduction to Component-Based Software Engineering</a:t>
            </a:r>
            <a:endParaRPr lang="en-I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Reusable</a:t>
            </a:r>
            <a:r>
              <a:rPr spc="-85" dirty="0"/>
              <a:t> </a:t>
            </a:r>
            <a:r>
              <a:rPr dirty="0"/>
              <a:t>Assets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1" y="1836964"/>
            <a:ext cx="8000365" cy="4484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Lucida Sans Unicode"/>
                <a:cs typeface="Lucida Sans Unicode"/>
              </a:rPr>
              <a:t>Virtually </a:t>
            </a:r>
            <a:r>
              <a:rPr sz="2400" spc="-5" dirty="0">
                <a:latin typeface="Lucida Sans Unicode"/>
                <a:cs typeface="Lucida Sans Unicode"/>
              </a:rPr>
              <a:t>any product of the </a:t>
            </a:r>
            <a:r>
              <a:rPr sz="2400" dirty="0">
                <a:latin typeface="Lucida Sans Unicode"/>
                <a:cs typeface="Lucida Sans Unicode"/>
              </a:rPr>
              <a:t>SE </a:t>
            </a:r>
            <a:r>
              <a:rPr sz="2400" spc="-5" dirty="0">
                <a:latin typeface="Lucida Sans Unicode"/>
                <a:cs typeface="Lucida Sans Unicode"/>
              </a:rPr>
              <a:t>process can be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reused:</a:t>
            </a:r>
            <a:endParaRPr sz="2400" dirty="0">
              <a:latin typeface="Lucida Sans Unicode"/>
              <a:cs typeface="Lucida Sans Unicode"/>
            </a:endParaRPr>
          </a:p>
          <a:p>
            <a:pPr marL="451484" indent="-438784">
              <a:lnSpc>
                <a:spcPct val="100000"/>
              </a:lnSpc>
              <a:spcBef>
                <a:spcPts val="1620"/>
              </a:spcBef>
              <a:buChar char="•"/>
              <a:tabLst>
                <a:tab pos="451484" algn="l"/>
                <a:tab pos="452120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Requirements</a:t>
            </a:r>
            <a:endParaRPr sz="2400" dirty="0">
              <a:latin typeface="Lucida Sans Unicode"/>
              <a:cs typeface="Lucida Sans Unicode"/>
            </a:endParaRPr>
          </a:p>
          <a:p>
            <a:pPr marL="451484" indent="-438784">
              <a:lnSpc>
                <a:spcPct val="100000"/>
              </a:lnSpc>
              <a:spcBef>
                <a:spcPts val="1520"/>
              </a:spcBef>
              <a:buChar char="•"/>
              <a:tabLst>
                <a:tab pos="451484" algn="l"/>
                <a:tab pos="452120" algn="l"/>
              </a:tabLst>
            </a:pPr>
            <a:r>
              <a:rPr sz="2400" dirty="0">
                <a:latin typeface="Lucida Sans Unicode"/>
                <a:cs typeface="Lucida Sans Unicode"/>
              </a:rPr>
              <a:t>Architectures</a:t>
            </a:r>
          </a:p>
          <a:p>
            <a:pPr marL="451484" indent="-438784">
              <a:lnSpc>
                <a:spcPct val="100000"/>
              </a:lnSpc>
              <a:spcBef>
                <a:spcPts val="1620"/>
              </a:spcBef>
              <a:buChar char="•"/>
              <a:tabLst>
                <a:tab pos="451484" algn="l"/>
                <a:tab pos="452120" algn="l"/>
              </a:tabLst>
            </a:pPr>
            <a:r>
              <a:rPr sz="2400" dirty="0">
                <a:latin typeface="Lucida Sans Unicode"/>
                <a:cs typeface="Lucida Sans Unicode"/>
              </a:rPr>
              <a:t>Designs</a:t>
            </a:r>
          </a:p>
          <a:p>
            <a:pPr marL="755650" lvl="1" indent="-285750">
              <a:lnSpc>
                <a:spcPct val="100000"/>
              </a:lnSpc>
              <a:spcBef>
                <a:spcPts val="72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design patterns,</a:t>
            </a:r>
            <a:r>
              <a:rPr sz="2000" spc="-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interfaces</a:t>
            </a:r>
            <a:endParaRPr sz="2000" dirty="0">
              <a:latin typeface="Lucida Sans Unicode"/>
              <a:cs typeface="Lucida Sans Unicode"/>
            </a:endParaRPr>
          </a:p>
          <a:p>
            <a:pPr marL="451484" indent="-438784">
              <a:lnSpc>
                <a:spcPct val="100000"/>
              </a:lnSpc>
              <a:spcBef>
                <a:spcPts val="1500"/>
              </a:spcBef>
              <a:buChar char="•"/>
              <a:tabLst>
                <a:tab pos="451484" algn="l"/>
                <a:tab pos="452120" algn="l"/>
              </a:tabLst>
            </a:pPr>
            <a:r>
              <a:rPr sz="2400" dirty="0">
                <a:latin typeface="Lucida Sans Unicode"/>
                <a:cs typeface="Lucida Sans Unicode"/>
              </a:rPr>
              <a:t>Source</a:t>
            </a:r>
            <a:r>
              <a:rPr sz="2400" spc="-114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Code</a:t>
            </a:r>
          </a:p>
          <a:p>
            <a:pPr marL="755650" marR="5080" lvl="1" indent="-285750">
              <a:lnSpc>
                <a:spcPct val="129200"/>
              </a:lnSpc>
              <a:spcBef>
                <a:spcPts val="72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ranging </a:t>
            </a:r>
            <a:r>
              <a:rPr sz="2000" dirty="0">
                <a:latin typeface="Lucida Sans Unicode"/>
                <a:cs typeface="Lucida Sans Unicode"/>
              </a:rPr>
              <a:t>from to </a:t>
            </a:r>
            <a:r>
              <a:rPr sz="2000" spc="-5" dirty="0">
                <a:latin typeface="Lucida Sans Unicode"/>
                <a:cs typeface="Lucida Sans Unicode"/>
              </a:rPr>
              <a:t>libraries, patterns, </a:t>
            </a:r>
            <a:r>
              <a:rPr sz="2000" dirty="0">
                <a:latin typeface="Lucida Sans Unicode"/>
                <a:cs typeface="Lucida Sans Unicode"/>
              </a:rPr>
              <a:t>to modules, to macros,  </a:t>
            </a:r>
            <a:r>
              <a:rPr sz="2000" spc="-5" dirty="0">
                <a:latin typeface="Lucida Sans Unicode"/>
                <a:cs typeface="Lucida Sans Unicode"/>
              </a:rPr>
              <a:t>coding conventions,</a:t>
            </a:r>
            <a:r>
              <a:rPr sz="2000" spc="-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...</a:t>
            </a:r>
            <a:endParaRPr sz="2000" dirty="0">
              <a:latin typeface="Lucida Sans Unicode"/>
              <a:cs typeface="Lucida Sans Unicode"/>
            </a:endParaRPr>
          </a:p>
          <a:p>
            <a:pPr marL="451484" indent="-438784">
              <a:lnSpc>
                <a:spcPct val="100000"/>
              </a:lnSpc>
              <a:spcBef>
                <a:spcPts val="1500"/>
              </a:spcBef>
              <a:buChar char="•"/>
              <a:tabLst>
                <a:tab pos="451484" algn="l"/>
                <a:tab pos="452120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Test</a:t>
            </a:r>
            <a:r>
              <a:rPr sz="2400" spc="-9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0184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CBSE Goals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To provide support for the </a:t>
            </a:r>
            <a:r>
              <a:rPr lang="en-IE" dirty="0">
                <a:solidFill>
                  <a:schemeClr val="tx2"/>
                </a:solidFill>
              </a:rPr>
              <a:t>development of systems as assemblies </a:t>
            </a:r>
            <a:r>
              <a:rPr lang="en-IE" dirty="0" smtClean="0">
                <a:solidFill>
                  <a:schemeClr val="tx2"/>
                </a:solidFill>
              </a:rPr>
              <a:t>of components</a:t>
            </a:r>
            <a:r>
              <a:rPr lang="en-I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To </a:t>
            </a:r>
            <a:r>
              <a:rPr lang="en-IE" dirty="0"/>
              <a:t>support the </a:t>
            </a:r>
            <a:r>
              <a:rPr lang="en-IE" dirty="0">
                <a:solidFill>
                  <a:schemeClr val="tx2"/>
                </a:solidFill>
              </a:rPr>
              <a:t>development of components as reusable </a:t>
            </a:r>
            <a:r>
              <a:rPr lang="en-IE" dirty="0" smtClean="0">
                <a:solidFill>
                  <a:schemeClr val="tx2"/>
                </a:solidFill>
              </a:rPr>
              <a:t>entities</a:t>
            </a:r>
            <a:r>
              <a:rPr lang="en-IE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To facilitate the </a:t>
            </a:r>
            <a:r>
              <a:rPr lang="en-IE" dirty="0">
                <a:solidFill>
                  <a:schemeClr val="tx2"/>
                </a:solidFill>
              </a:rPr>
              <a:t>maintenance and upgrading of systems by </a:t>
            </a:r>
            <a:r>
              <a:rPr lang="en-IE" dirty="0" smtClean="0">
                <a:solidFill>
                  <a:schemeClr val="tx2"/>
                </a:solidFill>
              </a:rPr>
              <a:t>customizing and </a:t>
            </a:r>
            <a:r>
              <a:rPr lang="en-IE" dirty="0">
                <a:solidFill>
                  <a:schemeClr val="tx2"/>
                </a:solidFill>
              </a:rPr>
              <a:t>replacing their components</a:t>
            </a:r>
            <a:r>
              <a:rPr lang="en-IE" dirty="0"/>
              <a:t>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941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is</a:t>
            </a:r>
            <a:r>
              <a:rPr spc="-85" dirty="0"/>
              <a:t> </a:t>
            </a:r>
            <a:r>
              <a:rPr dirty="0"/>
              <a:t>CBSE?</a:t>
            </a:r>
          </a:p>
        </p:txBody>
      </p:sp>
      <p:sp>
        <p:nvSpPr>
          <p:cNvPr id="5" name="object 5"/>
          <p:cNvSpPr/>
          <p:nvPr/>
        </p:nvSpPr>
        <p:spPr>
          <a:xfrm>
            <a:off x="203200" y="1763486"/>
            <a:ext cx="8864600" cy="209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1137" y="1763486"/>
            <a:ext cx="8724900" cy="1971675"/>
          </a:xfrm>
          <a:prstGeom prst="rect">
            <a:avLst/>
          </a:prstGeom>
          <a:solidFill>
            <a:srgbClr val="F5F7AB"/>
          </a:solidFill>
        </p:spPr>
        <p:txBody>
          <a:bodyPr vert="horz" wrap="square" lIns="0" tIns="2540" rIns="0" bIns="0" rtlCol="0">
            <a:spAutoFit/>
          </a:bodyPr>
          <a:lstStyle/>
          <a:p>
            <a:pPr marL="71755" marR="210185">
              <a:lnSpc>
                <a:spcPts val="3100"/>
              </a:lnSpc>
              <a:spcBef>
                <a:spcPts val="20"/>
              </a:spcBef>
            </a:pPr>
            <a:r>
              <a:rPr sz="2000" dirty="0">
                <a:latin typeface="Lucida Sans Unicode"/>
                <a:cs typeface="Lucida Sans Unicode"/>
              </a:rPr>
              <a:t>Component-based Software Engineering </a:t>
            </a:r>
            <a:r>
              <a:rPr sz="2000" spc="-5" dirty="0">
                <a:latin typeface="Lucida Sans Unicode"/>
                <a:cs typeface="Lucida Sans Unicode"/>
              </a:rPr>
              <a:t>is concerned </a:t>
            </a:r>
            <a:r>
              <a:rPr sz="2000" dirty="0">
                <a:latin typeface="Lucida Sans Unicode"/>
                <a:cs typeface="Lucida Sans Unicode"/>
              </a:rPr>
              <a:t>with the</a:t>
            </a:r>
            <a:r>
              <a:rPr sz="2000" spc="-12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rapid  assembly and </a:t>
            </a:r>
            <a:r>
              <a:rPr sz="2000" dirty="0">
                <a:latin typeface="Lucida Sans Unicode"/>
                <a:cs typeface="Lucida Sans Unicode"/>
              </a:rPr>
              <a:t>maintenance </a:t>
            </a:r>
            <a:r>
              <a:rPr sz="2000" spc="-5" dirty="0">
                <a:latin typeface="Lucida Sans Unicode"/>
                <a:cs typeface="Lucida Sans Unicode"/>
              </a:rPr>
              <a:t>of component-based </a:t>
            </a:r>
            <a:r>
              <a:rPr sz="2000" dirty="0">
                <a:latin typeface="Lucida Sans Unicode"/>
                <a:cs typeface="Lucida Sans Unicode"/>
              </a:rPr>
              <a:t>systems,</a:t>
            </a:r>
            <a:r>
              <a:rPr sz="2000" spc="-8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where</a:t>
            </a:r>
            <a:endParaRPr sz="2000">
              <a:latin typeface="Lucida Sans Unicode"/>
              <a:cs typeface="Lucida Sans Unicode"/>
            </a:endParaRPr>
          </a:p>
          <a:p>
            <a:pPr marL="312420" indent="-240665">
              <a:lnSpc>
                <a:spcPct val="100000"/>
              </a:lnSpc>
              <a:spcBef>
                <a:spcPts val="480"/>
              </a:spcBef>
              <a:buChar char="•"/>
              <a:tabLst>
                <a:tab pos="313055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components and platforms </a:t>
            </a:r>
            <a:r>
              <a:rPr sz="2000" dirty="0">
                <a:latin typeface="Lucida Sans Unicode"/>
                <a:cs typeface="Lucida Sans Unicode"/>
              </a:rPr>
              <a:t>have </a:t>
            </a:r>
            <a:r>
              <a:rPr sz="20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certified</a:t>
            </a:r>
            <a:r>
              <a:rPr sz="2000" spc="-55" dirty="0">
                <a:solidFill>
                  <a:srgbClr val="0A31FF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properties</a:t>
            </a:r>
            <a:endParaRPr sz="2000">
              <a:latin typeface="Lucida Sans Unicode"/>
              <a:cs typeface="Lucida Sans Unicode"/>
            </a:endParaRPr>
          </a:p>
          <a:p>
            <a:pPr marL="312420" marR="1342390" indent="-240665">
              <a:lnSpc>
                <a:spcPct val="129200"/>
              </a:lnSpc>
              <a:buChar char="•"/>
              <a:tabLst>
                <a:tab pos="313055" algn="l"/>
              </a:tabLst>
            </a:pPr>
            <a:r>
              <a:rPr sz="2000" dirty="0">
                <a:latin typeface="Lucida Sans Unicode"/>
                <a:cs typeface="Lucida Sans Unicode"/>
              </a:rPr>
              <a:t>these </a:t>
            </a:r>
            <a:r>
              <a:rPr sz="2000" spc="-5" dirty="0">
                <a:latin typeface="Lucida Sans Unicode"/>
                <a:cs typeface="Lucida Sans Unicode"/>
              </a:rPr>
              <a:t>certified properties provide </a:t>
            </a:r>
            <a:r>
              <a:rPr sz="2000" dirty="0">
                <a:latin typeface="Lucida Sans Unicode"/>
                <a:cs typeface="Lucida Sans Unicode"/>
              </a:rPr>
              <a:t>the </a:t>
            </a:r>
            <a:r>
              <a:rPr sz="2000" spc="-5" dirty="0">
                <a:latin typeface="Lucida Sans Unicode"/>
                <a:cs typeface="Lucida Sans Unicode"/>
              </a:rPr>
              <a:t>basis </a:t>
            </a:r>
            <a:r>
              <a:rPr sz="2000" dirty="0">
                <a:latin typeface="Lucida Sans Unicode"/>
                <a:cs typeface="Lucida Sans Unicode"/>
              </a:rPr>
              <a:t>for </a:t>
            </a:r>
            <a:r>
              <a:rPr sz="20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predicting  properties of </a:t>
            </a:r>
            <a:r>
              <a:rPr sz="2000" dirty="0">
                <a:solidFill>
                  <a:srgbClr val="0A31FF"/>
                </a:solidFill>
                <a:latin typeface="Lucida Sans Unicode"/>
                <a:cs typeface="Lucida Sans Unicode"/>
              </a:rPr>
              <a:t>systems </a:t>
            </a:r>
            <a:r>
              <a:rPr sz="2000" spc="-5" dirty="0">
                <a:latin typeface="Lucida Sans Unicode"/>
                <a:cs typeface="Lucida Sans Unicode"/>
              </a:rPr>
              <a:t>built </a:t>
            </a:r>
            <a:r>
              <a:rPr sz="2000" dirty="0">
                <a:latin typeface="Lucida Sans Unicode"/>
                <a:cs typeface="Lucida Sans Unicode"/>
              </a:rPr>
              <a:t>from</a:t>
            </a:r>
            <a:r>
              <a:rPr sz="2000" spc="-6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components.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526" y="4273906"/>
            <a:ext cx="8087359" cy="1588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180">
              <a:lnSpc>
                <a:spcPct val="129200"/>
              </a:lnSpc>
            </a:pPr>
            <a:r>
              <a:rPr sz="2000" dirty="0">
                <a:solidFill>
                  <a:srgbClr val="0A31FF"/>
                </a:solidFill>
                <a:latin typeface="Lucida Sans Unicode"/>
                <a:cs typeface="Lucida Sans Unicode"/>
              </a:rPr>
              <a:t>Predictability </a:t>
            </a:r>
            <a:r>
              <a:rPr sz="2000" spc="-5" dirty="0">
                <a:latin typeface="Lucida Sans Unicode"/>
                <a:cs typeface="Lucida Sans Unicode"/>
              </a:rPr>
              <a:t>is </a:t>
            </a:r>
            <a:r>
              <a:rPr sz="2000" dirty="0">
                <a:latin typeface="Lucida Sans Unicode"/>
                <a:cs typeface="Lucida Sans Unicode"/>
              </a:rPr>
              <a:t>a </a:t>
            </a:r>
            <a:r>
              <a:rPr sz="2000" spc="-5" dirty="0">
                <a:latin typeface="Lucida Sans Unicode"/>
                <a:cs typeface="Lucida Sans Unicode"/>
              </a:rPr>
              <a:t>key property of </a:t>
            </a:r>
            <a:r>
              <a:rPr sz="2000" dirty="0">
                <a:latin typeface="Lucida Sans Unicode"/>
                <a:cs typeface="Lucida Sans Unicode"/>
              </a:rPr>
              <a:t>mature </a:t>
            </a:r>
            <a:r>
              <a:rPr sz="2000" spc="-5" dirty="0">
                <a:latin typeface="Lucida Sans Unicode"/>
                <a:cs typeface="Lucida Sans Unicode"/>
              </a:rPr>
              <a:t>engineering disciplines.  It enables </a:t>
            </a:r>
            <a:r>
              <a:rPr sz="2000" dirty="0">
                <a:latin typeface="Lucida Sans Unicode"/>
                <a:cs typeface="Lucida Sans Unicode"/>
              </a:rPr>
              <a:t>feedback </a:t>
            </a:r>
            <a:r>
              <a:rPr sz="2000" spc="-5" dirty="0">
                <a:latin typeface="Lucida Sans Unicode"/>
                <a:cs typeface="Lucida Sans Unicode"/>
              </a:rPr>
              <a:t>on design and</a:t>
            </a:r>
            <a:r>
              <a:rPr sz="2000" spc="-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adaptation;</a:t>
            </a:r>
            <a:endParaRPr sz="2000">
              <a:latin typeface="Lucida Sans Unicode"/>
              <a:cs typeface="Lucida Sans Unicode"/>
            </a:endParaRPr>
          </a:p>
          <a:p>
            <a:pPr marL="12700" marR="5080">
              <a:lnSpc>
                <a:spcPct val="129200"/>
              </a:lnSpc>
            </a:pPr>
            <a:r>
              <a:rPr sz="2000" spc="-5" dirty="0">
                <a:latin typeface="Lucida Sans Unicode"/>
                <a:cs typeface="Lucida Sans Unicode"/>
              </a:rPr>
              <a:t>i.e. development </a:t>
            </a:r>
            <a:r>
              <a:rPr sz="2000" dirty="0">
                <a:latin typeface="Lucida Sans Unicode"/>
                <a:cs typeface="Lucida Sans Unicode"/>
              </a:rPr>
              <a:t>time </a:t>
            </a:r>
            <a:r>
              <a:rPr sz="2000" spc="-5" dirty="0">
                <a:latin typeface="Lucida Sans Unicode"/>
                <a:cs typeface="Lucida Sans Unicode"/>
              </a:rPr>
              <a:t>is reduced because </a:t>
            </a:r>
            <a:r>
              <a:rPr sz="2000" dirty="0">
                <a:latin typeface="Lucida Sans Unicode"/>
                <a:cs typeface="Lucida Sans Unicode"/>
              </a:rPr>
              <a:t>we </a:t>
            </a:r>
            <a:r>
              <a:rPr sz="2000" spc="-5" dirty="0">
                <a:latin typeface="Lucida Sans Unicode"/>
                <a:cs typeface="Lucida Sans Unicode"/>
              </a:rPr>
              <a:t>can analyze prior </a:t>
            </a:r>
            <a:r>
              <a:rPr sz="2000" dirty="0">
                <a:latin typeface="Lucida Sans Unicode"/>
                <a:cs typeface="Lucida Sans Unicode"/>
              </a:rPr>
              <a:t>to  </a:t>
            </a:r>
            <a:r>
              <a:rPr sz="2000" spc="-5" dirty="0">
                <a:latin typeface="Lucida Sans Unicode"/>
                <a:cs typeface="Lucida Sans Unicode"/>
              </a:rPr>
              <a:t>building</a:t>
            </a:r>
            <a:endParaRPr sz="20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742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9616" y="1016049"/>
            <a:ext cx="7460615" cy="1095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000"/>
              </a:lnSpc>
            </a:pPr>
            <a:r>
              <a:rPr sz="2800" dirty="0"/>
              <a:t>A </a:t>
            </a:r>
            <a:r>
              <a:rPr sz="2800" spc="-5" dirty="0"/>
              <a:t>component can be </a:t>
            </a:r>
            <a:r>
              <a:rPr sz="2800" dirty="0"/>
              <a:t>used within </a:t>
            </a:r>
            <a:r>
              <a:rPr sz="2800" spc="-5" dirty="0"/>
              <a:t>the </a:t>
            </a:r>
            <a:r>
              <a:rPr sz="2800" dirty="0"/>
              <a:t>scope  </a:t>
            </a:r>
            <a:r>
              <a:rPr sz="2800" spc="-5" dirty="0"/>
              <a:t>of </a:t>
            </a:r>
            <a:r>
              <a:rPr sz="2800" dirty="0"/>
              <a:t>a</a:t>
            </a:r>
            <a:r>
              <a:rPr sz="2800" spc="-90" dirty="0"/>
              <a:t> </a:t>
            </a:r>
            <a:r>
              <a:rPr sz="2800" spc="-5" dirty="0">
                <a:solidFill>
                  <a:srgbClr val="0A31FF"/>
                </a:solidFill>
              </a:rPr>
              <a:t>component-model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238875" y="4422492"/>
            <a:ext cx="1524000" cy="61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2225" y="3380015"/>
            <a:ext cx="1524000" cy="61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0662" y="2547258"/>
            <a:ext cx="1524000" cy="61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501" y="5085330"/>
            <a:ext cx="3527425" cy="373516"/>
          </a:xfrm>
          <a:custGeom>
            <a:avLst/>
            <a:gdLst/>
            <a:ahLst/>
            <a:cxnLst/>
            <a:rect l="l" t="t" r="r" b="b"/>
            <a:pathLst>
              <a:path w="3527425" h="387350">
                <a:moveTo>
                  <a:pt x="3462870" y="0"/>
                </a:moveTo>
                <a:lnTo>
                  <a:pt x="64557" y="0"/>
                </a:lnTo>
                <a:lnTo>
                  <a:pt x="39429" y="5073"/>
                </a:lnTo>
                <a:lnTo>
                  <a:pt x="18908" y="18908"/>
                </a:lnTo>
                <a:lnTo>
                  <a:pt x="5073" y="39428"/>
                </a:lnTo>
                <a:lnTo>
                  <a:pt x="0" y="64554"/>
                </a:lnTo>
                <a:lnTo>
                  <a:pt x="0" y="322795"/>
                </a:lnTo>
                <a:lnTo>
                  <a:pt x="5073" y="347921"/>
                </a:lnTo>
                <a:lnTo>
                  <a:pt x="18908" y="368441"/>
                </a:lnTo>
                <a:lnTo>
                  <a:pt x="39429" y="382276"/>
                </a:lnTo>
                <a:lnTo>
                  <a:pt x="64557" y="387350"/>
                </a:lnTo>
                <a:lnTo>
                  <a:pt x="3462870" y="387350"/>
                </a:lnTo>
                <a:lnTo>
                  <a:pt x="3487996" y="382276"/>
                </a:lnTo>
                <a:lnTo>
                  <a:pt x="3508516" y="368441"/>
                </a:lnTo>
                <a:lnTo>
                  <a:pt x="3522351" y="347921"/>
                </a:lnTo>
                <a:lnTo>
                  <a:pt x="3527425" y="322795"/>
                </a:lnTo>
                <a:lnTo>
                  <a:pt x="3527425" y="64554"/>
                </a:lnTo>
                <a:lnTo>
                  <a:pt x="3522351" y="39428"/>
                </a:lnTo>
                <a:lnTo>
                  <a:pt x="3508516" y="18908"/>
                </a:lnTo>
                <a:lnTo>
                  <a:pt x="3487996" y="5073"/>
                </a:lnTo>
                <a:lnTo>
                  <a:pt x="34628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01" y="5085330"/>
            <a:ext cx="3527425" cy="373516"/>
          </a:xfrm>
          <a:custGeom>
            <a:avLst/>
            <a:gdLst/>
            <a:ahLst/>
            <a:cxnLst/>
            <a:rect l="l" t="t" r="r" b="b"/>
            <a:pathLst>
              <a:path w="3527425" h="387350">
                <a:moveTo>
                  <a:pt x="0" y="322795"/>
                </a:moveTo>
                <a:lnTo>
                  <a:pt x="0" y="64554"/>
                </a:lnTo>
                <a:lnTo>
                  <a:pt x="5073" y="39428"/>
                </a:lnTo>
                <a:lnTo>
                  <a:pt x="18908" y="18908"/>
                </a:lnTo>
                <a:lnTo>
                  <a:pt x="39429" y="5073"/>
                </a:lnTo>
                <a:lnTo>
                  <a:pt x="64557" y="0"/>
                </a:lnTo>
                <a:lnTo>
                  <a:pt x="3462870" y="0"/>
                </a:lnTo>
                <a:lnTo>
                  <a:pt x="3487996" y="5073"/>
                </a:lnTo>
                <a:lnTo>
                  <a:pt x="3508516" y="18908"/>
                </a:lnTo>
                <a:lnTo>
                  <a:pt x="3522351" y="39428"/>
                </a:lnTo>
                <a:lnTo>
                  <a:pt x="3527425" y="64554"/>
                </a:lnTo>
                <a:lnTo>
                  <a:pt x="3527425" y="322795"/>
                </a:lnTo>
                <a:lnTo>
                  <a:pt x="3522351" y="347921"/>
                </a:lnTo>
                <a:lnTo>
                  <a:pt x="3508516" y="368441"/>
                </a:lnTo>
                <a:lnTo>
                  <a:pt x="3487996" y="382276"/>
                </a:lnTo>
                <a:lnTo>
                  <a:pt x="3462870" y="387350"/>
                </a:lnTo>
                <a:lnTo>
                  <a:pt x="64557" y="387350"/>
                </a:lnTo>
                <a:lnTo>
                  <a:pt x="39429" y="382276"/>
                </a:lnTo>
                <a:lnTo>
                  <a:pt x="18908" y="368441"/>
                </a:lnTo>
                <a:lnTo>
                  <a:pt x="5073" y="347921"/>
                </a:lnTo>
                <a:lnTo>
                  <a:pt x="0" y="32279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463" y="5163398"/>
            <a:ext cx="227329" cy="219210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113575" y="0"/>
                </a:moveTo>
                <a:lnTo>
                  <a:pt x="70837" y="8312"/>
                </a:lnTo>
                <a:lnTo>
                  <a:pt x="33266" y="33251"/>
                </a:lnTo>
                <a:lnTo>
                  <a:pt x="8316" y="70798"/>
                </a:lnTo>
                <a:lnTo>
                  <a:pt x="0" y="113509"/>
                </a:lnTo>
                <a:lnTo>
                  <a:pt x="8316" y="156220"/>
                </a:lnTo>
                <a:lnTo>
                  <a:pt x="33266" y="193767"/>
                </a:lnTo>
                <a:lnTo>
                  <a:pt x="70837" y="218705"/>
                </a:lnTo>
                <a:lnTo>
                  <a:pt x="113575" y="227018"/>
                </a:lnTo>
                <a:lnTo>
                  <a:pt x="156314" y="218705"/>
                </a:lnTo>
                <a:lnTo>
                  <a:pt x="193885" y="193767"/>
                </a:lnTo>
                <a:lnTo>
                  <a:pt x="218834" y="156220"/>
                </a:lnTo>
                <a:lnTo>
                  <a:pt x="227150" y="113509"/>
                </a:lnTo>
                <a:lnTo>
                  <a:pt x="218834" y="70798"/>
                </a:lnTo>
                <a:lnTo>
                  <a:pt x="193885" y="33251"/>
                </a:lnTo>
                <a:lnTo>
                  <a:pt x="156314" y="8312"/>
                </a:lnTo>
                <a:lnTo>
                  <a:pt x="113575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463" y="5163398"/>
            <a:ext cx="227329" cy="219210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193885" y="33251"/>
                </a:moveTo>
                <a:lnTo>
                  <a:pt x="218834" y="70798"/>
                </a:lnTo>
                <a:lnTo>
                  <a:pt x="227150" y="113509"/>
                </a:lnTo>
                <a:lnTo>
                  <a:pt x="218834" y="156220"/>
                </a:lnTo>
                <a:lnTo>
                  <a:pt x="193885" y="193767"/>
                </a:lnTo>
                <a:lnTo>
                  <a:pt x="156314" y="218705"/>
                </a:lnTo>
                <a:lnTo>
                  <a:pt x="113575" y="227018"/>
                </a:lnTo>
                <a:lnTo>
                  <a:pt x="70837" y="218705"/>
                </a:lnTo>
                <a:lnTo>
                  <a:pt x="33266" y="193767"/>
                </a:lnTo>
                <a:lnTo>
                  <a:pt x="8316" y="156220"/>
                </a:lnTo>
                <a:lnTo>
                  <a:pt x="0" y="113509"/>
                </a:lnTo>
                <a:lnTo>
                  <a:pt x="8316" y="70798"/>
                </a:lnTo>
                <a:lnTo>
                  <a:pt x="33266" y="33251"/>
                </a:lnTo>
                <a:lnTo>
                  <a:pt x="70837" y="8312"/>
                </a:lnTo>
                <a:lnTo>
                  <a:pt x="113575" y="0"/>
                </a:lnTo>
                <a:lnTo>
                  <a:pt x="156314" y="8312"/>
                </a:lnTo>
                <a:lnTo>
                  <a:pt x="193885" y="33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490" y="5163398"/>
            <a:ext cx="227329" cy="219210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113575" y="0"/>
                </a:moveTo>
                <a:lnTo>
                  <a:pt x="70837" y="8312"/>
                </a:lnTo>
                <a:lnTo>
                  <a:pt x="33266" y="33251"/>
                </a:lnTo>
                <a:lnTo>
                  <a:pt x="8316" y="70798"/>
                </a:lnTo>
                <a:lnTo>
                  <a:pt x="0" y="113509"/>
                </a:lnTo>
                <a:lnTo>
                  <a:pt x="8316" y="156220"/>
                </a:lnTo>
                <a:lnTo>
                  <a:pt x="33266" y="193767"/>
                </a:lnTo>
                <a:lnTo>
                  <a:pt x="70837" y="218705"/>
                </a:lnTo>
                <a:lnTo>
                  <a:pt x="113575" y="227018"/>
                </a:lnTo>
                <a:lnTo>
                  <a:pt x="156313" y="218705"/>
                </a:lnTo>
                <a:lnTo>
                  <a:pt x="193885" y="193767"/>
                </a:lnTo>
                <a:lnTo>
                  <a:pt x="218834" y="156220"/>
                </a:lnTo>
                <a:lnTo>
                  <a:pt x="227150" y="113509"/>
                </a:lnTo>
                <a:lnTo>
                  <a:pt x="218834" y="70798"/>
                </a:lnTo>
                <a:lnTo>
                  <a:pt x="193885" y="33251"/>
                </a:lnTo>
                <a:lnTo>
                  <a:pt x="156313" y="8312"/>
                </a:lnTo>
                <a:lnTo>
                  <a:pt x="113575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7490" y="5163398"/>
            <a:ext cx="227329" cy="219210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193885" y="33251"/>
                </a:moveTo>
                <a:lnTo>
                  <a:pt x="218834" y="70798"/>
                </a:lnTo>
                <a:lnTo>
                  <a:pt x="227150" y="113509"/>
                </a:lnTo>
                <a:lnTo>
                  <a:pt x="218834" y="156220"/>
                </a:lnTo>
                <a:lnTo>
                  <a:pt x="193885" y="193767"/>
                </a:lnTo>
                <a:lnTo>
                  <a:pt x="156313" y="218705"/>
                </a:lnTo>
                <a:lnTo>
                  <a:pt x="113575" y="227018"/>
                </a:lnTo>
                <a:lnTo>
                  <a:pt x="70837" y="218705"/>
                </a:lnTo>
                <a:lnTo>
                  <a:pt x="33266" y="193767"/>
                </a:lnTo>
                <a:lnTo>
                  <a:pt x="8316" y="156220"/>
                </a:lnTo>
                <a:lnTo>
                  <a:pt x="0" y="113509"/>
                </a:lnTo>
                <a:lnTo>
                  <a:pt x="8316" y="70798"/>
                </a:lnTo>
                <a:lnTo>
                  <a:pt x="33266" y="33251"/>
                </a:lnTo>
                <a:lnTo>
                  <a:pt x="70837" y="8312"/>
                </a:lnTo>
                <a:lnTo>
                  <a:pt x="113575" y="0"/>
                </a:lnTo>
                <a:lnTo>
                  <a:pt x="156313" y="8312"/>
                </a:lnTo>
                <a:lnTo>
                  <a:pt x="193885" y="33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1446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59" h="227329">
                <a:moveTo>
                  <a:pt x="112846" y="0"/>
                </a:moveTo>
                <a:lnTo>
                  <a:pt x="70381" y="8312"/>
                </a:lnTo>
                <a:lnTo>
                  <a:pt x="33050" y="33251"/>
                </a:lnTo>
                <a:lnTo>
                  <a:pt x="8262" y="70798"/>
                </a:lnTo>
                <a:lnTo>
                  <a:pt x="0" y="113509"/>
                </a:lnTo>
                <a:lnTo>
                  <a:pt x="8262" y="156220"/>
                </a:lnTo>
                <a:lnTo>
                  <a:pt x="33050" y="193767"/>
                </a:lnTo>
                <a:lnTo>
                  <a:pt x="70381" y="218705"/>
                </a:lnTo>
                <a:lnTo>
                  <a:pt x="112846" y="227018"/>
                </a:lnTo>
                <a:lnTo>
                  <a:pt x="155310" y="218705"/>
                </a:lnTo>
                <a:lnTo>
                  <a:pt x="192640" y="193767"/>
                </a:lnTo>
                <a:lnTo>
                  <a:pt x="217421" y="156220"/>
                </a:lnTo>
                <a:lnTo>
                  <a:pt x="225682" y="113509"/>
                </a:lnTo>
                <a:lnTo>
                  <a:pt x="217421" y="70798"/>
                </a:lnTo>
                <a:lnTo>
                  <a:pt x="192640" y="33251"/>
                </a:lnTo>
                <a:lnTo>
                  <a:pt x="155310" y="8312"/>
                </a:lnTo>
                <a:lnTo>
                  <a:pt x="112846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1446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59" h="227329">
                <a:moveTo>
                  <a:pt x="192640" y="33251"/>
                </a:moveTo>
                <a:lnTo>
                  <a:pt x="217421" y="70798"/>
                </a:lnTo>
                <a:lnTo>
                  <a:pt x="225682" y="113509"/>
                </a:lnTo>
                <a:lnTo>
                  <a:pt x="217421" y="156220"/>
                </a:lnTo>
                <a:lnTo>
                  <a:pt x="192640" y="193767"/>
                </a:lnTo>
                <a:lnTo>
                  <a:pt x="155310" y="218705"/>
                </a:lnTo>
                <a:lnTo>
                  <a:pt x="112846" y="227018"/>
                </a:lnTo>
                <a:lnTo>
                  <a:pt x="70381" y="218705"/>
                </a:lnTo>
                <a:lnTo>
                  <a:pt x="33050" y="193767"/>
                </a:lnTo>
                <a:lnTo>
                  <a:pt x="8262" y="156220"/>
                </a:lnTo>
                <a:lnTo>
                  <a:pt x="0" y="113509"/>
                </a:lnTo>
                <a:lnTo>
                  <a:pt x="8262" y="70798"/>
                </a:lnTo>
                <a:lnTo>
                  <a:pt x="33050" y="33251"/>
                </a:lnTo>
                <a:lnTo>
                  <a:pt x="70381" y="8312"/>
                </a:lnTo>
                <a:lnTo>
                  <a:pt x="112846" y="0"/>
                </a:lnTo>
                <a:lnTo>
                  <a:pt x="155310" y="8312"/>
                </a:lnTo>
                <a:lnTo>
                  <a:pt x="192640" y="33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3932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12845" y="0"/>
                </a:moveTo>
                <a:lnTo>
                  <a:pt x="70381" y="8312"/>
                </a:lnTo>
                <a:lnTo>
                  <a:pt x="33051" y="33251"/>
                </a:lnTo>
                <a:lnTo>
                  <a:pt x="8262" y="70798"/>
                </a:lnTo>
                <a:lnTo>
                  <a:pt x="0" y="113509"/>
                </a:lnTo>
                <a:lnTo>
                  <a:pt x="8262" y="156220"/>
                </a:lnTo>
                <a:lnTo>
                  <a:pt x="33051" y="193767"/>
                </a:lnTo>
                <a:lnTo>
                  <a:pt x="70381" y="218705"/>
                </a:lnTo>
                <a:lnTo>
                  <a:pt x="112845" y="227018"/>
                </a:lnTo>
                <a:lnTo>
                  <a:pt x="155309" y="218705"/>
                </a:lnTo>
                <a:lnTo>
                  <a:pt x="192639" y="193767"/>
                </a:lnTo>
                <a:lnTo>
                  <a:pt x="217428" y="156220"/>
                </a:lnTo>
                <a:lnTo>
                  <a:pt x="225691" y="113509"/>
                </a:lnTo>
                <a:lnTo>
                  <a:pt x="217428" y="70798"/>
                </a:lnTo>
                <a:lnTo>
                  <a:pt x="192639" y="33251"/>
                </a:lnTo>
                <a:lnTo>
                  <a:pt x="155309" y="8312"/>
                </a:lnTo>
                <a:lnTo>
                  <a:pt x="112845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93932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92639" y="33251"/>
                </a:moveTo>
                <a:lnTo>
                  <a:pt x="217428" y="70798"/>
                </a:lnTo>
                <a:lnTo>
                  <a:pt x="225691" y="113509"/>
                </a:lnTo>
                <a:lnTo>
                  <a:pt x="217428" y="156220"/>
                </a:lnTo>
                <a:lnTo>
                  <a:pt x="192639" y="193767"/>
                </a:lnTo>
                <a:lnTo>
                  <a:pt x="155309" y="218705"/>
                </a:lnTo>
                <a:lnTo>
                  <a:pt x="112845" y="227018"/>
                </a:lnTo>
                <a:lnTo>
                  <a:pt x="70381" y="218705"/>
                </a:lnTo>
                <a:lnTo>
                  <a:pt x="33051" y="193767"/>
                </a:lnTo>
                <a:lnTo>
                  <a:pt x="8262" y="156220"/>
                </a:lnTo>
                <a:lnTo>
                  <a:pt x="0" y="113509"/>
                </a:lnTo>
                <a:lnTo>
                  <a:pt x="8262" y="70798"/>
                </a:lnTo>
                <a:lnTo>
                  <a:pt x="33051" y="33251"/>
                </a:lnTo>
                <a:lnTo>
                  <a:pt x="70381" y="8312"/>
                </a:lnTo>
                <a:lnTo>
                  <a:pt x="112845" y="0"/>
                </a:lnTo>
                <a:lnTo>
                  <a:pt x="155309" y="8312"/>
                </a:lnTo>
                <a:lnTo>
                  <a:pt x="192639" y="33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6431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12844" y="0"/>
                </a:moveTo>
                <a:lnTo>
                  <a:pt x="70381" y="8312"/>
                </a:lnTo>
                <a:lnTo>
                  <a:pt x="33051" y="33251"/>
                </a:lnTo>
                <a:lnTo>
                  <a:pt x="8262" y="70798"/>
                </a:lnTo>
                <a:lnTo>
                  <a:pt x="0" y="113509"/>
                </a:lnTo>
                <a:lnTo>
                  <a:pt x="8262" y="156220"/>
                </a:lnTo>
                <a:lnTo>
                  <a:pt x="33051" y="193767"/>
                </a:lnTo>
                <a:lnTo>
                  <a:pt x="70381" y="218705"/>
                </a:lnTo>
                <a:lnTo>
                  <a:pt x="112844" y="227018"/>
                </a:lnTo>
                <a:lnTo>
                  <a:pt x="155304" y="218705"/>
                </a:lnTo>
                <a:lnTo>
                  <a:pt x="192627" y="193767"/>
                </a:lnTo>
                <a:lnTo>
                  <a:pt x="217416" y="156220"/>
                </a:lnTo>
                <a:lnTo>
                  <a:pt x="225678" y="113509"/>
                </a:lnTo>
                <a:lnTo>
                  <a:pt x="217416" y="70798"/>
                </a:lnTo>
                <a:lnTo>
                  <a:pt x="192627" y="33251"/>
                </a:lnTo>
                <a:lnTo>
                  <a:pt x="155304" y="8312"/>
                </a:lnTo>
                <a:lnTo>
                  <a:pt x="112844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76431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92627" y="33251"/>
                </a:moveTo>
                <a:lnTo>
                  <a:pt x="217416" y="70798"/>
                </a:lnTo>
                <a:lnTo>
                  <a:pt x="225678" y="113509"/>
                </a:lnTo>
                <a:lnTo>
                  <a:pt x="217416" y="156220"/>
                </a:lnTo>
                <a:lnTo>
                  <a:pt x="192627" y="193767"/>
                </a:lnTo>
                <a:lnTo>
                  <a:pt x="155304" y="218705"/>
                </a:lnTo>
                <a:lnTo>
                  <a:pt x="112844" y="227018"/>
                </a:lnTo>
                <a:lnTo>
                  <a:pt x="70381" y="218705"/>
                </a:lnTo>
                <a:lnTo>
                  <a:pt x="33051" y="193767"/>
                </a:lnTo>
                <a:lnTo>
                  <a:pt x="8262" y="156220"/>
                </a:lnTo>
                <a:lnTo>
                  <a:pt x="0" y="113509"/>
                </a:lnTo>
                <a:lnTo>
                  <a:pt x="8262" y="70798"/>
                </a:lnTo>
                <a:lnTo>
                  <a:pt x="33051" y="33251"/>
                </a:lnTo>
                <a:lnTo>
                  <a:pt x="70381" y="8312"/>
                </a:lnTo>
                <a:lnTo>
                  <a:pt x="112844" y="0"/>
                </a:lnTo>
                <a:lnTo>
                  <a:pt x="155304" y="8312"/>
                </a:lnTo>
                <a:lnTo>
                  <a:pt x="192627" y="33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58917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12845" y="0"/>
                </a:moveTo>
                <a:lnTo>
                  <a:pt x="70381" y="8312"/>
                </a:lnTo>
                <a:lnTo>
                  <a:pt x="33051" y="33251"/>
                </a:lnTo>
                <a:lnTo>
                  <a:pt x="8262" y="70798"/>
                </a:lnTo>
                <a:lnTo>
                  <a:pt x="0" y="113509"/>
                </a:lnTo>
                <a:lnTo>
                  <a:pt x="8262" y="156220"/>
                </a:lnTo>
                <a:lnTo>
                  <a:pt x="33051" y="193767"/>
                </a:lnTo>
                <a:lnTo>
                  <a:pt x="70381" y="218705"/>
                </a:lnTo>
                <a:lnTo>
                  <a:pt x="112845" y="227018"/>
                </a:lnTo>
                <a:lnTo>
                  <a:pt x="155309" y="218705"/>
                </a:lnTo>
                <a:lnTo>
                  <a:pt x="192639" y="193767"/>
                </a:lnTo>
                <a:lnTo>
                  <a:pt x="217428" y="156220"/>
                </a:lnTo>
                <a:lnTo>
                  <a:pt x="225691" y="113509"/>
                </a:lnTo>
                <a:lnTo>
                  <a:pt x="217428" y="70798"/>
                </a:lnTo>
                <a:lnTo>
                  <a:pt x="192639" y="33251"/>
                </a:lnTo>
                <a:lnTo>
                  <a:pt x="155309" y="8312"/>
                </a:lnTo>
                <a:lnTo>
                  <a:pt x="112845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8917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92639" y="33251"/>
                </a:moveTo>
                <a:lnTo>
                  <a:pt x="217428" y="70798"/>
                </a:lnTo>
                <a:lnTo>
                  <a:pt x="225691" y="113509"/>
                </a:lnTo>
                <a:lnTo>
                  <a:pt x="217428" y="156220"/>
                </a:lnTo>
                <a:lnTo>
                  <a:pt x="192639" y="193767"/>
                </a:lnTo>
                <a:lnTo>
                  <a:pt x="155309" y="218705"/>
                </a:lnTo>
                <a:lnTo>
                  <a:pt x="112845" y="227018"/>
                </a:lnTo>
                <a:lnTo>
                  <a:pt x="70381" y="218705"/>
                </a:lnTo>
                <a:lnTo>
                  <a:pt x="33051" y="193767"/>
                </a:lnTo>
                <a:lnTo>
                  <a:pt x="8262" y="156220"/>
                </a:lnTo>
                <a:lnTo>
                  <a:pt x="0" y="113509"/>
                </a:lnTo>
                <a:lnTo>
                  <a:pt x="8262" y="70798"/>
                </a:lnTo>
                <a:lnTo>
                  <a:pt x="33051" y="33251"/>
                </a:lnTo>
                <a:lnTo>
                  <a:pt x="70381" y="8312"/>
                </a:lnTo>
                <a:lnTo>
                  <a:pt x="112845" y="0"/>
                </a:lnTo>
                <a:lnTo>
                  <a:pt x="155309" y="8312"/>
                </a:lnTo>
                <a:lnTo>
                  <a:pt x="192639" y="33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41415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12839" y="0"/>
                </a:moveTo>
                <a:lnTo>
                  <a:pt x="70379" y="8312"/>
                </a:lnTo>
                <a:lnTo>
                  <a:pt x="33051" y="33251"/>
                </a:lnTo>
                <a:lnTo>
                  <a:pt x="8262" y="70798"/>
                </a:lnTo>
                <a:lnTo>
                  <a:pt x="0" y="113509"/>
                </a:lnTo>
                <a:lnTo>
                  <a:pt x="8262" y="156220"/>
                </a:lnTo>
                <a:lnTo>
                  <a:pt x="33051" y="193767"/>
                </a:lnTo>
                <a:lnTo>
                  <a:pt x="70379" y="218705"/>
                </a:lnTo>
                <a:lnTo>
                  <a:pt x="112839" y="227018"/>
                </a:lnTo>
                <a:lnTo>
                  <a:pt x="155299" y="218705"/>
                </a:lnTo>
                <a:lnTo>
                  <a:pt x="192627" y="193767"/>
                </a:lnTo>
                <a:lnTo>
                  <a:pt x="217416" y="156220"/>
                </a:lnTo>
                <a:lnTo>
                  <a:pt x="225679" y="113509"/>
                </a:lnTo>
                <a:lnTo>
                  <a:pt x="217416" y="70798"/>
                </a:lnTo>
                <a:lnTo>
                  <a:pt x="192627" y="33251"/>
                </a:lnTo>
                <a:lnTo>
                  <a:pt x="155299" y="8312"/>
                </a:lnTo>
                <a:lnTo>
                  <a:pt x="112839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1415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92627" y="33251"/>
                </a:moveTo>
                <a:lnTo>
                  <a:pt x="217416" y="70798"/>
                </a:lnTo>
                <a:lnTo>
                  <a:pt x="225679" y="113509"/>
                </a:lnTo>
                <a:lnTo>
                  <a:pt x="217416" y="156220"/>
                </a:lnTo>
                <a:lnTo>
                  <a:pt x="192627" y="193767"/>
                </a:lnTo>
                <a:lnTo>
                  <a:pt x="155299" y="218705"/>
                </a:lnTo>
                <a:lnTo>
                  <a:pt x="112839" y="227018"/>
                </a:lnTo>
                <a:lnTo>
                  <a:pt x="70379" y="218705"/>
                </a:lnTo>
                <a:lnTo>
                  <a:pt x="33051" y="193767"/>
                </a:lnTo>
                <a:lnTo>
                  <a:pt x="8262" y="156220"/>
                </a:lnTo>
                <a:lnTo>
                  <a:pt x="0" y="113509"/>
                </a:lnTo>
                <a:lnTo>
                  <a:pt x="8262" y="70798"/>
                </a:lnTo>
                <a:lnTo>
                  <a:pt x="33051" y="33251"/>
                </a:lnTo>
                <a:lnTo>
                  <a:pt x="70379" y="8312"/>
                </a:lnTo>
                <a:lnTo>
                  <a:pt x="112839" y="0"/>
                </a:lnTo>
                <a:lnTo>
                  <a:pt x="155299" y="8312"/>
                </a:lnTo>
                <a:lnTo>
                  <a:pt x="192627" y="332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5374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12839" y="0"/>
                </a:moveTo>
                <a:lnTo>
                  <a:pt x="70379" y="8312"/>
                </a:lnTo>
                <a:lnTo>
                  <a:pt x="33051" y="33251"/>
                </a:lnTo>
                <a:lnTo>
                  <a:pt x="8262" y="70798"/>
                </a:lnTo>
                <a:lnTo>
                  <a:pt x="0" y="113509"/>
                </a:lnTo>
                <a:lnTo>
                  <a:pt x="8262" y="156220"/>
                </a:lnTo>
                <a:lnTo>
                  <a:pt x="33051" y="193767"/>
                </a:lnTo>
                <a:lnTo>
                  <a:pt x="70379" y="218705"/>
                </a:lnTo>
                <a:lnTo>
                  <a:pt x="112839" y="227018"/>
                </a:lnTo>
                <a:lnTo>
                  <a:pt x="155299" y="218705"/>
                </a:lnTo>
                <a:lnTo>
                  <a:pt x="192627" y="193767"/>
                </a:lnTo>
                <a:lnTo>
                  <a:pt x="217416" y="156220"/>
                </a:lnTo>
                <a:lnTo>
                  <a:pt x="225679" y="113509"/>
                </a:lnTo>
                <a:lnTo>
                  <a:pt x="217416" y="70798"/>
                </a:lnTo>
                <a:lnTo>
                  <a:pt x="192627" y="33251"/>
                </a:lnTo>
                <a:lnTo>
                  <a:pt x="155299" y="8312"/>
                </a:lnTo>
                <a:lnTo>
                  <a:pt x="112839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5374" y="5163398"/>
            <a:ext cx="226060" cy="219210"/>
          </a:xfrm>
          <a:custGeom>
            <a:avLst/>
            <a:gdLst/>
            <a:ahLst/>
            <a:cxnLst/>
            <a:rect l="l" t="t" r="r" b="b"/>
            <a:pathLst>
              <a:path w="226060" h="227329">
                <a:moveTo>
                  <a:pt x="192627" y="33251"/>
                </a:moveTo>
                <a:lnTo>
                  <a:pt x="217416" y="70798"/>
                </a:lnTo>
                <a:lnTo>
                  <a:pt x="225679" y="113509"/>
                </a:lnTo>
                <a:lnTo>
                  <a:pt x="217416" y="156220"/>
                </a:lnTo>
                <a:lnTo>
                  <a:pt x="192627" y="193767"/>
                </a:lnTo>
                <a:lnTo>
                  <a:pt x="155299" y="218705"/>
                </a:lnTo>
                <a:lnTo>
                  <a:pt x="112839" y="227018"/>
                </a:lnTo>
                <a:lnTo>
                  <a:pt x="70379" y="218705"/>
                </a:lnTo>
                <a:lnTo>
                  <a:pt x="33051" y="193767"/>
                </a:lnTo>
                <a:lnTo>
                  <a:pt x="8262" y="156220"/>
                </a:lnTo>
                <a:lnTo>
                  <a:pt x="0" y="113509"/>
                </a:lnTo>
                <a:lnTo>
                  <a:pt x="8262" y="70798"/>
                </a:lnTo>
                <a:lnTo>
                  <a:pt x="33051" y="33251"/>
                </a:lnTo>
                <a:lnTo>
                  <a:pt x="70379" y="8312"/>
                </a:lnTo>
                <a:lnTo>
                  <a:pt x="112839" y="0"/>
                </a:lnTo>
                <a:lnTo>
                  <a:pt x="155299" y="8312"/>
                </a:lnTo>
                <a:lnTo>
                  <a:pt x="192627" y="332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07867" y="5163398"/>
            <a:ext cx="227329" cy="219210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113569" y="0"/>
                </a:moveTo>
                <a:lnTo>
                  <a:pt x="70830" y="8312"/>
                </a:lnTo>
                <a:lnTo>
                  <a:pt x="33261" y="33251"/>
                </a:lnTo>
                <a:lnTo>
                  <a:pt x="8315" y="70798"/>
                </a:lnTo>
                <a:lnTo>
                  <a:pt x="0" y="113509"/>
                </a:lnTo>
                <a:lnTo>
                  <a:pt x="8315" y="156220"/>
                </a:lnTo>
                <a:lnTo>
                  <a:pt x="33261" y="193767"/>
                </a:lnTo>
                <a:lnTo>
                  <a:pt x="70830" y="218705"/>
                </a:lnTo>
                <a:lnTo>
                  <a:pt x="113569" y="227018"/>
                </a:lnTo>
                <a:lnTo>
                  <a:pt x="156308" y="218705"/>
                </a:lnTo>
                <a:lnTo>
                  <a:pt x="193878" y="193767"/>
                </a:lnTo>
                <a:lnTo>
                  <a:pt x="218831" y="156220"/>
                </a:lnTo>
                <a:lnTo>
                  <a:pt x="227149" y="113509"/>
                </a:lnTo>
                <a:lnTo>
                  <a:pt x="218831" y="70798"/>
                </a:lnTo>
                <a:lnTo>
                  <a:pt x="193878" y="33251"/>
                </a:lnTo>
                <a:lnTo>
                  <a:pt x="156308" y="8312"/>
                </a:lnTo>
                <a:lnTo>
                  <a:pt x="113569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7867" y="5163398"/>
            <a:ext cx="227329" cy="219210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193878" y="33251"/>
                </a:moveTo>
                <a:lnTo>
                  <a:pt x="218831" y="70798"/>
                </a:lnTo>
                <a:lnTo>
                  <a:pt x="227149" y="113509"/>
                </a:lnTo>
                <a:lnTo>
                  <a:pt x="218831" y="156220"/>
                </a:lnTo>
                <a:lnTo>
                  <a:pt x="193878" y="193767"/>
                </a:lnTo>
                <a:lnTo>
                  <a:pt x="156308" y="218705"/>
                </a:lnTo>
                <a:lnTo>
                  <a:pt x="113569" y="227018"/>
                </a:lnTo>
                <a:lnTo>
                  <a:pt x="70830" y="218705"/>
                </a:lnTo>
                <a:lnTo>
                  <a:pt x="33261" y="193767"/>
                </a:lnTo>
                <a:lnTo>
                  <a:pt x="8315" y="156220"/>
                </a:lnTo>
                <a:lnTo>
                  <a:pt x="0" y="113509"/>
                </a:lnTo>
                <a:lnTo>
                  <a:pt x="8315" y="70798"/>
                </a:lnTo>
                <a:lnTo>
                  <a:pt x="33261" y="33251"/>
                </a:lnTo>
                <a:lnTo>
                  <a:pt x="70830" y="8312"/>
                </a:lnTo>
                <a:lnTo>
                  <a:pt x="113569" y="0"/>
                </a:lnTo>
                <a:lnTo>
                  <a:pt x="156308" y="8312"/>
                </a:lnTo>
                <a:lnTo>
                  <a:pt x="193878" y="33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5411" y="3490952"/>
            <a:ext cx="1326515" cy="1339147"/>
          </a:xfrm>
          <a:custGeom>
            <a:avLst/>
            <a:gdLst/>
            <a:ahLst/>
            <a:cxnLst/>
            <a:rect l="l" t="t" r="r" b="b"/>
            <a:pathLst>
              <a:path w="1326514" h="1388745">
                <a:moveTo>
                  <a:pt x="1081804" y="0"/>
                </a:moveTo>
                <a:lnTo>
                  <a:pt x="1038764" y="19611"/>
                </a:lnTo>
                <a:lnTo>
                  <a:pt x="16564" y="1115787"/>
                </a:lnTo>
                <a:lnTo>
                  <a:pt x="0" y="1160089"/>
                </a:lnTo>
                <a:lnTo>
                  <a:pt x="5333" y="1183172"/>
                </a:lnTo>
                <a:lnTo>
                  <a:pt x="19614" y="1203124"/>
                </a:lnTo>
                <a:lnTo>
                  <a:pt x="200397" y="1371717"/>
                </a:lnTo>
                <a:lnTo>
                  <a:pt x="221302" y="1384571"/>
                </a:lnTo>
                <a:lnTo>
                  <a:pt x="244701" y="1388281"/>
                </a:lnTo>
                <a:lnTo>
                  <a:pt x="267784" y="1382947"/>
                </a:lnTo>
                <a:lnTo>
                  <a:pt x="287740" y="1368669"/>
                </a:lnTo>
                <a:lnTo>
                  <a:pt x="1309934" y="272494"/>
                </a:lnTo>
                <a:lnTo>
                  <a:pt x="1322790" y="251586"/>
                </a:lnTo>
                <a:lnTo>
                  <a:pt x="1326503" y="228185"/>
                </a:lnTo>
                <a:lnTo>
                  <a:pt x="1321170" y="205102"/>
                </a:lnTo>
                <a:lnTo>
                  <a:pt x="1306886" y="185143"/>
                </a:lnTo>
                <a:lnTo>
                  <a:pt x="1126102" y="16563"/>
                </a:lnTo>
                <a:lnTo>
                  <a:pt x="1105201" y="3709"/>
                </a:lnTo>
                <a:lnTo>
                  <a:pt x="1081804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411" y="3490952"/>
            <a:ext cx="1326515" cy="1339147"/>
          </a:xfrm>
          <a:custGeom>
            <a:avLst/>
            <a:gdLst/>
            <a:ahLst/>
            <a:cxnLst/>
            <a:rect l="l" t="t" r="r" b="b"/>
            <a:pathLst>
              <a:path w="1326514" h="1388745">
                <a:moveTo>
                  <a:pt x="200397" y="1371717"/>
                </a:moveTo>
                <a:lnTo>
                  <a:pt x="19614" y="1203124"/>
                </a:lnTo>
                <a:lnTo>
                  <a:pt x="5333" y="1183166"/>
                </a:lnTo>
                <a:lnTo>
                  <a:pt x="0" y="1160084"/>
                </a:lnTo>
                <a:lnTo>
                  <a:pt x="3710" y="1136688"/>
                </a:lnTo>
                <a:lnTo>
                  <a:pt x="16564" y="1115787"/>
                </a:lnTo>
                <a:lnTo>
                  <a:pt x="1038764" y="19611"/>
                </a:lnTo>
                <a:lnTo>
                  <a:pt x="1058722" y="5334"/>
                </a:lnTo>
                <a:lnTo>
                  <a:pt x="1081804" y="0"/>
                </a:lnTo>
                <a:lnTo>
                  <a:pt x="1105201" y="3709"/>
                </a:lnTo>
                <a:lnTo>
                  <a:pt x="1126102" y="16563"/>
                </a:lnTo>
                <a:lnTo>
                  <a:pt x="1306886" y="185143"/>
                </a:lnTo>
                <a:lnTo>
                  <a:pt x="1321170" y="205102"/>
                </a:lnTo>
                <a:lnTo>
                  <a:pt x="1326503" y="228185"/>
                </a:lnTo>
                <a:lnTo>
                  <a:pt x="1322790" y="251586"/>
                </a:lnTo>
                <a:lnTo>
                  <a:pt x="1309934" y="272494"/>
                </a:lnTo>
                <a:lnTo>
                  <a:pt x="287740" y="1368656"/>
                </a:lnTo>
                <a:lnTo>
                  <a:pt x="267784" y="1382940"/>
                </a:lnTo>
                <a:lnTo>
                  <a:pt x="244701" y="1388275"/>
                </a:lnTo>
                <a:lnTo>
                  <a:pt x="221302" y="1384565"/>
                </a:lnTo>
                <a:lnTo>
                  <a:pt x="200397" y="13717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0593" y="4447523"/>
            <a:ext cx="222885" cy="21492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109475" y="0"/>
                </a:moveTo>
                <a:lnTo>
                  <a:pt x="66326" y="11098"/>
                </a:lnTo>
                <a:lnTo>
                  <a:pt x="31349" y="36882"/>
                </a:lnTo>
                <a:lnTo>
                  <a:pt x="8066" y="73575"/>
                </a:lnTo>
                <a:lnTo>
                  <a:pt x="0" y="117398"/>
                </a:lnTo>
                <a:lnTo>
                  <a:pt x="9410" y="160263"/>
                </a:lnTo>
                <a:lnTo>
                  <a:pt x="33790" y="194360"/>
                </a:lnTo>
                <a:lnTo>
                  <a:pt x="69507" y="216304"/>
                </a:lnTo>
                <a:lnTo>
                  <a:pt x="112928" y="222707"/>
                </a:lnTo>
                <a:lnTo>
                  <a:pt x="156077" y="211602"/>
                </a:lnTo>
                <a:lnTo>
                  <a:pt x="191054" y="185815"/>
                </a:lnTo>
                <a:lnTo>
                  <a:pt x="214336" y="149124"/>
                </a:lnTo>
                <a:lnTo>
                  <a:pt x="222403" y="105308"/>
                </a:lnTo>
                <a:lnTo>
                  <a:pt x="212993" y="62436"/>
                </a:lnTo>
                <a:lnTo>
                  <a:pt x="188613" y="28336"/>
                </a:lnTo>
                <a:lnTo>
                  <a:pt x="152896" y="6396"/>
                </a:lnTo>
                <a:lnTo>
                  <a:pt x="109475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0593" y="4447523"/>
            <a:ext cx="222885" cy="21492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109475" y="0"/>
                </a:moveTo>
                <a:lnTo>
                  <a:pt x="152896" y="6395"/>
                </a:lnTo>
                <a:lnTo>
                  <a:pt x="188613" y="28335"/>
                </a:lnTo>
                <a:lnTo>
                  <a:pt x="212993" y="62431"/>
                </a:lnTo>
                <a:lnTo>
                  <a:pt x="222403" y="105295"/>
                </a:lnTo>
                <a:lnTo>
                  <a:pt x="214336" y="149119"/>
                </a:lnTo>
                <a:lnTo>
                  <a:pt x="191054" y="185812"/>
                </a:lnTo>
                <a:lnTo>
                  <a:pt x="156077" y="211596"/>
                </a:lnTo>
                <a:lnTo>
                  <a:pt x="112928" y="222694"/>
                </a:lnTo>
                <a:lnTo>
                  <a:pt x="69507" y="216298"/>
                </a:lnTo>
                <a:lnTo>
                  <a:pt x="33790" y="194359"/>
                </a:lnTo>
                <a:lnTo>
                  <a:pt x="9410" y="160263"/>
                </a:lnTo>
                <a:lnTo>
                  <a:pt x="0" y="117398"/>
                </a:lnTo>
                <a:lnTo>
                  <a:pt x="8066" y="73575"/>
                </a:lnTo>
                <a:lnTo>
                  <a:pt x="31349" y="36882"/>
                </a:lnTo>
                <a:lnTo>
                  <a:pt x="66326" y="11098"/>
                </a:lnTo>
                <a:lnTo>
                  <a:pt x="1094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4036" y="4178444"/>
            <a:ext cx="222250" cy="214313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109479" y="0"/>
                </a:moveTo>
                <a:lnTo>
                  <a:pt x="66443" y="11212"/>
                </a:lnTo>
                <a:lnTo>
                  <a:pt x="31505" y="37034"/>
                </a:lnTo>
                <a:lnTo>
                  <a:pt x="8183" y="73689"/>
                </a:lnTo>
                <a:lnTo>
                  <a:pt x="0" y="117398"/>
                </a:lnTo>
                <a:lnTo>
                  <a:pt x="9234" y="160100"/>
                </a:lnTo>
                <a:lnTo>
                  <a:pt x="33414" y="194009"/>
                </a:lnTo>
                <a:lnTo>
                  <a:pt x="68930" y="215762"/>
                </a:lnTo>
                <a:lnTo>
                  <a:pt x="112171" y="221995"/>
                </a:lnTo>
                <a:lnTo>
                  <a:pt x="155201" y="210783"/>
                </a:lnTo>
                <a:lnTo>
                  <a:pt x="190139" y="184961"/>
                </a:lnTo>
                <a:lnTo>
                  <a:pt x="213462" y="148306"/>
                </a:lnTo>
                <a:lnTo>
                  <a:pt x="221645" y="104597"/>
                </a:lnTo>
                <a:lnTo>
                  <a:pt x="212415" y="61893"/>
                </a:lnTo>
                <a:lnTo>
                  <a:pt x="188236" y="27981"/>
                </a:lnTo>
                <a:lnTo>
                  <a:pt x="152720" y="6227"/>
                </a:lnTo>
                <a:lnTo>
                  <a:pt x="109479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4036" y="4178444"/>
            <a:ext cx="222250" cy="214313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109479" y="0"/>
                </a:moveTo>
                <a:lnTo>
                  <a:pt x="152720" y="6227"/>
                </a:lnTo>
                <a:lnTo>
                  <a:pt x="188236" y="27981"/>
                </a:lnTo>
                <a:lnTo>
                  <a:pt x="212415" y="61893"/>
                </a:lnTo>
                <a:lnTo>
                  <a:pt x="221645" y="104597"/>
                </a:lnTo>
                <a:lnTo>
                  <a:pt x="213462" y="148306"/>
                </a:lnTo>
                <a:lnTo>
                  <a:pt x="190139" y="184961"/>
                </a:lnTo>
                <a:lnTo>
                  <a:pt x="155201" y="210783"/>
                </a:lnTo>
                <a:lnTo>
                  <a:pt x="112171" y="221996"/>
                </a:lnTo>
                <a:lnTo>
                  <a:pt x="68930" y="215762"/>
                </a:lnTo>
                <a:lnTo>
                  <a:pt x="33414" y="194009"/>
                </a:lnTo>
                <a:lnTo>
                  <a:pt x="9234" y="160100"/>
                </a:lnTo>
                <a:lnTo>
                  <a:pt x="0" y="117398"/>
                </a:lnTo>
                <a:lnTo>
                  <a:pt x="8183" y="73689"/>
                </a:lnTo>
                <a:lnTo>
                  <a:pt x="31505" y="37034"/>
                </a:lnTo>
                <a:lnTo>
                  <a:pt x="66443" y="11212"/>
                </a:lnTo>
                <a:lnTo>
                  <a:pt x="1094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1716" y="3913615"/>
            <a:ext cx="222250" cy="214313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109474" y="0"/>
                </a:moveTo>
                <a:lnTo>
                  <a:pt x="66444" y="11212"/>
                </a:lnTo>
                <a:lnTo>
                  <a:pt x="31505" y="37034"/>
                </a:lnTo>
                <a:lnTo>
                  <a:pt x="8182" y="73689"/>
                </a:lnTo>
                <a:lnTo>
                  <a:pt x="0" y="117398"/>
                </a:lnTo>
                <a:lnTo>
                  <a:pt x="9235" y="160100"/>
                </a:lnTo>
                <a:lnTo>
                  <a:pt x="33413" y="194009"/>
                </a:lnTo>
                <a:lnTo>
                  <a:pt x="68926" y="215762"/>
                </a:lnTo>
                <a:lnTo>
                  <a:pt x="112166" y="221995"/>
                </a:lnTo>
                <a:lnTo>
                  <a:pt x="155201" y="210783"/>
                </a:lnTo>
                <a:lnTo>
                  <a:pt x="190139" y="184961"/>
                </a:lnTo>
                <a:lnTo>
                  <a:pt x="213459" y="148306"/>
                </a:lnTo>
                <a:lnTo>
                  <a:pt x="221640" y="104597"/>
                </a:lnTo>
                <a:lnTo>
                  <a:pt x="212411" y="61893"/>
                </a:lnTo>
                <a:lnTo>
                  <a:pt x="188236" y="27981"/>
                </a:lnTo>
                <a:lnTo>
                  <a:pt x="152721" y="6227"/>
                </a:lnTo>
                <a:lnTo>
                  <a:pt x="109474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91716" y="3913615"/>
            <a:ext cx="222250" cy="214313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109474" y="0"/>
                </a:moveTo>
                <a:lnTo>
                  <a:pt x="152721" y="6227"/>
                </a:lnTo>
                <a:lnTo>
                  <a:pt x="188236" y="27981"/>
                </a:lnTo>
                <a:lnTo>
                  <a:pt x="212411" y="61893"/>
                </a:lnTo>
                <a:lnTo>
                  <a:pt x="221640" y="104597"/>
                </a:lnTo>
                <a:lnTo>
                  <a:pt x="213459" y="148306"/>
                </a:lnTo>
                <a:lnTo>
                  <a:pt x="190139" y="184961"/>
                </a:lnTo>
                <a:lnTo>
                  <a:pt x="155201" y="210783"/>
                </a:lnTo>
                <a:lnTo>
                  <a:pt x="112166" y="221996"/>
                </a:lnTo>
                <a:lnTo>
                  <a:pt x="68926" y="215762"/>
                </a:lnTo>
                <a:lnTo>
                  <a:pt x="33413" y="194009"/>
                </a:lnTo>
                <a:lnTo>
                  <a:pt x="9235" y="160100"/>
                </a:lnTo>
                <a:lnTo>
                  <a:pt x="0" y="117398"/>
                </a:lnTo>
                <a:lnTo>
                  <a:pt x="8182" y="73689"/>
                </a:lnTo>
                <a:lnTo>
                  <a:pt x="31505" y="37034"/>
                </a:lnTo>
                <a:lnTo>
                  <a:pt x="66444" y="11212"/>
                </a:lnTo>
                <a:lnTo>
                  <a:pt x="1094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74570" y="3638070"/>
            <a:ext cx="222250" cy="214313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109474" y="0"/>
                </a:moveTo>
                <a:lnTo>
                  <a:pt x="66444" y="11212"/>
                </a:lnTo>
                <a:lnTo>
                  <a:pt x="31505" y="37034"/>
                </a:lnTo>
                <a:lnTo>
                  <a:pt x="8182" y="73689"/>
                </a:lnTo>
                <a:lnTo>
                  <a:pt x="0" y="117398"/>
                </a:lnTo>
                <a:lnTo>
                  <a:pt x="9235" y="160100"/>
                </a:lnTo>
                <a:lnTo>
                  <a:pt x="33413" y="194009"/>
                </a:lnTo>
                <a:lnTo>
                  <a:pt x="68926" y="215762"/>
                </a:lnTo>
                <a:lnTo>
                  <a:pt x="112166" y="221995"/>
                </a:lnTo>
                <a:lnTo>
                  <a:pt x="155201" y="210783"/>
                </a:lnTo>
                <a:lnTo>
                  <a:pt x="190139" y="184961"/>
                </a:lnTo>
                <a:lnTo>
                  <a:pt x="213459" y="148306"/>
                </a:lnTo>
                <a:lnTo>
                  <a:pt x="221640" y="104597"/>
                </a:lnTo>
                <a:lnTo>
                  <a:pt x="212410" y="61893"/>
                </a:lnTo>
                <a:lnTo>
                  <a:pt x="188231" y="27981"/>
                </a:lnTo>
                <a:lnTo>
                  <a:pt x="152715" y="6227"/>
                </a:lnTo>
                <a:lnTo>
                  <a:pt x="109474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74570" y="3638070"/>
            <a:ext cx="222250" cy="214313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109474" y="0"/>
                </a:moveTo>
                <a:lnTo>
                  <a:pt x="152715" y="6227"/>
                </a:lnTo>
                <a:lnTo>
                  <a:pt x="188231" y="27981"/>
                </a:lnTo>
                <a:lnTo>
                  <a:pt x="212410" y="61893"/>
                </a:lnTo>
                <a:lnTo>
                  <a:pt x="221640" y="104597"/>
                </a:lnTo>
                <a:lnTo>
                  <a:pt x="213459" y="148306"/>
                </a:lnTo>
                <a:lnTo>
                  <a:pt x="190139" y="184961"/>
                </a:lnTo>
                <a:lnTo>
                  <a:pt x="155201" y="210783"/>
                </a:lnTo>
                <a:lnTo>
                  <a:pt x="112166" y="221996"/>
                </a:lnTo>
                <a:lnTo>
                  <a:pt x="68926" y="215762"/>
                </a:lnTo>
                <a:lnTo>
                  <a:pt x="33413" y="194009"/>
                </a:lnTo>
                <a:lnTo>
                  <a:pt x="9235" y="160100"/>
                </a:lnTo>
                <a:lnTo>
                  <a:pt x="0" y="117398"/>
                </a:lnTo>
                <a:lnTo>
                  <a:pt x="8182" y="73689"/>
                </a:lnTo>
                <a:lnTo>
                  <a:pt x="31505" y="37034"/>
                </a:lnTo>
                <a:lnTo>
                  <a:pt x="66444" y="11212"/>
                </a:lnTo>
                <a:lnTo>
                  <a:pt x="1094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5411" y="2518891"/>
            <a:ext cx="1326515" cy="1339147"/>
          </a:xfrm>
          <a:custGeom>
            <a:avLst/>
            <a:gdLst/>
            <a:ahLst/>
            <a:cxnLst/>
            <a:rect l="l" t="t" r="r" b="b"/>
            <a:pathLst>
              <a:path w="1326514" h="1388745">
                <a:moveTo>
                  <a:pt x="1081804" y="0"/>
                </a:moveTo>
                <a:lnTo>
                  <a:pt x="1038764" y="19611"/>
                </a:lnTo>
                <a:lnTo>
                  <a:pt x="16564" y="1115787"/>
                </a:lnTo>
                <a:lnTo>
                  <a:pt x="0" y="1160089"/>
                </a:lnTo>
                <a:lnTo>
                  <a:pt x="5333" y="1183172"/>
                </a:lnTo>
                <a:lnTo>
                  <a:pt x="19614" y="1203124"/>
                </a:lnTo>
                <a:lnTo>
                  <a:pt x="200397" y="1371717"/>
                </a:lnTo>
                <a:lnTo>
                  <a:pt x="221302" y="1384571"/>
                </a:lnTo>
                <a:lnTo>
                  <a:pt x="244701" y="1388281"/>
                </a:lnTo>
                <a:lnTo>
                  <a:pt x="267784" y="1382947"/>
                </a:lnTo>
                <a:lnTo>
                  <a:pt x="287740" y="1368669"/>
                </a:lnTo>
                <a:lnTo>
                  <a:pt x="1309934" y="272494"/>
                </a:lnTo>
                <a:lnTo>
                  <a:pt x="1322790" y="251586"/>
                </a:lnTo>
                <a:lnTo>
                  <a:pt x="1326503" y="228185"/>
                </a:lnTo>
                <a:lnTo>
                  <a:pt x="1321170" y="205102"/>
                </a:lnTo>
                <a:lnTo>
                  <a:pt x="1306886" y="185143"/>
                </a:lnTo>
                <a:lnTo>
                  <a:pt x="1126102" y="16563"/>
                </a:lnTo>
                <a:lnTo>
                  <a:pt x="1105201" y="3709"/>
                </a:lnTo>
                <a:lnTo>
                  <a:pt x="1081804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5411" y="2518891"/>
            <a:ext cx="1326515" cy="1339147"/>
          </a:xfrm>
          <a:custGeom>
            <a:avLst/>
            <a:gdLst/>
            <a:ahLst/>
            <a:cxnLst/>
            <a:rect l="l" t="t" r="r" b="b"/>
            <a:pathLst>
              <a:path w="1326514" h="1388745">
                <a:moveTo>
                  <a:pt x="200397" y="1371717"/>
                </a:moveTo>
                <a:lnTo>
                  <a:pt x="19614" y="1203124"/>
                </a:lnTo>
                <a:lnTo>
                  <a:pt x="5333" y="1183166"/>
                </a:lnTo>
                <a:lnTo>
                  <a:pt x="0" y="1160084"/>
                </a:lnTo>
                <a:lnTo>
                  <a:pt x="3710" y="1136688"/>
                </a:lnTo>
                <a:lnTo>
                  <a:pt x="16564" y="1115787"/>
                </a:lnTo>
                <a:lnTo>
                  <a:pt x="1038764" y="19611"/>
                </a:lnTo>
                <a:lnTo>
                  <a:pt x="1058722" y="5333"/>
                </a:lnTo>
                <a:lnTo>
                  <a:pt x="1081804" y="0"/>
                </a:lnTo>
                <a:lnTo>
                  <a:pt x="1105201" y="3709"/>
                </a:lnTo>
                <a:lnTo>
                  <a:pt x="1126102" y="16563"/>
                </a:lnTo>
                <a:lnTo>
                  <a:pt x="1306886" y="185143"/>
                </a:lnTo>
                <a:lnTo>
                  <a:pt x="1321170" y="205102"/>
                </a:lnTo>
                <a:lnTo>
                  <a:pt x="1326503" y="228185"/>
                </a:lnTo>
                <a:lnTo>
                  <a:pt x="1322790" y="251586"/>
                </a:lnTo>
                <a:lnTo>
                  <a:pt x="1309934" y="272494"/>
                </a:lnTo>
                <a:lnTo>
                  <a:pt x="287740" y="1368656"/>
                </a:lnTo>
                <a:lnTo>
                  <a:pt x="267784" y="1382940"/>
                </a:lnTo>
                <a:lnTo>
                  <a:pt x="244701" y="1388275"/>
                </a:lnTo>
                <a:lnTo>
                  <a:pt x="221302" y="1384565"/>
                </a:lnTo>
                <a:lnTo>
                  <a:pt x="200397" y="13717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0593" y="3455563"/>
            <a:ext cx="222885" cy="21492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109475" y="0"/>
                </a:moveTo>
                <a:lnTo>
                  <a:pt x="66326" y="11103"/>
                </a:lnTo>
                <a:lnTo>
                  <a:pt x="31349" y="36887"/>
                </a:lnTo>
                <a:lnTo>
                  <a:pt x="8066" y="73577"/>
                </a:lnTo>
                <a:lnTo>
                  <a:pt x="0" y="117398"/>
                </a:lnTo>
                <a:lnTo>
                  <a:pt x="9410" y="160263"/>
                </a:lnTo>
                <a:lnTo>
                  <a:pt x="33791" y="194359"/>
                </a:lnTo>
                <a:lnTo>
                  <a:pt x="69508" y="216298"/>
                </a:lnTo>
                <a:lnTo>
                  <a:pt x="112928" y="222694"/>
                </a:lnTo>
                <a:lnTo>
                  <a:pt x="156077" y="211596"/>
                </a:lnTo>
                <a:lnTo>
                  <a:pt x="191054" y="185813"/>
                </a:lnTo>
                <a:lnTo>
                  <a:pt x="214336" y="149124"/>
                </a:lnTo>
                <a:lnTo>
                  <a:pt x="222403" y="105308"/>
                </a:lnTo>
                <a:lnTo>
                  <a:pt x="212993" y="62436"/>
                </a:lnTo>
                <a:lnTo>
                  <a:pt x="188613" y="28336"/>
                </a:lnTo>
                <a:lnTo>
                  <a:pt x="152896" y="6396"/>
                </a:lnTo>
                <a:lnTo>
                  <a:pt x="109475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0593" y="3455563"/>
            <a:ext cx="222885" cy="21492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109475" y="0"/>
                </a:moveTo>
                <a:lnTo>
                  <a:pt x="152896" y="6395"/>
                </a:lnTo>
                <a:lnTo>
                  <a:pt x="188613" y="28335"/>
                </a:lnTo>
                <a:lnTo>
                  <a:pt x="212993" y="62431"/>
                </a:lnTo>
                <a:lnTo>
                  <a:pt x="222403" y="105295"/>
                </a:lnTo>
                <a:lnTo>
                  <a:pt x="214336" y="149119"/>
                </a:lnTo>
                <a:lnTo>
                  <a:pt x="191054" y="185812"/>
                </a:lnTo>
                <a:lnTo>
                  <a:pt x="156077" y="211596"/>
                </a:lnTo>
                <a:lnTo>
                  <a:pt x="112928" y="222694"/>
                </a:lnTo>
                <a:lnTo>
                  <a:pt x="69508" y="216298"/>
                </a:lnTo>
                <a:lnTo>
                  <a:pt x="33791" y="194357"/>
                </a:lnTo>
                <a:lnTo>
                  <a:pt x="9410" y="160258"/>
                </a:lnTo>
                <a:lnTo>
                  <a:pt x="0" y="117386"/>
                </a:lnTo>
                <a:lnTo>
                  <a:pt x="8066" y="73569"/>
                </a:lnTo>
                <a:lnTo>
                  <a:pt x="31349" y="36880"/>
                </a:lnTo>
                <a:lnTo>
                  <a:pt x="66326" y="11097"/>
                </a:lnTo>
                <a:lnTo>
                  <a:pt x="1094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44394" y="3186141"/>
            <a:ext cx="222885" cy="21492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109477" y="0"/>
                </a:moveTo>
                <a:lnTo>
                  <a:pt x="66327" y="11103"/>
                </a:lnTo>
                <a:lnTo>
                  <a:pt x="31350" y="36887"/>
                </a:lnTo>
                <a:lnTo>
                  <a:pt x="8067" y="73577"/>
                </a:lnTo>
                <a:lnTo>
                  <a:pt x="0" y="117398"/>
                </a:lnTo>
                <a:lnTo>
                  <a:pt x="9411" y="160263"/>
                </a:lnTo>
                <a:lnTo>
                  <a:pt x="33792" y="194359"/>
                </a:lnTo>
                <a:lnTo>
                  <a:pt x="69510" y="216298"/>
                </a:lnTo>
                <a:lnTo>
                  <a:pt x="112932" y="222694"/>
                </a:lnTo>
                <a:lnTo>
                  <a:pt x="156081" y="211596"/>
                </a:lnTo>
                <a:lnTo>
                  <a:pt x="191057" y="185813"/>
                </a:lnTo>
                <a:lnTo>
                  <a:pt x="214339" y="149124"/>
                </a:lnTo>
                <a:lnTo>
                  <a:pt x="222406" y="105308"/>
                </a:lnTo>
                <a:lnTo>
                  <a:pt x="212996" y="62436"/>
                </a:lnTo>
                <a:lnTo>
                  <a:pt x="188616" y="28336"/>
                </a:lnTo>
                <a:lnTo>
                  <a:pt x="152899" y="6396"/>
                </a:lnTo>
                <a:lnTo>
                  <a:pt x="109477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44394" y="3186141"/>
            <a:ext cx="222885" cy="21492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109477" y="0"/>
                </a:moveTo>
                <a:lnTo>
                  <a:pt x="152899" y="6395"/>
                </a:lnTo>
                <a:lnTo>
                  <a:pt x="188616" y="28335"/>
                </a:lnTo>
                <a:lnTo>
                  <a:pt x="212996" y="62431"/>
                </a:lnTo>
                <a:lnTo>
                  <a:pt x="222406" y="105295"/>
                </a:lnTo>
                <a:lnTo>
                  <a:pt x="214339" y="149119"/>
                </a:lnTo>
                <a:lnTo>
                  <a:pt x="191057" y="185812"/>
                </a:lnTo>
                <a:lnTo>
                  <a:pt x="156081" y="211596"/>
                </a:lnTo>
                <a:lnTo>
                  <a:pt x="112932" y="222694"/>
                </a:lnTo>
                <a:lnTo>
                  <a:pt x="69510" y="216298"/>
                </a:lnTo>
                <a:lnTo>
                  <a:pt x="33792" y="194357"/>
                </a:lnTo>
                <a:lnTo>
                  <a:pt x="9411" y="160258"/>
                </a:lnTo>
                <a:lnTo>
                  <a:pt x="0" y="117386"/>
                </a:lnTo>
                <a:lnTo>
                  <a:pt x="8067" y="73569"/>
                </a:lnTo>
                <a:lnTo>
                  <a:pt x="31350" y="36880"/>
                </a:lnTo>
                <a:lnTo>
                  <a:pt x="66327" y="11097"/>
                </a:lnTo>
                <a:lnTo>
                  <a:pt x="1094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09662" y="2915188"/>
            <a:ext cx="222885" cy="21492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109474" y="0"/>
                </a:moveTo>
                <a:lnTo>
                  <a:pt x="66324" y="11103"/>
                </a:lnTo>
                <a:lnTo>
                  <a:pt x="31348" y="36887"/>
                </a:lnTo>
                <a:lnTo>
                  <a:pt x="8066" y="73577"/>
                </a:lnTo>
                <a:lnTo>
                  <a:pt x="0" y="117398"/>
                </a:lnTo>
                <a:lnTo>
                  <a:pt x="9410" y="160263"/>
                </a:lnTo>
                <a:lnTo>
                  <a:pt x="33789" y="194360"/>
                </a:lnTo>
                <a:lnTo>
                  <a:pt x="69506" y="216304"/>
                </a:lnTo>
                <a:lnTo>
                  <a:pt x="112928" y="222707"/>
                </a:lnTo>
                <a:lnTo>
                  <a:pt x="156078" y="211602"/>
                </a:lnTo>
                <a:lnTo>
                  <a:pt x="191054" y="185815"/>
                </a:lnTo>
                <a:lnTo>
                  <a:pt x="214335" y="149124"/>
                </a:lnTo>
                <a:lnTo>
                  <a:pt x="222402" y="105308"/>
                </a:lnTo>
                <a:lnTo>
                  <a:pt x="212992" y="62436"/>
                </a:lnTo>
                <a:lnTo>
                  <a:pt x="188612" y="28336"/>
                </a:lnTo>
                <a:lnTo>
                  <a:pt x="152895" y="6396"/>
                </a:lnTo>
                <a:lnTo>
                  <a:pt x="109474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09662" y="2915188"/>
            <a:ext cx="222885" cy="21492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109474" y="0"/>
                </a:moveTo>
                <a:lnTo>
                  <a:pt x="152895" y="6395"/>
                </a:lnTo>
                <a:lnTo>
                  <a:pt x="188612" y="28335"/>
                </a:lnTo>
                <a:lnTo>
                  <a:pt x="212992" y="62431"/>
                </a:lnTo>
                <a:lnTo>
                  <a:pt x="222402" y="105295"/>
                </a:lnTo>
                <a:lnTo>
                  <a:pt x="214335" y="149119"/>
                </a:lnTo>
                <a:lnTo>
                  <a:pt x="191054" y="185812"/>
                </a:lnTo>
                <a:lnTo>
                  <a:pt x="156078" y="211596"/>
                </a:lnTo>
                <a:lnTo>
                  <a:pt x="112928" y="222694"/>
                </a:lnTo>
                <a:lnTo>
                  <a:pt x="69506" y="216298"/>
                </a:lnTo>
                <a:lnTo>
                  <a:pt x="33789" y="194357"/>
                </a:lnTo>
                <a:lnTo>
                  <a:pt x="9410" y="160258"/>
                </a:lnTo>
                <a:lnTo>
                  <a:pt x="0" y="117386"/>
                </a:lnTo>
                <a:lnTo>
                  <a:pt x="8066" y="73571"/>
                </a:lnTo>
                <a:lnTo>
                  <a:pt x="31348" y="36885"/>
                </a:lnTo>
                <a:lnTo>
                  <a:pt x="66324" y="11103"/>
                </a:lnTo>
                <a:lnTo>
                  <a:pt x="1094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4570" y="2646110"/>
            <a:ext cx="222250" cy="214313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109474" y="0"/>
                </a:moveTo>
                <a:lnTo>
                  <a:pt x="66444" y="11212"/>
                </a:lnTo>
                <a:lnTo>
                  <a:pt x="31505" y="37034"/>
                </a:lnTo>
                <a:lnTo>
                  <a:pt x="8182" y="73689"/>
                </a:lnTo>
                <a:lnTo>
                  <a:pt x="0" y="117398"/>
                </a:lnTo>
                <a:lnTo>
                  <a:pt x="9235" y="160100"/>
                </a:lnTo>
                <a:lnTo>
                  <a:pt x="33413" y="194009"/>
                </a:lnTo>
                <a:lnTo>
                  <a:pt x="68926" y="215762"/>
                </a:lnTo>
                <a:lnTo>
                  <a:pt x="112166" y="221996"/>
                </a:lnTo>
                <a:lnTo>
                  <a:pt x="155201" y="210783"/>
                </a:lnTo>
                <a:lnTo>
                  <a:pt x="190139" y="184961"/>
                </a:lnTo>
                <a:lnTo>
                  <a:pt x="213459" y="148306"/>
                </a:lnTo>
                <a:lnTo>
                  <a:pt x="221640" y="104597"/>
                </a:lnTo>
                <a:lnTo>
                  <a:pt x="212410" y="61893"/>
                </a:lnTo>
                <a:lnTo>
                  <a:pt x="188231" y="27981"/>
                </a:lnTo>
                <a:lnTo>
                  <a:pt x="152715" y="6227"/>
                </a:lnTo>
                <a:lnTo>
                  <a:pt x="109474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4570" y="2646110"/>
            <a:ext cx="222250" cy="214313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109474" y="0"/>
                </a:moveTo>
                <a:lnTo>
                  <a:pt x="152715" y="6227"/>
                </a:lnTo>
                <a:lnTo>
                  <a:pt x="188231" y="27981"/>
                </a:lnTo>
                <a:lnTo>
                  <a:pt x="212410" y="61893"/>
                </a:lnTo>
                <a:lnTo>
                  <a:pt x="221640" y="104597"/>
                </a:lnTo>
                <a:lnTo>
                  <a:pt x="213459" y="148306"/>
                </a:lnTo>
                <a:lnTo>
                  <a:pt x="190139" y="184961"/>
                </a:lnTo>
                <a:lnTo>
                  <a:pt x="155201" y="210783"/>
                </a:lnTo>
                <a:lnTo>
                  <a:pt x="112166" y="221995"/>
                </a:lnTo>
                <a:lnTo>
                  <a:pt x="68926" y="215762"/>
                </a:lnTo>
                <a:lnTo>
                  <a:pt x="33413" y="194009"/>
                </a:lnTo>
                <a:lnTo>
                  <a:pt x="9235" y="160100"/>
                </a:lnTo>
                <a:lnTo>
                  <a:pt x="0" y="117398"/>
                </a:lnTo>
                <a:lnTo>
                  <a:pt x="8182" y="73689"/>
                </a:lnTo>
                <a:lnTo>
                  <a:pt x="31505" y="37034"/>
                </a:lnTo>
                <a:lnTo>
                  <a:pt x="66444" y="11212"/>
                </a:lnTo>
                <a:lnTo>
                  <a:pt x="1094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97276" y="2304557"/>
            <a:ext cx="2017699" cy="185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97389" y="3261163"/>
            <a:ext cx="649706" cy="110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40702" y="5829300"/>
            <a:ext cx="726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Sans Unicode"/>
                <a:cs typeface="Lucida Sans Unicode"/>
              </a:rPr>
              <a:t>.Net,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4985" y="5829300"/>
            <a:ext cx="32537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Lucida Sans Unicode"/>
                <a:cs typeface="Lucida Sans Unicode"/>
              </a:rPr>
              <a:t>Enterprise </a:t>
            </a:r>
            <a:r>
              <a:rPr sz="2400" spc="-5" dirty="0">
                <a:latin typeface="Lucida Sans Unicode"/>
                <a:cs typeface="Lucida Sans Unicode"/>
              </a:rPr>
              <a:t>Java</a:t>
            </a:r>
            <a:r>
              <a:rPr sz="2400" spc="-10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Beans,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365" y="5829300"/>
            <a:ext cx="36080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Lucida Sans Unicode"/>
                <a:cs typeface="Lucida Sans Unicode"/>
              </a:rPr>
              <a:t>Corba Components +</a:t>
            </a:r>
            <a:r>
              <a:rPr sz="2400" spc="-120" dirty="0">
                <a:latin typeface="Lucida Sans Unicode"/>
                <a:cs typeface="Lucida Sans Unicode"/>
              </a:rPr>
              <a:t> </a:t>
            </a:r>
            <a:r>
              <a:rPr sz="2400" spc="-5" dirty="0" smtClean="0">
                <a:latin typeface="Lucida Sans Unicode"/>
                <a:cs typeface="Lucida Sans Unicode"/>
              </a:rPr>
              <a:t>...</a:t>
            </a:r>
            <a:endParaRPr sz="24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3752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169030"/>
            <a:ext cx="82296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On </a:t>
            </a:r>
            <a:r>
              <a:rPr spc="-5" dirty="0"/>
              <a:t>the relation between </a:t>
            </a:r>
            <a:r>
              <a:rPr dirty="0"/>
              <a:t>OO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dirty="0"/>
              <a:t>CBD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0" y="1736445"/>
            <a:ext cx="7881620" cy="2583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1465" indent="-342900">
              <a:lnSpc>
                <a:spcPct val="128499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Lucida Sans Unicode"/>
                <a:cs typeface="Lucida Sans Unicode"/>
              </a:rPr>
              <a:t>Object Orientation </a:t>
            </a:r>
            <a:r>
              <a:rPr sz="2400" spc="-5" dirty="0">
                <a:latin typeface="Lucida Sans Unicode"/>
                <a:cs typeface="Lucida Sans Unicode"/>
              </a:rPr>
              <a:t>emphasizes </a:t>
            </a:r>
            <a:r>
              <a:rPr sz="2400" dirty="0">
                <a:latin typeface="Lucida Sans Unicode"/>
                <a:cs typeface="Lucida Sans Unicode"/>
              </a:rPr>
              <a:t>modularity </a:t>
            </a:r>
            <a:r>
              <a:rPr sz="2400" spc="-5" dirty="0">
                <a:latin typeface="Lucida Sans Unicode"/>
                <a:cs typeface="Lucida Sans Unicode"/>
              </a:rPr>
              <a:t>of</a:t>
            </a:r>
            <a:r>
              <a:rPr sz="2400" spc="-13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the  </a:t>
            </a:r>
            <a:r>
              <a:rPr sz="24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construction </a:t>
            </a:r>
            <a:r>
              <a:rPr sz="2400" spc="-5" dirty="0">
                <a:latin typeface="Lucida Sans Unicode"/>
                <a:cs typeface="Lucida Sans Unicode"/>
              </a:rPr>
              <a:t>of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8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system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buFont typeface="Lucida Sans Unicode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Lucida Sans Unicode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8499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Lucida Sans Unicode"/>
                <a:cs typeface="Lucida Sans Unicode"/>
              </a:rPr>
              <a:t>CBD </a:t>
            </a:r>
            <a:r>
              <a:rPr sz="2400" spc="-5" dirty="0">
                <a:latin typeface="Lucida Sans Unicode"/>
                <a:cs typeface="Lucida Sans Unicode"/>
              </a:rPr>
              <a:t>emphasizes </a:t>
            </a:r>
            <a:r>
              <a:rPr sz="2400" dirty="0">
                <a:latin typeface="Lucida Sans Unicode"/>
                <a:cs typeface="Lucida Sans Unicode"/>
              </a:rPr>
              <a:t>modularity </a:t>
            </a:r>
            <a:r>
              <a:rPr sz="2400" spc="-5" dirty="0">
                <a:latin typeface="Lucida Sans Unicode"/>
                <a:cs typeface="Lucida Sans Unicode"/>
              </a:rPr>
              <a:t>in </a:t>
            </a:r>
            <a:r>
              <a:rPr sz="24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design</a:t>
            </a:r>
            <a:r>
              <a:rPr sz="2400" spc="-5" dirty="0">
                <a:latin typeface="Lucida Sans Unicode"/>
                <a:cs typeface="Lucida Sans Unicode"/>
              </a:rPr>
              <a:t>, </a:t>
            </a:r>
            <a:r>
              <a:rPr sz="24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production</a:t>
            </a:r>
            <a:r>
              <a:rPr sz="2400" spc="-5" dirty="0">
                <a:latin typeface="Lucida Sans Unicode"/>
                <a:cs typeface="Lucida Sans Unicode"/>
              </a:rPr>
              <a:t>,  </a:t>
            </a:r>
            <a:r>
              <a:rPr sz="24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deployment </a:t>
            </a:r>
            <a:r>
              <a:rPr sz="2400" spc="-5" dirty="0">
                <a:latin typeface="Lucida Sans Unicode"/>
                <a:cs typeface="Lucida Sans Unicode"/>
              </a:rPr>
              <a:t>and </a:t>
            </a:r>
            <a:r>
              <a:rPr sz="2400" dirty="0">
                <a:solidFill>
                  <a:srgbClr val="0A31FF"/>
                </a:solidFill>
                <a:latin typeface="Lucida Sans Unicode"/>
                <a:cs typeface="Lucida Sans Unicode"/>
              </a:rPr>
              <a:t>use </a:t>
            </a:r>
            <a:r>
              <a:rPr sz="2400" spc="-5" dirty="0">
                <a:latin typeface="Lucida Sans Unicode"/>
                <a:cs typeface="Lucida Sans Unicode"/>
              </a:rPr>
              <a:t>of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system.</a:t>
            </a:r>
            <a:endParaRPr sz="24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4001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6182" y="199294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578"/>
            <a:r>
              <a:rPr sz="3200" spc="-4" dirty="0"/>
              <a:t>Szyperski: Software Component</a:t>
            </a:r>
            <a:r>
              <a:rPr sz="3200" spc="31" dirty="0"/>
              <a:t> </a:t>
            </a:r>
            <a:r>
              <a:rPr sz="3200" spc="-4" dirty="0"/>
              <a:t>Definition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358818" y="1812713"/>
            <a:ext cx="6344329" cy="288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dirty="0">
                <a:latin typeface="Arial"/>
                <a:cs typeface="Arial"/>
              </a:rPr>
              <a:t>Szyperski </a:t>
            </a:r>
            <a:r>
              <a:rPr b="1" dirty="0">
                <a:latin typeface="Arial"/>
                <a:cs typeface="Arial"/>
              </a:rPr>
              <a:t>(Component Software beyond OO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programming)</a:t>
            </a:r>
            <a:endParaRPr>
              <a:latin typeface="Arial"/>
              <a:cs typeface="Arial"/>
            </a:endParaRPr>
          </a:p>
          <a:p>
            <a:pPr marL="11135">
              <a:spcBef>
                <a:spcPts val="688"/>
              </a:spcBef>
            </a:pPr>
            <a:r>
              <a:rPr spc="18" dirty="0">
                <a:latin typeface="Arial"/>
                <a:cs typeface="Arial"/>
              </a:rPr>
              <a:t>  </a:t>
            </a:r>
            <a:r>
              <a:rPr b="1" dirty="0">
                <a:latin typeface="Arial"/>
                <a:cs typeface="Arial"/>
              </a:rPr>
              <a:t>A software component</a:t>
            </a:r>
            <a:r>
              <a:rPr b="1" spc="-289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  <a:p>
            <a:pPr marL="721015" indent="-286736">
              <a:spcBef>
                <a:spcPts val="684"/>
              </a:spcBef>
              <a:buSzPct val="80952"/>
              <a:buChar char=""/>
              <a:tabLst>
                <a:tab pos="721015" algn="l"/>
              </a:tabLst>
            </a:pPr>
            <a:r>
              <a:rPr dirty="0">
                <a:latin typeface="Arial"/>
                <a:cs typeface="Arial"/>
              </a:rPr>
              <a:t>a unit of</a:t>
            </a:r>
            <a:r>
              <a:rPr spc="-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composition</a:t>
            </a:r>
            <a:endParaRPr>
              <a:latin typeface="Arial"/>
              <a:cs typeface="Arial"/>
            </a:endParaRPr>
          </a:p>
          <a:p>
            <a:pPr marL="721015" indent="-286736">
              <a:spcBef>
                <a:spcPts val="772"/>
              </a:spcBef>
              <a:buSzPct val="80952"/>
              <a:buChar char=""/>
              <a:tabLst>
                <a:tab pos="721015" algn="l"/>
              </a:tabLst>
            </a:pPr>
            <a:r>
              <a:rPr dirty="0">
                <a:latin typeface="Arial"/>
                <a:cs typeface="Arial"/>
              </a:rPr>
              <a:t>with contractually specified</a:t>
            </a:r>
            <a:r>
              <a:rPr spc="-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interfaces</a:t>
            </a:r>
            <a:endParaRPr>
              <a:latin typeface="Arial"/>
              <a:cs typeface="Arial"/>
            </a:endParaRPr>
          </a:p>
          <a:p>
            <a:pPr marL="721015" indent="-286736">
              <a:spcBef>
                <a:spcPts val="684"/>
              </a:spcBef>
              <a:buSzPct val="80952"/>
              <a:buChar char=""/>
              <a:tabLst>
                <a:tab pos="721015" algn="l"/>
              </a:tabLst>
            </a:pPr>
            <a:r>
              <a:rPr dirty="0">
                <a:latin typeface="Arial"/>
                <a:cs typeface="Arial"/>
              </a:rPr>
              <a:t>and explicit context dependencies</a:t>
            </a:r>
            <a:r>
              <a:rPr spc="-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only.</a:t>
            </a:r>
            <a:endParaRPr>
              <a:latin typeface="Arial"/>
              <a:cs typeface="Arial"/>
            </a:endParaRPr>
          </a:p>
          <a:p>
            <a:pPr marL="11135">
              <a:spcBef>
                <a:spcPts val="772"/>
              </a:spcBef>
            </a:pPr>
            <a:r>
              <a:rPr spc="18" dirty="0">
                <a:latin typeface="Arial"/>
                <a:cs typeface="Arial"/>
              </a:rPr>
              <a:t>  </a:t>
            </a:r>
            <a:r>
              <a:rPr b="1" dirty="0">
                <a:latin typeface="Arial"/>
                <a:cs typeface="Arial"/>
              </a:rPr>
              <a:t>A software</a:t>
            </a:r>
            <a:r>
              <a:rPr b="1" spc="-289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component</a:t>
            </a:r>
            <a:endParaRPr>
              <a:latin typeface="Arial"/>
              <a:cs typeface="Arial"/>
            </a:endParaRPr>
          </a:p>
          <a:p>
            <a:pPr marL="721015" indent="-286736">
              <a:spcBef>
                <a:spcPts val="772"/>
              </a:spcBef>
              <a:buSzPct val="80952"/>
              <a:buChar char=""/>
              <a:tabLst>
                <a:tab pos="721015" algn="l"/>
              </a:tabLst>
            </a:pPr>
            <a:r>
              <a:rPr dirty="0">
                <a:latin typeface="Arial"/>
                <a:cs typeface="Arial"/>
              </a:rPr>
              <a:t>can be deployed</a:t>
            </a:r>
            <a:r>
              <a:rPr spc="-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independently</a:t>
            </a:r>
            <a:endParaRPr>
              <a:latin typeface="Arial"/>
              <a:cs typeface="Arial"/>
            </a:endParaRPr>
          </a:p>
          <a:p>
            <a:pPr marL="721015" indent="-286736">
              <a:spcBef>
                <a:spcPts val="684"/>
              </a:spcBef>
              <a:buSzPct val="80952"/>
              <a:buChar char=""/>
              <a:tabLst>
                <a:tab pos="721015" algn="l"/>
              </a:tabLst>
            </a:pPr>
            <a:r>
              <a:rPr dirty="0">
                <a:latin typeface="Arial"/>
                <a:cs typeface="Arial"/>
              </a:rPr>
              <a:t>it is subject to composition by third</a:t>
            </a:r>
            <a:r>
              <a:rPr spc="-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party.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6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263365" y="2599020"/>
            <a:ext cx="2044368" cy="2005533"/>
          </a:xfrm>
          <a:custGeom>
            <a:avLst/>
            <a:gdLst/>
            <a:ahLst/>
            <a:cxnLst/>
            <a:rect l="l" t="t" r="r" b="b"/>
            <a:pathLst>
              <a:path w="2390775" h="2209800">
                <a:moveTo>
                  <a:pt x="1470012" y="0"/>
                </a:moveTo>
                <a:lnTo>
                  <a:pt x="920750" y="0"/>
                </a:lnTo>
                <a:lnTo>
                  <a:pt x="871849" y="1276"/>
                </a:lnTo>
                <a:lnTo>
                  <a:pt x="823613" y="5062"/>
                </a:lnTo>
                <a:lnTo>
                  <a:pt x="776106" y="11295"/>
                </a:lnTo>
                <a:lnTo>
                  <a:pt x="729391" y="19911"/>
                </a:lnTo>
                <a:lnTo>
                  <a:pt x="683532" y="30847"/>
                </a:lnTo>
                <a:lnTo>
                  <a:pt x="638592" y="44038"/>
                </a:lnTo>
                <a:lnTo>
                  <a:pt x="594635" y="59421"/>
                </a:lnTo>
                <a:lnTo>
                  <a:pt x="551724" y="76932"/>
                </a:lnTo>
                <a:lnTo>
                  <a:pt x="509924" y="96508"/>
                </a:lnTo>
                <a:lnTo>
                  <a:pt x="469298" y="118085"/>
                </a:lnTo>
                <a:lnTo>
                  <a:pt x="429909" y="141600"/>
                </a:lnTo>
                <a:lnTo>
                  <a:pt x="391821" y="166988"/>
                </a:lnTo>
                <a:lnTo>
                  <a:pt x="355098" y="194187"/>
                </a:lnTo>
                <a:lnTo>
                  <a:pt x="319804" y="223132"/>
                </a:lnTo>
                <a:lnTo>
                  <a:pt x="286001" y="253760"/>
                </a:lnTo>
                <a:lnTo>
                  <a:pt x="253754" y="286008"/>
                </a:lnTo>
                <a:lnTo>
                  <a:pt x="223127" y="319811"/>
                </a:lnTo>
                <a:lnTo>
                  <a:pt x="194182" y="355106"/>
                </a:lnTo>
                <a:lnTo>
                  <a:pt x="166984" y="391830"/>
                </a:lnTo>
                <a:lnTo>
                  <a:pt x="141596" y="429918"/>
                </a:lnTo>
                <a:lnTo>
                  <a:pt x="118082" y="469307"/>
                </a:lnTo>
                <a:lnTo>
                  <a:pt x="96505" y="509934"/>
                </a:lnTo>
                <a:lnTo>
                  <a:pt x="76930" y="551735"/>
                </a:lnTo>
                <a:lnTo>
                  <a:pt x="59419" y="594646"/>
                </a:lnTo>
                <a:lnTo>
                  <a:pt x="44036" y="638603"/>
                </a:lnTo>
                <a:lnTo>
                  <a:pt x="30846" y="683543"/>
                </a:lnTo>
                <a:lnTo>
                  <a:pt x="19911" y="729403"/>
                </a:lnTo>
                <a:lnTo>
                  <a:pt x="11295" y="776119"/>
                </a:lnTo>
                <a:lnTo>
                  <a:pt x="5062" y="823626"/>
                </a:lnTo>
                <a:lnTo>
                  <a:pt x="1276" y="871862"/>
                </a:lnTo>
                <a:lnTo>
                  <a:pt x="0" y="920762"/>
                </a:lnTo>
                <a:lnTo>
                  <a:pt x="0" y="1289037"/>
                </a:lnTo>
                <a:lnTo>
                  <a:pt x="1276" y="1337937"/>
                </a:lnTo>
                <a:lnTo>
                  <a:pt x="5062" y="1386173"/>
                </a:lnTo>
                <a:lnTo>
                  <a:pt x="11295" y="1433680"/>
                </a:lnTo>
                <a:lnTo>
                  <a:pt x="19911" y="1480396"/>
                </a:lnTo>
                <a:lnTo>
                  <a:pt x="30846" y="1526256"/>
                </a:lnTo>
                <a:lnTo>
                  <a:pt x="44036" y="1571196"/>
                </a:lnTo>
                <a:lnTo>
                  <a:pt x="59419" y="1615153"/>
                </a:lnTo>
                <a:lnTo>
                  <a:pt x="76930" y="1658064"/>
                </a:lnTo>
                <a:lnTo>
                  <a:pt x="96505" y="1699865"/>
                </a:lnTo>
                <a:lnTo>
                  <a:pt x="118082" y="1740492"/>
                </a:lnTo>
                <a:lnTo>
                  <a:pt x="141596" y="1779881"/>
                </a:lnTo>
                <a:lnTo>
                  <a:pt x="166984" y="1817969"/>
                </a:lnTo>
                <a:lnTo>
                  <a:pt x="194182" y="1854693"/>
                </a:lnTo>
                <a:lnTo>
                  <a:pt x="223127" y="1889988"/>
                </a:lnTo>
                <a:lnTo>
                  <a:pt x="253754" y="1923791"/>
                </a:lnTo>
                <a:lnTo>
                  <a:pt x="286001" y="1956039"/>
                </a:lnTo>
                <a:lnTo>
                  <a:pt x="319804" y="1986667"/>
                </a:lnTo>
                <a:lnTo>
                  <a:pt x="355098" y="2015612"/>
                </a:lnTo>
                <a:lnTo>
                  <a:pt x="391821" y="2042811"/>
                </a:lnTo>
                <a:lnTo>
                  <a:pt x="429909" y="2068199"/>
                </a:lnTo>
                <a:lnTo>
                  <a:pt x="469298" y="2091714"/>
                </a:lnTo>
                <a:lnTo>
                  <a:pt x="509924" y="2113291"/>
                </a:lnTo>
                <a:lnTo>
                  <a:pt x="551724" y="2132867"/>
                </a:lnTo>
                <a:lnTo>
                  <a:pt x="594635" y="2150378"/>
                </a:lnTo>
                <a:lnTo>
                  <a:pt x="638592" y="2165761"/>
                </a:lnTo>
                <a:lnTo>
                  <a:pt x="683532" y="2178952"/>
                </a:lnTo>
                <a:lnTo>
                  <a:pt x="729391" y="2189888"/>
                </a:lnTo>
                <a:lnTo>
                  <a:pt x="776106" y="2198504"/>
                </a:lnTo>
                <a:lnTo>
                  <a:pt x="823613" y="2204737"/>
                </a:lnTo>
                <a:lnTo>
                  <a:pt x="871849" y="2208523"/>
                </a:lnTo>
                <a:lnTo>
                  <a:pt x="920750" y="2209800"/>
                </a:lnTo>
                <a:lnTo>
                  <a:pt x="1470012" y="2209800"/>
                </a:lnTo>
                <a:lnTo>
                  <a:pt x="1518912" y="2208523"/>
                </a:lnTo>
                <a:lnTo>
                  <a:pt x="1567148" y="2204737"/>
                </a:lnTo>
                <a:lnTo>
                  <a:pt x="1614655" y="2198504"/>
                </a:lnTo>
                <a:lnTo>
                  <a:pt x="1661371" y="2189888"/>
                </a:lnTo>
                <a:lnTo>
                  <a:pt x="1707231" y="2178952"/>
                </a:lnTo>
                <a:lnTo>
                  <a:pt x="1752171" y="2165761"/>
                </a:lnTo>
                <a:lnTo>
                  <a:pt x="1796128" y="2150378"/>
                </a:lnTo>
                <a:lnTo>
                  <a:pt x="1839039" y="2132867"/>
                </a:lnTo>
                <a:lnTo>
                  <a:pt x="1880840" y="2113291"/>
                </a:lnTo>
                <a:lnTo>
                  <a:pt x="1921467" y="2091714"/>
                </a:lnTo>
                <a:lnTo>
                  <a:pt x="1960856" y="2068199"/>
                </a:lnTo>
                <a:lnTo>
                  <a:pt x="1998944" y="2042811"/>
                </a:lnTo>
                <a:lnTo>
                  <a:pt x="2035668" y="2015612"/>
                </a:lnTo>
                <a:lnTo>
                  <a:pt x="2070963" y="1986667"/>
                </a:lnTo>
                <a:lnTo>
                  <a:pt x="2104766" y="1956039"/>
                </a:lnTo>
                <a:lnTo>
                  <a:pt x="2137014" y="1923791"/>
                </a:lnTo>
                <a:lnTo>
                  <a:pt x="2167642" y="1889988"/>
                </a:lnTo>
                <a:lnTo>
                  <a:pt x="2196587" y="1854693"/>
                </a:lnTo>
                <a:lnTo>
                  <a:pt x="2223786" y="1817969"/>
                </a:lnTo>
                <a:lnTo>
                  <a:pt x="2249174" y="1779881"/>
                </a:lnTo>
                <a:lnTo>
                  <a:pt x="2272689" y="1740492"/>
                </a:lnTo>
                <a:lnTo>
                  <a:pt x="2294266" y="1699865"/>
                </a:lnTo>
                <a:lnTo>
                  <a:pt x="2313842" y="1658064"/>
                </a:lnTo>
                <a:lnTo>
                  <a:pt x="2331353" y="1615153"/>
                </a:lnTo>
                <a:lnTo>
                  <a:pt x="2346736" y="1571196"/>
                </a:lnTo>
                <a:lnTo>
                  <a:pt x="2359927" y="1526256"/>
                </a:lnTo>
                <a:lnTo>
                  <a:pt x="2370863" y="1480396"/>
                </a:lnTo>
                <a:lnTo>
                  <a:pt x="2379479" y="1433680"/>
                </a:lnTo>
                <a:lnTo>
                  <a:pt x="2385712" y="1386173"/>
                </a:lnTo>
                <a:lnTo>
                  <a:pt x="2389498" y="1337937"/>
                </a:lnTo>
                <a:lnTo>
                  <a:pt x="2390775" y="1289037"/>
                </a:lnTo>
                <a:lnTo>
                  <a:pt x="2390775" y="920762"/>
                </a:lnTo>
                <a:lnTo>
                  <a:pt x="2389498" y="871862"/>
                </a:lnTo>
                <a:lnTo>
                  <a:pt x="2385712" y="823626"/>
                </a:lnTo>
                <a:lnTo>
                  <a:pt x="2379479" y="776119"/>
                </a:lnTo>
                <a:lnTo>
                  <a:pt x="2370863" y="729403"/>
                </a:lnTo>
                <a:lnTo>
                  <a:pt x="2359927" y="683543"/>
                </a:lnTo>
                <a:lnTo>
                  <a:pt x="2346736" y="638603"/>
                </a:lnTo>
                <a:lnTo>
                  <a:pt x="2331353" y="594646"/>
                </a:lnTo>
                <a:lnTo>
                  <a:pt x="2313842" y="551735"/>
                </a:lnTo>
                <a:lnTo>
                  <a:pt x="2294266" y="509934"/>
                </a:lnTo>
                <a:lnTo>
                  <a:pt x="2272689" y="469307"/>
                </a:lnTo>
                <a:lnTo>
                  <a:pt x="2249174" y="429918"/>
                </a:lnTo>
                <a:lnTo>
                  <a:pt x="2223786" y="391830"/>
                </a:lnTo>
                <a:lnTo>
                  <a:pt x="2196587" y="355106"/>
                </a:lnTo>
                <a:lnTo>
                  <a:pt x="2167642" y="319811"/>
                </a:lnTo>
                <a:lnTo>
                  <a:pt x="2137014" y="286008"/>
                </a:lnTo>
                <a:lnTo>
                  <a:pt x="2104766" y="253760"/>
                </a:lnTo>
                <a:lnTo>
                  <a:pt x="2070963" y="223132"/>
                </a:lnTo>
                <a:lnTo>
                  <a:pt x="2035668" y="194187"/>
                </a:lnTo>
                <a:lnTo>
                  <a:pt x="1998944" y="166988"/>
                </a:lnTo>
                <a:lnTo>
                  <a:pt x="1960856" y="141600"/>
                </a:lnTo>
                <a:lnTo>
                  <a:pt x="1921467" y="118085"/>
                </a:lnTo>
                <a:lnTo>
                  <a:pt x="1880840" y="96508"/>
                </a:lnTo>
                <a:lnTo>
                  <a:pt x="1839039" y="76932"/>
                </a:lnTo>
                <a:lnTo>
                  <a:pt x="1796128" y="59421"/>
                </a:lnTo>
                <a:lnTo>
                  <a:pt x="1752171" y="44038"/>
                </a:lnTo>
                <a:lnTo>
                  <a:pt x="1707231" y="30847"/>
                </a:lnTo>
                <a:lnTo>
                  <a:pt x="1661371" y="19911"/>
                </a:lnTo>
                <a:lnTo>
                  <a:pt x="1614655" y="11295"/>
                </a:lnTo>
                <a:lnTo>
                  <a:pt x="1567148" y="5062"/>
                </a:lnTo>
                <a:lnTo>
                  <a:pt x="1518912" y="1276"/>
                </a:lnTo>
                <a:lnTo>
                  <a:pt x="147001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3365" y="2599020"/>
            <a:ext cx="2044368" cy="2005533"/>
          </a:xfrm>
          <a:custGeom>
            <a:avLst/>
            <a:gdLst/>
            <a:ahLst/>
            <a:cxnLst/>
            <a:rect l="l" t="t" r="r" b="b"/>
            <a:pathLst>
              <a:path w="2390775" h="2209800">
                <a:moveTo>
                  <a:pt x="0" y="920756"/>
                </a:moveTo>
                <a:lnTo>
                  <a:pt x="1276" y="871855"/>
                </a:lnTo>
                <a:lnTo>
                  <a:pt x="5062" y="823620"/>
                </a:lnTo>
                <a:lnTo>
                  <a:pt x="11295" y="776112"/>
                </a:lnTo>
                <a:lnTo>
                  <a:pt x="19911" y="729397"/>
                </a:lnTo>
                <a:lnTo>
                  <a:pt x="30846" y="683538"/>
                </a:lnTo>
                <a:lnTo>
                  <a:pt x="44037" y="638598"/>
                </a:lnTo>
                <a:lnTo>
                  <a:pt x="59420" y="594640"/>
                </a:lnTo>
                <a:lnTo>
                  <a:pt x="76931" y="551730"/>
                </a:lnTo>
                <a:lnTo>
                  <a:pt x="96507" y="509929"/>
                </a:lnTo>
                <a:lnTo>
                  <a:pt x="118084" y="469303"/>
                </a:lnTo>
                <a:lnTo>
                  <a:pt x="141598" y="429914"/>
                </a:lnTo>
                <a:lnTo>
                  <a:pt x="166986" y="391826"/>
                </a:lnTo>
                <a:lnTo>
                  <a:pt x="194185" y="355102"/>
                </a:lnTo>
                <a:lnTo>
                  <a:pt x="223130" y="319808"/>
                </a:lnTo>
                <a:lnTo>
                  <a:pt x="253758" y="286005"/>
                </a:lnTo>
                <a:lnTo>
                  <a:pt x="286005" y="253758"/>
                </a:lnTo>
                <a:lnTo>
                  <a:pt x="319808" y="223130"/>
                </a:lnTo>
                <a:lnTo>
                  <a:pt x="355103" y="194185"/>
                </a:lnTo>
                <a:lnTo>
                  <a:pt x="391826" y="166986"/>
                </a:lnTo>
                <a:lnTo>
                  <a:pt x="429914" y="141598"/>
                </a:lnTo>
                <a:lnTo>
                  <a:pt x="469303" y="118084"/>
                </a:lnTo>
                <a:lnTo>
                  <a:pt x="509930" y="96507"/>
                </a:lnTo>
                <a:lnTo>
                  <a:pt x="551730" y="76931"/>
                </a:lnTo>
                <a:lnTo>
                  <a:pt x="594641" y="59420"/>
                </a:lnTo>
                <a:lnTo>
                  <a:pt x="638598" y="44037"/>
                </a:lnTo>
                <a:lnTo>
                  <a:pt x="683538" y="30846"/>
                </a:lnTo>
                <a:lnTo>
                  <a:pt x="729398" y="19911"/>
                </a:lnTo>
                <a:lnTo>
                  <a:pt x="776113" y="11295"/>
                </a:lnTo>
                <a:lnTo>
                  <a:pt x="823620" y="5062"/>
                </a:lnTo>
                <a:lnTo>
                  <a:pt x="871856" y="1276"/>
                </a:lnTo>
                <a:lnTo>
                  <a:pt x="920756" y="0"/>
                </a:lnTo>
                <a:lnTo>
                  <a:pt x="1470019" y="0"/>
                </a:lnTo>
                <a:lnTo>
                  <a:pt x="1518919" y="1276"/>
                </a:lnTo>
                <a:lnTo>
                  <a:pt x="1567154" y="5062"/>
                </a:lnTo>
                <a:lnTo>
                  <a:pt x="1614662" y="11295"/>
                </a:lnTo>
                <a:lnTo>
                  <a:pt x="1661377" y="19911"/>
                </a:lnTo>
                <a:lnTo>
                  <a:pt x="1707236" y="30846"/>
                </a:lnTo>
                <a:lnTo>
                  <a:pt x="1752176" y="44037"/>
                </a:lnTo>
                <a:lnTo>
                  <a:pt x="1796133" y="59420"/>
                </a:lnTo>
                <a:lnTo>
                  <a:pt x="1839043" y="76931"/>
                </a:lnTo>
                <a:lnTo>
                  <a:pt x="1880844" y="96507"/>
                </a:lnTo>
                <a:lnTo>
                  <a:pt x="1921470" y="118084"/>
                </a:lnTo>
                <a:lnTo>
                  <a:pt x="1960859" y="141598"/>
                </a:lnTo>
                <a:lnTo>
                  <a:pt x="1998946" y="166986"/>
                </a:lnTo>
                <a:lnTo>
                  <a:pt x="2035669" y="194185"/>
                </a:lnTo>
                <a:lnTo>
                  <a:pt x="2070964" y="223130"/>
                </a:lnTo>
                <a:lnTo>
                  <a:pt x="2104766" y="253758"/>
                </a:lnTo>
                <a:lnTo>
                  <a:pt x="2137013" y="286005"/>
                </a:lnTo>
                <a:lnTo>
                  <a:pt x="2167641" y="319808"/>
                </a:lnTo>
                <a:lnTo>
                  <a:pt x="2196585" y="355102"/>
                </a:lnTo>
                <a:lnTo>
                  <a:pt x="2223783" y="391826"/>
                </a:lnTo>
                <a:lnTo>
                  <a:pt x="2249171" y="429914"/>
                </a:lnTo>
                <a:lnTo>
                  <a:pt x="2272685" y="469303"/>
                </a:lnTo>
                <a:lnTo>
                  <a:pt x="2294262" y="509929"/>
                </a:lnTo>
                <a:lnTo>
                  <a:pt x="2313838" y="551730"/>
                </a:lnTo>
                <a:lnTo>
                  <a:pt x="2331348" y="594640"/>
                </a:lnTo>
                <a:lnTo>
                  <a:pt x="2346731" y="638598"/>
                </a:lnTo>
                <a:lnTo>
                  <a:pt x="2359922" y="683538"/>
                </a:lnTo>
                <a:lnTo>
                  <a:pt x="2370857" y="729397"/>
                </a:lnTo>
                <a:lnTo>
                  <a:pt x="2379472" y="776112"/>
                </a:lnTo>
                <a:lnTo>
                  <a:pt x="2385705" y="823620"/>
                </a:lnTo>
                <a:lnTo>
                  <a:pt x="2389492" y="871855"/>
                </a:lnTo>
                <a:lnTo>
                  <a:pt x="2390768" y="920756"/>
                </a:lnTo>
                <a:lnTo>
                  <a:pt x="2390768" y="1289038"/>
                </a:lnTo>
                <a:lnTo>
                  <a:pt x="2389492" y="1337939"/>
                </a:lnTo>
                <a:lnTo>
                  <a:pt x="2385705" y="1386174"/>
                </a:lnTo>
                <a:lnTo>
                  <a:pt x="2379472" y="1433682"/>
                </a:lnTo>
                <a:lnTo>
                  <a:pt x="2370857" y="1480397"/>
                </a:lnTo>
                <a:lnTo>
                  <a:pt x="2359922" y="1526257"/>
                </a:lnTo>
                <a:lnTo>
                  <a:pt x="2346731" y="1571197"/>
                </a:lnTo>
                <a:lnTo>
                  <a:pt x="2331348" y="1615154"/>
                </a:lnTo>
                <a:lnTo>
                  <a:pt x="2313838" y="1658065"/>
                </a:lnTo>
                <a:lnTo>
                  <a:pt x="2294262" y="1699865"/>
                </a:lnTo>
                <a:lnTo>
                  <a:pt x="2272685" y="1740492"/>
                </a:lnTo>
                <a:lnTo>
                  <a:pt x="2249171" y="1779881"/>
                </a:lnTo>
                <a:lnTo>
                  <a:pt x="2223783" y="1817969"/>
                </a:lnTo>
                <a:lnTo>
                  <a:pt x="2196585" y="1854693"/>
                </a:lnTo>
                <a:lnTo>
                  <a:pt x="2167641" y="1889988"/>
                </a:lnTo>
                <a:lnTo>
                  <a:pt x="2137013" y="1923791"/>
                </a:lnTo>
                <a:lnTo>
                  <a:pt x="2104766" y="1956038"/>
                </a:lnTo>
                <a:lnTo>
                  <a:pt x="2070964" y="1986666"/>
                </a:lnTo>
                <a:lnTo>
                  <a:pt x="2035669" y="2015611"/>
                </a:lnTo>
                <a:lnTo>
                  <a:pt x="1998946" y="2042810"/>
                </a:lnTo>
                <a:lnTo>
                  <a:pt x="1960859" y="2068198"/>
                </a:lnTo>
                <a:lnTo>
                  <a:pt x="1921470" y="2091713"/>
                </a:lnTo>
                <a:lnTo>
                  <a:pt x="1880844" y="2113290"/>
                </a:lnTo>
                <a:lnTo>
                  <a:pt x="1839043" y="2132866"/>
                </a:lnTo>
                <a:lnTo>
                  <a:pt x="1796133" y="2150377"/>
                </a:lnTo>
                <a:lnTo>
                  <a:pt x="1752176" y="2165760"/>
                </a:lnTo>
                <a:lnTo>
                  <a:pt x="1707236" y="2178951"/>
                </a:lnTo>
                <a:lnTo>
                  <a:pt x="1661377" y="2189886"/>
                </a:lnTo>
                <a:lnTo>
                  <a:pt x="1614662" y="2198502"/>
                </a:lnTo>
                <a:lnTo>
                  <a:pt x="1567154" y="2204735"/>
                </a:lnTo>
                <a:lnTo>
                  <a:pt x="1518919" y="2208521"/>
                </a:lnTo>
                <a:lnTo>
                  <a:pt x="1470019" y="2209798"/>
                </a:lnTo>
                <a:lnTo>
                  <a:pt x="920756" y="2209798"/>
                </a:lnTo>
                <a:lnTo>
                  <a:pt x="871856" y="2208521"/>
                </a:lnTo>
                <a:lnTo>
                  <a:pt x="823620" y="2204735"/>
                </a:lnTo>
                <a:lnTo>
                  <a:pt x="776113" y="2198502"/>
                </a:lnTo>
                <a:lnTo>
                  <a:pt x="729398" y="2189886"/>
                </a:lnTo>
                <a:lnTo>
                  <a:pt x="683538" y="2178951"/>
                </a:lnTo>
                <a:lnTo>
                  <a:pt x="638598" y="2165760"/>
                </a:lnTo>
                <a:lnTo>
                  <a:pt x="594641" y="2150377"/>
                </a:lnTo>
                <a:lnTo>
                  <a:pt x="551730" y="2132866"/>
                </a:lnTo>
                <a:lnTo>
                  <a:pt x="509930" y="2113290"/>
                </a:lnTo>
                <a:lnTo>
                  <a:pt x="469303" y="2091713"/>
                </a:lnTo>
                <a:lnTo>
                  <a:pt x="429914" y="2068198"/>
                </a:lnTo>
                <a:lnTo>
                  <a:pt x="391826" y="2042810"/>
                </a:lnTo>
                <a:lnTo>
                  <a:pt x="355103" y="2015611"/>
                </a:lnTo>
                <a:lnTo>
                  <a:pt x="319808" y="1986666"/>
                </a:lnTo>
                <a:lnTo>
                  <a:pt x="286005" y="1956038"/>
                </a:lnTo>
                <a:lnTo>
                  <a:pt x="253758" y="1923791"/>
                </a:lnTo>
                <a:lnTo>
                  <a:pt x="223130" y="1889988"/>
                </a:lnTo>
                <a:lnTo>
                  <a:pt x="194185" y="1854693"/>
                </a:lnTo>
                <a:lnTo>
                  <a:pt x="166986" y="1817969"/>
                </a:lnTo>
                <a:lnTo>
                  <a:pt x="141598" y="1779881"/>
                </a:lnTo>
                <a:lnTo>
                  <a:pt x="118084" y="1740492"/>
                </a:lnTo>
                <a:lnTo>
                  <a:pt x="96507" y="1699865"/>
                </a:lnTo>
                <a:lnTo>
                  <a:pt x="76931" y="1658065"/>
                </a:lnTo>
                <a:lnTo>
                  <a:pt x="59420" y="1615154"/>
                </a:lnTo>
                <a:lnTo>
                  <a:pt x="44037" y="1571197"/>
                </a:lnTo>
                <a:lnTo>
                  <a:pt x="30846" y="1526257"/>
                </a:lnTo>
                <a:lnTo>
                  <a:pt x="19911" y="1480397"/>
                </a:lnTo>
                <a:lnTo>
                  <a:pt x="11295" y="1433682"/>
                </a:lnTo>
                <a:lnTo>
                  <a:pt x="5062" y="1386174"/>
                </a:lnTo>
                <a:lnTo>
                  <a:pt x="1276" y="1337939"/>
                </a:lnTo>
                <a:lnTo>
                  <a:pt x="0" y="1289038"/>
                </a:lnTo>
                <a:lnTo>
                  <a:pt x="0" y="92075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4678" y="2806489"/>
            <a:ext cx="1752781" cy="1762333"/>
          </a:xfrm>
          <a:custGeom>
            <a:avLst/>
            <a:gdLst/>
            <a:ahLst/>
            <a:cxnLst/>
            <a:rect l="l" t="t" r="r" b="b"/>
            <a:pathLst>
              <a:path w="2049779" h="1941829">
                <a:moveTo>
                  <a:pt x="1764804" y="1472869"/>
                </a:moveTo>
                <a:lnTo>
                  <a:pt x="683145" y="1472869"/>
                </a:lnTo>
                <a:lnTo>
                  <a:pt x="740079" y="1740662"/>
                </a:lnTo>
                <a:lnTo>
                  <a:pt x="797013" y="1941512"/>
                </a:lnTo>
                <a:lnTo>
                  <a:pt x="1423238" y="1941512"/>
                </a:lnTo>
                <a:lnTo>
                  <a:pt x="1594027" y="1740662"/>
                </a:lnTo>
                <a:lnTo>
                  <a:pt x="1764804" y="1472869"/>
                </a:lnTo>
                <a:close/>
              </a:path>
              <a:path w="2049779" h="1941829">
                <a:moveTo>
                  <a:pt x="910869" y="0"/>
                </a:moveTo>
                <a:lnTo>
                  <a:pt x="626224" y="0"/>
                </a:lnTo>
                <a:lnTo>
                  <a:pt x="569290" y="133896"/>
                </a:lnTo>
                <a:lnTo>
                  <a:pt x="512356" y="334746"/>
                </a:lnTo>
                <a:lnTo>
                  <a:pt x="455434" y="334746"/>
                </a:lnTo>
                <a:lnTo>
                  <a:pt x="398500" y="401688"/>
                </a:lnTo>
                <a:lnTo>
                  <a:pt x="455434" y="535584"/>
                </a:lnTo>
                <a:lnTo>
                  <a:pt x="398500" y="736434"/>
                </a:lnTo>
                <a:lnTo>
                  <a:pt x="113855" y="803389"/>
                </a:lnTo>
                <a:lnTo>
                  <a:pt x="56921" y="870331"/>
                </a:lnTo>
                <a:lnTo>
                  <a:pt x="0" y="1004227"/>
                </a:lnTo>
                <a:lnTo>
                  <a:pt x="0" y="1205077"/>
                </a:lnTo>
                <a:lnTo>
                  <a:pt x="56921" y="1405928"/>
                </a:lnTo>
                <a:lnTo>
                  <a:pt x="170789" y="1539824"/>
                </a:lnTo>
                <a:lnTo>
                  <a:pt x="227711" y="1673720"/>
                </a:lnTo>
                <a:lnTo>
                  <a:pt x="341579" y="1606765"/>
                </a:lnTo>
                <a:lnTo>
                  <a:pt x="512356" y="1539824"/>
                </a:lnTo>
                <a:lnTo>
                  <a:pt x="626224" y="1472869"/>
                </a:lnTo>
                <a:lnTo>
                  <a:pt x="1764804" y="1472869"/>
                </a:lnTo>
                <a:lnTo>
                  <a:pt x="1992528" y="1405928"/>
                </a:lnTo>
                <a:lnTo>
                  <a:pt x="2049462" y="1205077"/>
                </a:lnTo>
                <a:lnTo>
                  <a:pt x="2049462" y="870331"/>
                </a:lnTo>
                <a:lnTo>
                  <a:pt x="1821738" y="803389"/>
                </a:lnTo>
                <a:lnTo>
                  <a:pt x="1650949" y="669493"/>
                </a:lnTo>
                <a:lnTo>
                  <a:pt x="1594027" y="669493"/>
                </a:lnTo>
                <a:lnTo>
                  <a:pt x="1650949" y="401688"/>
                </a:lnTo>
                <a:lnTo>
                  <a:pt x="1594027" y="200850"/>
                </a:lnTo>
                <a:lnTo>
                  <a:pt x="1480159" y="66954"/>
                </a:lnTo>
                <a:lnTo>
                  <a:pt x="967803" y="66954"/>
                </a:lnTo>
                <a:lnTo>
                  <a:pt x="910869" y="0"/>
                </a:lnTo>
                <a:close/>
              </a:path>
              <a:path w="2049779" h="1941829">
                <a:moveTo>
                  <a:pt x="1138580" y="0"/>
                </a:moveTo>
                <a:lnTo>
                  <a:pt x="967803" y="0"/>
                </a:lnTo>
                <a:lnTo>
                  <a:pt x="967803" y="66954"/>
                </a:lnTo>
                <a:lnTo>
                  <a:pt x="1366304" y="66954"/>
                </a:lnTo>
                <a:lnTo>
                  <a:pt x="113858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4678" y="2806489"/>
            <a:ext cx="1752781" cy="1762333"/>
          </a:xfrm>
          <a:custGeom>
            <a:avLst/>
            <a:gdLst/>
            <a:ahLst/>
            <a:cxnLst/>
            <a:rect l="l" t="t" r="r" b="b"/>
            <a:pathLst>
              <a:path w="2049779" h="1941829">
                <a:moveTo>
                  <a:pt x="967800" y="0"/>
                </a:moveTo>
                <a:lnTo>
                  <a:pt x="1138589" y="0"/>
                </a:lnTo>
                <a:lnTo>
                  <a:pt x="1366309" y="66948"/>
                </a:lnTo>
                <a:lnTo>
                  <a:pt x="1480169" y="66948"/>
                </a:lnTo>
                <a:lnTo>
                  <a:pt x="1594028" y="200845"/>
                </a:lnTo>
                <a:lnTo>
                  <a:pt x="1650948" y="401691"/>
                </a:lnTo>
                <a:lnTo>
                  <a:pt x="1594028" y="669486"/>
                </a:lnTo>
                <a:lnTo>
                  <a:pt x="1650948" y="669486"/>
                </a:lnTo>
                <a:lnTo>
                  <a:pt x="1821738" y="803384"/>
                </a:lnTo>
                <a:lnTo>
                  <a:pt x="2049458" y="870333"/>
                </a:lnTo>
                <a:lnTo>
                  <a:pt x="2049458" y="1205078"/>
                </a:lnTo>
                <a:lnTo>
                  <a:pt x="1992528" y="1405918"/>
                </a:lnTo>
                <a:lnTo>
                  <a:pt x="1764818" y="1472868"/>
                </a:lnTo>
                <a:lnTo>
                  <a:pt x="1594028" y="1740668"/>
                </a:lnTo>
                <a:lnTo>
                  <a:pt x="1480169" y="1874558"/>
                </a:lnTo>
                <a:lnTo>
                  <a:pt x="1423239" y="1941508"/>
                </a:lnTo>
                <a:lnTo>
                  <a:pt x="1138589" y="1941508"/>
                </a:lnTo>
                <a:lnTo>
                  <a:pt x="797012" y="1941508"/>
                </a:lnTo>
                <a:lnTo>
                  <a:pt x="740083" y="1740668"/>
                </a:lnTo>
                <a:lnTo>
                  <a:pt x="683153" y="1472868"/>
                </a:lnTo>
                <a:lnTo>
                  <a:pt x="626224" y="1472868"/>
                </a:lnTo>
                <a:lnTo>
                  <a:pt x="512364" y="1539818"/>
                </a:lnTo>
                <a:lnTo>
                  <a:pt x="341576" y="1606768"/>
                </a:lnTo>
                <a:lnTo>
                  <a:pt x="227717" y="1673718"/>
                </a:lnTo>
                <a:lnTo>
                  <a:pt x="170787" y="1539818"/>
                </a:lnTo>
                <a:lnTo>
                  <a:pt x="56929" y="1405918"/>
                </a:lnTo>
                <a:lnTo>
                  <a:pt x="0" y="1205078"/>
                </a:lnTo>
                <a:lnTo>
                  <a:pt x="0" y="1004229"/>
                </a:lnTo>
                <a:lnTo>
                  <a:pt x="56929" y="870333"/>
                </a:lnTo>
                <a:lnTo>
                  <a:pt x="113858" y="803384"/>
                </a:lnTo>
                <a:lnTo>
                  <a:pt x="398505" y="736435"/>
                </a:lnTo>
                <a:lnTo>
                  <a:pt x="455435" y="535589"/>
                </a:lnTo>
                <a:lnTo>
                  <a:pt x="398505" y="401691"/>
                </a:lnTo>
                <a:lnTo>
                  <a:pt x="455435" y="334743"/>
                </a:lnTo>
                <a:lnTo>
                  <a:pt x="512364" y="334743"/>
                </a:lnTo>
                <a:lnTo>
                  <a:pt x="569294" y="133897"/>
                </a:lnTo>
                <a:lnTo>
                  <a:pt x="626224" y="0"/>
                </a:lnTo>
                <a:lnTo>
                  <a:pt x="683153" y="0"/>
                </a:lnTo>
                <a:lnTo>
                  <a:pt x="853941" y="0"/>
                </a:lnTo>
                <a:lnTo>
                  <a:pt x="910871" y="0"/>
                </a:lnTo>
                <a:lnTo>
                  <a:pt x="967800" y="6694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92114" y="178234"/>
            <a:ext cx="614796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pc="-4" dirty="0"/>
              <a:t>Composition</a:t>
            </a:r>
            <a:r>
              <a:rPr spc="-53" dirty="0"/>
              <a:t> </a:t>
            </a:r>
            <a:r>
              <a:rPr spc="-4" dirty="0"/>
              <a:t>unit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17186" y="1354208"/>
            <a:ext cx="7167506" cy="1197452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42871" rIns="0" bIns="0" rtlCol="0">
            <a:spAutoFit/>
          </a:bodyPr>
          <a:lstStyle/>
          <a:p>
            <a:pPr marL="376932" marR="206004" indent="8352">
              <a:lnSpc>
                <a:spcPts val="1841"/>
              </a:lnSpc>
              <a:spcBef>
                <a:spcPts val="338"/>
              </a:spcBef>
            </a:pPr>
            <a:r>
              <a:rPr sz="1700" b="1" dirty="0">
                <a:latin typeface="Arial"/>
                <a:cs typeface="Arial"/>
              </a:rPr>
              <a:t>A software component is a </a:t>
            </a:r>
            <a:r>
              <a:rPr sz="1700" b="1" u="sng" dirty="0">
                <a:solidFill>
                  <a:srgbClr val="FC0128"/>
                </a:solidFill>
                <a:latin typeface="Arial"/>
                <a:cs typeface="Arial"/>
              </a:rPr>
              <a:t>unit of composition </a:t>
            </a:r>
            <a:r>
              <a:rPr sz="1700" b="1" dirty="0">
                <a:latin typeface="Arial"/>
                <a:cs typeface="Arial"/>
              </a:rPr>
              <a:t>with contractually  specified interfaces and explicit context dependencies only. A  software component can be deployed independently and is subject  to composition by third party. –Clemens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Szyperski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5476" y="4826983"/>
            <a:ext cx="3672804" cy="725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 marR="4454">
              <a:lnSpc>
                <a:spcPct val="131000"/>
              </a:lnSpc>
            </a:pPr>
            <a:r>
              <a:rPr i="1" dirty="0">
                <a:latin typeface="Arial"/>
                <a:cs typeface="Arial"/>
              </a:rPr>
              <a:t>How much components fit</a:t>
            </a:r>
            <a:r>
              <a:rPr i="1" spc="-92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together?  How much costs the glue</a:t>
            </a:r>
            <a:r>
              <a:rPr i="1" spc="-88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code?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84188" y="2875645"/>
            <a:ext cx="632587" cy="789534"/>
          </a:xfrm>
          <a:custGeom>
            <a:avLst/>
            <a:gdLst/>
            <a:ahLst/>
            <a:cxnLst/>
            <a:rect l="l" t="t" r="r" b="b"/>
            <a:pathLst>
              <a:path w="739775" h="869950">
                <a:moveTo>
                  <a:pt x="441807" y="0"/>
                </a:moveTo>
                <a:lnTo>
                  <a:pt x="297967" y="0"/>
                </a:lnTo>
                <a:lnTo>
                  <a:pt x="294067" y="48332"/>
                </a:lnTo>
                <a:lnTo>
                  <a:pt x="282775" y="94182"/>
                </a:lnTo>
                <a:lnTo>
                  <a:pt x="264707" y="136934"/>
                </a:lnTo>
                <a:lnTo>
                  <a:pt x="240474" y="175977"/>
                </a:lnTo>
                <a:lnTo>
                  <a:pt x="210691" y="210696"/>
                </a:lnTo>
                <a:lnTo>
                  <a:pt x="175971" y="240478"/>
                </a:lnTo>
                <a:lnTo>
                  <a:pt x="136929" y="264709"/>
                </a:lnTo>
                <a:lnTo>
                  <a:pt x="94177" y="282777"/>
                </a:lnTo>
                <a:lnTo>
                  <a:pt x="48329" y="294067"/>
                </a:lnTo>
                <a:lnTo>
                  <a:pt x="0" y="297967"/>
                </a:lnTo>
                <a:lnTo>
                  <a:pt x="0" y="571982"/>
                </a:lnTo>
                <a:lnTo>
                  <a:pt x="48329" y="575882"/>
                </a:lnTo>
                <a:lnTo>
                  <a:pt x="94177" y="587172"/>
                </a:lnTo>
                <a:lnTo>
                  <a:pt x="136929" y="605240"/>
                </a:lnTo>
                <a:lnTo>
                  <a:pt x="175971" y="629471"/>
                </a:lnTo>
                <a:lnTo>
                  <a:pt x="210691" y="659253"/>
                </a:lnTo>
                <a:lnTo>
                  <a:pt x="240474" y="693972"/>
                </a:lnTo>
                <a:lnTo>
                  <a:pt x="264707" y="733015"/>
                </a:lnTo>
                <a:lnTo>
                  <a:pt x="282775" y="775767"/>
                </a:lnTo>
                <a:lnTo>
                  <a:pt x="294067" y="821617"/>
                </a:lnTo>
                <a:lnTo>
                  <a:pt x="297967" y="869950"/>
                </a:lnTo>
                <a:lnTo>
                  <a:pt x="441807" y="869950"/>
                </a:lnTo>
                <a:lnTo>
                  <a:pt x="445707" y="821617"/>
                </a:lnTo>
                <a:lnTo>
                  <a:pt x="456997" y="775767"/>
                </a:lnTo>
                <a:lnTo>
                  <a:pt x="475065" y="733015"/>
                </a:lnTo>
                <a:lnTo>
                  <a:pt x="499296" y="693972"/>
                </a:lnTo>
                <a:lnTo>
                  <a:pt x="529078" y="659253"/>
                </a:lnTo>
                <a:lnTo>
                  <a:pt x="563797" y="629471"/>
                </a:lnTo>
                <a:lnTo>
                  <a:pt x="602840" y="605240"/>
                </a:lnTo>
                <a:lnTo>
                  <a:pt x="645592" y="587172"/>
                </a:lnTo>
                <a:lnTo>
                  <a:pt x="691442" y="575882"/>
                </a:lnTo>
                <a:lnTo>
                  <a:pt x="739775" y="571982"/>
                </a:lnTo>
                <a:lnTo>
                  <a:pt x="739775" y="297967"/>
                </a:lnTo>
                <a:lnTo>
                  <a:pt x="691442" y="294067"/>
                </a:lnTo>
                <a:lnTo>
                  <a:pt x="645592" y="282777"/>
                </a:lnTo>
                <a:lnTo>
                  <a:pt x="602840" y="264709"/>
                </a:lnTo>
                <a:lnTo>
                  <a:pt x="563797" y="240478"/>
                </a:lnTo>
                <a:lnTo>
                  <a:pt x="529078" y="210696"/>
                </a:lnTo>
                <a:lnTo>
                  <a:pt x="499296" y="175977"/>
                </a:lnTo>
                <a:lnTo>
                  <a:pt x="475065" y="136934"/>
                </a:lnTo>
                <a:lnTo>
                  <a:pt x="456997" y="94182"/>
                </a:lnTo>
                <a:lnTo>
                  <a:pt x="445707" y="48332"/>
                </a:lnTo>
                <a:lnTo>
                  <a:pt x="441807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4188" y="2875645"/>
            <a:ext cx="632587" cy="789534"/>
          </a:xfrm>
          <a:custGeom>
            <a:avLst/>
            <a:gdLst/>
            <a:ahLst/>
            <a:cxnLst/>
            <a:rect l="l" t="t" r="r" b="b"/>
            <a:pathLst>
              <a:path w="739775" h="869950">
                <a:moveTo>
                  <a:pt x="0" y="297966"/>
                </a:moveTo>
                <a:lnTo>
                  <a:pt x="48331" y="294066"/>
                </a:lnTo>
                <a:lnTo>
                  <a:pt x="94180" y="282776"/>
                </a:lnTo>
                <a:lnTo>
                  <a:pt x="136932" y="264708"/>
                </a:lnTo>
                <a:lnTo>
                  <a:pt x="175975" y="240476"/>
                </a:lnTo>
                <a:lnTo>
                  <a:pt x="210694" y="210694"/>
                </a:lnTo>
                <a:lnTo>
                  <a:pt x="240476" y="175975"/>
                </a:lnTo>
                <a:lnTo>
                  <a:pt x="264708" y="136932"/>
                </a:lnTo>
                <a:lnTo>
                  <a:pt x="282776" y="94180"/>
                </a:lnTo>
                <a:lnTo>
                  <a:pt x="294067" y="48331"/>
                </a:lnTo>
                <a:lnTo>
                  <a:pt x="297967" y="0"/>
                </a:lnTo>
                <a:lnTo>
                  <a:pt x="441807" y="0"/>
                </a:lnTo>
                <a:lnTo>
                  <a:pt x="445707" y="48331"/>
                </a:lnTo>
                <a:lnTo>
                  <a:pt x="456998" y="94180"/>
                </a:lnTo>
                <a:lnTo>
                  <a:pt x="475066" y="136932"/>
                </a:lnTo>
                <a:lnTo>
                  <a:pt x="499298" y="175975"/>
                </a:lnTo>
                <a:lnTo>
                  <a:pt x="529080" y="210694"/>
                </a:lnTo>
                <a:lnTo>
                  <a:pt x="563799" y="240476"/>
                </a:lnTo>
                <a:lnTo>
                  <a:pt x="602841" y="264708"/>
                </a:lnTo>
                <a:lnTo>
                  <a:pt x="645594" y="282776"/>
                </a:lnTo>
                <a:lnTo>
                  <a:pt x="691442" y="294066"/>
                </a:lnTo>
                <a:lnTo>
                  <a:pt x="739774" y="297966"/>
                </a:lnTo>
                <a:lnTo>
                  <a:pt x="739774" y="571982"/>
                </a:lnTo>
                <a:lnTo>
                  <a:pt x="691442" y="575882"/>
                </a:lnTo>
                <a:lnTo>
                  <a:pt x="645594" y="587172"/>
                </a:lnTo>
                <a:lnTo>
                  <a:pt x="602841" y="605240"/>
                </a:lnTo>
                <a:lnTo>
                  <a:pt x="563799" y="629472"/>
                </a:lnTo>
                <a:lnTo>
                  <a:pt x="529080" y="659254"/>
                </a:lnTo>
                <a:lnTo>
                  <a:pt x="499298" y="693973"/>
                </a:lnTo>
                <a:lnTo>
                  <a:pt x="475066" y="733016"/>
                </a:lnTo>
                <a:lnTo>
                  <a:pt x="456998" y="775768"/>
                </a:lnTo>
                <a:lnTo>
                  <a:pt x="445707" y="821617"/>
                </a:lnTo>
                <a:lnTo>
                  <a:pt x="441807" y="869949"/>
                </a:lnTo>
                <a:lnTo>
                  <a:pt x="297967" y="869949"/>
                </a:lnTo>
                <a:lnTo>
                  <a:pt x="294067" y="821617"/>
                </a:lnTo>
                <a:lnTo>
                  <a:pt x="282776" y="775768"/>
                </a:lnTo>
                <a:lnTo>
                  <a:pt x="264708" y="733016"/>
                </a:lnTo>
                <a:lnTo>
                  <a:pt x="240476" y="693973"/>
                </a:lnTo>
                <a:lnTo>
                  <a:pt x="210694" y="659254"/>
                </a:lnTo>
                <a:lnTo>
                  <a:pt x="175975" y="629472"/>
                </a:lnTo>
                <a:lnTo>
                  <a:pt x="136932" y="605240"/>
                </a:lnTo>
                <a:lnTo>
                  <a:pt x="94180" y="587172"/>
                </a:lnTo>
                <a:lnTo>
                  <a:pt x="48331" y="575882"/>
                </a:lnTo>
                <a:lnTo>
                  <a:pt x="0" y="571982"/>
                </a:lnTo>
                <a:lnTo>
                  <a:pt x="0" y="297966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3639" y="3498052"/>
            <a:ext cx="487608" cy="607999"/>
          </a:xfrm>
          <a:custGeom>
            <a:avLst/>
            <a:gdLst/>
            <a:ahLst/>
            <a:cxnLst/>
            <a:rect l="l" t="t" r="r" b="b"/>
            <a:pathLst>
              <a:path w="570229" h="669925">
                <a:moveTo>
                  <a:pt x="284949" y="0"/>
                </a:moveTo>
                <a:lnTo>
                  <a:pt x="242840" y="3631"/>
                </a:lnTo>
                <a:lnTo>
                  <a:pt x="202650" y="14181"/>
                </a:lnTo>
                <a:lnTo>
                  <a:pt x="164820" y="31131"/>
                </a:lnTo>
                <a:lnTo>
                  <a:pt x="129789" y="53962"/>
                </a:lnTo>
                <a:lnTo>
                  <a:pt x="97999" y="82158"/>
                </a:lnTo>
                <a:lnTo>
                  <a:pt x="69891" y="115199"/>
                </a:lnTo>
                <a:lnTo>
                  <a:pt x="45905" y="152569"/>
                </a:lnTo>
                <a:lnTo>
                  <a:pt x="26483" y="193748"/>
                </a:lnTo>
                <a:lnTo>
                  <a:pt x="12064" y="238218"/>
                </a:lnTo>
                <a:lnTo>
                  <a:pt x="3089" y="285462"/>
                </a:lnTo>
                <a:lnTo>
                  <a:pt x="0" y="334962"/>
                </a:lnTo>
                <a:lnTo>
                  <a:pt x="3089" y="384462"/>
                </a:lnTo>
                <a:lnTo>
                  <a:pt x="12064" y="431706"/>
                </a:lnTo>
                <a:lnTo>
                  <a:pt x="26483" y="476176"/>
                </a:lnTo>
                <a:lnTo>
                  <a:pt x="45905" y="517355"/>
                </a:lnTo>
                <a:lnTo>
                  <a:pt x="69891" y="554725"/>
                </a:lnTo>
                <a:lnTo>
                  <a:pt x="97999" y="587766"/>
                </a:lnTo>
                <a:lnTo>
                  <a:pt x="129789" y="615962"/>
                </a:lnTo>
                <a:lnTo>
                  <a:pt x="164820" y="638793"/>
                </a:lnTo>
                <a:lnTo>
                  <a:pt x="202650" y="655743"/>
                </a:lnTo>
                <a:lnTo>
                  <a:pt x="242840" y="666293"/>
                </a:lnTo>
                <a:lnTo>
                  <a:pt x="284949" y="669925"/>
                </a:lnTo>
                <a:lnTo>
                  <a:pt x="327059" y="666293"/>
                </a:lnTo>
                <a:lnTo>
                  <a:pt x="367250" y="655743"/>
                </a:lnTo>
                <a:lnTo>
                  <a:pt x="405082" y="638793"/>
                </a:lnTo>
                <a:lnTo>
                  <a:pt x="440114" y="615962"/>
                </a:lnTo>
                <a:lnTo>
                  <a:pt x="471905" y="587766"/>
                </a:lnTo>
                <a:lnTo>
                  <a:pt x="500015" y="554725"/>
                </a:lnTo>
                <a:lnTo>
                  <a:pt x="524002" y="517355"/>
                </a:lnTo>
                <a:lnTo>
                  <a:pt x="543427" y="476176"/>
                </a:lnTo>
                <a:lnTo>
                  <a:pt x="557847" y="431706"/>
                </a:lnTo>
                <a:lnTo>
                  <a:pt x="566822" y="384462"/>
                </a:lnTo>
                <a:lnTo>
                  <a:pt x="569912" y="334962"/>
                </a:lnTo>
                <a:lnTo>
                  <a:pt x="566822" y="285462"/>
                </a:lnTo>
                <a:lnTo>
                  <a:pt x="557847" y="238218"/>
                </a:lnTo>
                <a:lnTo>
                  <a:pt x="543427" y="193748"/>
                </a:lnTo>
                <a:lnTo>
                  <a:pt x="524002" y="152569"/>
                </a:lnTo>
                <a:lnTo>
                  <a:pt x="500015" y="115199"/>
                </a:lnTo>
                <a:lnTo>
                  <a:pt x="471905" y="82158"/>
                </a:lnTo>
                <a:lnTo>
                  <a:pt x="440114" y="53962"/>
                </a:lnTo>
                <a:lnTo>
                  <a:pt x="405082" y="31131"/>
                </a:lnTo>
                <a:lnTo>
                  <a:pt x="367250" y="14181"/>
                </a:lnTo>
                <a:lnTo>
                  <a:pt x="327059" y="3631"/>
                </a:lnTo>
                <a:lnTo>
                  <a:pt x="28494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3639" y="3498052"/>
            <a:ext cx="487608" cy="607999"/>
          </a:xfrm>
          <a:custGeom>
            <a:avLst/>
            <a:gdLst/>
            <a:ahLst/>
            <a:cxnLst/>
            <a:rect l="l" t="t" r="r" b="b"/>
            <a:pathLst>
              <a:path w="570229" h="669925">
                <a:moveTo>
                  <a:pt x="0" y="334962"/>
                </a:moveTo>
                <a:lnTo>
                  <a:pt x="3089" y="285464"/>
                </a:lnTo>
                <a:lnTo>
                  <a:pt x="12064" y="238221"/>
                </a:lnTo>
                <a:lnTo>
                  <a:pt x="26484" y="193750"/>
                </a:lnTo>
                <a:lnTo>
                  <a:pt x="45908" y="152571"/>
                </a:lnTo>
                <a:lnTo>
                  <a:pt x="69894" y="115202"/>
                </a:lnTo>
                <a:lnTo>
                  <a:pt x="98004" y="82160"/>
                </a:lnTo>
                <a:lnTo>
                  <a:pt x="129794" y="53964"/>
                </a:lnTo>
                <a:lnTo>
                  <a:pt x="164826" y="31132"/>
                </a:lnTo>
                <a:lnTo>
                  <a:pt x="202657" y="14181"/>
                </a:lnTo>
                <a:lnTo>
                  <a:pt x="242848" y="3631"/>
                </a:lnTo>
                <a:lnTo>
                  <a:pt x="284956" y="0"/>
                </a:lnTo>
                <a:lnTo>
                  <a:pt x="327065" y="3631"/>
                </a:lnTo>
                <a:lnTo>
                  <a:pt x="367256" y="14181"/>
                </a:lnTo>
                <a:lnTo>
                  <a:pt x="405087" y="31132"/>
                </a:lnTo>
                <a:lnTo>
                  <a:pt x="440118" y="53964"/>
                </a:lnTo>
                <a:lnTo>
                  <a:pt x="471909" y="82160"/>
                </a:lnTo>
                <a:lnTo>
                  <a:pt x="500018" y="115202"/>
                </a:lnTo>
                <a:lnTo>
                  <a:pt x="524005" y="152571"/>
                </a:lnTo>
                <a:lnTo>
                  <a:pt x="543429" y="193750"/>
                </a:lnTo>
                <a:lnTo>
                  <a:pt x="557848" y="238221"/>
                </a:lnTo>
                <a:lnTo>
                  <a:pt x="566824" y="285464"/>
                </a:lnTo>
                <a:lnTo>
                  <a:pt x="569913" y="334962"/>
                </a:lnTo>
                <a:lnTo>
                  <a:pt x="566824" y="384461"/>
                </a:lnTo>
                <a:lnTo>
                  <a:pt x="557848" y="431704"/>
                </a:lnTo>
                <a:lnTo>
                  <a:pt x="543429" y="476174"/>
                </a:lnTo>
                <a:lnTo>
                  <a:pt x="524005" y="517353"/>
                </a:lnTo>
                <a:lnTo>
                  <a:pt x="500018" y="554722"/>
                </a:lnTo>
                <a:lnTo>
                  <a:pt x="471909" y="587764"/>
                </a:lnTo>
                <a:lnTo>
                  <a:pt x="440118" y="615960"/>
                </a:lnTo>
                <a:lnTo>
                  <a:pt x="405087" y="638793"/>
                </a:lnTo>
                <a:lnTo>
                  <a:pt x="367256" y="655743"/>
                </a:lnTo>
                <a:lnTo>
                  <a:pt x="327065" y="666293"/>
                </a:lnTo>
                <a:lnTo>
                  <a:pt x="284956" y="669925"/>
                </a:lnTo>
                <a:lnTo>
                  <a:pt x="242848" y="666293"/>
                </a:lnTo>
                <a:lnTo>
                  <a:pt x="202657" y="655743"/>
                </a:lnTo>
                <a:lnTo>
                  <a:pt x="164826" y="638793"/>
                </a:lnTo>
                <a:lnTo>
                  <a:pt x="129794" y="615960"/>
                </a:lnTo>
                <a:lnTo>
                  <a:pt x="98004" y="587764"/>
                </a:lnTo>
                <a:lnTo>
                  <a:pt x="69894" y="554722"/>
                </a:lnTo>
                <a:lnTo>
                  <a:pt x="45908" y="517353"/>
                </a:lnTo>
                <a:lnTo>
                  <a:pt x="26484" y="476174"/>
                </a:lnTo>
                <a:lnTo>
                  <a:pt x="12064" y="431704"/>
                </a:lnTo>
                <a:lnTo>
                  <a:pt x="3089" y="384461"/>
                </a:lnTo>
                <a:lnTo>
                  <a:pt x="0" y="33496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95161" y="3936399"/>
            <a:ext cx="219369" cy="116413"/>
          </a:xfrm>
          <a:custGeom>
            <a:avLst/>
            <a:gdLst/>
            <a:ahLst/>
            <a:cxnLst/>
            <a:rect l="l" t="t" r="r" b="b"/>
            <a:pathLst>
              <a:path w="256539" h="128270">
                <a:moveTo>
                  <a:pt x="256387" y="0"/>
                </a:moveTo>
                <a:lnTo>
                  <a:pt x="0" y="0"/>
                </a:lnTo>
                <a:lnTo>
                  <a:pt x="0" y="128193"/>
                </a:lnTo>
                <a:lnTo>
                  <a:pt x="256387" y="128193"/>
                </a:lnTo>
                <a:lnTo>
                  <a:pt x="256387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5553" y="3683553"/>
            <a:ext cx="438738" cy="252997"/>
          </a:xfrm>
          <a:custGeom>
            <a:avLst/>
            <a:gdLst/>
            <a:ahLst/>
            <a:cxnLst/>
            <a:rect l="l" t="t" r="r" b="b"/>
            <a:pathLst>
              <a:path w="513079" h="278764">
                <a:moveTo>
                  <a:pt x="512762" y="0"/>
                </a:moveTo>
                <a:lnTo>
                  <a:pt x="0" y="0"/>
                </a:lnTo>
                <a:lnTo>
                  <a:pt x="0" y="278599"/>
                </a:lnTo>
                <a:lnTo>
                  <a:pt x="512762" y="278599"/>
                </a:lnTo>
                <a:lnTo>
                  <a:pt x="512762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95161" y="3567208"/>
            <a:ext cx="219369" cy="116413"/>
          </a:xfrm>
          <a:custGeom>
            <a:avLst/>
            <a:gdLst/>
            <a:ahLst/>
            <a:cxnLst/>
            <a:rect l="l" t="t" r="r" b="b"/>
            <a:pathLst>
              <a:path w="256539" h="128270">
                <a:moveTo>
                  <a:pt x="256387" y="0"/>
                </a:moveTo>
                <a:lnTo>
                  <a:pt x="0" y="0"/>
                </a:lnTo>
                <a:lnTo>
                  <a:pt x="0" y="128193"/>
                </a:lnTo>
                <a:lnTo>
                  <a:pt x="256387" y="128193"/>
                </a:lnTo>
                <a:lnTo>
                  <a:pt x="256387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5553" y="3567209"/>
            <a:ext cx="438738" cy="485823"/>
          </a:xfrm>
          <a:custGeom>
            <a:avLst/>
            <a:gdLst/>
            <a:ahLst/>
            <a:cxnLst/>
            <a:rect l="l" t="t" r="r" b="b"/>
            <a:pathLst>
              <a:path w="513079" h="535304">
                <a:moveTo>
                  <a:pt x="0" y="128190"/>
                </a:moveTo>
                <a:lnTo>
                  <a:pt x="128190" y="128190"/>
                </a:lnTo>
                <a:lnTo>
                  <a:pt x="128190" y="0"/>
                </a:lnTo>
                <a:lnTo>
                  <a:pt x="384571" y="0"/>
                </a:lnTo>
                <a:lnTo>
                  <a:pt x="384571" y="128190"/>
                </a:lnTo>
                <a:lnTo>
                  <a:pt x="512761" y="128190"/>
                </a:lnTo>
                <a:lnTo>
                  <a:pt x="512761" y="406797"/>
                </a:lnTo>
                <a:lnTo>
                  <a:pt x="384571" y="406797"/>
                </a:lnTo>
                <a:lnTo>
                  <a:pt x="384571" y="534987"/>
                </a:lnTo>
                <a:lnTo>
                  <a:pt x="128190" y="534987"/>
                </a:lnTo>
                <a:lnTo>
                  <a:pt x="128190" y="406797"/>
                </a:lnTo>
                <a:lnTo>
                  <a:pt x="0" y="406797"/>
                </a:lnTo>
                <a:lnTo>
                  <a:pt x="0" y="12819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5274" y="3982146"/>
            <a:ext cx="487608" cy="547487"/>
          </a:xfrm>
          <a:custGeom>
            <a:avLst/>
            <a:gdLst/>
            <a:ahLst/>
            <a:cxnLst/>
            <a:rect l="l" t="t" r="r" b="b"/>
            <a:pathLst>
              <a:path w="570229" h="603250">
                <a:moveTo>
                  <a:pt x="427431" y="0"/>
                </a:moveTo>
                <a:lnTo>
                  <a:pt x="142468" y="0"/>
                </a:lnTo>
                <a:lnTo>
                  <a:pt x="0" y="301625"/>
                </a:lnTo>
                <a:lnTo>
                  <a:pt x="142468" y="603250"/>
                </a:lnTo>
                <a:lnTo>
                  <a:pt x="427431" y="603250"/>
                </a:lnTo>
                <a:lnTo>
                  <a:pt x="569912" y="301625"/>
                </a:lnTo>
                <a:lnTo>
                  <a:pt x="427431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5274" y="3982146"/>
            <a:ext cx="487608" cy="547487"/>
          </a:xfrm>
          <a:custGeom>
            <a:avLst/>
            <a:gdLst/>
            <a:ahLst/>
            <a:cxnLst/>
            <a:rect l="l" t="t" r="r" b="b"/>
            <a:pathLst>
              <a:path w="570229" h="603250">
                <a:moveTo>
                  <a:pt x="0" y="301624"/>
                </a:moveTo>
                <a:lnTo>
                  <a:pt x="142477" y="0"/>
                </a:lnTo>
                <a:lnTo>
                  <a:pt x="427433" y="0"/>
                </a:lnTo>
                <a:lnTo>
                  <a:pt x="569911" y="301624"/>
                </a:lnTo>
                <a:lnTo>
                  <a:pt x="427433" y="603249"/>
                </a:lnTo>
                <a:lnTo>
                  <a:pt x="142477" y="603249"/>
                </a:lnTo>
                <a:lnTo>
                  <a:pt x="0" y="30162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9571" y="3224220"/>
            <a:ext cx="1779931" cy="205164"/>
          </a:xfrm>
          <a:custGeom>
            <a:avLst/>
            <a:gdLst/>
            <a:ahLst/>
            <a:cxnLst/>
            <a:rect l="l" t="t" r="r" b="b"/>
            <a:pathLst>
              <a:path w="2081529" h="226060">
                <a:moveTo>
                  <a:pt x="2081378" y="225521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278" y="3191137"/>
            <a:ext cx="77105" cy="77801"/>
          </a:xfrm>
          <a:custGeom>
            <a:avLst/>
            <a:gdLst/>
            <a:ahLst/>
            <a:cxnLst/>
            <a:rect l="l" t="t" r="r" b="b"/>
            <a:pathLst>
              <a:path w="90170" h="85725">
                <a:moveTo>
                  <a:pt x="89839" y="0"/>
                </a:moveTo>
                <a:lnTo>
                  <a:pt x="0" y="33375"/>
                </a:lnTo>
                <a:lnTo>
                  <a:pt x="80606" y="85216"/>
                </a:lnTo>
                <a:lnTo>
                  <a:pt x="89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9608" y="3428896"/>
            <a:ext cx="1360197" cy="408022"/>
          </a:xfrm>
          <a:custGeom>
            <a:avLst/>
            <a:gdLst/>
            <a:ahLst/>
            <a:cxnLst/>
            <a:rect l="l" t="t" r="r" b="b"/>
            <a:pathLst>
              <a:path w="1590675" h="449579">
                <a:moveTo>
                  <a:pt x="1590168" y="0"/>
                </a:moveTo>
                <a:lnTo>
                  <a:pt x="0" y="44942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6098" y="3785236"/>
            <a:ext cx="80906" cy="7491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70827" y="0"/>
                </a:moveTo>
                <a:lnTo>
                  <a:pt x="0" y="64566"/>
                </a:lnTo>
                <a:lnTo>
                  <a:pt x="94145" y="82499"/>
                </a:lnTo>
                <a:lnTo>
                  <a:pt x="70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7226" y="3428896"/>
            <a:ext cx="1843461" cy="957238"/>
          </a:xfrm>
          <a:custGeom>
            <a:avLst/>
            <a:gdLst/>
            <a:ahLst/>
            <a:cxnLst/>
            <a:rect l="l" t="t" r="r" b="b"/>
            <a:pathLst>
              <a:path w="2155825" h="1054735">
                <a:moveTo>
                  <a:pt x="2155558" y="0"/>
                </a:moveTo>
                <a:lnTo>
                  <a:pt x="0" y="10542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5278" y="4327962"/>
            <a:ext cx="81992" cy="70309"/>
          </a:xfrm>
          <a:custGeom>
            <a:avLst/>
            <a:gdLst/>
            <a:ahLst/>
            <a:cxnLst/>
            <a:rect l="l" t="t" r="r" b="b"/>
            <a:pathLst>
              <a:path w="95885" h="77470">
                <a:moveTo>
                  <a:pt x="58165" y="0"/>
                </a:moveTo>
                <a:lnTo>
                  <a:pt x="0" y="76161"/>
                </a:lnTo>
                <a:lnTo>
                  <a:pt x="95834" y="77000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8925" y="3428895"/>
            <a:ext cx="2260479" cy="342324"/>
          </a:xfrm>
          <a:custGeom>
            <a:avLst/>
            <a:gdLst/>
            <a:ahLst/>
            <a:cxnLst/>
            <a:rect l="l" t="t" r="r" b="b"/>
            <a:pathLst>
              <a:path w="2643504" h="377189">
                <a:moveTo>
                  <a:pt x="2643467" y="0"/>
                </a:moveTo>
                <a:lnTo>
                  <a:pt x="0" y="37696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4729" y="3725184"/>
            <a:ext cx="78191" cy="77225"/>
          </a:xfrm>
          <a:custGeom>
            <a:avLst/>
            <a:gdLst/>
            <a:ahLst/>
            <a:cxnLst/>
            <a:rect l="l" t="t" r="r" b="b"/>
            <a:pathLst>
              <a:path w="91439" h="85089">
                <a:moveTo>
                  <a:pt x="78816" y="0"/>
                </a:moveTo>
                <a:lnTo>
                  <a:pt x="0" y="54533"/>
                </a:lnTo>
                <a:lnTo>
                  <a:pt x="90906" y="84861"/>
                </a:lnTo>
                <a:lnTo>
                  <a:pt x="78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1730" y="3359740"/>
            <a:ext cx="1143000" cy="1729"/>
          </a:xfrm>
          <a:custGeom>
            <a:avLst/>
            <a:gdLst/>
            <a:ahLst/>
            <a:cxnLst/>
            <a:rect l="l" t="t" r="r" b="b"/>
            <a:pathLst>
              <a:path w="1336675" h="1904">
                <a:moveTo>
                  <a:pt x="0" y="0"/>
                </a:moveTo>
                <a:lnTo>
                  <a:pt x="1336679" y="1522"/>
                </a:lnTo>
              </a:path>
            </a:pathLst>
          </a:custGeom>
          <a:ln w="57149">
            <a:solidFill>
              <a:srgbClr val="FF27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66905" y="3283206"/>
            <a:ext cx="147151" cy="155602"/>
          </a:xfrm>
          <a:custGeom>
            <a:avLst/>
            <a:gdLst/>
            <a:ahLst/>
            <a:cxnLst/>
            <a:rect l="l" t="t" r="r" b="b"/>
            <a:pathLst>
              <a:path w="172085" h="171450">
                <a:moveTo>
                  <a:pt x="190" y="0"/>
                </a:moveTo>
                <a:lnTo>
                  <a:pt x="0" y="171450"/>
                </a:lnTo>
                <a:lnTo>
                  <a:pt x="171551" y="85915"/>
                </a:lnTo>
                <a:lnTo>
                  <a:pt x="190" y="0"/>
                </a:lnTo>
                <a:close/>
              </a:path>
            </a:pathLst>
          </a:custGeom>
          <a:solidFill>
            <a:srgbClr val="FF2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11155" y="2944802"/>
            <a:ext cx="998021" cy="135431"/>
          </a:xfrm>
          <a:custGeom>
            <a:avLst/>
            <a:gdLst/>
            <a:ahLst/>
            <a:cxnLst/>
            <a:rect l="l" t="t" r="r" b="b"/>
            <a:pathLst>
              <a:path w="1167129" h="149225">
                <a:moveTo>
                  <a:pt x="1167038" y="0"/>
                </a:moveTo>
                <a:lnTo>
                  <a:pt x="0" y="14878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86914" y="3034682"/>
            <a:ext cx="77648" cy="77225"/>
          </a:xfrm>
          <a:custGeom>
            <a:avLst/>
            <a:gdLst/>
            <a:ahLst/>
            <a:cxnLst/>
            <a:rect l="l" t="t" r="r" b="b"/>
            <a:pathLst>
              <a:path w="90804" h="85089">
                <a:moveTo>
                  <a:pt x="79616" y="0"/>
                </a:moveTo>
                <a:lnTo>
                  <a:pt x="0" y="53365"/>
                </a:lnTo>
                <a:lnTo>
                  <a:pt x="90449" y="85039"/>
                </a:lnTo>
                <a:lnTo>
                  <a:pt x="79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09416" y="2848560"/>
            <a:ext cx="504494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25807" algn="r">
              <a:lnSpc>
                <a:spcPts val="1631"/>
              </a:lnSpc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marL="11135">
              <a:lnSpc>
                <a:spcPts val="1631"/>
              </a:lnSpc>
            </a:pPr>
            <a:r>
              <a:rPr sz="1400" b="1" dirty="0">
                <a:latin typeface="Arial"/>
                <a:cs typeface="Arial"/>
              </a:rPr>
              <a:t>Glue</a:t>
            </a:r>
            <a:r>
              <a:rPr sz="1400" b="1" spc="-92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R="4454" algn="r">
              <a:spcBef>
                <a:spcPts val="421"/>
              </a:spcBef>
            </a:pPr>
            <a:r>
              <a:rPr sz="1400" b="1" dirty="0">
                <a:latin typeface="Arial"/>
                <a:cs typeface="Arial"/>
              </a:rPr>
              <a:t>Components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4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578"/>
            <a:r>
              <a:rPr sz="2600" spc="-4" dirty="0"/>
              <a:t>Another</a:t>
            </a:r>
            <a:r>
              <a:rPr sz="2600" spc="-44" dirty="0"/>
              <a:t> </a:t>
            </a:r>
            <a:r>
              <a:rPr sz="2600" spc="-4" dirty="0"/>
              <a:t>definition</a:t>
            </a:r>
            <a:endParaRPr sz="2600"/>
          </a:p>
        </p:txBody>
      </p:sp>
      <p:sp>
        <p:nvSpPr>
          <p:cNvPr id="9" name="object 9"/>
          <p:cNvSpPr txBox="1"/>
          <p:nvPr/>
        </p:nvSpPr>
        <p:spPr>
          <a:xfrm>
            <a:off x="1449769" y="1799689"/>
            <a:ext cx="6033737" cy="305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pc="18" dirty="0">
                <a:latin typeface="Arial"/>
                <a:cs typeface="Arial"/>
              </a:rPr>
              <a:t>  </a:t>
            </a:r>
            <a:r>
              <a:rPr b="1" dirty="0">
                <a:latin typeface="Arial"/>
                <a:cs typeface="Arial"/>
              </a:rPr>
              <a:t>A software component is a software element</a:t>
            </a:r>
            <a:r>
              <a:rPr b="1" spc="-289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that</a:t>
            </a:r>
            <a:endParaRPr>
              <a:latin typeface="Arial"/>
              <a:cs typeface="Arial"/>
            </a:endParaRPr>
          </a:p>
          <a:p>
            <a:pPr marL="723798" indent="-289519">
              <a:spcBef>
                <a:spcPts val="601"/>
              </a:spcBef>
              <a:buSzPct val="80952"/>
              <a:buChar char=""/>
              <a:tabLst>
                <a:tab pos="721015" algn="l"/>
              </a:tabLst>
            </a:pPr>
            <a:r>
              <a:rPr dirty="0">
                <a:latin typeface="Arial"/>
                <a:cs typeface="Arial"/>
              </a:rPr>
              <a:t>confirms a component</a:t>
            </a:r>
            <a:r>
              <a:rPr spc="-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model</a:t>
            </a:r>
            <a:endParaRPr>
              <a:latin typeface="Arial"/>
              <a:cs typeface="Arial"/>
            </a:endParaRPr>
          </a:p>
          <a:p>
            <a:pPr marL="721015" indent="-286736">
              <a:spcBef>
                <a:spcPts val="684"/>
              </a:spcBef>
              <a:buSzPct val="80952"/>
              <a:buChar char=""/>
              <a:tabLst>
                <a:tab pos="721015" algn="l"/>
              </a:tabLst>
            </a:pPr>
            <a:r>
              <a:rPr dirty="0">
                <a:latin typeface="Arial"/>
                <a:cs typeface="Arial"/>
              </a:rPr>
              <a:t>can be independently</a:t>
            </a:r>
            <a:r>
              <a:rPr spc="-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deployed</a:t>
            </a:r>
            <a:endParaRPr>
              <a:latin typeface="Arial"/>
              <a:cs typeface="Arial"/>
            </a:endParaRPr>
          </a:p>
          <a:p>
            <a:pPr marL="723798" marR="727695" indent="-289519">
              <a:lnSpc>
                <a:spcPts val="1920"/>
              </a:lnSpc>
              <a:spcBef>
                <a:spcPts val="986"/>
              </a:spcBef>
              <a:buSzPct val="80952"/>
              <a:buChar char=""/>
              <a:tabLst>
                <a:tab pos="721015" algn="l"/>
              </a:tabLst>
            </a:pPr>
            <a:r>
              <a:rPr dirty="0">
                <a:latin typeface="Arial"/>
                <a:cs typeface="Arial"/>
              </a:rPr>
              <a:t>composed without modification according to</a:t>
            </a:r>
            <a:r>
              <a:rPr spc="-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 composition</a:t>
            </a:r>
            <a:r>
              <a:rPr spc="-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standard.</a:t>
            </a:r>
            <a:endParaRPr>
              <a:latin typeface="Arial"/>
              <a:cs typeface="Arial"/>
            </a:endParaRPr>
          </a:p>
          <a:p>
            <a:pPr marL="289519" marR="73493" indent="-278384">
              <a:lnSpc>
                <a:spcPts val="2008"/>
              </a:lnSpc>
              <a:spcBef>
                <a:spcPts val="907"/>
              </a:spcBef>
            </a:pPr>
            <a:r>
              <a:rPr spc="18" dirty="0">
                <a:latin typeface="Arial"/>
                <a:cs typeface="Arial"/>
              </a:rPr>
              <a:t> </a:t>
            </a:r>
            <a:r>
              <a:rPr b="1" dirty="0">
                <a:latin typeface="Arial"/>
                <a:cs typeface="Arial"/>
              </a:rPr>
              <a:t>A component model defines specific interaction  and composition</a:t>
            </a:r>
            <a:r>
              <a:rPr b="1" spc="-92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standards.</a:t>
            </a:r>
            <a:endParaRPr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2300">
              <a:latin typeface="Times New Roman"/>
              <a:cs typeface="Times New Roman"/>
            </a:endParaRPr>
          </a:p>
          <a:p>
            <a:pPr marL="289519" marR="4454" indent="8352">
              <a:lnSpc>
                <a:spcPts val="1385"/>
              </a:lnSpc>
            </a:pPr>
            <a:r>
              <a:rPr sz="1300" dirty="0">
                <a:latin typeface="Arial"/>
                <a:cs typeface="Arial"/>
              </a:rPr>
              <a:t>G. Heineman, W. Councel, Component-based software engineering, putting</a:t>
            </a:r>
            <a:r>
              <a:rPr sz="1300" spc="-88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  peaces together, Addoson Wesley,</a:t>
            </a:r>
            <a:r>
              <a:rPr sz="1300" spc="-88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2001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17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685800"/>
            <a:ext cx="661257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is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Component?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5485" y="1600200"/>
            <a:ext cx="7905115" cy="236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4785">
              <a:lnSpc>
                <a:spcPct val="128499"/>
              </a:lnSpc>
              <a:spcBef>
                <a:spcPts val="5"/>
              </a:spcBef>
            </a:pPr>
            <a:r>
              <a:rPr sz="2400" dirty="0" smtClean="0">
                <a:latin typeface="Lucida Sans Unicode"/>
                <a:cs typeface="Lucida Sans Unicode"/>
              </a:rPr>
              <a:t>A </a:t>
            </a:r>
            <a:r>
              <a:rPr sz="2400" spc="-5" dirty="0">
                <a:latin typeface="Lucida Sans Unicode"/>
                <a:cs typeface="Lucida Sans Unicode"/>
              </a:rPr>
              <a:t>component is </a:t>
            </a:r>
            <a:r>
              <a:rPr sz="2400" dirty="0">
                <a:latin typeface="Lucida Sans Unicode"/>
                <a:cs typeface="Lucida Sans Unicode"/>
              </a:rPr>
              <a:t>a </a:t>
            </a:r>
            <a:r>
              <a:rPr sz="2400" spc="-5" dirty="0">
                <a:latin typeface="Lucida Sans Unicode"/>
                <a:cs typeface="Lucida Sans Unicode"/>
              </a:rPr>
              <a:t>piece of </a:t>
            </a:r>
            <a:r>
              <a:rPr sz="2400" dirty="0">
                <a:latin typeface="Lucida Sans Unicode"/>
                <a:cs typeface="Lucida Sans Unicode"/>
              </a:rPr>
              <a:t>software small </a:t>
            </a:r>
            <a:r>
              <a:rPr sz="2400" spc="-5" dirty="0">
                <a:latin typeface="Lucida Sans Unicode"/>
                <a:cs typeface="Lucida Sans Unicode"/>
              </a:rPr>
              <a:t>enough to  create and </a:t>
            </a:r>
            <a:r>
              <a:rPr sz="2400" dirty="0">
                <a:latin typeface="Lucida Sans Unicode"/>
                <a:cs typeface="Lucida Sans Unicode"/>
              </a:rPr>
              <a:t>maintain, </a:t>
            </a:r>
            <a:r>
              <a:rPr sz="2400" spc="-5" dirty="0">
                <a:latin typeface="Lucida Sans Unicode"/>
                <a:cs typeface="Lucida Sans Unicode"/>
              </a:rPr>
              <a:t>big enough to deploy and  </a:t>
            </a:r>
            <a:r>
              <a:rPr sz="2400" dirty="0">
                <a:latin typeface="Lucida Sans Unicode"/>
                <a:cs typeface="Lucida Sans Unicode"/>
              </a:rPr>
              <a:t>support, </a:t>
            </a:r>
            <a:r>
              <a:rPr sz="2400" spc="-5" dirty="0">
                <a:latin typeface="Lucida Sans Unicode"/>
                <a:cs typeface="Lucida Sans Unicode"/>
              </a:rPr>
              <a:t>and </a:t>
            </a:r>
            <a:r>
              <a:rPr sz="2400" dirty="0">
                <a:latin typeface="Lucida Sans Unicode"/>
                <a:cs typeface="Lucida Sans Unicode"/>
              </a:rPr>
              <a:t>with standard </a:t>
            </a:r>
            <a:r>
              <a:rPr sz="2400" spc="-5" dirty="0">
                <a:latin typeface="Lucida Sans Unicode"/>
                <a:cs typeface="Lucida Sans Unicode"/>
              </a:rPr>
              <a:t>interfaces </a:t>
            </a:r>
            <a:r>
              <a:rPr sz="2400" dirty="0">
                <a:latin typeface="Lucida Sans Unicode"/>
                <a:cs typeface="Lucida Sans Unicode"/>
              </a:rPr>
              <a:t>for  </a:t>
            </a:r>
            <a:r>
              <a:rPr sz="2400" spc="-5" dirty="0">
                <a:latin typeface="Lucida Sans Unicode"/>
                <a:cs typeface="Lucida Sans Unicode"/>
              </a:rPr>
              <a:t>interoperability.</a:t>
            </a:r>
            <a:endParaRPr sz="2400" dirty="0">
              <a:latin typeface="Lucida Sans Unicode"/>
              <a:cs typeface="Lucida Sans Unicode"/>
            </a:endParaRPr>
          </a:p>
          <a:p>
            <a:pPr marL="2581275">
              <a:lnSpc>
                <a:spcPct val="100000"/>
              </a:lnSpc>
              <a:spcBef>
                <a:spcPts val="1305"/>
              </a:spcBef>
            </a:pPr>
            <a:r>
              <a:rPr sz="3000" spc="-7" baseline="2777" dirty="0">
                <a:latin typeface="Lucida Sans Unicode"/>
                <a:cs typeface="Lucida Sans Unicode"/>
              </a:rPr>
              <a:t>Jed </a:t>
            </a:r>
            <a:r>
              <a:rPr sz="3000" baseline="2777" dirty="0">
                <a:latin typeface="Lucida Sans Unicode"/>
                <a:cs typeface="Lucida Sans Unicode"/>
              </a:rPr>
              <a:t>Harris, President </a:t>
            </a:r>
            <a:r>
              <a:rPr sz="3000" spc="-7" baseline="2777" dirty="0">
                <a:latin typeface="Lucida Sans Unicode"/>
                <a:cs typeface="Lucida Sans Unicode"/>
              </a:rPr>
              <a:t>of </a:t>
            </a:r>
            <a:r>
              <a:rPr sz="3000" baseline="2777" dirty="0">
                <a:latin typeface="Lucida Sans Unicode"/>
                <a:cs typeface="Lucida Sans Unicode"/>
              </a:rPr>
              <a:t>CI </a:t>
            </a:r>
            <a:r>
              <a:rPr sz="3000" spc="-7" baseline="2777" dirty="0">
                <a:latin typeface="Lucida Sans Unicode"/>
                <a:cs typeface="Lucida Sans Unicode"/>
              </a:rPr>
              <a:t>Labs (Jan. </a:t>
            </a:r>
            <a:r>
              <a:rPr sz="3000" spc="-630" baseline="2777" dirty="0" smtClean="0">
                <a:latin typeface="Lucida Sans Unicode"/>
                <a:cs typeface="Lucida Sans Unicode"/>
              </a:rPr>
              <a:t>1</a:t>
            </a:r>
            <a:r>
              <a:rPr lang="en-US" sz="3000" spc="-630" baseline="2777" dirty="0" smtClean="0">
                <a:latin typeface="Lucida Sans Unicode"/>
                <a:cs typeface="Lucida Sans Unicode"/>
              </a:rPr>
              <a:t>9</a:t>
            </a:r>
            <a:r>
              <a:rPr sz="3000" spc="-7" baseline="2777" dirty="0" smtClean="0">
                <a:latin typeface="Lucida Sans Unicode"/>
                <a:cs typeface="Lucida Sans Unicode"/>
              </a:rPr>
              <a:t>95</a:t>
            </a:r>
            <a:r>
              <a:rPr sz="3000" spc="-7" baseline="2777" dirty="0">
                <a:latin typeface="Lucida Sans Unicode"/>
                <a:cs typeface="Lucida Sans Unicode"/>
              </a:rPr>
              <a:t>).</a:t>
            </a:r>
            <a:endParaRPr sz="3000" baseline="2777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19565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5504" y="400347"/>
            <a:ext cx="584655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is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Component?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27" y="1288937"/>
            <a:ext cx="12865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Lucida Sans Unicode"/>
                <a:cs typeface="Lucida Sans Unicode"/>
              </a:rPr>
              <a:t>- a unit</a:t>
            </a:r>
            <a:r>
              <a:rPr sz="2000" spc="-114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of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965" y="1582753"/>
            <a:ext cx="4872990" cy="190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75" marR="5080" indent="-320675">
              <a:lnSpc>
                <a:spcPct val="104200"/>
              </a:lnSpc>
              <a:buChar char="-"/>
              <a:tabLst>
                <a:tab pos="297815" algn="l"/>
                <a:tab pos="29845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independent production, acquisition,  deployment, and</a:t>
            </a:r>
            <a:r>
              <a:rPr sz="2000" spc="-7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maintenance</a:t>
            </a:r>
            <a:endParaRPr sz="2000">
              <a:latin typeface="Lucida Sans Unicode"/>
              <a:cs typeface="Lucida Sans Unicod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297815" algn="l"/>
                <a:tab pos="29845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replacement</a:t>
            </a:r>
            <a:endParaRPr sz="2000">
              <a:latin typeface="Lucida Sans Unicode"/>
              <a:cs typeface="Lucida Sans Unicode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reuse</a:t>
            </a:r>
            <a:endParaRPr sz="2000">
              <a:latin typeface="Lucida Sans Unicode"/>
              <a:cs typeface="Lucida Sans Unicod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297815" algn="l"/>
                <a:tab pos="29845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composition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128" y="3419816"/>
            <a:ext cx="5620385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95" marR="1587500" indent="-226695">
              <a:lnSpc>
                <a:spcPct val="100000"/>
              </a:lnSpc>
              <a:buChar char="-"/>
              <a:tabLst>
                <a:tab pos="240029" algn="l"/>
              </a:tabLst>
            </a:pPr>
            <a:r>
              <a:rPr sz="2000" dirty="0">
                <a:latin typeface="Lucida Sans Unicode"/>
                <a:cs typeface="Lucida Sans Unicode"/>
              </a:rPr>
              <a:t>a </a:t>
            </a:r>
            <a:r>
              <a:rPr sz="2000" spc="-5" dirty="0">
                <a:latin typeface="Lucida Sans Unicode"/>
                <a:cs typeface="Lucida Sans Unicode"/>
              </a:rPr>
              <a:t>package of cohesive</a:t>
            </a:r>
            <a:r>
              <a:rPr sz="2000" spc="-7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services</a:t>
            </a:r>
            <a:endParaRPr sz="2000">
              <a:latin typeface="Lucida Sans Unicode"/>
              <a:cs typeface="Lucida Sans Unicode"/>
            </a:endParaRPr>
          </a:p>
          <a:p>
            <a:pPr marL="775970" lvl="1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775970" algn="l"/>
                <a:tab pos="776605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encapsulates design</a:t>
            </a:r>
            <a:r>
              <a:rPr sz="2000" spc="-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decisions</a:t>
            </a:r>
            <a:endParaRPr sz="2000">
              <a:latin typeface="Lucida Sans Unicode"/>
              <a:cs typeface="Lucida Sans Unicode"/>
            </a:endParaRPr>
          </a:p>
          <a:p>
            <a:pPr marL="775970" lvl="1" indent="-285750">
              <a:lnSpc>
                <a:spcPct val="100000"/>
              </a:lnSpc>
              <a:buChar char="-"/>
              <a:tabLst>
                <a:tab pos="775970" algn="l"/>
                <a:tab pos="776605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explicit</a:t>
            </a:r>
            <a:r>
              <a:rPr sz="2000" spc="-9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dependencies</a:t>
            </a:r>
            <a:endParaRPr sz="2000">
              <a:latin typeface="Lucida Sans Unicode"/>
              <a:cs typeface="Lucida Sans Unicode"/>
            </a:endParaRPr>
          </a:p>
          <a:p>
            <a:pPr marL="775970" lvl="1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775970" algn="l"/>
                <a:tab pos="776605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cohesive </a:t>
            </a:r>
            <a:r>
              <a:rPr sz="2000" dirty="0">
                <a:latin typeface="Lucida Sans Unicode"/>
                <a:cs typeface="Lucida Sans Unicode"/>
              </a:rPr>
              <a:t>/ </a:t>
            </a:r>
            <a:r>
              <a:rPr sz="2000" spc="-5" dirty="0">
                <a:latin typeface="Lucida Sans Unicode"/>
                <a:cs typeface="Lucida Sans Unicode"/>
              </a:rPr>
              <a:t>denotes </a:t>
            </a:r>
            <a:r>
              <a:rPr sz="2000" dirty="0">
                <a:latin typeface="Lucida Sans Unicode"/>
                <a:cs typeface="Lucida Sans Unicode"/>
              </a:rPr>
              <a:t>a single</a:t>
            </a:r>
            <a:r>
              <a:rPr sz="2000" spc="-8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abstraction</a:t>
            </a:r>
            <a:endParaRPr sz="2000">
              <a:latin typeface="Lucida Sans Unicode"/>
              <a:cs typeface="Lucida Sans Unicode"/>
            </a:endParaRPr>
          </a:p>
          <a:p>
            <a:pPr marL="775970" lvl="1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775970" algn="l"/>
                <a:tab pos="776605" algn="l"/>
              </a:tabLst>
            </a:pPr>
            <a:r>
              <a:rPr sz="2000" dirty="0">
                <a:latin typeface="Lucida Sans Unicode"/>
                <a:cs typeface="Lucida Sans Unicode"/>
              </a:rPr>
              <a:t>generic </a:t>
            </a:r>
            <a:r>
              <a:rPr sz="2000" spc="-5" dirty="0">
                <a:latin typeface="Lucida Sans Unicode"/>
                <a:cs typeface="Lucida Sans Unicode"/>
              </a:rPr>
              <a:t>(application</a:t>
            </a:r>
            <a:r>
              <a:rPr sz="2000" spc="-1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independent)</a:t>
            </a:r>
            <a:endParaRPr sz="2000">
              <a:latin typeface="Lucida Sans Unicode"/>
              <a:cs typeface="Lucida Sans Unicode"/>
            </a:endParaRPr>
          </a:p>
          <a:p>
            <a:pPr marL="775970" lvl="1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775970" algn="l"/>
                <a:tab pos="776605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configurable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965" y="5538448"/>
            <a:ext cx="3204210" cy="939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loosely</a:t>
            </a:r>
            <a:r>
              <a:rPr sz="2000" spc="-1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coupled</a:t>
            </a:r>
            <a:endParaRPr sz="2000">
              <a:latin typeface="Lucida Sans Unicode"/>
              <a:cs typeface="Lucida Sans Unicod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297815" algn="l"/>
                <a:tab pos="298450" algn="l"/>
              </a:tabLst>
            </a:pPr>
            <a:r>
              <a:rPr sz="2000" dirty="0">
                <a:latin typeface="Lucida Sans Unicode"/>
                <a:cs typeface="Lucida Sans Unicode"/>
              </a:rPr>
              <a:t>standardized</a:t>
            </a:r>
            <a:r>
              <a:rPr sz="2000" spc="-114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interfaces</a:t>
            </a:r>
            <a:endParaRPr sz="2000">
              <a:latin typeface="Lucida Sans Unicode"/>
              <a:cs typeface="Lucida Sans Unicod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297815" algn="l"/>
                <a:tab pos="298450" algn="l"/>
              </a:tabLst>
            </a:pPr>
            <a:r>
              <a:rPr sz="2000" dirty="0">
                <a:latin typeface="Lucida Sans Unicode"/>
                <a:cs typeface="Lucida Sans Unicode"/>
              </a:rPr>
              <a:t>self-contained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5838" y="1665515"/>
            <a:ext cx="161925" cy="1250973"/>
          </a:xfrm>
          <a:custGeom>
            <a:avLst/>
            <a:gdLst/>
            <a:ahLst/>
            <a:cxnLst/>
            <a:rect l="l" t="t" r="r" b="b"/>
            <a:pathLst>
              <a:path w="161925" h="1297305">
                <a:moveTo>
                  <a:pt x="0" y="0"/>
                </a:moveTo>
                <a:lnTo>
                  <a:pt x="31515" y="8493"/>
                </a:lnTo>
                <a:lnTo>
                  <a:pt x="57250" y="31654"/>
                </a:lnTo>
                <a:lnTo>
                  <a:pt x="74600" y="66008"/>
                </a:lnTo>
                <a:lnTo>
                  <a:pt x="80962" y="108076"/>
                </a:lnTo>
                <a:lnTo>
                  <a:pt x="80962" y="540410"/>
                </a:lnTo>
                <a:lnTo>
                  <a:pt x="87324" y="582481"/>
                </a:lnTo>
                <a:lnTo>
                  <a:pt x="104674" y="616838"/>
                </a:lnTo>
                <a:lnTo>
                  <a:pt x="130409" y="640004"/>
                </a:lnTo>
                <a:lnTo>
                  <a:pt x="161925" y="648500"/>
                </a:lnTo>
                <a:lnTo>
                  <a:pt x="130409" y="656993"/>
                </a:lnTo>
                <a:lnTo>
                  <a:pt x="104674" y="680154"/>
                </a:lnTo>
                <a:lnTo>
                  <a:pt x="87324" y="714508"/>
                </a:lnTo>
                <a:lnTo>
                  <a:pt x="80962" y="756577"/>
                </a:lnTo>
                <a:lnTo>
                  <a:pt x="80962" y="1188910"/>
                </a:lnTo>
                <a:lnTo>
                  <a:pt x="74600" y="1230979"/>
                </a:lnTo>
                <a:lnTo>
                  <a:pt x="57250" y="1265332"/>
                </a:lnTo>
                <a:lnTo>
                  <a:pt x="31515" y="1288494"/>
                </a:lnTo>
                <a:lnTo>
                  <a:pt x="0" y="12969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77940" y="1552007"/>
            <a:ext cx="1385570" cy="1440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7329">
              <a:lnSpc>
                <a:spcPct val="129600"/>
              </a:lnSpc>
            </a:pPr>
            <a:r>
              <a:rPr sz="1800" spc="-5" dirty="0">
                <a:latin typeface="Lucida Sans Unicode"/>
                <a:cs typeface="Lucida Sans Unicode"/>
              </a:rPr>
              <a:t>properties  depend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29600"/>
              </a:lnSpc>
            </a:pPr>
            <a:r>
              <a:rPr sz="1800" spc="-5" dirty="0">
                <a:latin typeface="Lucida Sans Unicode"/>
                <a:cs typeface="Lucida Sans Unicode"/>
              </a:rPr>
              <a:t>on </a:t>
            </a:r>
            <a:r>
              <a:rPr sz="1800" dirty="0">
                <a:solidFill>
                  <a:srgbClr val="0A31FF"/>
                </a:solidFill>
                <a:latin typeface="Lucida Sans Unicode"/>
                <a:cs typeface="Lucida Sans Unicode"/>
              </a:rPr>
              <a:t>how</a:t>
            </a:r>
            <a:r>
              <a:rPr sz="1800" spc="-95" dirty="0">
                <a:solidFill>
                  <a:srgbClr val="0A31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A31FF"/>
                </a:solidFill>
                <a:latin typeface="Lucida Sans Unicode"/>
                <a:cs typeface="Lucida Sans Unicode"/>
              </a:rPr>
              <a:t>they  </a:t>
            </a:r>
            <a:r>
              <a:rPr sz="18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are</a:t>
            </a:r>
            <a:r>
              <a:rPr sz="1800" spc="-95" dirty="0">
                <a:solidFill>
                  <a:srgbClr val="0A31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A31FF"/>
                </a:solidFill>
                <a:latin typeface="Lucida Sans Unicode"/>
                <a:cs typeface="Lucida Sans Unicode"/>
              </a:rPr>
              <a:t>used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65838" y="3331029"/>
            <a:ext cx="142875" cy="1875541"/>
          </a:xfrm>
          <a:custGeom>
            <a:avLst/>
            <a:gdLst/>
            <a:ahLst/>
            <a:cxnLst/>
            <a:rect l="l" t="t" r="r" b="b"/>
            <a:pathLst>
              <a:path w="142875" h="1945004">
                <a:moveTo>
                  <a:pt x="0" y="0"/>
                </a:moveTo>
                <a:lnTo>
                  <a:pt x="27808" y="12735"/>
                </a:lnTo>
                <a:lnTo>
                  <a:pt x="50515" y="47464"/>
                </a:lnTo>
                <a:lnTo>
                  <a:pt x="65824" y="98974"/>
                </a:lnTo>
                <a:lnTo>
                  <a:pt x="71437" y="162051"/>
                </a:lnTo>
                <a:lnTo>
                  <a:pt x="71437" y="810285"/>
                </a:lnTo>
                <a:lnTo>
                  <a:pt x="77050" y="873369"/>
                </a:lnTo>
                <a:lnTo>
                  <a:pt x="92359" y="924883"/>
                </a:lnTo>
                <a:lnTo>
                  <a:pt x="115066" y="959614"/>
                </a:lnTo>
                <a:lnTo>
                  <a:pt x="142875" y="972350"/>
                </a:lnTo>
                <a:lnTo>
                  <a:pt x="115066" y="985083"/>
                </a:lnTo>
                <a:lnTo>
                  <a:pt x="92359" y="1019810"/>
                </a:lnTo>
                <a:lnTo>
                  <a:pt x="77050" y="1071319"/>
                </a:lnTo>
                <a:lnTo>
                  <a:pt x="71437" y="1134402"/>
                </a:lnTo>
                <a:lnTo>
                  <a:pt x="71437" y="1782635"/>
                </a:lnTo>
                <a:lnTo>
                  <a:pt x="65824" y="1845712"/>
                </a:lnTo>
                <a:lnTo>
                  <a:pt x="50515" y="1897222"/>
                </a:lnTo>
                <a:lnTo>
                  <a:pt x="27808" y="1931952"/>
                </a:lnTo>
                <a:lnTo>
                  <a:pt x="0" y="1944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49378" y="3992108"/>
            <a:ext cx="1162685" cy="71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600"/>
              </a:lnSpc>
            </a:pPr>
            <a:r>
              <a:rPr sz="18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intrinsic  </a:t>
            </a:r>
            <a:r>
              <a:rPr sz="1800" spc="-5" dirty="0">
                <a:latin typeface="Lucida Sans Unicode"/>
                <a:cs typeface="Lucida Sans Unicode"/>
              </a:rPr>
              <a:t>properties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65838" y="5526201"/>
            <a:ext cx="161925" cy="929504"/>
          </a:xfrm>
          <a:custGeom>
            <a:avLst/>
            <a:gdLst/>
            <a:ahLst/>
            <a:cxnLst/>
            <a:rect l="l" t="t" r="r" b="b"/>
            <a:pathLst>
              <a:path w="161925" h="963929">
                <a:moveTo>
                  <a:pt x="0" y="0"/>
                </a:moveTo>
                <a:lnTo>
                  <a:pt x="31515" y="6310"/>
                </a:lnTo>
                <a:lnTo>
                  <a:pt x="57250" y="23520"/>
                </a:lnTo>
                <a:lnTo>
                  <a:pt x="74600" y="49045"/>
                </a:lnTo>
                <a:lnTo>
                  <a:pt x="80962" y="80302"/>
                </a:lnTo>
                <a:lnTo>
                  <a:pt x="80962" y="401510"/>
                </a:lnTo>
                <a:lnTo>
                  <a:pt x="87324" y="432765"/>
                </a:lnTo>
                <a:lnTo>
                  <a:pt x="104674" y="458285"/>
                </a:lnTo>
                <a:lnTo>
                  <a:pt x="130409" y="475491"/>
                </a:lnTo>
                <a:lnTo>
                  <a:pt x="161925" y="481799"/>
                </a:lnTo>
                <a:lnTo>
                  <a:pt x="130409" y="488110"/>
                </a:lnTo>
                <a:lnTo>
                  <a:pt x="104674" y="505320"/>
                </a:lnTo>
                <a:lnTo>
                  <a:pt x="87324" y="530845"/>
                </a:lnTo>
                <a:lnTo>
                  <a:pt x="80962" y="562101"/>
                </a:lnTo>
                <a:lnTo>
                  <a:pt x="80962" y="883310"/>
                </a:lnTo>
                <a:lnTo>
                  <a:pt x="74600" y="914567"/>
                </a:lnTo>
                <a:lnTo>
                  <a:pt x="57250" y="940092"/>
                </a:lnTo>
                <a:lnTo>
                  <a:pt x="31515" y="957301"/>
                </a:lnTo>
                <a:lnTo>
                  <a:pt x="0" y="9636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49378" y="5483110"/>
            <a:ext cx="1906905" cy="699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600"/>
              </a:lnSpc>
            </a:pPr>
            <a:r>
              <a:rPr sz="18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context </a:t>
            </a:r>
            <a:r>
              <a:rPr sz="1800" dirty="0">
                <a:solidFill>
                  <a:srgbClr val="0A31FF"/>
                </a:solidFill>
                <a:latin typeface="Lucida Sans Unicode"/>
                <a:cs typeface="Lucida Sans Unicode"/>
              </a:rPr>
              <a:t>/</a:t>
            </a:r>
            <a:r>
              <a:rPr sz="1800" spc="-95" dirty="0">
                <a:solidFill>
                  <a:srgbClr val="0A31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A31FF"/>
                </a:solidFill>
                <a:latin typeface="Lucida Sans Unicode"/>
                <a:cs typeface="Lucida Sans Unicode"/>
              </a:rPr>
              <a:t>system  </a:t>
            </a:r>
            <a:r>
              <a:rPr sz="1800" spc="-5" dirty="0" smtClean="0">
                <a:latin typeface="Lucida Sans Unicode"/>
                <a:cs typeface="Lucida Sans Unicode"/>
              </a:rPr>
              <a:t>properties</a:t>
            </a:r>
            <a:endParaRPr sz="18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97636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E</a:t>
            </a:r>
            <a:r>
              <a:rPr lang="en-IE" dirty="0" smtClean="0"/>
              <a:t>xpansion </a:t>
            </a:r>
            <a:r>
              <a:rPr lang="en-IE" dirty="0"/>
              <a:t>in the use of </a:t>
            </a:r>
            <a:r>
              <a:rPr lang="en-IE" dirty="0" smtClean="0"/>
              <a:t>software</a:t>
            </a:r>
          </a:p>
          <a:p>
            <a:pPr lvl="1"/>
            <a:r>
              <a:rPr lang="en-IE" dirty="0" smtClean="0"/>
              <a:t>in </a:t>
            </a:r>
            <a:r>
              <a:rPr lang="en-IE" dirty="0"/>
              <a:t>business</a:t>
            </a:r>
            <a:r>
              <a:rPr lang="en-IE" dirty="0" smtClean="0"/>
              <a:t>, industry</a:t>
            </a:r>
            <a:r>
              <a:rPr lang="en-IE" dirty="0"/>
              <a:t>, administration, research, and even in everyday life. </a:t>
            </a:r>
            <a:endParaRPr lang="en-IE" dirty="0" smtClean="0"/>
          </a:p>
          <a:p>
            <a:pPr lvl="1"/>
            <a:r>
              <a:rPr lang="en-IE" dirty="0" smtClean="0"/>
              <a:t>Software </a:t>
            </a:r>
            <a:r>
              <a:rPr lang="en-IE" dirty="0"/>
              <a:t>is </a:t>
            </a:r>
            <a:r>
              <a:rPr lang="en-IE" dirty="0" smtClean="0"/>
              <a:t>no longer </a:t>
            </a:r>
            <a:r>
              <a:rPr lang="en-IE" dirty="0"/>
              <a:t>used marginally in technical systems; instead it has become a </a:t>
            </a:r>
            <a:r>
              <a:rPr lang="en-IE" dirty="0" smtClean="0"/>
              <a:t>central factor </a:t>
            </a:r>
            <a:r>
              <a:rPr lang="en-IE" dirty="0"/>
              <a:t>in many fields. </a:t>
            </a:r>
            <a:endParaRPr lang="en-IE" dirty="0" smtClean="0"/>
          </a:p>
          <a:p>
            <a:r>
              <a:rPr lang="en-IE" dirty="0" smtClean="0"/>
              <a:t>Features </a:t>
            </a:r>
            <a:r>
              <a:rPr lang="en-IE" dirty="0"/>
              <a:t>based on </a:t>
            </a:r>
            <a:r>
              <a:rPr lang="en-IE" dirty="0">
                <a:solidFill>
                  <a:schemeClr val="tx2"/>
                </a:solidFill>
              </a:rPr>
              <a:t>software functionality</a:t>
            </a:r>
            <a:r>
              <a:rPr lang="en-IE" dirty="0"/>
              <a:t>, rather </a:t>
            </a:r>
            <a:r>
              <a:rPr lang="en-IE" dirty="0" smtClean="0"/>
              <a:t>than other </a:t>
            </a:r>
            <a:r>
              <a:rPr lang="en-IE" dirty="0"/>
              <a:t>system characteristics, are becoming the </a:t>
            </a:r>
            <a:r>
              <a:rPr lang="en-IE" dirty="0">
                <a:solidFill>
                  <a:schemeClr val="tx2"/>
                </a:solidFill>
              </a:rPr>
              <a:t>most important factor </a:t>
            </a:r>
            <a:r>
              <a:rPr lang="en-IE" dirty="0"/>
              <a:t>in </a:t>
            </a:r>
            <a:r>
              <a:rPr lang="en-IE" dirty="0" smtClean="0"/>
              <a:t>a competitive </a:t>
            </a:r>
            <a:r>
              <a:rPr lang="en-IE" dirty="0"/>
              <a:t>market.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trend increases the demands on software </a:t>
            </a:r>
            <a:r>
              <a:rPr lang="en-IE" dirty="0" smtClean="0"/>
              <a:t>products such as</a:t>
            </a:r>
          </a:p>
          <a:p>
            <a:pPr lvl="1"/>
            <a:r>
              <a:rPr lang="en-IE" dirty="0" smtClean="0"/>
              <a:t>enhanced usability, </a:t>
            </a:r>
            <a:r>
              <a:rPr lang="en-IE" dirty="0"/>
              <a:t>robustness, reliability, flexibility, adaptability</a:t>
            </a:r>
            <a:r>
              <a:rPr lang="en-IE" dirty="0" smtClean="0"/>
              <a:t>, and </a:t>
            </a:r>
            <a:r>
              <a:rPr lang="en-IE" dirty="0"/>
              <a:t>simpler installation and deployment. </a:t>
            </a:r>
            <a:endParaRPr lang="en-IE" dirty="0" smtClean="0"/>
          </a:p>
          <a:p>
            <a:r>
              <a:rPr lang="en-IE" dirty="0" smtClean="0"/>
              <a:t>As </a:t>
            </a:r>
            <a:r>
              <a:rPr lang="en-IE" dirty="0"/>
              <a:t>these demands are </a:t>
            </a:r>
            <a:r>
              <a:rPr lang="en-IE" dirty="0" smtClean="0"/>
              <a:t>growing stronger</a:t>
            </a:r>
            <a:r>
              <a:rPr lang="en-IE" dirty="0"/>
              <a:t>, </a:t>
            </a:r>
            <a:r>
              <a:rPr lang="en-IE" dirty="0">
                <a:solidFill>
                  <a:schemeClr val="tx2"/>
                </a:solidFill>
              </a:rPr>
              <a:t>the complexity of processes</a:t>
            </a:r>
            <a:r>
              <a:rPr lang="en-IE" dirty="0"/>
              <a:t> that software manages is </a:t>
            </a:r>
            <a:r>
              <a:rPr lang="en-IE" dirty="0" smtClean="0">
                <a:solidFill>
                  <a:schemeClr val="tx2"/>
                </a:solidFill>
              </a:rPr>
              <a:t>increasing</a:t>
            </a:r>
            <a:r>
              <a:rPr lang="en-IE" dirty="0" smtClean="0"/>
              <a:t> along </a:t>
            </a:r>
            <a:r>
              <a:rPr lang="en-IE" dirty="0"/>
              <a:t>with the demand for the integration of processes from different areas.</a:t>
            </a:r>
          </a:p>
          <a:p>
            <a:r>
              <a:rPr lang="en-IE" dirty="0"/>
              <a:t>As a consequence, </a:t>
            </a:r>
            <a:r>
              <a:rPr lang="en-IE" dirty="0">
                <a:solidFill>
                  <a:schemeClr val="tx2"/>
                </a:solidFill>
              </a:rPr>
              <a:t>software programs </a:t>
            </a:r>
            <a:r>
              <a:rPr lang="en-IE" dirty="0"/>
              <a:t>are becoming increasingly </a:t>
            </a:r>
            <a:r>
              <a:rPr lang="en-IE" dirty="0">
                <a:solidFill>
                  <a:schemeClr val="tx2"/>
                </a:solidFill>
              </a:rPr>
              <a:t>large </a:t>
            </a:r>
            <a:r>
              <a:rPr lang="en-IE" dirty="0" smtClean="0">
                <a:solidFill>
                  <a:schemeClr val="tx2"/>
                </a:solidFill>
              </a:rPr>
              <a:t>and complex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>
                <a:solidFill>
                  <a:schemeClr val="tx2"/>
                </a:solidFill>
              </a:rPr>
              <a:t>main challenge </a:t>
            </a:r>
            <a:r>
              <a:rPr lang="en-IE" dirty="0"/>
              <a:t>for software developers today is to cope </a:t>
            </a:r>
            <a:r>
              <a:rPr lang="en-IE" dirty="0" smtClean="0"/>
              <a:t>with </a:t>
            </a:r>
            <a:r>
              <a:rPr lang="en-IE" dirty="0" smtClean="0">
                <a:solidFill>
                  <a:schemeClr val="tx2"/>
                </a:solidFill>
              </a:rPr>
              <a:t>complexity </a:t>
            </a:r>
            <a:r>
              <a:rPr lang="en-IE" dirty="0">
                <a:solidFill>
                  <a:schemeClr val="tx2"/>
                </a:solidFill>
              </a:rPr>
              <a:t>and to adapt quickly to change</a:t>
            </a:r>
            <a:r>
              <a:rPr lang="en-IE" dirty="0"/>
              <a:t>.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4501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pc="-5" dirty="0"/>
              <a:t>What is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Component?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565" y="1590277"/>
            <a:ext cx="8390890" cy="4054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600"/>
              </a:lnSpc>
            </a:pPr>
            <a:r>
              <a:rPr sz="1800" dirty="0">
                <a:latin typeface="Lucida Sans Unicode"/>
                <a:cs typeface="Lucida Sans Unicode"/>
              </a:rPr>
              <a:t>“A </a:t>
            </a:r>
            <a:r>
              <a:rPr sz="1800" spc="-5" dirty="0">
                <a:latin typeface="Lucida Sans Unicode"/>
                <a:cs typeface="Lucida Sans Unicode"/>
              </a:rPr>
              <a:t>binary </a:t>
            </a:r>
            <a:r>
              <a:rPr sz="1800" dirty="0">
                <a:latin typeface="Lucida Sans Unicode"/>
                <a:cs typeface="Lucida Sans Unicode"/>
              </a:rPr>
              <a:t>unit </a:t>
            </a:r>
            <a:r>
              <a:rPr sz="1800" spc="-5" dirty="0">
                <a:latin typeface="Lucida Sans Unicode"/>
                <a:cs typeface="Lucida Sans Unicode"/>
              </a:rPr>
              <a:t>of independent production, acquisition, and deployment </a:t>
            </a:r>
            <a:r>
              <a:rPr sz="1800" dirty="0">
                <a:latin typeface="Lucida Sans Unicode"/>
                <a:cs typeface="Lucida Sans Unicode"/>
              </a:rPr>
              <a:t>that  </a:t>
            </a:r>
            <a:r>
              <a:rPr sz="1800" spc="-5" dirty="0">
                <a:latin typeface="Lucida Sans Unicode"/>
                <a:cs typeface="Lucida Sans Unicode"/>
              </a:rPr>
              <a:t>interacts </a:t>
            </a:r>
            <a:r>
              <a:rPr sz="1800" dirty="0">
                <a:latin typeface="Lucida Sans Unicode"/>
                <a:cs typeface="Lucida Sans Unicode"/>
              </a:rPr>
              <a:t>to form a functioning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system.”</a:t>
            </a:r>
          </a:p>
          <a:p>
            <a:pPr marL="3834129" indent="-205104">
              <a:lnSpc>
                <a:spcPct val="100000"/>
              </a:lnSpc>
              <a:spcBef>
                <a:spcPts val="1240"/>
              </a:spcBef>
              <a:buChar char="-"/>
              <a:tabLst>
                <a:tab pos="3834765" algn="l"/>
              </a:tabLst>
            </a:pPr>
            <a:r>
              <a:rPr sz="1800" dirty="0">
                <a:latin typeface="Lucida Sans Unicode"/>
                <a:cs typeface="Lucida Sans Unicode"/>
              </a:rPr>
              <a:t>C. Szyperski, Component</a:t>
            </a:r>
            <a:r>
              <a:rPr sz="1800" spc="-13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Software</a:t>
            </a:r>
          </a:p>
          <a:p>
            <a:pPr>
              <a:lnSpc>
                <a:spcPct val="100000"/>
              </a:lnSpc>
              <a:buFont typeface="Lucida Sans Unicode"/>
              <a:buChar char="-"/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Lucida Sans Unicode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“A </a:t>
            </a:r>
            <a:r>
              <a:rPr sz="1800" spc="-5" dirty="0">
                <a:latin typeface="Lucida Sans Unicode"/>
                <a:cs typeface="Lucida Sans Unicode"/>
              </a:rPr>
              <a:t>component is an independently deliverable package of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operations.”</a:t>
            </a:r>
            <a:endParaRPr sz="1800" dirty="0">
              <a:latin typeface="Lucida Sans Unicode"/>
              <a:cs typeface="Lucida Sans Unicode"/>
            </a:endParaRPr>
          </a:p>
          <a:p>
            <a:pPr marL="3834129" indent="-205104">
              <a:lnSpc>
                <a:spcPct val="100000"/>
              </a:lnSpc>
              <a:spcBef>
                <a:spcPts val="1140"/>
              </a:spcBef>
              <a:buChar char="-"/>
              <a:tabLst>
                <a:tab pos="383476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Texas Instruments</a:t>
            </a:r>
            <a:r>
              <a:rPr sz="1800" spc="-8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Literature</a:t>
            </a:r>
            <a:endParaRPr sz="1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 marR="154305">
              <a:lnSpc>
                <a:spcPct val="129600"/>
              </a:lnSpc>
              <a:tabLst>
                <a:tab pos="3629025" algn="l"/>
              </a:tabLst>
            </a:pPr>
            <a:r>
              <a:rPr sz="1800" dirty="0">
                <a:latin typeface="Lucida Sans Unicode"/>
                <a:cs typeface="Lucida Sans Unicode"/>
              </a:rPr>
              <a:t>“A </a:t>
            </a:r>
            <a:r>
              <a:rPr sz="1800" spc="-5" dirty="0">
                <a:latin typeface="Lucida Sans Unicode"/>
                <a:cs typeface="Lucida Sans Unicode"/>
              </a:rPr>
              <a:t>replaceable </a:t>
            </a:r>
            <a:r>
              <a:rPr sz="1800" dirty="0">
                <a:latin typeface="Lucida Sans Unicode"/>
                <a:cs typeface="Lucida Sans Unicode"/>
              </a:rPr>
              <a:t>unit </a:t>
            </a:r>
            <a:r>
              <a:rPr sz="1800" spc="-5" dirty="0">
                <a:latin typeface="Lucida Sans Unicode"/>
                <a:cs typeface="Lucida Sans Unicode"/>
              </a:rPr>
              <a:t>of development </a:t>
            </a:r>
            <a:r>
              <a:rPr sz="1800" dirty="0">
                <a:latin typeface="Lucida Sans Unicode"/>
                <a:cs typeface="Lucida Sans Unicode"/>
              </a:rPr>
              <a:t>work which </a:t>
            </a:r>
            <a:r>
              <a:rPr sz="1800" spc="-5" dirty="0">
                <a:latin typeface="Lucida Sans Unicode"/>
                <a:cs typeface="Lucida Sans Unicode"/>
              </a:rPr>
              <a:t>encapsulates design  decisions and </a:t>
            </a:r>
            <a:r>
              <a:rPr sz="1800" dirty="0">
                <a:latin typeface="Lucida Sans Unicode"/>
                <a:cs typeface="Lucida Sans Unicode"/>
              </a:rPr>
              <a:t>which will </a:t>
            </a:r>
            <a:r>
              <a:rPr sz="1800" spc="-5" dirty="0">
                <a:latin typeface="Lucida Sans Unicode"/>
                <a:cs typeface="Lucida Sans Unicode"/>
              </a:rPr>
              <a:t>be composed </a:t>
            </a:r>
            <a:r>
              <a:rPr sz="1800" dirty="0">
                <a:latin typeface="Lucida Sans Unicode"/>
                <a:cs typeface="Lucida Sans Unicode"/>
              </a:rPr>
              <a:t>with </a:t>
            </a:r>
            <a:r>
              <a:rPr sz="1800" spc="-5" dirty="0">
                <a:latin typeface="Lucida Sans Unicode"/>
                <a:cs typeface="Lucida Sans Unicode"/>
              </a:rPr>
              <a:t>other components as part of </a:t>
            </a:r>
            <a:r>
              <a:rPr sz="1800" dirty="0">
                <a:latin typeface="Lucida Sans Unicode"/>
                <a:cs typeface="Lucida Sans Unicode"/>
              </a:rPr>
              <a:t>a  </a:t>
            </a:r>
            <a:r>
              <a:rPr sz="1800" spc="-5" dirty="0">
                <a:latin typeface="Lucida Sans Unicode"/>
                <a:cs typeface="Lucida Sans Unicode"/>
              </a:rPr>
              <a:t>larger </a:t>
            </a:r>
            <a:r>
              <a:rPr sz="1800" dirty="0">
                <a:latin typeface="Lucida Sans Unicode"/>
                <a:cs typeface="Lucida Sans Unicode"/>
              </a:rPr>
              <a:t>unit.”	- Desmond D’ Souza, </a:t>
            </a:r>
            <a:r>
              <a:rPr sz="1800" spc="-5" dirty="0">
                <a:latin typeface="Lucida Sans Unicode"/>
                <a:cs typeface="Lucida Sans Unicode"/>
              </a:rPr>
              <a:t>in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Catalysis</a:t>
            </a:r>
          </a:p>
        </p:txBody>
      </p:sp>
    </p:spTree>
    <p:extLst>
      <p:ext uri="{BB962C8B-B14F-4D97-AF65-F5344CB8AC3E}">
        <p14:creationId xmlns:p14="http://schemas.microsoft.com/office/powerpoint/2010/main" val="207266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061527" y="488313"/>
            <a:ext cx="7262530" cy="510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084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99985" y="825448"/>
            <a:ext cx="7339906" cy="5206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936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08425" y="266562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87" y="0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8425" y="458667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87" y="0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2062" y="1800721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87" y="0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2062" y="380749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87" y="0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3637" y="2647910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87" y="0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5501" y="1298342"/>
            <a:ext cx="1905" cy="3536156"/>
          </a:xfrm>
          <a:custGeom>
            <a:avLst/>
            <a:gdLst/>
            <a:ahLst/>
            <a:cxnLst/>
            <a:rect l="l" t="t" r="r" b="b"/>
            <a:pathLst>
              <a:path w="1905" h="3667125">
                <a:moveTo>
                  <a:pt x="0" y="0"/>
                </a:moveTo>
                <a:lnTo>
                  <a:pt x="1587" y="3666896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9675" y="266562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87" y="0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875" y="1570605"/>
            <a:ext cx="7777480" cy="1837"/>
          </a:xfrm>
          <a:custGeom>
            <a:avLst/>
            <a:gdLst/>
            <a:ahLst/>
            <a:cxnLst/>
            <a:rect l="l" t="t" r="r" b="b"/>
            <a:pathLst>
              <a:path w="7777480" h="1905">
                <a:moveTo>
                  <a:pt x="0" y="0"/>
                </a:moveTo>
                <a:lnTo>
                  <a:pt x="7777162" y="1587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875" y="2241097"/>
            <a:ext cx="7777480" cy="1837"/>
          </a:xfrm>
          <a:custGeom>
            <a:avLst/>
            <a:gdLst/>
            <a:ahLst/>
            <a:cxnLst/>
            <a:rect l="l" t="t" r="r" b="b"/>
            <a:pathLst>
              <a:path w="7777480" h="1905">
                <a:moveTo>
                  <a:pt x="0" y="0"/>
                </a:moveTo>
                <a:lnTo>
                  <a:pt x="7777162" y="1587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59280" y="1249906"/>
            <a:ext cx="736600" cy="1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execution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7778" y="1252198"/>
            <a:ext cx="966469" cy="1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development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1440" y="1252198"/>
            <a:ext cx="881380" cy="1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deployment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5362" y="2309982"/>
            <a:ext cx="1485900" cy="414216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15900" marR="207645" indent="198755">
              <a:lnSpc>
                <a:spcPts val="1400"/>
              </a:lnSpc>
              <a:spcBef>
                <a:spcPts val="430"/>
              </a:spcBef>
            </a:pPr>
            <a:r>
              <a:rPr sz="1200" b="1" dirty="0">
                <a:latin typeface="Arial"/>
                <a:cs typeface="Arial"/>
              </a:rPr>
              <a:t>design &amp;  </a:t>
            </a:r>
            <a:r>
              <a:rPr sz="1200" b="1" spc="-5" dirty="0">
                <a:latin typeface="Arial"/>
                <a:cs typeface="Arial"/>
              </a:rPr>
              <a:t>modelling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6701" y="2831214"/>
            <a:ext cx="1484630" cy="293914"/>
          </a:xfrm>
          <a:custGeom>
            <a:avLst/>
            <a:gdLst/>
            <a:ahLst/>
            <a:cxnLst/>
            <a:rect l="l" t="t" r="r" b="b"/>
            <a:pathLst>
              <a:path w="1484629" h="304800">
                <a:moveTo>
                  <a:pt x="0" y="304800"/>
                </a:moveTo>
                <a:lnTo>
                  <a:pt x="1484147" y="304800"/>
                </a:lnTo>
                <a:lnTo>
                  <a:pt x="148414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BCBCB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6701" y="2831214"/>
            <a:ext cx="1484630" cy="293914"/>
          </a:xfrm>
          <a:custGeom>
            <a:avLst/>
            <a:gdLst/>
            <a:ahLst/>
            <a:cxnLst/>
            <a:rect l="l" t="t" r="r" b="b"/>
            <a:pathLst>
              <a:path w="1484629" h="304800">
                <a:moveTo>
                  <a:pt x="0" y="0"/>
                </a:moveTo>
                <a:lnTo>
                  <a:pt x="1484147" y="0"/>
                </a:lnTo>
                <a:lnTo>
                  <a:pt x="1484147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04491" y="2880213"/>
            <a:ext cx="1329690" cy="1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programming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2637" y="4039030"/>
            <a:ext cx="3492500" cy="22955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latin typeface="Arial"/>
                <a:cs typeface="Arial"/>
              </a:rPr>
              <a:t>configuration management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93187" y="3164942"/>
            <a:ext cx="1003300" cy="293914"/>
          </a:xfrm>
          <a:custGeom>
            <a:avLst/>
            <a:gdLst/>
            <a:ahLst/>
            <a:cxnLst/>
            <a:rect l="l" t="t" r="r" b="b"/>
            <a:pathLst>
              <a:path w="1003300" h="304800">
                <a:moveTo>
                  <a:pt x="0" y="304800"/>
                </a:moveTo>
                <a:lnTo>
                  <a:pt x="1003300" y="304800"/>
                </a:lnTo>
                <a:lnTo>
                  <a:pt x="1003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BCBCB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3187" y="3164931"/>
            <a:ext cx="1003300" cy="293914"/>
          </a:xfrm>
          <a:custGeom>
            <a:avLst/>
            <a:gdLst/>
            <a:ahLst/>
            <a:cxnLst/>
            <a:rect l="l" t="t" r="r" b="b"/>
            <a:pathLst>
              <a:path w="1003300" h="304800">
                <a:moveTo>
                  <a:pt x="0" y="0"/>
                </a:moveTo>
                <a:lnTo>
                  <a:pt x="1003300" y="0"/>
                </a:lnTo>
                <a:lnTo>
                  <a:pt x="10033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64552" y="3213916"/>
            <a:ext cx="661035" cy="1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compiler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2911" y="4411005"/>
            <a:ext cx="1433830" cy="229550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50"/>
              </a:spcBef>
            </a:pPr>
            <a:r>
              <a:rPr sz="1200" b="1" dirty="0">
                <a:latin typeface="Arial"/>
                <a:cs typeface="Arial"/>
              </a:rPr>
              <a:t>build/release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0025" y="2309223"/>
            <a:ext cx="1930400" cy="414216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62915" marR="455295" indent="139700">
              <a:lnSpc>
                <a:spcPts val="1400"/>
              </a:lnSpc>
              <a:spcBef>
                <a:spcPts val="430"/>
              </a:spcBef>
            </a:pPr>
            <a:r>
              <a:rPr sz="1200" b="1" spc="-5" dirty="0">
                <a:latin typeface="Arial"/>
                <a:cs typeface="Arial"/>
              </a:rPr>
              <a:t>execution  </a:t>
            </a:r>
            <a:r>
              <a:rPr sz="1200" b="1" dirty="0">
                <a:latin typeface="Arial"/>
                <a:cs typeface="Arial"/>
              </a:rPr>
              <a:t>infrastructure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784" y="1697661"/>
            <a:ext cx="1270635" cy="36933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4154" marR="5080" indent="-212090">
              <a:lnSpc>
                <a:spcPts val="1400"/>
              </a:lnSpc>
              <a:spcBef>
                <a:spcPts val="80"/>
              </a:spcBef>
            </a:pPr>
            <a:r>
              <a:rPr sz="1200" b="1" spc="-5" dirty="0">
                <a:latin typeface="Arial"/>
                <a:cs typeface="Arial"/>
              </a:rPr>
              <a:t>representation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  </a:t>
            </a:r>
            <a:r>
              <a:rPr sz="1200" b="1" spc="-5" dirty="0">
                <a:latin typeface="Arial"/>
                <a:cs typeface="Arial"/>
              </a:rPr>
              <a:t>component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5714" y="1252198"/>
            <a:ext cx="466090" cy="1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phase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9640" y="2858010"/>
            <a:ext cx="1016635" cy="1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infrastructure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96702" y="1250666"/>
            <a:ext cx="779780" cy="1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packaging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25416" y="1250666"/>
            <a:ext cx="864235" cy="18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distribution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64775" y="3507071"/>
            <a:ext cx="1003300" cy="414216"/>
          </a:xfrm>
          <a:prstGeom prst="rect">
            <a:avLst/>
          </a:prstGeom>
          <a:solidFill>
            <a:srgbClr val="CBCBCB"/>
          </a:solidFill>
          <a:ln w="1270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55600" marR="107950" indent="-235585">
              <a:lnSpc>
                <a:spcPts val="1400"/>
              </a:lnSpc>
              <a:spcBef>
                <a:spcPts val="430"/>
              </a:spcBef>
            </a:pPr>
            <a:r>
              <a:rPr sz="1200" b="1" dirty="0">
                <a:latin typeface="Arial"/>
                <a:cs typeface="Arial"/>
              </a:rPr>
              <a:t>packaging  tool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07311" y="1612401"/>
            <a:ext cx="687083" cy="51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425" y="1596628"/>
            <a:ext cx="647700" cy="598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06241" y="1910078"/>
            <a:ext cx="518159" cy="208802"/>
          </a:xfrm>
          <a:custGeom>
            <a:avLst/>
            <a:gdLst/>
            <a:ahLst/>
            <a:cxnLst/>
            <a:rect l="l" t="t" r="r" b="b"/>
            <a:pathLst>
              <a:path w="518160" h="216535">
                <a:moveTo>
                  <a:pt x="0" y="216176"/>
                </a:moveTo>
                <a:lnTo>
                  <a:pt x="518160" y="216176"/>
                </a:lnTo>
                <a:lnTo>
                  <a:pt x="518160" y="0"/>
                </a:lnTo>
                <a:lnTo>
                  <a:pt x="0" y="0"/>
                </a:lnTo>
                <a:lnTo>
                  <a:pt x="0" y="21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11967" y="1941867"/>
            <a:ext cx="257810" cy="143283"/>
          </a:xfrm>
          <a:custGeom>
            <a:avLst/>
            <a:gdLst/>
            <a:ahLst/>
            <a:cxnLst/>
            <a:rect l="l" t="t" r="r" b="b"/>
            <a:pathLst>
              <a:path w="257810" h="148589">
                <a:moveTo>
                  <a:pt x="233807" y="148361"/>
                </a:moveTo>
                <a:lnTo>
                  <a:pt x="234937" y="148043"/>
                </a:lnTo>
                <a:lnTo>
                  <a:pt x="236067" y="148043"/>
                </a:lnTo>
                <a:lnTo>
                  <a:pt x="237578" y="147878"/>
                </a:lnTo>
                <a:lnTo>
                  <a:pt x="238709" y="147713"/>
                </a:lnTo>
                <a:lnTo>
                  <a:pt x="240779" y="147231"/>
                </a:lnTo>
                <a:lnTo>
                  <a:pt x="243052" y="146735"/>
                </a:lnTo>
                <a:lnTo>
                  <a:pt x="253237" y="139230"/>
                </a:lnTo>
                <a:lnTo>
                  <a:pt x="254749" y="137439"/>
                </a:lnTo>
                <a:lnTo>
                  <a:pt x="255689" y="135635"/>
                </a:lnTo>
                <a:lnTo>
                  <a:pt x="256260" y="133845"/>
                </a:lnTo>
                <a:lnTo>
                  <a:pt x="257009" y="131889"/>
                </a:lnTo>
                <a:lnTo>
                  <a:pt x="257200" y="130898"/>
                </a:lnTo>
                <a:lnTo>
                  <a:pt x="257200" y="129755"/>
                </a:lnTo>
                <a:lnTo>
                  <a:pt x="257581" y="128777"/>
                </a:lnTo>
                <a:lnTo>
                  <a:pt x="257581" y="19265"/>
                </a:lnTo>
                <a:lnTo>
                  <a:pt x="257200" y="18287"/>
                </a:lnTo>
                <a:lnTo>
                  <a:pt x="257200" y="17310"/>
                </a:lnTo>
                <a:lnTo>
                  <a:pt x="257009" y="16332"/>
                </a:lnTo>
                <a:lnTo>
                  <a:pt x="256260" y="14211"/>
                </a:lnTo>
                <a:lnTo>
                  <a:pt x="255689" y="12407"/>
                </a:lnTo>
                <a:lnTo>
                  <a:pt x="254749" y="10617"/>
                </a:lnTo>
                <a:lnTo>
                  <a:pt x="253237" y="8813"/>
                </a:lnTo>
                <a:lnTo>
                  <a:pt x="252107" y="7353"/>
                </a:lnTo>
                <a:lnTo>
                  <a:pt x="236067" y="0"/>
                </a:lnTo>
                <a:lnTo>
                  <a:pt x="234937" y="0"/>
                </a:lnTo>
                <a:lnTo>
                  <a:pt x="233807" y="0"/>
                </a:lnTo>
                <a:lnTo>
                  <a:pt x="23583" y="0"/>
                </a:lnTo>
                <a:lnTo>
                  <a:pt x="22453" y="0"/>
                </a:lnTo>
                <a:lnTo>
                  <a:pt x="21132" y="0"/>
                </a:lnTo>
                <a:lnTo>
                  <a:pt x="20002" y="165"/>
                </a:lnTo>
                <a:lnTo>
                  <a:pt x="3022" y="10617"/>
                </a:lnTo>
                <a:lnTo>
                  <a:pt x="1892" y="12407"/>
                </a:lnTo>
                <a:lnTo>
                  <a:pt x="1130" y="14211"/>
                </a:lnTo>
                <a:lnTo>
                  <a:pt x="381" y="16332"/>
                </a:lnTo>
                <a:lnTo>
                  <a:pt x="190" y="17310"/>
                </a:lnTo>
                <a:lnTo>
                  <a:pt x="190" y="18287"/>
                </a:lnTo>
                <a:lnTo>
                  <a:pt x="0" y="19265"/>
                </a:lnTo>
                <a:lnTo>
                  <a:pt x="0" y="20243"/>
                </a:lnTo>
                <a:lnTo>
                  <a:pt x="0" y="127800"/>
                </a:lnTo>
                <a:lnTo>
                  <a:pt x="0" y="128777"/>
                </a:lnTo>
                <a:lnTo>
                  <a:pt x="190" y="129755"/>
                </a:lnTo>
                <a:lnTo>
                  <a:pt x="190" y="130898"/>
                </a:lnTo>
                <a:lnTo>
                  <a:pt x="381" y="131889"/>
                </a:lnTo>
                <a:lnTo>
                  <a:pt x="16598" y="147231"/>
                </a:lnTo>
                <a:lnTo>
                  <a:pt x="18681" y="147713"/>
                </a:lnTo>
                <a:lnTo>
                  <a:pt x="20002" y="147878"/>
                </a:lnTo>
                <a:lnTo>
                  <a:pt x="21132" y="148043"/>
                </a:lnTo>
                <a:lnTo>
                  <a:pt x="22453" y="148043"/>
                </a:lnTo>
                <a:lnTo>
                  <a:pt x="23583" y="148361"/>
                </a:lnTo>
                <a:lnTo>
                  <a:pt x="233807" y="1483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4996" y="1850275"/>
            <a:ext cx="635" cy="91848"/>
          </a:xfrm>
          <a:custGeom>
            <a:avLst/>
            <a:gdLst/>
            <a:ahLst/>
            <a:cxnLst/>
            <a:rect l="l" t="t" r="r" b="b"/>
            <a:pathLst>
              <a:path w="635" h="95250">
                <a:moveTo>
                  <a:pt x="0" y="94983"/>
                </a:moveTo>
                <a:lnTo>
                  <a:pt x="55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4238" y="1832335"/>
            <a:ext cx="21590" cy="18370"/>
          </a:xfrm>
          <a:custGeom>
            <a:avLst/>
            <a:gdLst/>
            <a:ahLst/>
            <a:cxnLst/>
            <a:rect l="l" t="t" r="r" b="b"/>
            <a:pathLst>
              <a:path w="21589" h="19050">
                <a:moveTo>
                  <a:pt x="12941" y="0"/>
                </a:moveTo>
                <a:lnTo>
                  <a:pt x="8559" y="0"/>
                </a:lnTo>
                <a:lnTo>
                  <a:pt x="7416" y="330"/>
                </a:lnTo>
                <a:lnTo>
                  <a:pt x="5511" y="990"/>
                </a:lnTo>
                <a:lnTo>
                  <a:pt x="4572" y="1485"/>
                </a:lnTo>
                <a:lnTo>
                  <a:pt x="4000" y="1981"/>
                </a:lnTo>
                <a:lnTo>
                  <a:pt x="3048" y="2628"/>
                </a:lnTo>
                <a:lnTo>
                  <a:pt x="2286" y="3289"/>
                </a:lnTo>
                <a:lnTo>
                  <a:pt x="1905" y="4114"/>
                </a:lnTo>
                <a:lnTo>
                  <a:pt x="1143" y="4940"/>
                </a:lnTo>
                <a:lnTo>
                  <a:pt x="762" y="5600"/>
                </a:lnTo>
                <a:lnTo>
                  <a:pt x="381" y="6426"/>
                </a:lnTo>
                <a:lnTo>
                  <a:pt x="190" y="7238"/>
                </a:lnTo>
                <a:lnTo>
                  <a:pt x="0" y="8229"/>
                </a:lnTo>
                <a:lnTo>
                  <a:pt x="0" y="10045"/>
                </a:lnTo>
                <a:lnTo>
                  <a:pt x="190" y="11201"/>
                </a:lnTo>
                <a:lnTo>
                  <a:pt x="381" y="12179"/>
                </a:lnTo>
                <a:lnTo>
                  <a:pt x="1143" y="13830"/>
                </a:lnTo>
                <a:lnTo>
                  <a:pt x="1905" y="14655"/>
                </a:lnTo>
                <a:lnTo>
                  <a:pt x="2286" y="15151"/>
                </a:lnTo>
                <a:lnTo>
                  <a:pt x="3048" y="15811"/>
                </a:lnTo>
                <a:lnTo>
                  <a:pt x="4000" y="16459"/>
                </a:lnTo>
                <a:lnTo>
                  <a:pt x="4572" y="16954"/>
                </a:lnTo>
                <a:lnTo>
                  <a:pt x="5511" y="17449"/>
                </a:lnTo>
                <a:lnTo>
                  <a:pt x="6464" y="17779"/>
                </a:lnTo>
                <a:lnTo>
                  <a:pt x="7416" y="18275"/>
                </a:lnTo>
                <a:lnTo>
                  <a:pt x="8559" y="18440"/>
                </a:lnTo>
                <a:lnTo>
                  <a:pt x="9512" y="18605"/>
                </a:lnTo>
                <a:lnTo>
                  <a:pt x="11988" y="18605"/>
                </a:lnTo>
                <a:lnTo>
                  <a:pt x="12941" y="18440"/>
                </a:lnTo>
                <a:lnTo>
                  <a:pt x="14084" y="18275"/>
                </a:lnTo>
                <a:lnTo>
                  <a:pt x="15036" y="17779"/>
                </a:lnTo>
                <a:lnTo>
                  <a:pt x="15989" y="17449"/>
                </a:lnTo>
                <a:lnTo>
                  <a:pt x="18465" y="15811"/>
                </a:lnTo>
                <a:lnTo>
                  <a:pt x="19227" y="15151"/>
                </a:lnTo>
                <a:lnTo>
                  <a:pt x="19608" y="14655"/>
                </a:lnTo>
                <a:lnTo>
                  <a:pt x="20370" y="13830"/>
                </a:lnTo>
                <a:lnTo>
                  <a:pt x="21132" y="12179"/>
                </a:lnTo>
                <a:lnTo>
                  <a:pt x="21323" y="11201"/>
                </a:lnTo>
                <a:lnTo>
                  <a:pt x="21513" y="10045"/>
                </a:lnTo>
                <a:lnTo>
                  <a:pt x="21513" y="8229"/>
                </a:lnTo>
                <a:lnTo>
                  <a:pt x="19608" y="4114"/>
                </a:lnTo>
                <a:lnTo>
                  <a:pt x="19227" y="3289"/>
                </a:lnTo>
                <a:lnTo>
                  <a:pt x="18465" y="2628"/>
                </a:lnTo>
                <a:lnTo>
                  <a:pt x="17513" y="1981"/>
                </a:lnTo>
                <a:lnTo>
                  <a:pt x="15989" y="990"/>
                </a:lnTo>
                <a:lnTo>
                  <a:pt x="14084" y="330"/>
                </a:lnTo>
                <a:lnTo>
                  <a:pt x="1294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44238" y="1832335"/>
            <a:ext cx="21590" cy="18370"/>
          </a:xfrm>
          <a:custGeom>
            <a:avLst/>
            <a:gdLst/>
            <a:ahLst/>
            <a:cxnLst/>
            <a:rect l="l" t="t" r="r" b="b"/>
            <a:pathLst>
              <a:path w="21589" h="19050">
                <a:moveTo>
                  <a:pt x="0" y="9385"/>
                </a:moveTo>
                <a:lnTo>
                  <a:pt x="0" y="8229"/>
                </a:lnTo>
                <a:lnTo>
                  <a:pt x="190" y="7238"/>
                </a:lnTo>
                <a:lnTo>
                  <a:pt x="381" y="6426"/>
                </a:lnTo>
                <a:lnTo>
                  <a:pt x="762" y="5600"/>
                </a:lnTo>
                <a:lnTo>
                  <a:pt x="1143" y="4940"/>
                </a:lnTo>
                <a:lnTo>
                  <a:pt x="1905" y="4114"/>
                </a:lnTo>
                <a:lnTo>
                  <a:pt x="2286" y="3289"/>
                </a:lnTo>
                <a:lnTo>
                  <a:pt x="3048" y="2628"/>
                </a:lnTo>
                <a:lnTo>
                  <a:pt x="4000" y="1968"/>
                </a:lnTo>
                <a:lnTo>
                  <a:pt x="4572" y="1485"/>
                </a:lnTo>
                <a:lnTo>
                  <a:pt x="5511" y="990"/>
                </a:lnTo>
                <a:lnTo>
                  <a:pt x="6464" y="660"/>
                </a:lnTo>
                <a:lnTo>
                  <a:pt x="7416" y="330"/>
                </a:lnTo>
                <a:lnTo>
                  <a:pt x="8559" y="0"/>
                </a:lnTo>
                <a:lnTo>
                  <a:pt x="9512" y="0"/>
                </a:lnTo>
                <a:lnTo>
                  <a:pt x="10655" y="0"/>
                </a:lnTo>
                <a:lnTo>
                  <a:pt x="11988" y="0"/>
                </a:lnTo>
                <a:lnTo>
                  <a:pt x="12941" y="0"/>
                </a:lnTo>
                <a:lnTo>
                  <a:pt x="14084" y="330"/>
                </a:lnTo>
                <a:lnTo>
                  <a:pt x="15036" y="660"/>
                </a:lnTo>
                <a:lnTo>
                  <a:pt x="15989" y="990"/>
                </a:lnTo>
                <a:lnTo>
                  <a:pt x="16751" y="1485"/>
                </a:lnTo>
                <a:lnTo>
                  <a:pt x="17513" y="1968"/>
                </a:lnTo>
                <a:lnTo>
                  <a:pt x="18465" y="2628"/>
                </a:lnTo>
                <a:lnTo>
                  <a:pt x="19227" y="3289"/>
                </a:lnTo>
                <a:lnTo>
                  <a:pt x="19608" y="4114"/>
                </a:lnTo>
                <a:lnTo>
                  <a:pt x="20370" y="4940"/>
                </a:lnTo>
                <a:lnTo>
                  <a:pt x="20751" y="5600"/>
                </a:lnTo>
                <a:lnTo>
                  <a:pt x="21132" y="6426"/>
                </a:lnTo>
                <a:lnTo>
                  <a:pt x="21323" y="7238"/>
                </a:lnTo>
                <a:lnTo>
                  <a:pt x="21513" y="8229"/>
                </a:lnTo>
                <a:lnTo>
                  <a:pt x="21513" y="9385"/>
                </a:lnTo>
                <a:lnTo>
                  <a:pt x="21513" y="10045"/>
                </a:lnTo>
                <a:lnTo>
                  <a:pt x="21323" y="11188"/>
                </a:lnTo>
                <a:lnTo>
                  <a:pt x="21132" y="12179"/>
                </a:lnTo>
                <a:lnTo>
                  <a:pt x="20751" y="13004"/>
                </a:lnTo>
                <a:lnTo>
                  <a:pt x="20370" y="13830"/>
                </a:lnTo>
                <a:lnTo>
                  <a:pt x="19608" y="14655"/>
                </a:lnTo>
                <a:lnTo>
                  <a:pt x="19227" y="15151"/>
                </a:lnTo>
                <a:lnTo>
                  <a:pt x="18465" y="15811"/>
                </a:lnTo>
                <a:lnTo>
                  <a:pt x="17513" y="16459"/>
                </a:lnTo>
                <a:lnTo>
                  <a:pt x="16751" y="16954"/>
                </a:lnTo>
                <a:lnTo>
                  <a:pt x="15989" y="17449"/>
                </a:lnTo>
                <a:lnTo>
                  <a:pt x="15036" y="17779"/>
                </a:lnTo>
                <a:lnTo>
                  <a:pt x="14084" y="18275"/>
                </a:lnTo>
                <a:lnTo>
                  <a:pt x="12941" y="18440"/>
                </a:lnTo>
                <a:lnTo>
                  <a:pt x="11988" y="18605"/>
                </a:lnTo>
                <a:lnTo>
                  <a:pt x="10655" y="18605"/>
                </a:lnTo>
                <a:lnTo>
                  <a:pt x="9512" y="18605"/>
                </a:lnTo>
                <a:lnTo>
                  <a:pt x="8559" y="18440"/>
                </a:lnTo>
                <a:lnTo>
                  <a:pt x="7416" y="18275"/>
                </a:lnTo>
                <a:lnTo>
                  <a:pt x="6464" y="17779"/>
                </a:lnTo>
                <a:lnTo>
                  <a:pt x="5511" y="17449"/>
                </a:lnTo>
                <a:lnTo>
                  <a:pt x="4572" y="16954"/>
                </a:lnTo>
                <a:lnTo>
                  <a:pt x="4000" y="16459"/>
                </a:lnTo>
                <a:lnTo>
                  <a:pt x="3048" y="15811"/>
                </a:lnTo>
                <a:lnTo>
                  <a:pt x="2286" y="15151"/>
                </a:lnTo>
                <a:lnTo>
                  <a:pt x="1905" y="14655"/>
                </a:lnTo>
                <a:lnTo>
                  <a:pt x="1143" y="13830"/>
                </a:lnTo>
                <a:lnTo>
                  <a:pt x="762" y="13004"/>
                </a:lnTo>
                <a:lnTo>
                  <a:pt x="381" y="12179"/>
                </a:lnTo>
                <a:lnTo>
                  <a:pt x="190" y="11188"/>
                </a:lnTo>
                <a:lnTo>
                  <a:pt x="0" y="10045"/>
                </a:lnTo>
                <a:lnTo>
                  <a:pt x="0" y="93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16133" y="1890407"/>
            <a:ext cx="635" cy="66743"/>
          </a:xfrm>
          <a:custGeom>
            <a:avLst/>
            <a:gdLst/>
            <a:ahLst/>
            <a:cxnLst/>
            <a:rect l="l" t="t" r="r" b="b"/>
            <a:pathLst>
              <a:path w="635" h="69214">
                <a:moveTo>
                  <a:pt x="0" y="69037"/>
                </a:moveTo>
                <a:lnTo>
                  <a:pt x="5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04245" y="1870581"/>
            <a:ext cx="24130" cy="20207"/>
          </a:xfrm>
          <a:custGeom>
            <a:avLst/>
            <a:gdLst/>
            <a:ahLst/>
            <a:cxnLst/>
            <a:rect l="l" t="t" r="r" b="b"/>
            <a:pathLst>
              <a:path w="24129" h="20955">
                <a:moveTo>
                  <a:pt x="13995" y="330"/>
                </a:moveTo>
                <a:lnTo>
                  <a:pt x="9398" y="330"/>
                </a:lnTo>
                <a:lnTo>
                  <a:pt x="8242" y="647"/>
                </a:lnTo>
                <a:lnTo>
                  <a:pt x="7289" y="812"/>
                </a:lnTo>
                <a:lnTo>
                  <a:pt x="6134" y="1308"/>
                </a:lnTo>
                <a:lnTo>
                  <a:pt x="5168" y="1955"/>
                </a:lnTo>
                <a:lnTo>
                  <a:pt x="4216" y="2451"/>
                </a:lnTo>
                <a:lnTo>
                  <a:pt x="3251" y="3098"/>
                </a:lnTo>
                <a:lnTo>
                  <a:pt x="1727" y="4724"/>
                </a:lnTo>
                <a:lnTo>
                  <a:pt x="952" y="6362"/>
                </a:lnTo>
                <a:lnTo>
                  <a:pt x="381" y="7340"/>
                </a:lnTo>
                <a:lnTo>
                  <a:pt x="0" y="9296"/>
                </a:lnTo>
                <a:lnTo>
                  <a:pt x="0" y="11264"/>
                </a:lnTo>
                <a:lnTo>
                  <a:pt x="190" y="12242"/>
                </a:lnTo>
                <a:lnTo>
                  <a:pt x="381" y="13385"/>
                </a:lnTo>
                <a:lnTo>
                  <a:pt x="952" y="14363"/>
                </a:lnTo>
                <a:lnTo>
                  <a:pt x="1727" y="15989"/>
                </a:lnTo>
                <a:lnTo>
                  <a:pt x="2489" y="16814"/>
                </a:lnTo>
                <a:lnTo>
                  <a:pt x="3251" y="17462"/>
                </a:lnTo>
                <a:lnTo>
                  <a:pt x="6134" y="19418"/>
                </a:lnTo>
                <a:lnTo>
                  <a:pt x="7289" y="19748"/>
                </a:lnTo>
                <a:lnTo>
                  <a:pt x="8242" y="19913"/>
                </a:lnTo>
                <a:lnTo>
                  <a:pt x="9398" y="20396"/>
                </a:lnTo>
                <a:lnTo>
                  <a:pt x="10540" y="20561"/>
                </a:lnTo>
                <a:lnTo>
                  <a:pt x="12839" y="20561"/>
                </a:lnTo>
                <a:lnTo>
                  <a:pt x="13995" y="20396"/>
                </a:lnTo>
                <a:lnTo>
                  <a:pt x="15341" y="19913"/>
                </a:lnTo>
                <a:lnTo>
                  <a:pt x="16484" y="19748"/>
                </a:lnTo>
                <a:lnTo>
                  <a:pt x="17449" y="19418"/>
                </a:lnTo>
                <a:lnTo>
                  <a:pt x="18592" y="18770"/>
                </a:lnTo>
                <a:lnTo>
                  <a:pt x="19558" y="18110"/>
                </a:lnTo>
                <a:lnTo>
                  <a:pt x="20129" y="17462"/>
                </a:lnTo>
                <a:lnTo>
                  <a:pt x="20891" y="16814"/>
                </a:lnTo>
                <a:lnTo>
                  <a:pt x="23774" y="11264"/>
                </a:lnTo>
                <a:lnTo>
                  <a:pt x="23774" y="9296"/>
                </a:lnTo>
                <a:lnTo>
                  <a:pt x="23583" y="8318"/>
                </a:lnTo>
                <a:lnTo>
                  <a:pt x="22809" y="6362"/>
                </a:lnTo>
                <a:lnTo>
                  <a:pt x="22428" y="5549"/>
                </a:lnTo>
                <a:lnTo>
                  <a:pt x="20129" y="3098"/>
                </a:lnTo>
                <a:lnTo>
                  <a:pt x="19558" y="2451"/>
                </a:lnTo>
                <a:lnTo>
                  <a:pt x="18592" y="1955"/>
                </a:lnTo>
                <a:lnTo>
                  <a:pt x="17449" y="1308"/>
                </a:lnTo>
                <a:lnTo>
                  <a:pt x="16484" y="812"/>
                </a:lnTo>
                <a:lnTo>
                  <a:pt x="15341" y="647"/>
                </a:lnTo>
                <a:lnTo>
                  <a:pt x="13995" y="330"/>
                </a:lnTo>
                <a:close/>
              </a:path>
              <a:path w="24129" h="20955">
                <a:moveTo>
                  <a:pt x="11696" y="0"/>
                </a:moveTo>
                <a:lnTo>
                  <a:pt x="10540" y="330"/>
                </a:lnTo>
                <a:lnTo>
                  <a:pt x="12839" y="330"/>
                </a:lnTo>
                <a:lnTo>
                  <a:pt x="11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04245" y="1870581"/>
            <a:ext cx="24130" cy="20207"/>
          </a:xfrm>
          <a:custGeom>
            <a:avLst/>
            <a:gdLst/>
            <a:ahLst/>
            <a:cxnLst/>
            <a:rect l="l" t="t" r="r" b="b"/>
            <a:pathLst>
              <a:path w="24129" h="20955">
                <a:moveTo>
                  <a:pt x="0" y="10274"/>
                </a:moveTo>
                <a:lnTo>
                  <a:pt x="0" y="9296"/>
                </a:lnTo>
                <a:lnTo>
                  <a:pt x="190" y="8318"/>
                </a:lnTo>
                <a:lnTo>
                  <a:pt x="381" y="7340"/>
                </a:lnTo>
                <a:lnTo>
                  <a:pt x="952" y="6362"/>
                </a:lnTo>
                <a:lnTo>
                  <a:pt x="1333" y="5549"/>
                </a:lnTo>
                <a:lnTo>
                  <a:pt x="1727" y="4724"/>
                </a:lnTo>
                <a:lnTo>
                  <a:pt x="2489" y="3911"/>
                </a:lnTo>
                <a:lnTo>
                  <a:pt x="3251" y="3098"/>
                </a:lnTo>
                <a:lnTo>
                  <a:pt x="4216" y="2451"/>
                </a:lnTo>
                <a:lnTo>
                  <a:pt x="5168" y="1955"/>
                </a:lnTo>
                <a:lnTo>
                  <a:pt x="6134" y="1308"/>
                </a:lnTo>
                <a:lnTo>
                  <a:pt x="7289" y="812"/>
                </a:lnTo>
                <a:lnTo>
                  <a:pt x="8242" y="647"/>
                </a:lnTo>
                <a:lnTo>
                  <a:pt x="9398" y="317"/>
                </a:lnTo>
                <a:lnTo>
                  <a:pt x="10540" y="317"/>
                </a:lnTo>
                <a:lnTo>
                  <a:pt x="11696" y="0"/>
                </a:lnTo>
                <a:lnTo>
                  <a:pt x="12839" y="317"/>
                </a:lnTo>
                <a:lnTo>
                  <a:pt x="13995" y="317"/>
                </a:lnTo>
                <a:lnTo>
                  <a:pt x="15341" y="647"/>
                </a:lnTo>
                <a:lnTo>
                  <a:pt x="16484" y="812"/>
                </a:lnTo>
                <a:lnTo>
                  <a:pt x="17449" y="1308"/>
                </a:lnTo>
                <a:lnTo>
                  <a:pt x="18592" y="1955"/>
                </a:lnTo>
                <a:lnTo>
                  <a:pt x="19558" y="2451"/>
                </a:lnTo>
                <a:lnTo>
                  <a:pt x="20129" y="3098"/>
                </a:lnTo>
                <a:lnTo>
                  <a:pt x="20891" y="3911"/>
                </a:lnTo>
                <a:lnTo>
                  <a:pt x="21666" y="4724"/>
                </a:lnTo>
                <a:lnTo>
                  <a:pt x="22428" y="5549"/>
                </a:lnTo>
                <a:lnTo>
                  <a:pt x="22809" y="6362"/>
                </a:lnTo>
                <a:lnTo>
                  <a:pt x="23202" y="7340"/>
                </a:lnTo>
                <a:lnTo>
                  <a:pt x="23583" y="8318"/>
                </a:lnTo>
                <a:lnTo>
                  <a:pt x="23774" y="9296"/>
                </a:lnTo>
                <a:lnTo>
                  <a:pt x="23774" y="10274"/>
                </a:lnTo>
                <a:lnTo>
                  <a:pt x="23774" y="11252"/>
                </a:lnTo>
                <a:lnTo>
                  <a:pt x="23583" y="12242"/>
                </a:lnTo>
                <a:lnTo>
                  <a:pt x="20129" y="17462"/>
                </a:lnTo>
                <a:lnTo>
                  <a:pt x="19558" y="18110"/>
                </a:lnTo>
                <a:lnTo>
                  <a:pt x="18592" y="18770"/>
                </a:lnTo>
                <a:lnTo>
                  <a:pt x="17449" y="19418"/>
                </a:lnTo>
                <a:lnTo>
                  <a:pt x="16484" y="19748"/>
                </a:lnTo>
                <a:lnTo>
                  <a:pt x="15341" y="19913"/>
                </a:lnTo>
                <a:lnTo>
                  <a:pt x="13995" y="20396"/>
                </a:lnTo>
                <a:lnTo>
                  <a:pt x="12839" y="20561"/>
                </a:lnTo>
                <a:lnTo>
                  <a:pt x="11696" y="20561"/>
                </a:lnTo>
                <a:lnTo>
                  <a:pt x="10540" y="20561"/>
                </a:lnTo>
                <a:lnTo>
                  <a:pt x="9398" y="20396"/>
                </a:lnTo>
                <a:lnTo>
                  <a:pt x="8242" y="19913"/>
                </a:lnTo>
                <a:lnTo>
                  <a:pt x="7289" y="19748"/>
                </a:lnTo>
                <a:lnTo>
                  <a:pt x="6134" y="19418"/>
                </a:lnTo>
                <a:lnTo>
                  <a:pt x="5168" y="18770"/>
                </a:lnTo>
                <a:lnTo>
                  <a:pt x="4216" y="18110"/>
                </a:lnTo>
                <a:lnTo>
                  <a:pt x="3251" y="17462"/>
                </a:lnTo>
                <a:lnTo>
                  <a:pt x="2489" y="16814"/>
                </a:lnTo>
                <a:lnTo>
                  <a:pt x="1727" y="15989"/>
                </a:lnTo>
                <a:lnTo>
                  <a:pt x="1333" y="15176"/>
                </a:lnTo>
                <a:lnTo>
                  <a:pt x="952" y="14363"/>
                </a:lnTo>
                <a:lnTo>
                  <a:pt x="381" y="13385"/>
                </a:lnTo>
                <a:lnTo>
                  <a:pt x="190" y="12242"/>
                </a:lnTo>
                <a:lnTo>
                  <a:pt x="0" y="11252"/>
                </a:lnTo>
                <a:lnTo>
                  <a:pt x="0" y="10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10672" y="1890407"/>
            <a:ext cx="635" cy="66743"/>
          </a:xfrm>
          <a:custGeom>
            <a:avLst/>
            <a:gdLst/>
            <a:ahLst/>
            <a:cxnLst/>
            <a:rect l="l" t="t" r="r" b="b"/>
            <a:pathLst>
              <a:path w="635" h="69214">
                <a:moveTo>
                  <a:pt x="0" y="69037"/>
                </a:moveTo>
                <a:lnTo>
                  <a:pt x="5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8784" y="1870581"/>
            <a:ext cx="24130" cy="20207"/>
          </a:xfrm>
          <a:custGeom>
            <a:avLst/>
            <a:gdLst/>
            <a:ahLst/>
            <a:cxnLst/>
            <a:rect l="l" t="t" r="r" b="b"/>
            <a:pathLst>
              <a:path w="24129" h="20955">
                <a:moveTo>
                  <a:pt x="14147" y="330"/>
                </a:moveTo>
                <a:lnTo>
                  <a:pt x="9245" y="330"/>
                </a:lnTo>
                <a:lnTo>
                  <a:pt x="8483" y="647"/>
                </a:lnTo>
                <a:lnTo>
                  <a:pt x="7162" y="812"/>
                </a:lnTo>
                <a:lnTo>
                  <a:pt x="6032" y="1308"/>
                </a:lnTo>
                <a:lnTo>
                  <a:pt x="5092" y="1955"/>
                </a:lnTo>
                <a:lnTo>
                  <a:pt x="4152" y="2451"/>
                </a:lnTo>
                <a:lnTo>
                  <a:pt x="3581" y="3098"/>
                </a:lnTo>
                <a:lnTo>
                  <a:pt x="2641" y="3911"/>
                </a:lnTo>
                <a:lnTo>
                  <a:pt x="1879" y="4724"/>
                </a:lnTo>
                <a:lnTo>
                  <a:pt x="1511" y="5549"/>
                </a:lnTo>
                <a:lnTo>
                  <a:pt x="939" y="6362"/>
                </a:lnTo>
                <a:lnTo>
                  <a:pt x="190" y="8318"/>
                </a:lnTo>
                <a:lnTo>
                  <a:pt x="0" y="9296"/>
                </a:lnTo>
                <a:lnTo>
                  <a:pt x="0" y="11264"/>
                </a:lnTo>
                <a:lnTo>
                  <a:pt x="190" y="12242"/>
                </a:lnTo>
                <a:lnTo>
                  <a:pt x="558" y="13385"/>
                </a:lnTo>
                <a:lnTo>
                  <a:pt x="939" y="14363"/>
                </a:lnTo>
                <a:lnTo>
                  <a:pt x="1511" y="15176"/>
                </a:lnTo>
                <a:lnTo>
                  <a:pt x="1879" y="15989"/>
                </a:lnTo>
                <a:lnTo>
                  <a:pt x="2641" y="16814"/>
                </a:lnTo>
                <a:lnTo>
                  <a:pt x="3581" y="17462"/>
                </a:lnTo>
                <a:lnTo>
                  <a:pt x="4152" y="18110"/>
                </a:lnTo>
                <a:lnTo>
                  <a:pt x="6032" y="19418"/>
                </a:lnTo>
                <a:lnTo>
                  <a:pt x="7162" y="19748"/>
                </a:lnTo>
                <a:lnTo>
                  <a:pt x="8483" y="19913"/>
                </a:lnTo>
                <a:lnTo>
                  <a:pt x="9245" y="20396"/>
                </a:lnTo>
                <a:lnTo>
                  <a:pt x="10756" y="20561"/>
                </a:lnTo>
                <a:lnTo>
                  <a:pt x="13017" y="20561"/>
                </a:lnTo>
                <a:lnTo>
                  <a:pt x="14147" y="20396"/>
                </a:lnTo>
                <a:lnTo>
                  <a:pt x="15278" y="19913"/>
                </a:lnTo>
                <a:lnTo>
                  <a:pt x="16598" y="19748"/>
                </a:lnTo>
                <a:lnTo>
                  <a:pt x="17551" y="19418"/>
                </a:lnTo>
                <a:lnTo>
                  <a:pt x="18300" y="18770"/>
                </a:lnTo>
                <a:lnTo>
                  <a:pt x="20192" y="17462"/>
                </a:lnTo>
                <a:lnTo>
                  <a:pt x="20942" y="16814"/>
                </a:lnTo>
                <a:lnTo>
                  <a:pt x="21704" y="15989"/>
                </a:lnTo>
                <a:lnTo>
                  <a:pt x="22072" y="15176"/>
                </a:lnTo>
                <a:lnTo>
                  <a:pt x="22834" y="14363"/>
                </a:lnTo>
                <a:lnTo>
                  <a:pt x="23025" y="13385"/>
                </a:lnTo>
                <a:lnTo>
                  <a:pt x="23202" y="12242"/>
                </a:lnTo>
                <a:lnTo>
                  <a:pt x="23583" y="11264"/>
                </a:lnTo>
                <a:lnTo>
                  <a:pt x="23774" y="10274"/>
                </a:lnTo>
                <a:lnTo>
                  <a:pt x="23583" y="9296"/>
                </a:lnTo>
                <a:lnTo>
                  <a:pt x="23202" y="8318"/>
                </a:lnTo>
                <a:lnTo>
                  <a:pt x="22834" y="6362"/>
                </a:lnTo>
                <a:lnTo>
                  <a:pt x="22072" y="5549"/>
                </a:lnTo>
                <a:lnTo>
                  <a:pt x="21704" y="4724"/>
                </a:lnTo>
                <a:lnTo>
                  <a:pt x="20192" y="3098"/>
                </a:lnTo>
                <a:lnTo>
                  <a:pt x="19240" y="2451"/>
                </a:lnTo>
                <a:lnTo>
                  <a:pt x="18300" y="1955"/>
                </a:lnTo>
                <a:lnTo>
                  <a:pt x="17551" y="1308"/>
                </a:lnTo>
                <a:lnTo>
                  <a:pt x="16598" y="812"/>
                </a:lnTo>
                <a:lnTo>
                  <a:pt x="15278" y="647"/>
                </a:lnTo>
                <a:lnTo>
                  <a:pt x="14147" y="330"/>
                </a:lnTo>
                <a:close/>
              </a:path>
              <a:path w="24129" h="20955">
                <a:moveTo>
                  <a:pt x="11887" y="0"/>
                </a:moveTo>
                <a:lnTo>
                  <a:pt x="10756" y="330"/>
                </a:lnTo>
                <a:lnTo>
                  <a:pt x="13017" y="330"/>
                </a:lnTo>
                <a:lnTo>
                  <a:pt x="11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8784" y="1870581"/>
            <a:ext cx="24130" cy="20207"/>
          </a:xfrm>
          <a:custGeom>
            <a:avLst/>
            <a:gdLst/>
            <a:ahLst/>
            <a:cxnLst/>
            <a:rect l="l" t="t" r="r" b="b"/>
            <a:pathLst>
              <a:path w="24129" h="20955">
                <a:moveTo>
                  <a:pt x="0" y="10274"/>
                </a:moveTo>
                <a:lnTo>
                  <a:pt x="0" y="9296"/>
                </a:lnTo>
                <a:lnTo>
                  <a:pt x="190" y="8318"/>
                </a:lnTo>
                <a:lnTo>
                  <a:pt x="558" y="7340"/>
                </a:lnTo>
                <a:lnTo>
                  <a:pt x="939" y="6362"/>
                </a:lnTo>
                <a:lnTo>
                  <a:pt x="1511" y="5549"/>
                </a:lnTo>
                <a:lnTo>
                  <a:pt x="1879" y="4724"/>
                </a:lnTo>
                <a:lnTo>
                  <a:pt x="2641" y="3911"/>
                </a:lnTo>
                <a:lnTo>
                  <a:pt x="3581" y="3098"/>
                </a:lnTo>
                <a:lnTo>
                  <a:pt x="4152" y="2451"/>
                </a:lnTo>
                <a:lnTo>
                  <a:pt x="5092" y="1955"/>
                </a:lnTo>
                <a:lnTo>
                  <a:pt x="6032" y="1308"/>
                </a:lnTo>
                <a:lnTo>
                  <a:pt x="7162" y="812"/>
                </a:lnTo>
                <a:lnTo>
                  <a:pt x="8483" y="647"/>
                </a:lnTo>
                <a:lnTo>
                  <a:pt x="9245" y="317"/>
                </a:lnTo>
                <a:lnTo>
                  <a:pt x="10756" y="317"/>
                </a:lnTo>
                <a:lnTo>
                  <a:pt x="11887" y="0"/>
                </a:lnTo>
                <a:lnTo>
                  <a:pt x="13017" y="317"/>
                </a:lnTo>
                <a:lnTo>
                  <a:pt x="14147" y="317"/>
                </a:lnTo>
                <a:lnTo>
                  <a:pt x="15278" y="647"/>
                </a:lnTo>
                <a:lnTo>
                  <a:pt x="16598" y="812"/>
                </a:lnTo>
                <a:lnTo>
                  <a:pt x="17551" y="1308"/>
                </a:lnTo>
                <a:lnTo>
                  <a:pt x="18300" y="1955"/>
                </a:lnTo>
                <a:lnTo>
                  <a:pt x="19240" y="2451"/>
                </a:lnTo>
                <a:lnTo>
                  <a:pt x="20192" y="3098"/>
                </a:lnTo>
                <a:lnTo>
                  <a:pt x="20942" y="3911"/>
                </a:lnTo>
                <a:lnTo>
                  <a:pt x="21704" y="4724"/>
                </a:lnTo>
                <a:lnTo>
                  <a:pt x="22072" y="5549"/>
                </a:lnTo>
                <a:lnTo>
                  <a:pt x="22834" y="6362"/>
                </a:lnTo>
                <a:lnTo>
                  <a:pt x="23025" y="7340"/>
                </a:lnTo>
                <a:lnTo>
                  <a:pt x="23202" y="8318"/>
                </a:lnTo>
                <a:lnTo>
                  <a:pt x="23583" y="9296"/>
                </a:lnTo>
                <a:lnTo>
                  <a:pt x="23774" y="10274"/>
                </a:lnTo>
                <a:lnTo>
                  <a:pt x="23583" y="11252"/>
                </a:lnTo>
                <a:lnTo>
                  <a:pt x="23202" y="12242"/>
                </a:lnTo>
                <a:lnTo>
                  <a:pt x="23025" y="13385"/>
                </a:lnTo>
                <a:lnTo>
                  <a:pt x="22834" y="14363"/>
                </a:lnTo>
                <a:lnTo>
                  <a:pt x="22072" y="15176"/>
                </a:lnTo>
                <a:lnTo>
                  <a:pt x="21704" y="15989"/>
                </a:lnTo>
                <a:lnTo>
                  <a:pt x="20942" y="16814"/>
                </a:lnTo>
                <a:lnTo>
                  <a:pt x="20192" y="17462"/>
                </a:lnTo>
                <a:lnTo>
                  <a:pt x="19240" y="18110"/>
                </a:lnTo>
                <a:lnTo>
                  <a:pt x="18300" y="18770"/>
                </a:lnTo>
                <a:lnTo>
                  <a:pt x="17551" y="19418"/>
                </a:lnTo>
                <a:lnTo>
                  <a:pt x="16598" y="19748"/>
                </a:lnTo>
                <a:lnTo>
                  <a:pt x="15278" y="19913"/>
                </a:lnTo>
                <a:lnTo>
                  <a:pt x="14147" y="20396"/>
                </a:lnTo>
                <a:lnTo>
                  <a:pt x="13017" y="20561"/>
                </a:lnTo>
                <a:lnTo>
                  <a:pt x="11887" y="20561"/>
                </a:lnTo>
                <a:lnTo>
                  <a:pt x="10756" y="20561"/>
                </a:lnTo>
                <a:lnTo>
                  <a:pt x="9245" y="20396"/>
                </a:lnTo>
                <a:lnTo>
                  <a:pt x="8483" y="19913"/>
                </a:lnTo>
                <a:lnTo>
                  <a:pt x="7162" y="19748"/>
                </a:lnTo>
                <a:lnTo>
                  <a:pt x="6032" y="19418"/>
                </a:lnTo>
                <a:lnTo>
                  <a:pt x="5092" y="18770"/>
                </a:lnTo>
                <a:lnTo>
                  <a:pt x="4152" y="18110"/>
                </a:lnTo>
                <a:lnTo>
                  <a:pt x="3581" y="17462"/>
                </a:lnTo>
                <a:lnTo>
                  <a:pt x="2641" y="16814"/>
                </a:lnTo>
                <a:lnTo>
                  <a:pt x="1879" y="15989"/>
                </a:lnTo>
                <a:lnTo>
                  <a:pt x="1511" y="15176"/>
                </a:lnTo>
                <a:lnTo>
                  <a:pt x="939" y="14363"/>
                </a:lnTo>
                <a:lnTo>
                  <a:pt x="558" y="13385"/>
                </a:lnTo>
                <a:lnTo>
                  <a:pt x="190" y="12242"/>
                </a:lnTo>
                <a:lnTo>
                  <a:pt x="0" y="11252"/>
                </a:lnTo>
                <a:lnTo>
                  <a:pt x="0" y="10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0672" y="2065103"/>
            <a:ext cx="635" cy="62456"/>
          </a:xfrm>
          <a:custGeom>
            <a:avLst/>
            <a:gdLst/>
            <a:ahLst/>
            <a:cxnLst/>
            <a:rect l="l" t="t" r="r" b="b"/>
            <a:pathLst>
              <a:path w="635" h="64769">
                <a:moveTo>
                  <a:pt x="0" y="0"/>
                </a:moveTo>
                <a:lnTo>
                  <a:pt x="571" y="646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04246" y="2064160"/>
            <a:ext cx="635" cy="61844"/>
          </a:xfrm>
          <a:custGeom>
            <a:avLst/>
            <a:gdLst/>
            <a:ahLst/>
            <a:cxnLst/>
            <a:rect l="l" t="t" r="r" b="b"/>
            <a:pathLst>
              <a:path w="635" h="64135">
                <a:moveTo>
                  <a:pt x="0" y="0"/>
                </a:moveTo>
                <a:lnTo>
                  <a:pt x="558" y="641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9354" y="198625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2651" y="0"/>
                </a:lnTo>
              </a:path>
            </a:pathLst>
          </a:custGeom>
          <a:ln w="25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9354" y="1973977"/>
            <a:ext cx="83185" cy="25104"/>
          </a:xfrm>
          <a:custGeom>
            <a:avLst/>
            <a:gdLst/>
            <a:ahLst/>
            <a:cxnLst/>
            <a:rect l="l" t="t" r="r" b="b"/>
            <a:pathLst>
              <a:path w="83185" h="26035">
                <a:moveTo>
                  <a:pt x="0" y="0"/>
                </a:moveTo>
                <a:lnTo>
                  <a:pt x="82651" y="0"/>
                </a:lnTo>
                <a:lnTo>
                  <a:pt x="82651" y="25461"/>
                </a:lnTo>
                <a:lnTo>
                  <a:pt x="0" y="25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9354" y="203819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2651" y="0"/>
                </a:lnTo>
              </a:path>
            </a:pathLst>
          </a:custGeom>
          <a:ln w="25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9354" y="2025914"/>
            <a:ext cx="83185" cy="25104"/>
          </a:xfrm>
          <a:custGeom>
            <a:avLst/>
            <a:gdLst/>
            <a:ahLst/>
            <a:cxnLst/>
            <a:rect l="l" t="t" r="r" b="b"/>
            <a:pathLst>
              <a:path w="83185" h="26035">
                <a:moveTo>
                  <a:pt x="0" y="0"/>
                </a:moveTo>
                <a:lnTo>
                  <a:pt x="82651" y="0"/>
                </a:lnTo>
                <a:lnTo>
                  <a:pt x="82651" y="25461"/>
                </a:lnTo>
                <a:lnTo>
                  <a:pt x="0" y="25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7299" y="1560477"/>
            <a:ext cx="835660" cy="476386"/>
          </a:xfrm>
          <a:custGeom>
            <a:avLst/>
            <a:gdLst/>
            <a:ahLst/>
            <a:cxnLst/>
            <a:rect l="l" t="t" r="r" b="b"/>
            <a:pathLst>
              <a:path w="835660" h="494030">
                <a:moveTo>
                  <a:pt x="412108" y="440689"/>
                </a:moveTo>
                <a:lnTo>
                  <a:pt x="313855" y="440689"/>
                </a:lnTo>
                <a:lnTo>
                  <a:pt x="297916" y="444500"/>
                </a:lnTo>
                <a:lnTo>
                  <a:pt x="281292" y="449579"/>
                </a:lnTo>
                <a:lnTo>
                  <a:pt x="264883" y="453389"/>
                </a:lnTo>
                <a:lnTo>
                  <a:pt x="248056" y="458469"/>
                </a:lnTo>
                <a:lnTo>
                  <a:pt x="213258" y="466089"/>
                </a:lnTo>
                <a:lnTo>
                  <a:pt x="194868" y="469900"/>
                </a:lnTo>
                <a:lnTo>
                  <a:pt x="156730" y="474979"/>
                </a:lnTo>
                <a:lnTo>
                  <a:pt x="137071" y="478789"/>
                </a:lnTo>
                <a:lnTo>
                  <a:pt x="95389" y="483869"/>
                </a:lnTo>
                <a:lnTo>
                  <a:pt x="27292" y="487679"/>
                </a:lnTo>
                <a:lnTo>
                  <a:pt x="2425" y="487679"/>
                </a:lnTo>
                <a:lnTo>
                  <a:pt x="2120" y="490219"/>
                </a:lnTo>
                <a:lnTo>
                  <a:pt x="1612" y="490219"/>
                </a:lnTo>
                <a:lnTo>
                  <a:pt x="317" y="491489"/>
                </a:lnTo>
                <a:lnTo>
                  <a:pt x="0" y="494029"/>
                </a:lnTo>
                <a:lnTo>
                  <a:pt x="99707" y="494029"/>
                </a:lnTo>
                <a:lnTo>
                  <a:pt x="187363" y="487679"/>
                </a:lnTo>
                <a:lnTo>
                  <a:pt x="264922" y="476250"/>
                </a:lnTo>
                <a:lnTo>
                  <a:pt x="311975" y="466089"/>
                </a:lnTo>
                <a:lnTo>
                  <a:pt x="355688" y="454659"/>
                </a:lnTo>
                <a:lnTo>
                  <a:pt x="412108" y="440689"/>
                </a:lnTo>
                <a:close/>
              </a:path>
              <a:path w="835660" h="494030">
                <a:moveTo>
                  <a:pt x="160527" y="453389"/>
                </a:moveTo>
                <a:lnTo>
                  <a:pt x="81432" y="453389"/>
                </a:lnTo>
                <a:lnTo>
                  <a:pt x="102323" y="454659"/>
                </a:lnTo>
                <a:lnTo>
                  <a:pt x="141871" y="454659"/>
                </a:lnTo>
                <a:lnTo>
                  <a:pt x="160527" y="453389"/>
                </a:lnTo>
                <a:close/>
              </a:path>
              <a:path w="835660" h="494030">
                <a:moveTo>
                  <a:pt x="633158" y="401319"/>
                </a:moveTo>
                <a:lnTo>
                  <a:pt x="317055" y="401319"/>
                </a:lnTo>
                <a:lnTo>
                  <a:pt x="285508" y="408939"/>
                </a:lnTo>
                <a:lnTo>
                  <a:pt x="218567" y="424179"/>
                </a:lnTo>
                <a:lnTo>
                  <a:pt x="200571" y="426719"/>
                </a:lnTo>
                <a:lnTo>
                  <a:pt x="182397" y="430529"/>
                </a:lnTo>
                <a:lnTo>
                  <a:pt x="164604" y="433069"/>
                </a:lnTo>
                <a:lnTo>
                  <a:pt x="84607" y="443229"/>
                </a:lnTo>
                <a:lnTo>
                  <a:pt x="41186" y="445769"/>
                </a:lnTo>
                <a:lnTo>
                  <a:pt x="18199" y="445769"/>
                </a:lnTo>
                <a:lnTo>
                  <a:pt x="17576" y="448309"/>
                </a:lnTo>
                <a:lnTo>
                  <a:pt x="17475" y="449579"/>
                </a:lnTo>
                <a:lnTo>
                  <a:pt x="16865" y="449579"/>
                </a:lnTo>
                <a:lnTo>
                  <a:pt x="39039" y="452119"/>
                </a:lnTo>
                <a:lnTo>
                  <a:pt x="60629" y="453389"/>
                </a:lnTo>
                <a:lnTo>
                  <a:pt x="179070" y="453389"/>
                </a:lnTo>
                <a:lnTo>
                  <a:pt x="249059" y="448309"/>
                </a:lnTo>
                <a:lnTo>
                  <a:pt x="281838" y="444500"/>
                </a:lnTo>
                <a:lnTo>
                  <a:pt x="298043" y="441959"/>
                </a:lnTo>
                <a:lnTo>
                  <a:pt x="313855" y="440689"/>
                </a:lnTo>
                <a:lnTo>
                  <a:pt x="412108" y="440689"/>
                </a:lnTo>
                <a:lnTo>
                  <a:pt x="417131" y="439419"/>
                </a:lnTo>
                <a:lnTo>
                  <a:pt x="437108" y="433069"/>
                </a:lnTo>
                <a:lnTo>
                  <a:pt x="456793" y="427989"/>
                </a:lnTo>
                <a:lnTo>
                  <a:pt x="475691" y="424179"/>
                </a:lnTo>
                <a:lnTo>
                  <a:pt x="495071" y="419100"/>
                </a:lnTo>
                <a:lnTo>
                  <a:pt x="552894" y="407669"/>
                </a:lnTo>
                <a:lnTo>
                  <a:pt x="572554" y="405129"/>
                </a:lnTo>
                <a:lnTo>
                  <a:pt x="633158" y="401319"/>
                </a:lnTo>
                <a:close/>
              </a:path>
              <a:path w="835660" h="494030">
                <a:moveTo>
                  <a:pt x="743273" y="401319"/>
                </a:moveTo>
                <a:lnTo>
                  <a:pt x="633158" y="401319"/>
                </a:lnTo>
                <a:lnTo>
                  <a:pt x="676033" y="403859"/>
                </a:lnTo>
                <a:lnTo>
                  <a:pt x="721639" y="408939"/>
                </a:lnTo>
                <a:lnTo>
                  <a:pt x="745744" y="414019"/>
                </a:lnTo>
                <a:lnTo>
                  <a:pt x="743273" y="401319"/>
                </a:lnTo>
                <a:close/>
              </a:path>
              <a:path w="835660" h="494030">
                <a:moveTo>
                  <a:pt x="737093" y="361950"/>
                </a:moveTo>
                <a:lnTo>
                  <a:pt x="321551" y="361950"/>
                </a:lnTo>
                <a:lnTo>
                  <a:pt x="305828" y="364489"/>
                </a:lnTo>
                <a:lnTo>
                  <a:pt x="290207" y="369569"/>
                </a:lnTo>
                <a:lnTo>
                  <a:pt x="273685" y="373379"/>
                </a:lnTo>
                <a:lnTo>
                  <a:pt x="257467" y="375919"/>
                </a:lnTo>
                <a:lnTo>
                  <a:pt x="241160" y="379729"/>
                </a:lnTo>
                <a:lnTo>
                  <a:pt x="224358" y="382269"/>
                </a:lnTo>
                <a:lnTo>
                  <a:pt x="207162" y="386079"/>
                </a:lnTo>
                <a:lnTo>
                  <a:pt x="189776" y="388619"/>
                </a:lnTo>
                <a:lnTo>
                  <a:pt x="171678" y="392429"/>
                </a:lnTo>
                <a:lnTo>
                  <a:pt x="134835" y="397509"/>
                </a:lnTo>
                <a:lnTo>
                  <a:pt x="115392" y="398779"/>
                </a:lnTo>
                <a:lnTo>
                  <a:pt x="95440" y="401319"/>
                </a:lnTo>
                <a:lnTo>
                  <a:pt x="32372" y="405129"/>
                </a:lnTo>
                <a:lnTo>
                  <a:pt x="32156" y="406400"/>
                </a:lnTo>
                <a:lnTo>
                  <a:pt x="31254" y="407669"/>
                </a:lnTo>
                <a:lnTo>
                  <a:pt x="31242" y="408939"/>
                </a:lnTo>
                <a:lnTo>
                  <a:pt x="92849" y="412750"/>
                </a:lnTo>
                <a:lnTo>
                  <a:pt x="167805" y="412750"/>
                </a:lnTo>
                <a:lnTo>
                  <a:pt x="185559" y="411479"/>
                </a:lnTo>
                <a:lnTo>
                  <a:pt x="202730" y="411479"/>
                </a:lnTo>
                <a:lnTo>
                  <a:pt x="270052" y="406400"/>
                </a:lnTo>
                <a:lnTo>
                  <a:pt x="286054" y="403859"/>
                </a:lnTo>
                <a:lnTo>
                  <a:pt x="317055" y="401319"/>
                </a:lnTo>
                <a:lnTo>
                  <a:pt x="743273" y="401319"/>
                </a:lnTo>
                <a:lnTo>
                  <a:pt x="740803" y="388619"/>
                </a:lnTo>
                <a:lnTo>
                  <a:pt x="737323" y="364489"/>
                </a:lnTo>
                <a:lnTo>
                  <a:pt x="737093" y="361950"/>
                </a:lnTo>
                <a:close/>
              </a:path>
              <a:path w="835660" h="494030">
                <a:moveTo>
                  <a:pt x="734861" y="323850"/>
                </a:moveTo>
                <a:lnTo>
                  <a:pt x="326529" y="323850"/>
                </a:lnTo>
                <a:lnTo>
                  <a:pt x="310807" y="326389"/>
                </a:lnTo>
                <a:lnTo>
                  <a:pt x="279565" y="334009"/>
                </a:lnTo>
                <a:lnTo>
                  <a:pt x="263245" y="336550"/>
                </a:lnTo>
                <a:lnTo>
                  <a:pt x="247332" y="340359"/>
                </a:lnTo>
                <a:lnTo>
                  <a:pt x="230632" y="342900"/>
                </a:lnTo>
                <a:lnTo>
                  <a:pt x="214122" y="346709"/>
                </a:lnTo>
                <a:lnTo>
                  <a:pt x="143395" y="356869"/>
                </a:lnTo>
                <a:lnTo>
                  <a:pt x="124828" y="358139"/>
                </a:lnTo>
                <a:lnTo>
                  <a:pt x="105473" y="360679"/>
                </a:lnTo>
                <a:lnTo>
                  <a:pt x="45554" y="364489"/>
                </a:lnTo>
                <a:lnTo>
                  <a:pt x="45542" y="365759"/>
                </a:lnTo>
                <a:lnTo>
                  <a:pt x="44945" y="367029"/>
                </a:lnTo>
                <a:lnTo>
                  <a:pt x="44919" y="368300"/>
                </a:lnTo>
                <a:lnTo>
                  <a:pt x="43929" y="369569"/>
                </a:lnTo>
                <a:lnTo>
                  <a:pt x="64033" y="369569"/>
                </a:lnTo>
                <a:lnTo>
                  <a:pt x="83553" y="370839"/>
                </a:lnTo>
                <a:lnTo>
                  <a:pt x="121615" y="372109"/>
                </a:lnTo>
                <a:lnTo>
                  <a:pt x="157518" y="372109"/>
                </a:lnTo>
                <a:lnTo>
                  <a:pt x="175768" y="370839"/>
                </a:lnTo>
                <a:lnTo>
                  <a:pt x="209905" y="370839"/>
                </a:lnTo>
                <a:lnTo>
                  <a:pt x="321551" y="361950"/>
                </a:lnTo>
                <a:lnTo>
                  <a:pt x="737093" y="361950"/>
                </a:lnTo>
                <a:lnTo>
                  <a:pt x="735139" y="340359"/>
                </a:lnTo>
                <a:lnTo>
                  <a:pt x="734861" y="323850"/>
                </a:lnTo>
                <a:close/>
              </a:path>
              <a:path w="835660" h="494030">
                <a:moveTo>
                  <a:pt x="735793" y="285750"/>
                </a:moveTo>
                <a:lnTo>
                  <a:pt x="332486" y="285750"/>
                </a:lnTo>
                <a:lnTo>
                  <a:pt x="317055" y="288289"/>
                </a:lnTo>
                <a:lnTo>
                  <a:pt x="285813" y="295909"/>
                </a:lnTo>
                <a:lnTo>
                  <a:pt x="269900" y="298450"/>
                </a:lnTo>
                <a:lnTo>
                  <a:pt x="253593" y="302259"/>
                </a:lnTo>
                <a:lnTo>
                  <a:pt x="151536" y="317500"/>
                </a:lnTo>
                <a:lnTo>
                  <a:pt x="133756" y="318769"/>
                </a:lnTo>
                <a:lnTo>
                  <a:pt x="115188" y="321309"/>
                </a:lnTo>
                <a:lnTo>
                  <a:pt x="57150" y="325119"/>
                </a:lnTo>
                <a:lnTo>
                  <a:pt x="57048" y="326389"/>
                </a:lnTo>
                <a:lnTo>
                  <a:pt x="56438" y="327659"/>
                </a:lnTo>
                <a:lnTo>
                  <a:pt x="56032" y="328929"/>
                </a:lnTo>
                <a:lnTo>
                  <a:pt x="94170" y="331469"/>
                </a:lnTo>
                <a:lnTo>
                  <a:pt x="199694" y="331469"/>
                </a:lnTo>
                <a:lnTo>
                  <a:pt x="216573" y="330200"/>
                </a:lnTo>
                <a:lnTo>
                  <a:pt x="232854" y="330200"/>
                </a:lnTo>
                <a:lnTo>
                  <a:pt x="248742" y="328929"/>
                </a:lnTo>
                <a:lnTo>
                  <a:pt x="280327" y="327659"/>
                </a:lnTo>
                <a:lnTo>
                  <a:pt x="326529" y="323850"/>
                </a:lnTo>
                <a:lnTo>
                  <a:pt x="734861" y="323850"/>
                </a:lnTo>
                <a:lnTo>
                  <a:pt x="734754" y="317500"/>
                </a:lnTo>
                <a:lnTo>
                  <a:pt x="734823" y="312419"/>
                </a:lnTo>
                <a:lnTo>
                  <a:pt x="735304" y="292100"/>
                </a:lnTo>
                <a:lnTo>
                  <a:pt x="735793" y="285750"/>
                </a:lnTo>
                <a:close/>
              </a:path>
              <a:path w="835660" h="494030">
                <a:moveTo>
                  <a:pt x="191071" y="292100"/>
                </a:moveTo>
                <a:lnTo>
                  <a:pt x="138988" y="292100"/>
                </a:lnTo>
                <a:lnTo>
                  <a:pt x="157035" y="293369"/>
                </a:lnTo>
                <a:lnTo>
                  <a:pt x="174104" y="293369"/>
                </a:lnTo>
                <a:lnTo>
                  <a:pt x="191071" y="292100"/>
                </a:lnTo>
                <a:close/>
              </a:path>
              <a:path w="835660" h="494030">
                <a:moveTo>
                  <a:pt x="239509" y="290829"/>
                </a:moveTo>
                <a:lnTo>
                  <a:pt x="103593" y="290829"/>
                </a:lnTo>
                <a:lnTo>
                  <a:pt x="121335" y="292100"/>
                </a:lnTo>
                <a:lnTo>
                  <a:pt x="223621" y="292100"/>
                </a:lnTo>
                <a:lnTo>
                  <a:pt x="239509" y="290829"/>
                </a:lnTo>
                <a:close/>
              </a:path>
              <a:path w="835660" h="494030">
                <a:moveTo>
                  <a:pt x="302272" y="287019"/>
                </a:moveTo>
                <a:lnTo>
                  <a:pt x="67056" y="287019"/>
                </a:lnTo>
                <a:lnTo>
                  <a:pt x="66243" y="288289"/>
                </a:lnTo>
                <a:lnTo>
                  <a:pt x="66141" y="289559"/>
                </a:lnTo>
                <a:lnTo>
                  <a:pt x="85356" y="290829"/>
                </a:lnTo>
                <a:lnTo>
                  <a:pt x="255790" y="290829"/>
                </a:lnTo>
                <a:lnTo>
                  <a:pt x="271576" y="289559"/>
                </a:lnTo>
                <a:lnTo>
                  <a:pt x="286677" y="289559"/>
                </a:lnTo>
                <a:lnTo>
                  <a:pt x="302272" y="287019"/>
                </a:lnTo>
                <a:close/>
              </a:path>
              <a:path w="835660" h="494030">
                <a:moveTo>
                  <a:pt x="739646" y="248919"/>
                </a:moveTo>
                <a:lnTo>
                  <a:pt x="339610" y="248919"/>
                </a:lnTo>
                <a:lnTo>
                  <a:pt x="308673" y="254000"/>
                </a:lnTo>
                <a:lnTo>
                  <a:pt x="292849" y="257809"/>
                </a:lnTo>
                <a:lnTo>
                  <a:pt x="276745" y="260350"/>
                </a:lnTo>
                <a:lnTo>
                  <a:pt x="260832" y="264159"/>
                </a:lnTo>
                <a:lnTo>
                  <a:pt x="211620" y="271779"/>
                </a:lnTo>
                <a:lnTo>
                  <a:pt x="194932" y="273050"/>
                </a:lnTo>
                <a:lnTo>
                  <a:pt x="160159" y="278129"/>
                </a:lnTo>
                <a:lnTo>
                  <a:pt x="142392" y="279400"/>
                </a:lnTo>
                <a:lnTo>
                  <a:pt x="124218" y="281939"/>
                </a:lnTo>
                <a:lnTo>
                  <a:pt x="67373" y="285750"/>
                </a:lnTo>
                <a:lnTo>
                  <a:pt x="67259" y="287019"/>
                </a:lnTo>
                <a:lnTo>
                  <a:pt x="317182" y="287019"/>
                </a:lnTo>
                <a:lnTo>
                  <a:pt x="332486" y="285750"/>
                </a:lnTo>
                <a:lnTo>
                  <a:pt x="735793" y="285750"/>
                </a:lnTo>
                <a:lnTo>
                  <a:pt x="737260" y="266700"/>
                </a:lnTo>
                <a:lnTo>
                  <a:pt x="739646" y="248919"/>
                </a:lnTo>
                <a:close/>
              </a:path>
              <a:path w="835660" h="494030">
                <a:moveTo>
                  <a:pt x="747992" y="210819"/>
                </a:moveTo>
                <a:lnTo>
                  <a:pt x="347230" y="210819"/>
                </a:lnTo>
                <a:lnTo>
                  <a:pt x="331812" y="214629"/>
                </a:lnTo>
                <a:lnTo>
                  <a:pt x="300672" y="219709"/>
                </a:lnTo>
                <a:lnTo>
                  <a:pt x="284670" y="223519"/>
                </a:lnTo>
                <a:lnTo>
                  <a:pt x="235953" y="231139"/>
                </a:lnTo>
                <a:lnTo>
                  <a:pt x="202564" y="234950"/>
                </a:lnTo>
                <a:lnTo>
                  <a:pt x="185381" y="237489"/>
                </a:lnTo>
                <a:lnTo>
                  <a:pt x="168008" y="238759"/>
                </a:lnTo>
                <a:lnTo>
                  <a:pt x="150228" y="241300"/>
                </a:lnTo>
                <a:lnTo>
                  <a:pt x="114096" y="243839"/>
                </a:lnTo>
                <a:lnTo>
                  <a:pt x="76111" y="245109"/>
                </a:lnTo>
                <a:lnTo>
                  <a:pt x="76098" y="246379"/>
                </a:lnTo>
                <a:lnTo>
                  <a:pt x="75476" y="248919"/>
                </a:lnTo>
                <a:lnTo>
                  <a:pt x="75374" y="250189"/>
                </a:lnTo>
                <a:lnTo>
                  <a:pt x="94297" y="251459"/>
                </a:lnTo>
                <a:lnTo>
                  <a:pt x="147815" y="254000"/>
                </a:lnTo>
                <a:lnTo>
                  <a:pt x="215264" y="254000"/>
                </a:lnTo>
                <a:lnTo>
                  <a:pt x="263220" y="252729"/>
                </a:lnTo>
                <a:lnTo>
                  <a:pt x="309410" y="250189"/>
                </a:lnTo>
                <a:lnTo>
                  <a:pt x="324307" y="248919"/>
                </a:lnTo>
                <a:lnTo>
                  <a:pt x="739646" y="248919"/>
                </a:lnTo>
                <a:lnTo>
                  <a:pt x="740498" y="242569"/>
                </a:lnTo>
                <a:lnTo>
                  <a:pt x="746099" y="218439"/>
                </a:lnTo>
                <a:lnTo>
                  <a:pt x="747992" y="210819"/>
                </a:lnTo>
                <a:close/>
              </a:path>
              <a:path w="835660" h="494030">
                <a:moveTo>
                  <a:pt x="222999" y="215900"/>
                </a:moveTo>
                <a:lnTo>
                  <a:pt x="189763" y="215900"/>
                </a:lnTo>
                <a:lnTo>
                  <a:pt x="206527" y="217169"/>
                </a:lnTo>
                <a:lnTo>
                  <a:pt x="222999" y="215900"/>
                </a:lnTo>
                <a:close/>
              </a:path>
              <a:path w="835660" h="494030">
                <a:moveTo>
                  <a:pt x="286638" y="214629"/>
                </a:moveTo>
                <a:lnTo>
                  <a:pt x="156044" y="214629"/>
                </a:lnTo>
                <a:lnTo>
                  <a:pt x="173405" y="215900"/>
                </a:lnTo>
                <a:lnTo>
                  <a:pt x="270649" y="215900"/>
                </a:lnTo>
                <a:lnTo>
                  <a:pt x="286638" y="214629"/>
                </a:lnTo>
                <a:close/>
              </a:path>
              <a:path w="835660" h="494030">
                <a:moveTo>
                  <a:pt x="757142" y="177800"/>
                </a:moveTo>
                <a:lnTo>
                  <a:pt x="286258" y="177800"/>
                </a:lnTo>
                <a:lnTo>
                  <a:pt x="271233" y="181609"/>
                </a:lnTo>
                <a:lnTo>
                  <a:pt x="245529" y="186689"/>
                </a:lnTo>
                <a:lnTo>
                  <a:pt x="223481" y="191769"/>
                </a:lnTo>
                <a:lnTo>
                  <a:pt x="213093" y="194309"/>
                </a:lnTo>
                <a:lnTo>
                  <a:pt x="202615" y="195579"/>
                </a:lnTo>
                <a:lnTo>
                  <a:pt x="159943" y="201929"/>
                </a:lnTo>
                <a:lnTo>
                  <a:pt x="102704" y="205739"/>
                </a:lnTo>
                <a:lnTo>
                  <a:pt x="84366" y="205739"/>
                </a:lnTo>
                <a:lnTo>
                  <a:pt x="83858" y="207009"/>
                </a:lnTo>
                <a:lnTo>
                  <a:pt x="83235" y="208279"/>
                </a:lnTo>
                <a:lnTo>
                  <a:pt x="83134" y="209550"/>
                </a:lnTo>
                <a:lnTo>
                  <a:pt x="101752" y="210819"/>
                </a:lnTo>
                <a:lnTo>
                  <a:pt x="119875" y="213359"/>
                </a:lnTo>
                <a:lnTo>
                  <a:pt x="137820" y="214629"/>
                </a:lnTo>
                <a:lnTo>
                  <a:pt x="302031" y="214629"/>
                </a:lnTo>
                <a:lnTo>
                  <a:pt x="347230" y="210819"/>
                </a:lnTo>
                <a:lnTo>
                  <a:pt x="747992" y="210819"/>
                </a:lnTo>
                <a:lnTo>
                  <a:pt x="752094" y="194309"/>
                </a:lnTo>
                <a:lnTo>
                  <a:pt x="757142" y="177800"/>
                </a:lnTo>
                <a:close/>
              </a:path>
              <a:path w="835660" h="494030">
                <a:moveTo>
                  <a:pt x="771080" y="140969"/>
                </a:moveTo>
                <a:lnTo>
                  <a:pt x="342404" y="140969"/>
                </a:lnTo>
                <a:lnTo>
                  <a:pt x="326986" y="144779"/>
                </a:lnTo>
                <a:lnTo>
                  <a:pt x="253860" y="157479"/>
                </a:lnTo>
                <a:lnTo>
                  <a:pt x="178727" y="163829"/>
                </a:lnTo>
                <a:lnTo>
                  <a:pt x="162344" y="163829"/>
                </a:lnTo>
                <a:lnTo>
                  <a:pt x="145478" y="165100"/>
                </a:lnTo>
                <a:lnTo>
                  <a:pt x="91033" y="165100"/>
                </a:lnTo>
                <a:lnTo>
                  <a:pt x="90919" y="166369"/>
                </a:lnTo>
                <a:lnTo>
                  <a:pt x="90017" y="167639"/>
                </a:lnTo>
                <a:lnTo>
                  <a:pt x="90004" y="168909"/>
                </a:lnTo>
                <a:lnTo>
                  <a:pt x="108013" y="171450"/>
                </a:lnTo>
                <a:lnTo>
                  <a:pt x="124472" y="173989"/>
                </a:lnTo>
                <a:lnTo>
                  <a:pt x="139446" y="175259"/>
                </a:lnTo>
                <a:lnTo>
                  <a:pt x="152628" y="177800"/>
                </a:lnTo>
                <a:lnTo>
                  <a:pt x="164846" y="179069"/>
                </a:lnTo>
                <a:lnTo>
                  <a:pt x="175983" y="179069"/>
                </a:lnTo>
                <a:lnTo>
                  <a:pt x="186232" y="180339"/>
                </a:lnTo>
                <a:lnTo>
                  <a:pt x="206336" y="181609"/>
                </a:lnTo>
                <a:lnTo>
                  <a:pt x="236321" y="181609"/>
                </a:lnTo>
                <a:lnTo>
                  <a:pt x="247281" y="180339"/>
                </a:lnTo>
                <a:lnTo>
                  <a:pt x="259219" y="180339"/>
                </a:lnTo>
                <a:lnTo>
                  <a:pt x="286258" y="177800"/>
                </a:lnTo>
                <a:lnTo>
                  <a:pt x="757142" y="177800"/>
                </a:lnTo>
                <a:lnTo>
                  <a:pt x="759472" y="170179"/>
                </a:lnTo>
                <a:lnTo>
                  <a:pt x="768718" y="146050"/>
                </a:lnTo>
                <a:lnTo>
                  <a:pt x="771080" y="140969"/>
                </a:lnTo>
                <a:close/>
              </a:path>
              <a:path w="835660" h="494030">
                <a:moveTo>
                  <a:pt x="96443" y="123189"/>
                </a:moveTo>
                <a:lnTo>
                  <a:pt x="96405" y="125729"/>
                </a:lnTo>
                <a:lnTo>
                  <a:pt x="95897" y="127000"/>
                </a:lnTo>
                <a:lnTo>
                  <a:pt x="115493" y="130809"/>
                </a:lnTo>
                <a:lnTo>
                  <a:pt x="151231" y="135889"/>
                </a:lnTo>
                <a:lnTo>
                  <a:pt x="167373" y="138429"/>
                </a:lnTo>
                <a:lnTo>
                  <a:pt x="183629" y="139700"/>
                </a:lnTo>
                <a:lnTo>
                  <a:pt x="198996" y="142239"/>
                </a:lnTo>
                <a:lnTo>
                  <a:pt x="213779" y="143509"/>
                </a:lnTo>
                <a:lnTo>
                  <a:pt x="228866" y="143509"/>
                </a:lnTo>
                <a:lnTo>
                  <a:pt x="257060" y="144779"/>
                </a:lnTo>
                <a:lnTo>
                  <a:pt x="298983" y="144779"/>
                </a:lnTo>
                <a:lnTo>
                  <a:pt x="342404" y="140969"/>
                </a:lnTo>
                <a:lnTo>
                  <a:pt x="771080" y="140969"/>
                </a:lnTo>
                <a:lnTo>
                  <a:pt x="778167" y="125729"/>
                </a:lnTo>
                <a:lnTo>
                  <a:pt x="154800" y="125729"/>
                </a:lnTo>
                <a:lnTo>
                  <a:pt x="135382" y="124459"/>
                </a:lnTo>
                <a:lnTo>
                  <a:pt x="116255" y="124459"/>
                </a:lnTo>
                <a:lnTo>
                  <a:pt x="96443" y="123189"/>
                </a:lnTo>
                <a:close/>
              </a:path>
              <a:path w="835660" h="494030">
                <a:moveTo>
                  <a:pt x="789198" y="102869"/>
                </a:moveTo>
                <a:lnTo>
                  <a:pt x="375297" y="102869"/>
                </a:lnTo>
                <a:lnTo>
                  <a:pt x="359486" y="105409"/>
                </a:lnTo>
                <a:lnTo>
                  <a:pt x="343573" y="109219"/>
                </a:lnTo>
                <a:lnTo>
                  <a:pt x="278561" y="119379"/>
                </a:lnTo>
                <a:lnTo>
                  <a:pt x="191592" y="125729"/>
                </a:lnTo>
                <a:lnTo>
                  <a:pt x="778167" y="125729"/>
                </a:lnTo>
                <a:lnTo>
                  <a:pt x="779348" y="123189"/>
                </a:lnTo>
                <a:lnTo>
                  <a:pt x="789198" y="102869"/>
                </a:lnTo>
                <a:close/>
              </a:path>
              <a:path w="835660" h="494030">
                <a:moveTo>
                  <a:pt x="101574" y="80009"/>
                </a:moveTo>
                <a:lnTo>
                  <a:pt x="101333" y="82550"/>
                </a:lnTo>
                <a:lnTo>
                  <a:pt x="100926" y="83819"/>
                </a:lnTo>
                <a:lnTo>
                  <a:pt x="140373" y="92709"/>
                </a:lnTo>
                <a:lnTo>
                  <a:pt x="159575" y="96519"/>
                </a:lnTo>
                <a:lnTo>
                  <a:pt x="214223" y="104139"/>
                </a:lnTo>
                <a:lnTo>
                  <a:pt x="231673" y="104139"/>
                </a:lnTo>
                <a:lnTo>
                  <a:pt x="265087" y="106679"/>
                </a:lnTo>
                <a:lnTo>
                  <a:pt x="297827" y="106679"/>
                </a:lnTo>
                <a:lnTo>
                  <a:pt x="313817" y="105409"/>
                </a:lnTo>
                <a:lnTo>
                  <a:pt x="329311" y="105409"/>
                </a:lnTo>
                <a:lnTo>
                  <a:pt x="360400" y="102869"/>
                </a:lnTo>
                <a:lnTo>
                  <a:pt x="789198" y="102869"/>
                </a:lnTo>
                <a:lnTo>
                  <a:pt x="791044" y="99059"/>
                </a:lnTo>
                <a:lnTo>
                  <a:pt x="798262" y="86359"/>
                </a:lnTo>
                <a:lnTo>
                  <a:pt x="180594" y="86359"/>
                </a:lnTo>
                <a:lnTo>
                  <a:pt x="122059" y="82550"/>
                </a:lnTo>
                <a:lnTo>
                  <a:pt x="101574" y="80009"/>
                </a:lnTo>
                <a:close/>
              </a:path>
              <a:path w="835660" h="494030">
                <a:moveTo>
                  <a:pt x="810640" y="66039"/>
                </a:moveTo>
                <a:lnTo>
                  <a:pt x="385965" y="66039"/>
                </a:lnTo>
                <a:lnTo>
                  <a:pt x="370154" y="69850"/>
                </a:lnTo>
                <a:lnTo>
                  <a:pt x="353834" y="72389"/>
                </a:lnTo>
                <a:lnTo>
                  <a:pt x="337731" y="76200"/>
                </a:lnTo>
                <a:lnTo>
                  <a:pt x="321233" y="78739"/>
                </a:lnTo>
                <a:lnTo>
                  <a:pt x="304939" y="80009"/>
                </a:lnTo>
                <a:lnTo>
                  <a:pt x="288150" y="82550"/>
                </a:lnTo>
                <a:lnTo>
                  <a:pt x="235635" y="86359"/>
                </a:lnTo>
                <a:lnTo>
                  <a:pt x="798262" y="86359"/>
                </a:lnTo>
                <a:lnTo>
                  <a:pt x="804037" y="76200"/>
                </a:lnTo>
                <a:lnTo>
                  <a:pt x="810640" y="66039"/>
                </a:lnTo>
                <a:close/>
              </a:path>
              <a:path w="835660" h="494030">
                <a:moveTo>
                  <a:pt x="105625" y="35559"/>
                </a:moveTo>
                <a:lnTo>
                  <a:pt x="105587" y="39369"/>
                </a:lnTo>
                <a:lnTo>
                  <a:pt x="105079" y="40639"/>
                </a:lnTo>
                <a:lnTo>
                  <a:pt x="126111" y="46989"/>
                </a:lnTo>
                <a:lnTo>
                  <a:pt x="146469" y="52069"/>
                </a:lnTo>
                <a:lnTo>
                  <a:pt x="166446" y="55879"/>
                </a:lnTo>
                <a:lnTo>
                  <a:pt x="204038" y="63500"/>
                </a:lnTo>
                <a:lnTo>
                  <a:pt x="222453" y="66039"/>
                </a:lnTo>
                <a:lnTo>
                  <a:pt x="274777" y="69850"/>
                </a:lnTo>
                <a:lnTo>
                  <a:pt x="291439" y="69850"/>
                </a:lnTo>
                <a:lnTo>
                  <a:pt x="307708" y="71119"/>
                </a:lnTo>
                <a:lnTo>
                  <a:pt x="323786" y="71119"/>
                </a:lnTo>
                <a:lnTo>
                  <a:pt x="385965" y="66039"/>
                </a:lnTo>
                <a:lnTo>
                  <a:pt x="810640" y="66039"/>
                </a:lnTo>
                <a:lnTo>
                  <a:pt x="816419" y="57150"/>
                </a:lnTo>
                <a:lnTo>
                  <a:pt x="247510" y="57150"/>
                </a:lnTo>
                <a:lnTo>
                  <a:pt x="193801" y="52069"/>
                </a:lnTo>
                <a:lnTo>
                  <a:pt x="165354" y="48259"/>
                </a:lnTo>
                <a:lnTo>
                  <a:pt x="136017" y="43179"/>
                </a:lnTo>
                <a:lnTo>
                  <a:pt x="105625" y="35559"/>
                </a:lnTo>
                <a:close/>
              </a:path>
              <a:path w="835660" h="494030">
                <a:moveTo>
                  <a:pt x="679157" y="0"/>
                </a:moveTo>
                <a:lnTo>
                  <a:pt x="618248" y="3809"/>
                </a:lnTo>
                <a:lnTo>
                  <a:pt x="598195" y="7619"/>
                </a:lnTo>
                <a:lnTo>
                  <a:pt x="578243" y="10159"/>
                </a:lnTo>
                <a:lnTo>
                  <a:pt x="538010" y="17779"/>
                </a:lnTo>
                <a:lnTo>
                  <a:pt x="518134" y="22859"/>
                </a:lnTo>
                <a:lnTo>
                  <a:pt x="497281" y="26669"/>
                </a:lnTo>
                <a:lnTo>
                  <a:pt x="456234" y="36829"/>
                </a:lnTo>
                <a:lnTo>
                  <a:pt x="413931" y="44450"/>
                </a:lnTo>
                <a:lnTo>
                  <a:pt x="369366" y="52069"/>
                </a:lnTo>
                <a:lnTo>
                  <a:pt x="346468" y="53339"/>
                </a:lnTo>
                <a:lnTo>
                  <a:pt x="322961" y="55879"/>
                </a:lnTo>
                <a:lnTo>
                  <a:pt x="298386" y="57150"/>
                </a:lnTo>
                <a:lnTo>
                  <a:pt x="816419" y="57150"/>
                </a:lnTo>
                <a:lnTo>
                  <a:pt x="818896" y="53339"/>
                </a:lnTo>
                <a:lnTo>
                  <a:pt x="835050" y="29209"/>
                </a:lnTo>
                <a:lnTo>
                  <a:pt x="787882" y="13969"/>
                </a:lnTo>
                <a:lnTo>
                  <a:pt x="743204" y="5079"/>
                </a:lnTo>
                <a:lnTo>
                  <a:pt x="721245" y="2539"/>
                </a:lnTo>
                <a:lnTo>
                  <a:pt x="679157" y="0"/>
                </a:lnTo>
                <a:close/>
              </a:path>
            </a:pathLst>
          </a:custGeom>
          <a:solidFill>
            <a:srgbClr val="FFA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97145" y="1505159"/>
            <a:ext cx="563245" cy="559662"/>
          </a:xfrm>
          <a:custGeom>
            <a:avLst/>
            <a:gdLst/>
            <a:ahLst/>
            <a:cxnLst/>
            <a:rect l="l" t="t" r="r" b="b"/>
            <a:pathLst>
              <a:path w="563245" h="580389">
                <a:moveTo>
                  <a:pt x="75120" y="15074"/>
                </a:moveTo>
                <a:lnTo>
                  <a:pt x="34392" y="16510"/>
                </a:lnTo>
                <a:lnTo>
                  <a:pt x="0" y="52755"/>
                </a:lnTo>
                <a:lnTo>
                  <a:pt x="9067" y="312559"/>
                </a:lnTo>
                <a:lnTo>
                  <a:pt x="14732" y="491058"/>
                </a:lnTo>
                <a:lnTo>
                  <a:pt x="17614" y="573519"/>
                </a:lnTo>
                <a:lnTo>
                  <a:pt x="24637" y="580059"/>
                </a:lnTo>
                <a:lnTo>
                  <a:pt x="91376" y="577723"/>
                </a:lnTo>
                <a:lnTo>
                  <a:pt x="91312" y="576033"/>
                </a:lnTo>
                <a:lnTo>
                  <a:pt x="495655" y="561911"/>
                </a:lnTo>
                <a:lnTo>
                  <a:pt x="528120" y="561911"/>
                </a:lnTo>
                <a:lnTo>
                  <a:pt x="559041" y="560831"/>
                </a:lnTo>
                <a:lnTo>
                  <a:pt x="561263" y="559625"/>
                </a:lnTo>
                <a:lnTo>
                  <a:pt x="562317" y="557326"/>
                </a:lnTo>
                <a:lnTo>
                  <a:pt x="562787" y="554481"/>
                </a:lnTo>
                <a:lnTo>
                  <a:pt x="544165" y="21412"/>
                </a:lnTo>
                <a:lnTo>
                  <a:pt x="136486" y="21412"/>
                </a:lnTo>
                <a:lnTo>
                  <a:pt x="133326" y="18465"/>
                </a:lnTo>
                <a:lnTo>
                  <a:pt x="75234" y="18465"/>
                </a:lnTo>
                <a:lnTo>
                  <a:pt x="75120" y="15074"/>
                </a:lnTo>
                <a:close/>
              </a:path>
              <a:path w="563245" h="580389">
                <a:moveTo>
                  <a:pt x="528120" y="561911"/>
                </a:moveTo>
                <a:lnTo>
                  <a:pt x="495655" y="561911"/>
                </a:lnTo>
                <a:lnTo>
                  <a:pt x="496836" y="563003"/>
                </a:lnTo>
                <a:lnTo>
                  <a:pt x="528120" y="561911"/>
                </a:lnTo>
                <a:close/>
              </a:path>
              <a:path w="563245" h="580389">
                <a:moveTo>
                  <a:pt x="377113" y="4533"/>
                </a:moveTo>
                <a:lnTo>
                  <a:pt x="155422" y="12268"/>
                </a:lnTo>
                <a:lnTo>
                  <a:pt x="155714" y="20739"/>
                </a:lnTo>
                <a:lnTo>
                  <a:pt x="136486" y="21412"/>
                </a:lnTo>
                <a:lnTo>
                  <a:pt x="544165" y="21412"/>
                </a:lnTo>
                <a:lnTo>
                  <a:pt x="543648" y="6629"/>
                </a:lnTo>
                <a:lnTo>
                  <a:pt x="543477" y="5664"/>
                </a:lnTo>
                <a:lnTo>
                  <a:pt x="377151" y="5664"/>
                </a:lnTo>
                <a:lnTo>
                  <a:pt x="377113" y="4533"/>
                </a:lnTo>
                <a:close/>
              </a:path>
              <a:path w="563245" h="580389">
                <a:moveTo>
                  <a:pt x="131229" y="16510"/>
                </a:moveTo>
                <a:lnTo>
                  <a:pt x="75234" y="18465"/>
                </a:lnTo>
                <a:lnTo>
                  <a:pt x="133326" y="18465"/>
                </a:lnTo>
                <a:lnTo>
                  <a:pt x="131229" y="16510"/>
                </a:lnTo>
                <a:close/>
              </a:path>
              <a:path w="563245" h="580389">
                <a:moveTo>
                  <a:pt x="539457" y="0"/>
                </a:moveTo>
                <a:lnTo>
                  <a:pt x="377151" y="5664"/>
                </a:lnTo>
                <a:lnTo>
                  <a:pt x="543477" y="5664"/>
                </a:lnTo>
                <a:lnTo>
                  <a:pt x="542950" y="2705"/>
                </a:lnTo>
                <a:lnTo>
                  <a:pt x="541731" y="482"/>
                </a:lnTo>
                <a:lnTo>
                  <a:pt x="539457" y="0"/>
                </a:lnTo>
                <a:close/>
              </a:path>
            </a:pathLst>
          </a:custGeom>
          <a:solidFill>
            <a:srgbClr val="ED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95405" y="1516316"/>
            <a:ext cx="38735" cy="39801"/>
          </a:xfrm>
          <a:custGeom>
            <a:avLst/>
            <a:gdLst/>
            <a:ahLst/>
            <a:cxnLst/>
            <a:rect l="l" t="t" r="r" b="b"/>
            <a:pathLst>
              <a:path w="38735" h="41275">
                <a:moveTo>
                  <a:pt x="36080" y="0"/>
                </a:moveTo>
                <a:lnTo>
                  <a:pt x="34417" y="1168"/>
                </a:lnTo>
                <a:lnTo>
                  <a:pt x="0" y="36931"/>
                </a:lnTo>
                <a:lnTo>
                  <a:pt x="4089" y="40690"/>
                </a:lnTo>
                <a:lnTo>
                  <a:pt x="37362" y="5562"/>
                </a:lnTo>
                <a:lnTo>
                  <a:pt x="36271" y="5562"/>
                </a:lnTo>
                <a:lnTo>
                  <a:pt x="36080" y="0"/>
                </a:lnTo>
                <a:close/>
              </a:path>
              <a:path w="38735" h="41275">
                <a:moveTo>
                  <a:pt x="38493" y="4368"/>
                </a:moveTo>
                <a:lnTo>
                  <a:pt x="36271" y="5562"/>
                </a:lnTo>
                <a:lnTo>
                  <a:pt x="37362" y="5562"/>
                </a:lnTo>
                <a:lnTo>
                  <a:pt x="38493" y="4368"/>
                </a:lnTo>
                <a:close/>
              </a:path>
              <a:path w="38735" h="41275">
                <a:moveTo>
                  <a:pt x="36080" y="0"/>
                </a:moveTo>
                <a:lnTo>
                  <a:pt x="35509" y="12"/>
                </a:lnTo>
                <a:lnTo>
                  <a:pt x="34417" y="1168"/>
                </a:lnTo>
                <a:lnTo>
                  <a:pt x="3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76925" y="1737217"/>
            <a:ext cx="415290" cy="322693"/>
          </a:xfrm>
          <a:custGeom>
            <a:avLst/>
            <a:gdLst/>
            <a:ahLst/>
            <a:cxnLst/>
            <a:rect l="l" t="t" r="r" b="b"/>
            <a:pathLst>
              <a:path w="415289" h="334644">
                <a:moveTo>
                  <a:pt x="391515" y="0"/>
                </a:moveTo>
                <a:lnTo>
                  <a:pt x="11518" y="13271"/>
                </a:lnTo>
                <a:lnTo>
                  <a:pt x="0" y="24409"/>
                </a:lnTo>
                <a:lnTo>
                  <a:pt x="6210" y="202323"/>
                </a:lnTo>
                <a:lnTo>
                  <a:pt x="8864" y="294398"/>
                </a:lnTo>
                <a:lnTo>
                  <a:pt x="10261" y="334505"/>
                </a:lnTo>
                <a:lnTo>
                  <a:pt x="415175" y="320357"/>
                </a:lnTo>
                <a:lnTo>
                  <a:pt x="404406" y="11988"/>
                </a:lnTo>
                <a:lnTo>
                  <a:pt x="403110" y="7505"/>
                </a:lnTo>
                <a:lnTo>
                  <a:pt x="400151" y="3657"/>
                </a:lnTo>
                <a:lnTo>
                  <a:pt x="396646" y="952"/>
                </a:lnTo>
                <a:lnTo>
                  <a:pt x="391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6925" y="1737217"/>
            <a:ext cx="415290" cy="322693"/>
          </a:xfrm>
          <a:custGeom>
            <a:avLst/>
            <a:gdLst/>
            <a:ahLst/>
            <a:cxnLst/>
            <a:rect l="l" t="t" r="r" b="b"/>
            <a:pathLst>
              <a:path w="415289" h="334644">
                <a:moveTo>
                  <a:pt x="415175" y="320357"/>
                </a:moveTo>
                <a:lnTo>
                  <a:pt x="10261" y="334505"/>
                </a:lnTo>
                <a:lnTo>
                  <a:pt x="8864" y="294398"/>
                </a:lnTo>
                <a:lnTo>
                  <a:pt x="6210" y="202323"/>
                </a:lnTo>
                <a:lnTo>
                  <a:pt x="2603" y="98958"/>
                </a:lnTo>
                <a:lnTo>
                  <a:pt x="0" y="24409"/>
                </a:lnTo>
                <a:lnTo>
                  <a:pt x="444" y="21005"/>
                </a:lnTo>
                <a:lnTo>
                  <a:pt x="2590" y="17538"/>
                </a:lnTo>
                <a:lnTo>
                  <a:pt x="6464" y="14579"/>
                </a:lnTo>
                <a:lnTo>
                  <a:pt x="11518" y="13271"/>
                </a:lnTo>
                <a:lnTo>
                  <a:pt x="16611" y="13093"/>
                </a:lnTo>
                <a:lnTo>
                  <a:pt x="29641" y="12636"/>
                </a:lnTo>
                <a:lnTo>
                  <a:pt x="48894" y="11963"/>
                </a:lnTo>
                <a:lnTo>
                  <a:pt x="73240" y="11112"/>
                </a:lnTo>
                <a:lnTo>
                  <a:pt x="102120" y="10096"/>
                </a:lnTo>
                <a:lnTo>
                  <a:pt x="133273" y="9016"/>
                </a:lnTo>
                <a:lnTo>
                  <a:pt x="167246" y="7823"/>
                </a:lnTo>
                <a:lnTo>
                  <a:pt x="201802" y="6616"/>
                </a:lnTo>
                <a:lnTo>
                  <a:pt x="237477" y="5372"/>
                </a:lnTo>
                <a:lnTo>
                  <a:pt x="270319" y="4229"/>
                </a:lnTo>
                <a:lnTo>
                  <a:pt x="302602" y="3098"/>
                </a:lnTo>
                <a:lnTo>
                  <a:pt x="330352" y="2133"/>
                </a:lnTo>
                <a:lnTo>
                  <a:pt x="355269" y="1257"/>
                </a:lnTo>
                <a:lnTo>
                  <a:pt x="373964" y="609"/>
                </a:lnTo>
                <a:lnTo>
                  <a:pt x="386422" y="177"/>
                </a:lnTo>
                <a:lnTo>
                  <a:pt x="391515" y="0"/>
                </a:lnTo>
                <a:lnTo>
                  <a:pt x="396646" y="952"/>
                </a:lnTo>
                <a:lnTo>
                  <a:pt x="400151" y="3657"/>
                </a:lnTo>
                <a:lnTo>
                  <a:pt x="403110" y="7505"/>
                </a:lnTo>
                <a:lnTo>
                  <a:pt x="404406" y="11988"/>
                </a:lnTo>
                <a:lnTo>
                  <a:pt x="407009" y="86537"/>
                </a:lnTo>
                <a:lnTo>
                  <a:pt x="410603" y="189331"/>
                </a:lnTo>
                <a:lnTo>
                  <a:pt x="413778" y="280263"/>
                </a:lnTo>
                <a:lnTo>
                  <a:pt x="415175" y="3203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01183" y="1988085"/>
            <a:ext cx="40005" cy="27554"/>
          </a:xfrm>
          <a:custGeom>
            <a:avLst/>
            <a:gdLst/>
            <a:ahLst/>
            <a:cxnLst/>
            <a:rect l="l" t="t" r="r" b="b"/>
            <a:pathLst>
              <a:path w="40004" h="28575">
                <a:moveTo>
                  <a:pt x="38455" y="0"/>
                </a:moveTo>
                <a:lnTo>
                  <a:pt x="0" y="1346"/>
                </a:lnTo>
                <a:lnTo>
                  <a:pt x="939" y="28448"/>
                </a:lnTo>
                <a:lnTo>
                  <a:pt x="39395" y="27114"/>
                </a:lnTo>
                <a:lnTo>
                  <a:pt x="38455" y="0"/>
                </a:lnTo>
                <a:close/>
              </a:path>
            </a:pathLst>
          </a:custGeom>
          <a:solidFill>
            <a:srgbClr val="B61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48363" y="1506923"/>
            <a:ext cx="331470" cy="180023"/>
          </a:xfrm>
          <a:custGeom>
            <a:avLst/>
            <a:gdLst/>
            <a:ahLst/>
            <a:cxnLst/>
            <a:rect l="l" t="t" r="r" b="b"/>
            <a:pathLst>
              <a:path w="331470" h="186689">
                <a:moveTo>
                  <a:pt x="226136" y="2336"/>
                </a:moveTo>
                <a:lnTo>
                  <a:pt x="3682" y="10109"/>
                </a:lnTo>
                <a:lnTo>
                  <a:pt x="3975" y="18580"/>
                </a:lnTo>
                <a:lnTo>
                  <a:pt x="0" y="18719"/>
                </a:lnTo>
                <a:lnTo>
                  <a:pt x="5587" y="178562"/>
                </a:lnTo>
                <a:lnTo>
                  <a:pt x="6311" y="183057"/>
                </a:lnTo>
                <a:lnTo>
                  <a:pt x="8661" y="185229"/>
                </a:lnTo>
                <a:lnTo>
                  <a:pt x="10972" y="186283"/>
                </a:lnTo>
                <a:lnTo>
                  <a:pt x="324230" y="175348"/>
                </a:lnTo>
                <a:lnTo>
                  <a:pt x="327609" y="174663"/>
                </a:lnTo>
                <a:lnTo>
                  <a:pt x="330365" y="172300"/>
                </a:lnTo>
                <a:lnTo>
                  <a:pt x="331431" y="170002"/>
                </a:lnTo>
                <a:lnTo>
                  <a:pt x="325609" y="3467"/>
                </a:lnTo>
                <a:lnTo>
                  <a:pt x="226174" y="3467"/>
                </a:lnTo>
                <a:lnTo>
                  <a:pt x="226136" y="2336"/>
                </a:lnTo>
                <a:close/>
              </a:path>
              <a:path w="331470" h="186689">
                <a:moveTo>
                  <a:pt x="325488" y="0"/>
                </a:moveTo>
                <a:lnTo>
                  <a:pt x="226174" y="3467"/>
                </a:lnTo>
                <a:lnTo>
                  <a:pt x="325609" y="3467"/>
                </a:lnTo>
                <a:lnTo>
                  <a:pt x="325488" y="0"/>
                </a:lnTo>
                <a:close/>
              </a:path>
            </a:pathLst>
          </a:custGeom>
          <a:solidFill>
            <a:srgbClr val="B61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53810" y="1506923"/>
            <a:ext cx="20320" cy="9797"/>
          </a:xfrm>
          <a:custGeom>
            <a:avLst/>
            <a:gdLst/>
            <a:ahLst/>
            <a:cxnLst/>
            <a:rect l="l" t="t" r="r" b="b"/>
            <a:pathLst>
              <a:path w="20320" h="10159">
                <a:moveTo>
                  <a:pt x="0" y="9639"/>
                </a:moveTo>
                <a:lnTo>
                  <a:pt x="200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52592" y="1507523"/>
            <a:ext cx="267970" cy="173287"/>
          </a:xfrm>
          <a:custGeom>
            <a:avLst/>
            <a:gdLst/>
            <a:ahLst/>
            <a:cxnLst/>
            <a:rect l="l" t="t" r="r" b="b"/>
            <a:pathLst>
              <a:path w="267970" h="179705">
                <a:moveTo>
                  <a:pt x="262407" y="0"/>
                </a:moveTo>
                <a:lnTo>
                  <a:pt x="0" y="9156"/>
                </a:lnTo>
                <a:lnTo>
                  <a:pt x="5587" y="169024"/>
                </a:lnTo>
                <a:lnTo>
                  <a:pt x="6273" y="172389"/>
                </a:lnTo>
                <a:lnTo>
                  <a:pt x="8089" y="175704"/>
                </a:lnTo>
                <a:lnTo>
                  <a:pt x="11582" y="178396"/>
                </a:lnTo>
                <a:lnTo>
                  <a:pt x="17272" y="179336"/>
                </a:lnTo>
                <a:lnTo>
                  <a:pt x="255917" y="170992"/>
                </a:lnTo>
                <a:lnTo>
                  <a:pt x="260997" y="170256"/>
                </a:lnTo>
                <a:lnTo>
                  <a:pt x="264858" y="167309"/>
                </a:lnTo>
                <a:lnTo>
                  <a:pt x="267563" y="163830"/>
                </a:lnTo>
                <a:lnTo>
                  <a:pt x="267970" y="159308"/>
                </a:lnTo>
                <a:lnTo>
                  <a:pt x="26240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92789" y="1531820"/>
            <a:ext cx="64135" cy="138385"/>
          </a:xfrm>
          <a:custGeom>
            <a:avLst/>
            <a:gdLst/>
            <a:ahLst/>
            <a:cxnLst/>
            <a:rect l="l" t="t" r="r" b="b"/>
            <a:pathLst>
              <a:path w="64135" h="143510">
                <a:moveTo>
                  <a:pt x="58813" y="0"/>
                </a:moveTo>
                <a:lnTo>
                  <a:pt x="0" y="2044"/>
                </a:lnTo>
                <a:lnTo>
                  <a:pt x="4940" y="143243"/>
                </a:lnTo>
                <a:lnTo>
                  <a:pt x="63753" y="141198"/>
                </a:lnTo>
                <a:lnTo>
                  <a:pt x="58813" y="0"/>
                </a:lnTo>
                <a:close/>
              </a:path>
            </a:pathLst>
          </a:custGeom>
          <a:solidFill>
            <a:srgbClr val="B61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92789" y="1531820"/>
            <a:ext cx="64135" cy="138385"/>
          </a:xfrm>
          <a:custGeom>
            <a:avLst/>
            <a:gdLst/>
            <a:ahLst/>
            <a:cxnLst/>
            <a:rect l="l" t="t" r="r" b="b"/>
            <a:pathLst>
              <a:path w="64135" h="143510">
                <a:moveTo>
                  <a:pt x="4940" y="143243"/>
                </a:moveTo>
                <a:lnTo>
                  <a:pt x="63753" y="141198"/>
                </a:lnTo>
                <a:lnTo>
                  <a:pt x="58813" y="0"/>
                </a:lnTo>
                <a:lnTo>
                  <a:pt x="0" y="2044"/>
                </a:lnTo>
                <a:lnTo>
                  <a:pt x="4940" y="1432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7406" y="1748724"/>
            <a:ext cx="318375" cy="306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37150" y="1874340"/>
            <a:ext cx="1033462" cy="375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89306" y="1601221"/>
            <a:ext cx="1108468" cy="569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34925" y="2021811"/>
            <a:ext cx="40640" cy="69805"/>
          </a:xfrm>
          <a:custGeom>
            <a:avLst/>
            <a:gdLst/>
            <a:ahLst/>
            <a:cxnLst/>
            <a:rect l="l" t="t" r="r" b="b"/>
            <a:pathLst>
              <a:path w="40639" h="72389">
                <a:moveTo>
                  <a:pt x="0" y="0"/>
                </a:moveTo>
                <a:lnTo>
                  <a:pt x="0" y="72224"/>
                </a:lnTo>
                <a:lnTo>
                  <a:pt x="40487" y="72224"/>
                </a:lnTo>
                <a:lnTo>
                  <a:pt x="4048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4571" y="2015688"/>
            <a:ext cx="0" cy="82051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924"/>
                </a:lnTo>
              </a:path>
            </a:pathLst>
          </a:custGeom>
          <a:ln w="32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22600" y="1568755"/>
            <a:ext cx="851738" cy="680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47394" y="1656708"/>
            <a:ext cx="609169" cy="5874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4137" y="1772671"/>
            <a:ext cx="779780" cy="326367"/>
          </a:xfrm>
          <a:custGeom>
            <a:avLst/>
            <a:gdLst/>
            <a:ahLst/>
            <a:cxnLst/>
            <a:rect l="l" t="t" r="r" b="b"/>
            <a:pathLst>
              <a:path w="779779" h="338455">
                <a:moveTo>
                  <a:pt x="708545" y="338137"/>
                </a:moveTo>
                <a:lnTo>
                  <a:pt x="711987" y="338137"/>
                </a:lnTo>
                <a:lnTo>
                  <a:pt x="715416" y="337769"/>
                </a:lnTo>
                <a:lnTo>
                  <a:pt x="719416" y="337769"/>
                </a:lnTo>
                <a:lnTo>
                  <a:pt x="748004" y="330314"/>
                </a:lnTo>
                <a:lnTo>
                  <a:pt x="753732" y="327710"/>
                </a:lnTo>
                <a:lnTo>
                  <a:pt x="758304" y="324357"/>
                </a:lnTo>
                <a:lnTo>
                  <a:pt x="763447" y="321386"/>
                </a:lnTo>
                <a:lnTo>
                  <a:pt x="767448" y="317652"/>
                </a:lnTo>
                <a:lnTo>
                  <a:pt x="771461" y="313931"/>
                </a:lnTo>
                <a:lnTo>
                  <a:pt x="774319" y="309829"/>
                </a:lnTo>
                <a:lnTo>
                  <a:pt x="776033" y="305739"/>
                </a:lnTo>
                <a:lnTo>
                  <a:pt x="778319" y="301269"/>
                </a:lnTo>
                <a:lnTo>
                  <a:pt x="778891" y="299034"/>
                </a:lnTo>
                <a:lnTo>
                  <a:pt x="778891" y="296430"/>
                </a:lnTo>
                <a:lnTo>
                  <a:pt x="779462" y="294195"/>
                </a:lnTo>
                <a:lnTo>
                  <a:pt x="779462" y="291592"/>
                </a:lnTo>
                <a:lnTo>
                  <a:pt x="779462" y="46545"/>
                </a:lnTo>
                <a:lnTo>
                  <a:pt x="779462" y="43942"/>
                </a:lnTo>
                <a:lnTo>
                  <a:pt x="778891" y="41706"/>
                </a:lnTo>
                <a:lnTo>
                  <a:pt x="778891" y="39103"/>
                </a:lnTo>
                <a:lnTo>
                  <a:pt x="778319" y="36868"/>
                </a:lnTo>
                <a:lnTo>
                  <a:pt x="776033" y="32397"/>
                </a:lnTo>
                <a:lnTo>
                  <a:pt x="774319" y="28295"/>
                </a:lnTo>
                <a:lnTo>
                  <a:pt x="771461" y="24206"/>
                </a:lnTo>
                <a:lnTo>
                  <a:pt x="767448" y="20485"/>
                </a:lnTo>
                <a:lnTo>
                  <a:pt x="763447" y="16751"/>
                </a:lnTo>
                <a:lnTo>
                  <a:pt x="758304" y="13779"/>
                </a:lnTo>
                <a:lnTo>
                  <a:pt x="753732" y="10426"/>
                </a:lnTo>
                <a:lnTo>
                  <a:pt x="748004" y="7823"/>
                </a:lnTo>
                <a:lnTo>
                  <a:pt x="742289" y="5206"/>
                </a:lnTo>
                <a:lnTo>
                  <a:pt x="736003" y="3352"/>
                </a:lnTo>
                <a:lnTo>
                  <a:pt x="729703" y="2235"/>
                </a:lnTo>
                <a:lnTo>
                  <a:pt x="722845" y="749"/>
                </a:lnTo>
                <a:lnTo>
                  <a:pt x="719416" y="368"/>
                </a:lnTo>
                <a:lnTo>
                  <a:pt x="715416" y="368"/>
                </a:lnTo>
                <a:lnTo>
                  <a:pt x="711987" y="0"/>
                </a:lnTo>
                <a:lnTo>
                  <a:pt x="708545" y="0"/>
                </a:lnTo>
                <a:lnTo>
                  <a:pt x="70916" y="0"/>
                </a:lnTo>
                <a:lnTo>
                  <a:pt x="67475" y="0"/>
                </a:lnTo>
                <a:lnTo>
                  <a:pt x="64046" y="368"/>
                </a:lnTo>
                <a:lnTo>
                  <a:pt x="60617" y="368"/>
                </a:lnTo>
                <a:lnTo>
                  <a:pt x="56616" y="749"/>
                </a:lnTo>
                <a:lnTo>
                  <a:pt x="49745" y="2235"/>
                </a:lnTo>
                <a:lnTo>
                  <a:pt x="43459" y="3352"/>
                </a:lnTo>
                <a:lnTo>
                  <a:pt x="37172" y="5206"/>
                </a:lnTo>
                <a:lnTo>
                  <a:pt x="31457" y="7823"/>
                </a:lnTo>
                <a:lnTo>
                  <a:pt x="25730" y="10426"/>
                </a:lnTo>
                <a:lnTo>
                  <a:pt x="21158" y="13779"/>
                </a:lnTo>
                <a:lnTo>
                  <a:pt x="16014" y="16751"/>
                </a:lnTo>
                <a:lnTo>
                  <a:pt x="12014" y="20485"/>
                </a:lnTo>
                <a:lnTo>
                  <a:pt x="0" y="41706"/>
                </a:lnTo>
                <a:lnTo>
                  <a:pt x="0" y="43942"/>
                </a:lnTo>
                <a:lnTo>
                  <a:pt x="0" y="46545"/>
                </a:lnTo>
                <a:lnTo>
                  <a:pt x="0" y="291592"/>
                </a:lnTo>
                <a:lnTo>
                  <a:pt x="0" y="294195"/>
                </a:lnTo>
                <a:lnTo>
                  <a:pt x="0" y="296430"/>
                </a:lnTo>
                <a:lnTo>
                  <a:pt x="571" y="299034"/>
                </a:lnTo>
                <a:lnTo>
                  <a:pt x="1143" y="301269"/>
                </a:lnTo>
                <a:lnTo>
                  <a:pt x="2857" y="305739"/>
                </a:lnTo>
                <a:lnTo>
                  <a:pt x="5715" y="309829"/>
                </a:lnTo>
                <a:lnTo>
                  <a:pt x="8572" y="313931"/>
                </a:lnTo>
                <a:lnTo>
                  <a:pt x="12014" y="317652"/>
                </a:lnTo>
                <a:lnTo>
                  <a:pt x="16014" y="321386"/>
                </a:lnTo>
                <a:lnTo>
                  <a:pt x="21158" y="324357"/>
                </a:lnTo>
                <a:lnTo>
                  <a:pt x="25730" y="327710"/>
                </a:lnTo>
                <a:lnTo>
                  <a:pt x="31457" y="330314"/>
                </a:lnTo>
                <a:lnTo>
                  <a:pt x="37172" y="332917"/>
                </a:lnTo>
                <a:lnTo>
                  <a:pt x="43459" y="334416"/>
                </a:lnTo>
                <a:lnTo>
                  <a:pt x="49745" y="335902"/>
                </a:lnTo>
                <a:lnTo>
                  <a:pt x="56616" y="337388"/>
                </a:lnTo>
                <a:lnTo>
                  <a:pt x="60617" y="337769"/>
                </a:lnTo>
                <a:lnTo>
                  <a:pt x="64046" y="337769"/>
                </a:lnTo>
                <a:lnTo>
                  <a:pt x="67475" y="338137"/>
                </a:lnTo>
                <a:lnTo>
                  <a:pt x="70916" y="338137"/>
                </a:lnTo>
                <a:lnTo>
                  <a:pt x="708545" y="338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8751" y="1581320"/>
            <a:ext cx="1905" cy="191657"/>
          </a:xfrm>
          <a:custGeom>
            <a:avLst/>
            <a:gdLst/>
            <a:ahLst/>
            <a:cxnLst/>
            <a:rect l="l" t="t" r="r" b="b"/>
            <a:pathLst>
              <a:path w="1904" h="198755">
                <a:moveTo>
                  <a:pt x="0" y="198437"/>
                </a:moveTo>
                <a:lnTo>
                  <a:pt x="15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61287" y="1538457"/>
            <a:ext cx="36830" cy="42863"/>
          </a:xfrm>
          <a:custGeom>
            <a:avLst/>
            <a:gdLst/>
            <a:ahLst/>
            <a:cxnLst/>
            <a:rect l="l" t="t" r="r" b="b"/>
            <a:pathLst>
              <a:path w="36829" h="44450">
                <a:moveTo>
                  <a:pt x="22098" y="0"/>
                </a:moveTo>
                <a:lnTo>
                  <a:pt x="14414" y="0"/>
                </a:lnTo>
                <a:lnTo>
                  <a:pt x="12814" y="1181"/>
                </a:lnTo>
                <a:lnTo>
                  <a:pt x="11214" y="1574"/>
                </a:lnTo>
                <a:lnTo>
                  <a:pt x="1600" y="13766"/>
                </a:lnTo>
                <a:lnTo>
                  <a:pt x="634" y="15341"/>
                </a:lnTo>
                <a:lnTo>
                  <a:pt x="317" y="17310"/>
                </a:lnTo>
                <a:lnTo>
                  <a:pt x="317" y="20065"/>
                </a:lnTo>
                <a:lnTo>
                  <a:pt x="0" y="22415"/>
                </a:lnTo>
                <a:lnTo>
                  <a:pt x="317" y="24384"/>
                </a:lnTo>
                <a:lnTo>
                  <a:pt x="317" y="26746"/>
                </a:lnTo>
                <a:lnTo>
                  <a:pt x="634" y="29108"/>
                </a:lnTo>
                <a:lnTo>
                  <a:pt x="1600" y="31076"/>
                </a:lnTo>
                <a:lnTo>
                  <a:pt x="2882" y="35013"/>
                </a:lnTo>
                <a:lnTo>
                  <a:pt x="4165" y="36195"/>
                </a:lnTo>
                <a:lnTo>
                  <a:pt x="6730" y="39331"/>
                </a:lnTo>
                <a:lnTo>
                  <a:pt x="9283" y="41694"/>
                </a:lnTo>
                <a:lnTo>
                  <a:pt x="11214" y="42481"/>
                </a:lnTo>
                <a:lnTo>
                  <a:pt x="12814" y="43662"/>
                </a:lnTo>
                <a:lnTo>
                  <a:pt x="14414" y="44056"/>
                </a:lnTo>
                <a:lnTo>
                  <a:pt x="16332" y="44450"/>
                </a:lnTo>
                <a:lnTo>
                  <a:pt x="19862" y="44450"/>
                </a:lnTo>
                <a:lnTo>
                  <a:pt x="22098" y="44056"/>
                </a:lnTo>
                <a:lnTo>
                  <a:pt x="23380" y="43662"/>
                </a:lnTo>
                <a:lnTo>
                  <a:pt x="24980" y="42481"/>
                </a:lnTo>
                <a:lnTo>
                  <a:pt x="26581" y="41694"/>
                </a:lnTo>
                <a:lnTo>
                  <a:pt x="35229" y="29108"/>
                </a:lnTo>
                <a:lnTo>
                  <a:pt x="36195" y="26746"/>
                </a:lnTo>
                <a:lnTo>
                  <a:pt x="36195" y="24384"/>
                </a:lnTo>
                <a:lnTo>
                  <a:pt x="36512" y="22415"/>
                </a:lnTo>
                <a:lnTo>
                  <a:pt x="36195" y="20065"/>
                </a:lnTo>
                <a:lnTo>
                  <a:pt x="36195" y="17310"/>
                </a:lnTo>
                <a:lnTo>
                  <a:pt x="35229" y="15341"/>
                </a:lnTo>
                <a:lnTo>
                  <a:pt x="34912" y="13766"/>
                </a:lnTo>
                <a:lnTo>
                  <a:pt x="23380" y="1181"/>
                </a:lnTo>
                <a:lnTo>
                  <a:pt x="2209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61287" y="1538457"/>
            <a:ext cx="36830" cy="42863"/>
          </a:xfrm>
          <a:custGeom>
            <a:avLst/>
            <a:gdLst/>
            <a:ahLst/>
            <a:cxnLst/>
            <a:rect l="l" t="t" r="r" b="b"/>
            <a:pathLst>
              <a:path w="36829" h="44450">
                <a:moveTo>
                  <a:pt x="0" y="22428"/>
                </a:moveTo>
                <a:lnTo>
                  <a:pt x="317" y="20065"/>
                </a:lnTo>
                <a:lnTo>
                  <a:pt x="317" y="17310"/>
                </a:lnTo>
                <a:lnTo>
                  <a:pt x="634" y="15341"/>
                </a:lnTo>
                <a:lnTo>
                  <a:pt x="1600" y="13766"/>
                </a:lnTo>
                <a:lnTo>
                  <a:pt x="2235" y="11798"/>
                </a:lnTo>
                <a:lnTo>
                  <a:pt x="2882" y="9829"/>
                </a:lnTo>
                <a:lnTo>
                  <a:pt x="12814" y="1181"/>
                </a:lnTo>
                <a:lnTo>
                  <a:pt x="14414" y="0"/>
                </a:lnTo>
                <a:lnTo>
                  <a:pt x="16332" y="0"/>
                </a:lnTo>
                <a:lnTo>
                  <a:pt x="18249" y="0"/>
                </a:lnTo>
                <a:lnTo>
                  <a:pt x="19862" y="0"/>
                </a:lnTo>
                <a:lnTo>
                  <a:pt x="22098" y="0"/>
                </a:lnTo>
                <a:lnTo>
                  <a:pt x="23380" y="1181"/>
                </a:lnTo>
                <a:lnTo>
                  <a:pt x="35229" y="15341"/>
                </a:lnTo>
                <a:lnTo>
                  <a:pt x="36195" y="17310"/>
                </a:lnTo>
                <a:lnTo>
                  <a:pt x="36195" y="20065"/>
                </a:lnTo>
                <a:lnTo>
                  <a:pt x="36512" y="22428"/>
                </a:lnTo>
                <a:lnTo>
                  <a:pt x="36195" y="24384"/>
                </a:lnTo>
                <a:lnTo>
                  <a:pt x="36195" y="26746"/>
                </a:lnTo>
                <a:lnTo>
                  <a:pt x="35229" y="29108"/>
                </a:lnTo>
                <a:lnTo>
                  <a:pt x="34912" y="31076"/>
                </a:lnTo>
                <a:lnTo>
                  <a:pt x="34264" y="33045"/>
                </a:lnTo>
                <a:lnTo>
                  <a:pt x="33312" y="35013"/>
                </a:lnTo>
                <a:lnTo>
                  <a:pt x="32346" y="36182"/>
                </a:lnTo>
                <a:lnTo>
                  <a:pt x="31064" y="37757"/>
                </a:lnTo>
                <a:lnTo>
                  <a:pt x="29781" y="39331"/>
                </a:lnTo>
                <a:lnTo>
                  <a:pt x="28181" y="40512"/>
                </a:lnTo>
                <a:lnTo>
                  <a:pt x="26581" y="41694"/>
                </a:lnTo>
                <a:lnTo>
                  <a:pt x="24980" y="42481"/>
                </a:lnTo>
                <a:lnTo>
                  <a:pt x="23380" y="43662"/>
                </a:lnTo>
                <a:lnTo>
                  <a:pt x="22098" y="44056"/>
                </a:lnTo>
                <a:lnTo>
                  <a:pt x="19862" y="44450"/>
                </a:lnTo>
                <a:lnTo>
                  <a:pt x="18249" y="44450"/>
                </a:lnTo>
                <a:lnTo>
                  <a:pt x="16332" y="44450"/>
                </a:lnTo>
                <a:lnTo>
                  <a:pt x="14414" y="44056"/>
                </a:lnTo>
                <a:lnTo>
                  <a:pt x="12814" y="43662"/>
                </a:lnTo>
                <a:lnTo>
                  <a:pt x="11214" y="42481"/>
                </a:lnTo>
                <a:lnTo>
                  <a:pt x="9283" y="41694"/>
                </a:lnTo>
                <a:lnTo>
                  <a:pt x="8000" y="40512"/>
                </a:lnTo>
                <a:lnTo>
                  <a:pt x="6730" y="39331"/>
                </a:lnTo>
                <a:lnTo>
                  <a:pt x="5448" y="37757"/>
                </a:lnTo>
                <a:lnTo>
                  <a:pt x="4165" y="36182"/>
                </a:lnTo>
                <a:lnTo>
                  <a:pt x="2882" y="35013"/>
                </a:lnTo>
                <a:lnTo>
                  <a:pt x="2235" y="33045"/>
                </a:lnTo>
                <a:lnTo>
                  <a:pt x="1600" y="31076"/>
                </a:lnTo>
                <a:lnTo>
                  <a:pt x="634" y="29108"/>
                </a:lnTo>
                <a:lnTo>
                  <a:pt x="317" y="26746"/>
                </a:lnTo>
                <a:lnTo>
                  <a:pt x="317" y="24384"/>
                </a:lnTo>
                <a:lnTo>
                  <a:pt x="0" y="224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88288" y="1716030"/>
            <a:ext cx="1905" cy="91848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0" y="95250"/>
                </a:moveTo>
                <a:lnTo>
                  <a:pt x="15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67651" y="1673168"/>
            <a:ext cx="41275" cy="42863"/>
          </a:xfrm>
          <a:custGeom>
            <a:avLst/>
            <a:gdLst/>
            <a:ahLst/>
            <a:cxnLst/>
            <a:rect l="l" t="t" r="r" b="b"/>
            <a:pathLst>
              <a:path w="41275" h="44450">
                <a:moveTo>
                  <a:pt x="22605" y="0"/>
                </a:moveTo>
                <a:lnTo>
                  <a:pt x="18669" y="0"/>
                </a:lnTo>
                <a:lnTo>
                  <a:pt x="16382" y="355"/>
                </a:lnTo>
                <a:lnTo>
                  <a:pt x="14744" y="723"/>
                </a:lnTo>
                <a:lnTo>
                  <a:pt x="12776" y="1790"/>
                </a:lnTo>
                <a:lnTo>
                  <a:pt x="10477" y="2514"/>
                </a:lnTo>
                <a:lnTo>
                  <a:pt x="8839" y="3581"/>
                </a:lnTo>
                <a:lnTo>
                  <a:pt x="7531" y="4660"/>
                </a:lnTo>
                <a:lnTo>
                  <a:pt x="6223" y="6451"/>
                </a:lnTo>
                <a:lnTo>
                  <a:pt x="4584" y="7886"/>
                </a:lnTo>
                <a:lnTo>
                  <a:pt x="3276" y="9677"/>
                </a:lnTo>
                <a:lnTo>
                  <a:pt x="2616" y="11468"/>
                </a:lnTo>
                <a:lnTo>
                  <a:pt x="1638" y="13627"/>
                </a:lnTo>
                <a:lnTo>
                  <a:pt x="977" y="15417"/>
                </a:lnTo>
                <a:lnTo>
                  <a:pt x="660" y="17564"/>
                </a:lnTo>
                <a:lnTo>
                  <a:pt x="0" y="19710"/>
                </a:lnTo>
                <a:lnTo>
                  <a:pt x="0" y="24739"/>
                </a:lnTo>
                <a:lnTo>
                  <a:pt x="660" y="26885"/>
                </a:lnTo>
                <a:lnTo>
                  <a:pt x="977" y="29032"/>
                </a:lnTo>
                <a:lnTo>
                  <a:pt x="1638" y="30822"/>
                </a:lnTo>
                <a:lnTo>
                  <a:pt x="2616" y="32981"/>
                </a:lnTo>
                <a:lnTo>
                  <a:pt x="3276" y="34772"/>
                </a:lnTo>
                <a:lnTo>
                  <a:pt x="4584" y="36563"/>
                </a:lnTo>
                <a:lnTo>
                  <a:pt x="6223" y="37998"/>
                </a:lnTo>
                <a:lnTo>
                  <a:pt x="8839" y="40868"/>
                </a:lnTo>
                <a:lnTo>
                  <a:pt x="10477" y="41935"/>
                </a:lnTo>
                <a:lnTo>
                  <a:pt x="12776" y="42659"/>
                </a:lnTo>
                <a:lnTo>
                  <a:pt x="14744" y="43370"/>
                </a:lnTo>
                <a:lnTo>
                  <a:pt x="16382" y="44094"/>
                </a:lnTo>
                <a:lnTo>
                  <a:pt x="18669" y="44450"/>
                </a:lnTo>
                <a:lnTo>
                  <a:pt x="22605" y="44450"/>
                </a:lnTo>
                <a:lnTo>
                  <a:pt x="38328" y="32981"/>
                </a:lnTo>
                <a:lnTo>
                  <a:pt x="39636" y="30822"/>
                </a:lnTo>
                <a:lnTo>
                  <a:pt x="39966" y="29032"/>
                </a:lnTo>
                <a:lnTo>
                  <a:pt x="40297" y="26885"/>
                </a:lnTo>
                <a:lnTo>
                  <a:pt x="40944" y="24739"/>
                </a:lnTo>
                <a:lnTo>
                  <a:pt x="41275" y="22225"/>
                </a:lnTo>
                <a:lnTo>
                  <a:pt x="40944" y="19710"/>
                </a:lnTo>
                <a:lnTo>
                  <a:pt x="40297" y="17564"/>
                </a:lnTo>
                <a:lnTo>
                  <a:pt x="39966" y="15417"/>
                </a:lnTo>
                <a:lnTo>
                  <a:pt x="39636" y="13627"/>
                </a:lnTo>
                <a:lnTo>
                  <a:pt x="38328" y="11468"/>
                </a:lnTo>
                <a:lnTo>
                  <a:pt x="37668" y="9677"/>
                </a:lnTo>
                <a:lnTo>
                  <a:pt x="36360" y="7886"/>
                </a:lnTo>
                <a:lnTo>
                  <a:pt x="35051" y="6451"/>
                </a:lnTo>
                <a:lnTo>
                  <a:pt x="33743" y="4660"/>
                </a:lnTo>
                <a:lnTo>
                  <a:pt x="30467" y="2514"/>
                </a:lnTo>
                <a:lnTo>
                  <a:pt x="28828" y="1790"/>
                </a:lnTo>
                <a:lnTo>
                  <a:pt x="26860" y="723"/>
                </a:lnTo>
                <a:lnTo>
                  <a:pt x="24561" y="355"/>
                </a:lnTo>
                <a:lnTo>
                  <a:pt x="22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67651" y="1673168"/>
            <a:ext cx="41275" cy="42863"/>
          </a:xfrm>
          <a:custGeom>
            <a:avLst/>
            <a:gdLst/>
            <a:ahLst/>
            <a:cxnLst/>
            <a:rect l="l" t="t" r="r" b="b"/>
            <a:pathLst>
              <a:path w="41275" h="44450">
                <a:moveTo>
                  <a:pt x="0" y="22225"/>
                </a:moveTo>
                <a:lnTo>
                  <a:pt x="0" y="19710"/>
                </a:lnTo>
                <a:lnTo>
                  <a:pt x="660" y="17564"/>
                </a:lnTo>
                <a:lnTo>
                  <a:pt x="977" y="15417"/>
                </a:lnTo>
                <a:lnTo>
                  <a:pt x="1638" y="13627"/>
                </a:lnTo>
                <a:lnTo>
                  <a:pt x="2616" y="11468"/>
                </a:lnTo>
                <a:lnTo>
                  <a:pt x="3276" y="9677"/>
                </a:lnTo>
                <a:lnTo>
                  <a:pt x="4584" y="7886"/>
                </a:lnTo>
                <a:lnTo>
                  <a:pt x="6223" y="6451"/>
                </a:lnTo>
                <a:lnTo>
                  <a:pt x="7531" y="4660"/>
                </a:lnTo>
                <a:lnTo>
                  <a:pt x="8839" y="3581"/>
                </a:lnTo>
                <a:lnTo>
                  <a:pt x="10477" y="2514"/>
                </a:lnTo>
                <a:lnTo>
                  <a:pt x="12776" y="1790"/>
                </a:lnTo>
                <a:lnTo>
                  <a:pt x="14744" y="711"/>
                </a:lnTo>
                <a:lnTo>
                  <a:pt x="16382" y="355"/>
                </a:lnTo>
                <a:lnTo>
                  <a:pt x="18669" y="0"/>
                </a:lnTo>
                <a:lnTo>
                  <a:pt x="20637" y="0"/>
                </a:lnTo>
                <a:lnTo>
                  <a:pt x="22605" y="0"/>
                </a:lnTo>
                <a:lnTo>
                  <a:pt x="24561" y="355"/>
                </a:lnTo>
                <a:lnTo>
                  <a:pt x="26860" y="711"/>
                </a:lnTo>
                <a:lnTo>
                  <a:pt x="28828" y="1790"/>
                </a:lnTo>
                <a:lnTo>
                  <a:pt x="30467" y="2514"/>
                </a:lnTo>
                <a:lnTo>
                  <a:pt x="32105" y="3581"/>
                </a:lnTo>
                <a:lnTo>
                  <a:pt x="33743" y="4660"/>
                </a:lnTo>
                <a:lnTo>
                  <a:pt x="35051" y="6451"/>
                </a:lnTo>
                <a:lnTo>
                  <a:pt x="36360" y="7886"/>
                </a:lnTo>
                <a:lnTo>
                  <a:pt x="37668" y="9677"/>
                </a:lnTo>
                <a:lnTo>
                  <a:pt x="38328" y="11468"/>
                </a:lnTo>
                <a:lnTo>
                  <a:pt x="39636" y="13627"/>
                </a:lnTo>
                <a:lnTo>
                  <a:pt x="39966" y="15417"/>
                </a:lnTo>
                <a:lnTo>
                  <a:pt x="40297" y="17564"/>
                </a:lnTo>
                <a:lnTo>
                  <a:pt x="40944" y="19710"/>
                </a:lnTo>
                <a:lnTo>
                  <a:pt x="41275" y="22225"/>
                </a:lnTo>
                <a:lnTo>
                  <a:pt x="40944" y="24739"/>
                </a:lnTo>
                <a:lnTo>
                  <a:pt x="40297" y="26885"/>
                </a:lnTo>
                <a:lnTo>
                  <a:pt x="39966" y="29032"/>
                </a:lnTo>
                <a:lnTo>
                  <a:pt x="39636" y="30822"/>
                </a:lnTo>
                <a:lnTo>
                  <a:pt x="38328" y="32981"/>
                </a:lnTo>
                <a:lnTo>
                  <a:pt x="37668" y="34772"/>
                </a:lnTo>
                <a:lnTo>
                  <a:pt x="36360" y="36563"/>
                </a:lnTo>
                <a:lnTo>
                  <a:pt x="35051" y="37998"/>
                </a:lnTo>
                <a:lnTo>
                  <a:pt x="33743" y="39433"/>
                </a:lnTo>
                <a:lnTo>
                  <a:pt x="22605" y="44450"/>
                </a:lnTo>
                <a:lnTo>
                  <a:pt x="20637" y="44450"/>
                </a:lnTo>
                <a:lnTo>
                  <a:pt x="18669" y="44450"/>
                </a:lnTo>
                <a:lnTo>
                  <a:pt x="16382" y="44094"/>
                </a:lnTo>
                <a:lnTo>
                  <a:pt x="14744" y="43370"/>
                </a:lnTo>
                <a:lnTo>
                  <a:pt x="12776" y="42659"/>
                </a:lnTo>
                <a:lnTo>
                  <a:pt x="10477" y="41935"/>
                </a:lnTo>
                <a:lnTo>
                  <a:pt x="8839" y="40868"/>
                </a:lnTo>
                <a:lnTo>
                  <a:pt x="7531" y="39433"/>
                </a:lnTo>
                <a:lnTo>
                  <a:pt x="6223" y="37998"/>
                </a:lnTo>
                <a:lnTo>
                  <a:pt x="4584" y="36563"/>
                </a:lnTo>
                <a:lnTo>
                  <a:pt x="3276" y="34772"/>
                </a:lnTo>
                <a:lnTo>
                  <a:pt x="2616" y="32981"/>
                </a:lnTo>
                <a:lnTo>
                  <a:pt x="1638" y="30822"/>
                </a:lnTo>
                <a:lnTo>
                  <a:pt x="977" y="29032"/>
                </a:lnTo>
                <a:lnTo>
                  <a:pt x="660" y="26885"/>
                </a:lnTo>
                <a:lnTo>
                  <a:pt x="0" y="24739"/>
                </a:lnTo>
                <a:lnTo>
                  <a:pt x="0" y="22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56563" y="1716030"/>
            <a:ext cx="1905" cy="91848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0" y="95250"/>
                </a:moveTo>
                <a:lnTo>
                  <a:pt x="15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32750" y="1673168"/>
            <a:ext cx="44450" cy="42863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4345" y="0"/>
                </a:moveTo>
                <a:lnTo>
                  <a:pt x="20104" y="0"/>
                </a:lnTo>
                <a:lnTo>
                  <a:pt x="17640" y="355"/>
                </a:lnTo>
                <a:lnTo>
                  <a:pt x="15519" y="723"/>
                </a:lnTo>
                <a:lnTo>
                  <a:pt x="13398" y="1790"/>
                </a:lnTo>
                <a:lnTo>
                  <a:pt x="11645" y="2514"/>
                </a:lnTo>
                <a:lnTo>
                  <a:pt x="8115" y="4660"/>
                </a:lnTo>
                <a:lnTo>
                  <a:pt x="6350" y="6451"/>
                </a:lnTo>
                <a:lnTo>
                  <a:pt x="5295" y="7886"/>
                </a:lnTo>
                <a:lnTo>
                  <a:pt x="2476" y="11468"/>
                </a:lnTo>
                <a:lnTo>
                  <a:pt x="1765" y="13627"/>
                </a:lnTo>
                <a:lnTo>
                  <a:pt x="1409" y="15417"/>
                </a:lnTo>
                <a:lnTo>
                  <a:pt x="355" y="17564"/>
                </a:lnTo>
                <a:lnTo>
                  <a:pt x="355" y="19710"/>
                </a:lnTo>
                <a:lnTo>
                  <a:pt x="0" y="22225"/>
                </a:lnTo>
                <a:lnTo>
                  <a:pt x="355" y="24739"/>
                </a:lnTo>
                <a:lnTo>
                  <a:pt x="355" y="26885"/>
                </a:lnTo>
                <a:lnTo>
                  <a:pt x="1409" y="29032"/>
                </a:lnTo>
                <a:lnTo>
                  <a:pt x="1765" y="30822"/>
                </a:lnTo>
                <a:lnTo>
                  <a:pt x="2476" y="32981"/>
                </a:lnTo>
                <a:lnTo>
                  <a:pt x="5295" y="36563"/>
                </a:lnTo>
                <a:lnTo>
                  <a:pt x="6350" y="37998"/>
                </a:lnTo>
                <a:lnTo>
                  <a:pt x="20104" y="44450"/>
                </a:lnTo>
                <a:lnTo>
                  <a:pt x="24345" y="44450"/>
                </a:lnTo>
                <a:lnTo>
                  <a:pt x="40220" y="34772"/>
                </a:lnTo>
                <a:lnTo>
                  <a:pt x="41630" y="32981"/>
                </a:lnTo>
                <a:lnTo>
                  <a:pt x="42684" y="30822"/>
                </a:lnTo>
                <a:lnTo>
                  <a:pt x="43040" y="29032"/>
                </a:lnTo>
                <a:lnTo>
                  <a:pt x="44450" y="24739"/>
                </a:lnTo>
                <a:lnTo>
                  <a:pt x="44450" y="19710"/>
                </a:lnTo>
                <a:lnTo>
                  <a:pt x="43040" y="15417"/>
                </a:lnTo>
                <a:lnTo>
                  <a:pt x="42684" y="13627"/>
                </a:lnTo>
                <a:lnTo>
                  <a:pt x="41630" y="11468"/>
                </a:lnTo>
                <a:lnTo>
                  <a:pt x="40220" y="9677"/>
                </a:lnTo>
                <a:lnTo>
                  <a:pt x="39154" y="7886"/>
                </a:lnTo>
                <a:lnTo>
                  <a:pt x="35979" y="4660"/>
                </a:lnTo>
                <a:lnTo>
                  <a:pt x="32448" y="2514"/>
                </a:lnTo>
                <a:lnTo>
                  <a:pt x="30695" y="1790"/>
                </a:lnTo>
                <a:lnTo>
                  <a:pt x="28575" y="723"/>
                </a:lnTo>
                <a:lnTo>
                  <a:pt x="243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32750" y="1673168"/>
            <a:ext cx="44450" cy="42863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22225"/>
                </a:moveTo>
                <a:lnTo>
                  <a:pt x="355" y="19710"/>
                </a:lnTo>
                <a:lnTo>
                  <a:pt x="355" y="17564"/>
                </a:lnTo>
                <a:lnTo>
                  <a:pt x="1409" y="15417"/>
                </a:lnTo>
                <a:lnTo>
                  <a:pt x="1765" y="13627"/>
                </a:lnTo>
                <a:lnTo>
                  <a:pt x="2476" y="11468"/>
                </a:lnTo>
                <a:lnTo>
                  <a:pt x="3873" y="9677"/>
                </a:lnTo>
                <a:lnTo>
                  <a:pt x="5295" y="7886"/>
                </a:lnTo>
                <a:lnTo>
                  <a:pt x="6350" y="6451"/>
                </a:lnTo>
                <a:lnTo>
                  <a:pt x="8115" y="4660"/>
                </a:lnTo>
                <a:lnTo>
                  <a:pt x="9880" y="3581"/>
                </a:lnTo>
                <a:lnTo>
                  <a:pt x="11645" y="2514"/>
                </a:lnTo>
                <a:lnTo>
                  <a:pt x="13398" y="1790"/>
                </a:lnTo>
                <a:lnTo>
                  <a:pt x="15519" y="711"/>
                </a:lnTo>
                <a:lnTo>
                  <a:pt x="17640" y="355"/>
                </a:lnTo>
                <a:lnTo>
                  <a:pt x="20104" y="0"/>
                </a:lnTo>
                <a:lnTo>
                  <a:pt x="22225" y="0"/>
                </a:lnTo>
                <a:lnTo>
                  <a:pt x="24345" y="0"/>
                </a:lnTo>
                <a:lnTo>
                  <a:pt x="26454" y="355"/>
                </a:lnTo>
                <a:lnTo>
                  <a:pt x="28575" y="711"/>
                </a:lnTo>
                <a:lnTo>
                  <a:pt x="30695" y="1790"/>
                </a:lnTo>
                <a:lnTo>
                  <a:pt x="40220" y="9677"/>
                </a:lnTo>
                <a:lnTo>
                  <a:pt x="41630" y="11468"/>
                </a:lnTo>
                <a:lnTo>
                  <a:pt x="42684" y="13627"/>
                </a:lnTo>
                <a:lnTo>
                  <a:pt x="43040" y="15417"/>
                </a:lnTo>
                <a:lnTo>
                  <a:pt x="43738" y="17564"/>
                </a:lnTo>
                <a:lnTo>
                  <a:pt x="44450" y="19710"/>
                </a:lnTo>
                <a:lnTo>
                  <a:pt x="44450" y="22225"/>
                </a:lnTo>
                <a:lnTo>
                  <a:pt x="44450" y="24739"/>
                </a:lnTo>
                <a:lnTo>
                  <a:pt x="43738" y="26885"/>
                </a:lnTo>
                <a:lnTo>
                  <a:pt x="43040" y="29032"/>
                </a:lnTo>
                <a:lnTo>
                  <a:pt x="42684" y="30822"/>
                </a:lnTo>
                <a:lnTo>
                  <a:pt x="41630" y="32981"/>
                </a:lnTo>
                <a:lnTo>
                  <a:pt x="40220" y="34772"/>
                </a:lnTo>
                <a:lnTo>
                  <a:pt x="39154" y="36563"/>
                </a:lnTo>
                <a:lnTo>
                  <a:pt x="37744" y="37998"/>
                </a:lnTo>
                <a:lnTo>
                  <a:pt x="35979" y="39433"/>
                </a:lnTo>
                <a:lnTo>
                  <a:pt x="34226" y="40868"/>
                </a:lnTo>
                <a:lnTo>
                  <a:pt x="32448" y="41935"/>
                </a:lnTo>
                <a:lnTo>
                  <a:pt x="30695" y="42659"/>
                </a:lnTo>
                <a:lnTo>
                  <a:pt x="28575" y="43370"/>
                </a:lnTo>
                <a:lnTo>
                  <a:pt x="26454" y="44094"/>
                </a:lnTo>
                <a:lnTo>
                  <a:pt x="24345" y="44450"/>
                </a:lnTo>
                <a:lnTo>
                  <a:pt x="22225" y="44450"/>
                </a:lnTo>
                <a:lnTo>
                  <a:pt x="20104" y="44450"/>
                </a:lnTo>
                <a:lnTo>
                  <a:pt x="17640" y="44094"/>
                </a:lnTo>
                <a:lnTo>
                  <a:pt x="15519" y="43370"/>
                </a:lnTo>
                <a:lnTo>
                  <a:pt x="13398" y="42659"/>
                </a:lnTo>
                <a:lnTo>
                  <a:pt x="11645" y="41935"/>
                </a:lnTo>
                <a:lnTo>
                  <a:pt x="9880" y="40868"/>
                </a:lnTo>
                <a:lnTo>
                  <a:pt x="8115" y="39433"/>
                </a:lnTo>
                <a:lnTo>
                  <a:pt x="6350" y="37998"/>
                </a:lnTo>
                <a:lnTo>
                  <a:pt x="5295" y="36563"/>
                </a:lnTo>
                <a:lnTo>
                  <a:pt x="3873" y="34772"/>
                </a:lnTo>
                <a:lnTo>
                  <a:pt x="2476" y="32981"/>
                </a:lnTo>
                <a:lnTo>
                  <a:pt x="1765" y="30822"/>
                </a:lnTo>
                <a:lnTo>
                  <a:pt x="1409" y="29032"/>
                </a:lnTo>
                <a:lnTo>
                  <a:pt x="355" y="26885"/>
                </a:lnTo>
                <a:lnTo>
                  <a:pt x="355" y="24739"/>
                </a:lnTo>
                <a:lnTo>
                  <a:pt x="0" y="22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56563" y="2054339"/>
            <a:ext cx="1905" cy="142671"/>
          </a:xfrm>
          <a:custGeom>
            <a:avLst/>
            <a:gdLst/>
            <a:ahLst/>
            <a:cxnLst/>
            <a:rect l="l" t="t" r="r" b="b"/>
            <a:pathLst>
              <a:path w="1904" h="147955">
                <a:moveTo>
                  <a:pt x="0" y="0"/>
                </a:moveTo>
                <a:lnTo>
                  <a:pt x="1587" y="1476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40688" y="2190579"/>
            <a:ext cx="28575" cy="42863"/>
          </a:xfrm>
          <a:custGeom>
            <a:avLst/>
            <a:gdLst/>
            <a:ahLst/>
            <a:cxnLst/>
            <a:rect l="l" t="t" r="r" b="b"/>
            <a:pathLst>
              <a:path w="28575" h="44450">
                <a:moveTo>
                  <a:pt x="28575" y="0"/>
                </a:moveTo>
                <a:lnTo>
                  <a:pt x="0" y="0"/>
                </a:lnTo>
                <a:lnTo>
                  <a:pt x="14287" y="444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67651" y="2051277"/>
            <a:ext cx="1905" cy="142671"/>
          </a:xfrm>
          <a:custGeom>
            <a:avLst/>
            <a:gdLst/>
            <a:ahLst/>
            <a:cxnLst/>
            <a:rect l="l" t="t" r="r" b="b"/>
            <a:pathLst>
              <a:path w="1904" h="147955">
                <a:moveTo>
                  <a:pt x="0" y="0"/>
                </a:moveTo>
                <a:lnTo>
                  <a:pt x="1587" y="1476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53363" y="2189049"/>
            <a:ext cx="27305" cy="41638"/>
          </a:xfrm>
          <a:custGeom>
            <a:avLst/>
            <a:gdLst/>
            <a:ahLst/>
            <a:cxnLst/>
            <a:rect l="l" t="t" r="r" b="b"/>
            <a:pathLst>
              <a:path w="27304" h="43180">
                <a:moveTo>
                  <a:pt x="26987" y="0"/>
                </a:moveTo>
                <a:lnTo>
                  <a:pt x="0" y="0"/>
                </a:lnTo>
                <a:lnTo>
                  <a:pt x="13322" y="42862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10576" y="1962491"/>
            <a:ext cx="147955" cy="56946"/>
          </a:xfrm>
          <a:custGeom>
            <a:avLst/>
            <a:gdLst/>
            <a:ahLst/>
            <a:cxnLst/>
            <a:rect l="l" t="t" r="r" b="b"/>
            <a:pathLst>
              <a:path w="147954" h="59055">
                <a:moveTo>
                  <a:pt x="0" y="58737"/>
                </a:moveTo>
                <a:lnTo>
                  <a:pt x="147637" y="58737"/>
                </a:lnTo>
                <a:lnTo>
                  <a:pt x="147637" y="0"/>
                </a:lnTo>
                <a:lnTo>
                  <a:pt x="0" y="0"/>
                </a:lnTo>
                <a:lnTo>
                  <a:pt x="0" y="58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10576" y="1962491"/>
            <a:ext cx="147955" cy="56946"/>
          </a:xfrm>
          <a:custGeom>
            <a:avLst/>
            <a:gdLst/>
            <a:ahLst/>
            <a:cxnLst/>
            <a:rect l="l" t="t" r="r" b="b"/>
            <a:pathLst>
              <a:path w="147954" h="59055">
                <a:moveTo>
                  <a:pt x="0" y="0"/>
                </a:moveTo>
                <a:lnTo>
                  <a:pt x="147637" y="0"/>
                </a:lnTo>
                <a:lnTo>
                  <a:pt x="147637" y="58737"/>
                </a:lnTo>
                <a:lnTo>
                  <a:pt x="0" y="587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74"/>
          <p:cNvSpPr txBox="1">
            <a:spLocks/>
          </p:cNvSpPr>
          <p:nvPr/>
        </p:nvSpPr>
        <p:spPr>
          <a:xfrm>
            <a:off x="497739" y="16903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IE" dirty="0" smtClean="0"/>
              <a:t>Component </a:t>
            </a:r>
            <a:r>
              <a:rPr lang="en-IE" spc="-5" dirty="0" smtClean="0"/>
              <a:t>Development</a:t>
            </a:r>
            <a:r>
              <a:rPr lang="en-IE" spc="-105" dirty="0" smtClean="0"/>
              <a:t> </a:t>
            </a:r>
            <a:r>
              <a:rPr lang="en-IE" spc="-5" dirty="0" smtClean="0"/>
              <a:t>Lifecycle</a:t>
            </a:r>
            <a:endParaRPr lang="en-IE" spc="-5" dirty="0"/>
          </a:p>
        </p:txBody>
      </p:sp>
    </p:spTree>
    <p:extLst>
      <p:ext uri="{BB962C8B-B14F-4D97-AF65-F5344CB8AC3E}">
        <p14:creationId xmlns:p14="http://schemas.microsoft.com/office/powerpoint/2010/main" val="203808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82976" y="1792792"/>
            <a:ext cx="1905" cy="3536156"/>
          </a:xfrm>
          <a:custGeom>
            <a:avLst/>
            <a:gdLst/>
            <a:ahLst/>
            <a:cxnLst/>
            <a:rect l="l" t="t" r="r" b="b"/>
            <a:pathLst>
              <a:path w="1904" h="3667125">
                <a:moveTo>
                  <a:pt x="0" y="0"/>
                </a:moveTo>
                <a:lnTo>
                  <a:pt x="1587" y="3666896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6613" y="1792792"/>
            <a:ext cx="1905" cy="3536156"/>
          </a:xfrm>
          <a:custGeom>
            <a:avLst/>
            <a:gdLst/>
            <a:ahLst/>
            <a:cxnLst/>
            <a:rect l="l" t="t" r="r" b="b"/>
            <a:pathLst>
              <a:path w="1904" h="3667125">
                <a:moveTo>
                  <a:pt x="0" y="0"/>
                </a:moveTo>
                <a:lnTo>
                  <a:pt x="1587" y="3666896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8188" y="1757363"/>
            <a:ext cx="1905" cy="3536156"/>
          </a:xfrm>
          <a:custGeom>
            <a:avLst/>
            <a:gdLst/>
            <a:ahLst/>
            <a:cxnLst/>
            <a:rect l="l" t="t" r="r" b="b"/>
            <a:pathLst>
              <a:path w="1904" h="3667125">
                <a:moveTo>
                  <a:pt x="0" y="0"/>
                </a:moveTo>
                <a:lnTo>
                  <a:pt x="1587" y="3666896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3701" y="1792792"/>
            <a:ext cx="1905" cy="3536156"/>
          </a:xfrm>
          <a:custGeom>
            <a:avLst/>
            <a:gdLst/>
            <a:ahLst/>
            <a:cxnLst/>
            <a:rect l="l" t="t" r="r" b="b"/>
            <a:pathLst>
              <a:path w="1905" h="3667125">
                <a:moveTo>
                  <a:pt x="0" y="0"/>
                </a:moveTo>
                <a:lnTo>
                  <a:pt x="1587" y="3666896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4226" y="1792792"/>
            <a:ext cx="1905" cy="3536156"/>
          </a:xfrm>
          <a:custGeom>
            <a:avLst/>
            <a:gdLst/>
            <a:ahLst/>
            <a:cxnLst/>
            <a:rect l="l" t="t" r="r" b="b"/>
            <a:pathLst>
              <a:path w="1904" h="3667125">
                <a:moveTo>
                  <a:pt x="0" y="0"/>
                </a:moveTo>
                <a:lnTo>
                  <a:pt x="1587" y="3666896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075" y="2065054"/>
            <a:ext cx="7777480" cy="1837"/>
          </a:xfrm>
          <a:custGeom>
            <a:avLst/>
            <a:gdLst/>
            <a:ahLst/>
            <a:cxnLst/>
            <a:rect l="l" t="t" r="r" b="b"/>
            <a:pathLst>
              <a:path w="7777480" h="1905">
                <a:moveTo>
                  <a:pt x="0" y="0"/>
                </a:moveTo>
                <a:lnTo>
                  <a:pt x="7777162" y="1587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075" y="2735546"/>
            <a:ext cx="7777480" cy="1837"/>
          </a:xfrm>
          <a:custGeom>
            <a:avLst/>
            <a:gdLst/>
            <a:ahLst/>
            <a:cxnLst/>
            <a:rect l="l" t="t" r="r" b="b"/>
            <a:pathLst>
              <a:path w="7777480" h="1905">
                <a:moveTo>
                  <a:pt x="0" y="0"/>
                </a:moveTo>
                <a:lnTo>
                  <a:pt x="7777162" y="1587"/>
                </a:lnTo>
              </a:path>
            </a:pathLst>
          </a:custGeom>
          <a:ln w="127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49045" y="1714500"/>
            <a:ext cx="895350" cy="245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execution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149" y="3006498"/>
            <a:ext cx="983615" cy="216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component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914" y="1686946"/>
            <a:ext cx="6241415" cy="245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74445" algn="l"/>
                <a:tab pos="2833370" algn="l"/>
                <a:tab pos="3961765" algn="l"/>
                <a:tab pos="5177790" algn="l"/>
              </a:tabLst>
            </a:pPr>
            <a:r>
              <a:rPr sz="1600" spc="-5" dirty="0">
                <a:latin typeface="Arial"/>
                <a:cs typeface="Arial"/>
              </a:rPr>
              <a:t>phase	development	packaging	distribution	deployment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75511" y="2106850"/>
            <a:ext cx="687083" cy="51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0625" y="2091078"/>
            <a:ext cx="647700" cy="598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4441" y="2404528"/>
            <a:ext cx="518159" cy="208802"/>
          </a:xfrm>
          <a:custGeom>
            <a:avLst/>
            <a:gdLst/>
            <a:ahLst/>
            <a:cxnLst/>
            <a:rect l="l" t="t" r="r" b="b"/>
            <a:pathLst>
              <a:path w="518160" h="216535">
                <a:moveTo>
                  <a:pt x="0" y="216176"/>
                </a:moveTo>
                <a:lnTo>
                  <a:pt x="518160" y="216176"/>
                </a:lnTo>
                <a:lnTo>
                  <a:pt x="518160" y="0"/>
                </a:lnTo>
                <a:lnTo>
                  <a:pt x="0" y="0"/>
                </a:lnTo>
                <a:lnTo>
                  <a:pt x="0" y="21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0167" y="2436316"/>
            <a:ext cx="257810" cy="143283"/>
          </a:xfrm>
          <a:custGeom>
            <a:avLst/>
            <a:gdLst/>
            <a:ahLst/>
            <a:cxnLst/>
            <a:rect l="l" t="t" r="r" b="b"/>
            <a:pathLst>
              <a:path w="257810" h="148589">
                <a:moveTo>
                  <a:pt x="233807" y="148361"/>
                </a:moveTo>
                <a:lnTo>
                  <a:pt x="234937" y="148043"/>
                </a:lnTo>
                <a:lnTo>
                  <a:pt x="236067" y="148043"/>
                </a:lnTo>
                <a:lnTo>
                  <a:pt x="237578" y="147878"/>
                </a:lnTo>
                <a:lnTo>
                  <a:pt x="238709" y="147713"/>
                </a:lnTo>
                <a:lnTo>
                  <a:pt x="240779" y="147231"/>
                </a:lnTo>
                <a:lnTo>
                  <a:pt x="243052" y="146735"/>
                </a:lnTo>
                <a:lnTo>
                  <a:pt x="253237" y="139230"/>
                </a:lnTo>
                <a:lnTo>
                  <a:pt x="254749" y="137426"/>
                </a:lnTo>
                <a:lnTo>
                  <a:pt x="255689" y="135635"/>
                </a:lnTo>
                <a:lnTo>
                  <a:pt x="256260" y="133845"/>
                </a:lnTo>
                <a:lnTo>
                  <a:pt x="257009" y="131876"/>
                </a:lnTo>
                <a:lnTo>
                  <a:pt x="257200" y="130898"/>
                </a:lnTo>
                <a:lnTo>
                  <a:pt x="257200" y="129755"/>
                </a:lnTo>
                <a:lnTo>
                  <a:pt x="257581" y="128777"/>
                </a:lnTo>
                <a:lnTo>
                  <a:pt x="257581" y="19265"/>
                </a:lnTo>
                <a:lnTo>
                  <a:pt x="257200" y="18287"/>
                </a:lnTo>
                <a:lnTo>
                  <a:pt x="257200" y="17310"/>
                </a:lnTo>
                <a:lnTo>
                  <a:pt x="257009" y="16332"/>
                </a:lnTo>
                <a:lnTo>
                  <a:pt x="256260" y="14211"/>
                </a:lnTo>
                <a:lnTo>
                  <a:pt x="255689" y="12407"/>
                </a:lnTo>
                <a:lnTo>
                  <a:pt x="254749" y="10617"/>
                </a:lnTo>
                <a:lnTo>
                  <a:pt x="253237" y="8813"/>
                </a:lnTo>
                <a:lnTo>
                  <a:pt x="252107" y="7353"/>
                </a:lnTo>
                <a:lnTo>
                  <a:pt x="236067" y="0"/>
                </a:lnTo>
                <a:lnTo>
                  <a:pt x="234937" y="0"/>
                </a:lnTo>
                <a:lnTo>
                  <a:pt x="233807" y="0"/>
                </a:lnTo>
                <a:lnTo>
                  <a:pt x="23583" y="0"/>
                </a:lnTo>
                <a:lnTo>
                  <a:pt x="22453" y="0"/>
                </a:lnTo>
                <a:lnTo>
                  <a:pt x="21132" y="0"/>
                </a:lnTo>
                <a:lnTo>
                  <a:pt x="20002" y="165"/>
                </a:lnTo>
                <a:lnTo>
                  <a:pt x="3022" y="10617"/>
                </a:lnTo>
                <a:lnTo>
                  <a:pt x="1892" y="12407"/>
                </a:lnTo>
                <a:lnTo>
                  <a:pt x="1130" y="14211"/>
                </a:lnTo>
                <a:lnTo>
                  <a:pt x="381" y="16332"/>
                </a:lnTo>
                <a:lnTo>
                  <a:pt x="190" y="17310"/>
                </a:lnTo>
                <a:lnTo>
                  <a:pt x="190" y="18287"/>
                </a:lnTo>
                <a:lnTo>
                  <a:pt x="0" y="19265"/>
                </a:lnTo>
                <a:lnTo>
                  <a:pt x="0" y="20243"/>
                </a:lnTo>
                <a:lnTo>
                  <a:pt x="0" y="127800"/>
                </a:lnTo>
                <a:lnTo>
                  <a:pt x="0" y="128777"/>
                </a:lnTo>
                <a:lnTo>
                  <a:pt x="190" y="129755"/>
                </a:lnTo>
                <a:lnTo>
                  <a:pt x="190" y="130898"/>
                </a:lnTo>
                <a:lnTo>
                  <a:pt x="381" y="131876"/>
                </a:lnTo>
                <a:lnTo>
                  <a:pt x="1130" y="133845"/>
                </a:lnTo>
                <a:lnTo>
                  <a:pt x="1892" y="135635"/>
                </a:lnTo>
                <a:lnTo>
                  <a:pt x="3022" y="137426"/>
                </a:lnTo>
                <a:lnTo>
                  <a:pt x="4152" y="139230"/>
                </a:lnTo>
                <a:lnTo>
                  <a:pt x="16598" y="147231"/>
                </a:lnTo>
                <a:lnTo>
                  <a:pt x="18681" y="147713"/>
                </a:lnTo>
                <a:lnTo>
                  <a:pt x="20002" y="147878"/>
                </a:lnTo>
                <a:lnTo>
                  <a:pt x="21132" y="148043"/>
                </a:lnTo>
                <a:lnTo>
                  <a:pt x="22453" y="148043"/>
                </a:lnTo>
                <a:lnTo>
                  <a:pt x="23583" y="148361"/>
                </a:lnTo>
                <a:lnTo>
                  <a:pt x="233807" y="1483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3195" y="2344725"/>
            <a:ext cx="635" cy="91848"/>
          </a:xfrm>
          <a:custGeom>
            <a:avLst/>
            <a:gdLst/>
            <a:ahLst/>
            <a:cxnLst/>
            <a:rect l="l" t="t" r="r" b="b"/>
            <a:pathLst>
              <a:path w="635" h="95250">
                <a:moveTo>
                  <a:pt x="0" y="94983"/>
                </a:moveTo>
                <a:lnTo>
                  <a:pt x="55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2438" y="2326784"/>
            <a:ext cx="21590" cy="18370"/>
          </a:xfrm>
          <a:custGeom>
            <a:avLst/>
            <a:gdLst/>
            <a:ahLst/>
            <a:cxnLst/>
            <a:rect l="l" t="t" r="r" b="b"/>
            <a:pathLst>
              <a:path w="21589" h="19050">
                <a:moveTo>
                  <a:pt x="12941" y="0"/>
                </a:moveTo>
                <a:lnTo>
                  <a:pt x="8559" y="0"/>
                </a:lnTo>
                <a:lnTo>
                  <a:pt x="7416" y="330"/>
                </a:lnTo>
                <a:lnTo>
                  <a:pt x="5511" y="990"/>
                </a:lnTo>
                <a:lnTo>
                  <a:pt x="4572" y="1485"/>
                </a:lnTo>
                <a:lnTo>
                  <a:pt x="4000" y="1981"/>
                </a:lnTo>
                <a:lnTo>
                  <a:pt x="3048" y="2628"/>
                </a:lnTo>
                <a:lnTo>
                  <a:pt x="2286" y="3289"/>
                </a:lnTo>
                <a:lnTo>
                  <a:pt x="1905" y="4114"/>
                </a:lnTo>
                <a:lnTo>
                  <a:pt x="1143" y="4940"/>
                </a:lnTo>
                <a:lnTo>
                  <a:pt x="762" y="5600"/>
                </a:lnTo>
                <a:lnTo>
                  <a:pt x="381" y="6426"/>
                </a:lnTo>
                <a:lnTo>
                  <a:pt x="190" y="7238"/>
                </a:lnTo>
                <a:lnTo>
                  <a:pt x="0" y="8229"/>
                </a:lnTo>
                <a:lnTo>
                  <a:pt x="0" y="10045"/>
                </a:lnTo>
                <a:lnTo>
                  <a:pt x="190" y="11201"/>
                </a:lnTo>
                <a:lnTo>
                  <a:pt x="381" y="12179"/>
                </a:lnTo>
                <a:lnTo>
                  <a:pt x="1143" y="13830"/>
                </a:lnTo>
                <a:lnTo>
                  <a:pt x="1905" y="14655"/>
                </a:lnTo>
                <a:lnTo>
                  <a:pt x="2286" y="15151"/>
                </a:lnTo>
                <a:lnTo>
                  <a:pt x="3048" y="15811"/>
                </a:lnTo>
                <a:lnTo>
                  <a:pt x="4000" y="16459"/>
                </a:lnTo>
                <a:lnTo>
                  <a:pt x="4572" y="16954"/>
                </a:lnTo>
                <a:lnTo>
                  <a:pt x="5511" y="17449"/>
                </a:lnTo>
                <a:lnTo>
                  <a:pt x="6464" y="17779"/>
                </a:lnTo>
                <a:lnTo>
                  <a:pt x="7416" y="18275"/>
                </a:lnTo>
                <a:lnTo>
                  <a:pt x="8559" y="18440"/>
                </a:lnTo>
                <a:lnTo>
                  <a:pt x="9512" y="18605"/>
                </a:lnTo>
                <a:lnTo>
                  <a:pt x="11988" y="18605"/>
                </a:lnTo>
                <a:lnTo>
                  <a:pt x="12941" y="18440"/>
                </a:lnTo>
                <a:lnTo>
                  <a:pt x="14084" y="18275"/>
                </a:lnTo>
                <a:lnTo>
                  <a:pt x="15036" y="17779"/>
                </a:lnTo>
                <a:lnTo>
                  <a:pt x="15989" y="17449"/>
                </a:lnTo>
                <a:lnTo>
                  <a:pt x="18465" y="15811"/>
                </a:lnTo>
                <a:lnTo>
                  <a:pt x="19227" y="15151"/>
                </a:lnTo>
                <a:lnTo>
                  <a:pt x="19608" y="14655"/>
                </a:lnTo>
                <a:lnTo>
                  <a:pt x="20370" y="13830"/>
                </a:lnTo>
                <a:lnTo>
                  <a:pt x="21132" y="12179"/>
                </a:lnTo>
                <a:lnTo>
                  <a:pt x="21323" y="11201"/>
                </a:lnTo>
                <a:lnTo>
                  <a:pt x="21513" y="10045"/>
                </a:lnTo>
                <a:lnTo>
                  <a:pt x="21513" y="8229"/>
                </a:lnTo>
                <a:lnTo>
                  <a:pt x="19608" y="4114"/>
                </a:lnTo>
                <a:lnTo>
                  <a:pt x="19227" y="3289"/>
                </a:lnTo>
                <a:lnTo>
                  <a:pt x="18465" y="2628"/>
                </a:lnTo>
                <a:lnTo>
                  <a:pt x="17513" y="1981"/>
                </a:lnTo>
                <a:lnTo>
                  <a:pt x="15989" y="990"/>
                </a:lnTo>
                <a:lnTo>
                  <a:pt x="14084" y="330"/>
                </a:lnTo>
                <a:lnTo>
                  <a:pt x="1294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2438" y="2326784"/>
            <a:ext cx="21590" cy="18370"/>
          </a:xfrm>
          <a:custGeom>
            <a:avLst/>
            <a:gdLst/>
            <a:ahLst/>
            <a:cxnLst/>
            <a:rect l="l" t="t" r="r" b="b"/>
            <a:pathLst>
              <a:path w="21589" h="19050">
                <a:moveTo>
                  <a:pt x="0" y="9385"/>
                </a:moveTo>
                <a:lnTo>
                  <a:pt x="0" y="8229"/>
                </a:lnTo>
                <a:lnTo>
                  <a:pt x="190" y="7238"/>
                </a:lnTo>
                <a:lnTo>
                  <a:pt x="381" y="6426"/>
                </a:lnTo>
                <a:lnTo>
                  <a:pt x="762" y="5600"/>
                </a:lnTo>
                <a:lnTo>
                  <a:pt x="1143" y="4940"/>
                </a:lnTo>
                <a:lnTo>
                  <a:pt x="1905" y="4114"/>
                </a:lnTo>
                <a:lnTo>
                  <a:pt x="2286" y="3289"/>
                </a:lnTo>
                <a:lnTo>
                  <a:pt x="3048" y="2628"/>
                </a:lnTo>
                <a:lnTo>
                  <a:pt x="4000" y="1981"/>
                </a:lnTo>
                <a:lnTo>
                  <a:pt x="4572" y="1485"/>
                </a:lnTo>
                <a:lnTo>
                  <a:pt x="5511" y="990"/>
                </a:lnTo>
                <a:lnTo>
                  <a:pt x="6464" y="660"/>
                </a:lnTo>
                <a:lnTo>
                  <a:pt x="7416" y="330"/>
                </a:lnTo>
                <a:lnTo>
                  <a:pt x="8559" y="0"/>
                </a:lnTo>
                <a:lnTo>
                  <a:pt x="9512" y="0"/>
                </a:lnTo>
                <a:lnTo>
                  <a:pt x="10655" y="0"/>
                </a:lnTo>
                <a:lnTo>
                  <a:pt x="11988" y="0"/>
                </a:lnTo>
                <a:lnTo>
                  <a:pt x="12941" y="0"/>
                </a:lnTo>
                <a:lnTo>
                  <a:pt x="14084" y="330"/>
                </a:lnTo>
                <a:lnTo>
                  <a:pt x="15036" y="660"/>
                </a:lnTo>
                <a:lnTo>
                  <a:pt x="15989" y="990"/>
                </a:lnTo>
                <a:lnTo>
                  <a:pt x="16751" y="1485"/>
                </a:lnTo>
                <a:lnTo>
                  <a:pt x="17513" y="1981"/>
                </a:lnTo>
                <a:lnTo>
                  <a:pt x="18465" y="2628"/>
                </a:lnTo>
                <a:lnTo>
                  <a:pt x="19227" y="3289"/>
                </a:lnTo>
                <a:lnTo>
                  <a:pt x="19608" y="4114"/>
                </a:lnTo>
                <a:lnTo>
                  <a:pt x="20370" y="4940"/>
                </a:lnTo>
                <a:lnTo>
                  <a:pt x="20751" y="5600"/>
                </a:lnTo>
                <a:lnTo>
                  <a:pt x="21132" y="6426"/>
                </a:lnTo>
                <a:lnTo>
                  <a:pt x="21323" y="7238"/>
                </a:lnTo>
                <a:lnTo>
                  <a:pt x="21513" y="8229"/>
                </a:lnTo>
                <a:lnTo>
                  <a:pt x="21513" y="9385"/>
                </a:lnTo>
                <a:lnTo>
                  <a:pt x="21513" y="10045"/>
                </a:lnTo>
                <a:lnTo>
                  <a:pt x="21323" y="11188"/>
                </a:lnTo>
                <a:lnTo>
                  <a:pt x="21132" y="12179"/>
                </a:lnTo>
                <a:lnTo>
                  <a:pt x="20751" y="13004"/>
                </a:lnTo>
                <a:lnTo>
                  <a:pt x="20370" y="13830"/>
                </a:lnTo>
                <a:lnTo>
                  <a:pt x="19608" y="14655"/>
                </a:lnTo>
                <a:lnTo>
                  <a:pt x="19227" y="15151"/>
                </a:lnTo>
                <a:lnTo>
                  <a:pt x="18465" y="15811"/>
                </a:lnTo>
                <a:lnTo>
                  <a:pt x="17513" y="16459"/>
                </a:lnTo>
                <a:lnTo>
                  <a:pt x="16751" y="16954"/>
                </a:lnTo>
                <a:lnTo>
                  <a:pt x="15989" y="17449"/>
                </a:lnTo>
                <a:lnTo>
                  <a:pt x="15036" y="17779"/>
                </a:lnTo>
                <a:lnTo>
                  <a:pt x="14084" y="18275"/>
                </a:lnTo>
                <a:lnTo>
                  <a:pt x="12941" y="18440"/>
                </a:lnTo>
                <a:lnTo>
                  <a:pt x="11988" y="18605"/>
                </a:lnTo>
                <a:lnTo>
                  <a:pt x="10655" y="18605"/>
                </a:lnTo>
                <a:lnTo>
                  <a:pt x="9512" y="18605"/>
                </a:lnTo>
                <a:lnTo>
                  <a:pt x="8559" y="18440"/>
                </a:lnTo>
                <a:lnTo>
                  <a:pt x="7416" y="18275"/>
                </a:lnTo>
                <a:lnTo>
                  <a:pt x="6464" y="17779"/>
                </a:lnTo>
                <a:lnTo>
                  <a:pt x="5511" y="17449"/>
                </a:lnTo>
                <a:lnTo>
                  <a:pt x="4572" y="16954"/>
                </a:lnTo>
                <a:lnTo>
                  <a:pt x="4000" y="16459"/>
                </a:lnTo>
                <a:lnTo>
                  <a:pt x="3048" y="15811"/>
                </a:lnTo>
                <a:lnTo>
                  <a:pt x="2286" y="15151"/>
                </a:lnTo>
                <a:lnTo>
                  <a:pt x="1905" y="14655"/>
                </a:lnTo>
                <a:lnTo>
                  <a:pt x="1143" y="13830"/>
                </a:lnTo>
                <a:lnTo>
                  <a:pt x="762" y="13004"/>
                </a:lnTo>
                <a:lnTo>
                  <a:pt x="381" y="12179"/>
                </a:lnTo>
                <a:lnTo>
                  <a:pt x="190" y="11188"/>
                </a:lnTo>
                <a:lnTo>
                  <a:pt x="0" y="10045"/>
                </a:lnTo>
                <a:lnTo>
                  <a:pt x="0" y="93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4333" y="2384857"/>
            <a:ext cx="635" cy="66743"/>
          </a:xfrm>
          <a:custGeom>
            <a:avLst/>
            <a:gdLst/>
            <a:ahLst/>
            <a:cxnLst/>
            <a:rect l="l" t="t" r="r" b="b"/>
            <a:pathLst>
              <a:path w="635" h="69214">
                <a:moveTo>
                  <a:pt x="0" y="69037"/>
                </a:moveTo>
                <a:lnTo>
                  <a:pt x="5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2445" y="2365030"/>
            <a:ext cx="24130" cy="20207"/>
          </a:xfrm>
          <a:custGeom>
            <a:avLst/>
            <a:gdLst/>
            <a:ahLst/>
            <a:cxnLst/>
            <a:rect l="l" t="t" r="r" b="b"/>
            <a:pathLst>
              <a:path w="24129" h="20955">
                <a:moveTo>
                  <a:pt x="13995" y="317"/>
                </a:moveTo>
                <a:lnTo>
                  <a:pt x="9398" y="317"/>
                </a:lnTo>
                <a:lnTo>
                  <a:pt x="8242" y="647"/>
                </a:lnTo>
                <a:lnTo>
                  <a:pt x="7277" y="812"/>
                </a:lnTo>
                <a:lnTo>
                  <a:pt x="6134" y="1308"/>
                </a:lnTo>
                <a:lnTo>
                  <a:pt x="5168" y="1955"/>
                </a:lnTo>
                <a:lnTo>
                  <a:pt x="4216" y="2451"/>
                </a:lnTo>
                <a:lnTo>
                  <a:pt x="3251" y="3098"/>
                </a:lnTo>
                <a:lnTo>
                  <a:pt x="1727" y="4737"/>
                </a:lnTo>
                <a:lnTo>
                  <a:pt x="952" y="6362"/>
                </a:lnTo>
                <a:lnTo>
                  <a:pt x="381" y="7340"/>
                </a:lnTo>
                <a:lnTo>
                  <a:pt x="0" y="9296"/>
                </a:lnTo>
                <a:lnTo>
                  <a:pt x="0" y="11264"/>
                </a:lnTo>
                <a:lnTo>
                  <a:pt x="190" y="12242"/>
                </a:lnTo>
                <a:lnTo>
                  <a:pt x="381" y="13385"/>
                </a:lnTo>
                <a:lnTo>
                  <a:pt x="952" y="14363"/>
                </a:lnTo>
                <a:lnTo>
                  <a:pt x="1727" y="15989"/>
                </a:lnTo>
                <a:lnTo>
                  <a:pt x="2489" y="16814"/>
                </a:lnTo>
                <a:lnTo>
                  <a:pt x="3251" y="17462"/>
                </a:lnTo>
                <a:lnTo>
                  <a:pt x="6134" y="19418"/>
                </a:lnTo>
                <a:lnTo>
                  <a:pt x="7277" y="19748"/>
                </a:lnTo>
                <a:lnTo>
                  <a:pt x="8242" y="19913"/>
                </a:lnTo>
                <a:lnTo>
                  <a:pt x="9398" y="20396"/>
                </a:lnTo>
                <a:lnTo>
                  <a:pt x="10540" y="20561"/>
                </a:lnTo>
                <a:lnTo>
                  <a:pt x="12839" y="20561"/>
                </a:lnTo>
                <a:lnTo>
                  <a:pt x="13995" y="20396"/>
                </a:lnTo>
                <a:lnTo>
                  <a:pt x="15341" y="19913"/>
                </a:lnTo>
                <a:lnTo>
                  <a:pt x="16484" y="19748"/>
                </a:lnTo>
                <a:lnTo>
                  <a:pt x="17449" y="19418"/>
                </a:lnTo>
                <a:lnTo>
                  <a:pt x="18592" y="18770"/>
                </a:lnTo>
                <a:lnTo>
                  <a:pt x="19558" y="18110"/>
                </a:lnTo>
                <a:lnTo>
                  <a:pt x="20129" y="17462"/>
                </a:lnTo>
                <a:lnTo>
                  <a:pt x="20891" y="16814"/>
                </a:lnTo>
                <a:lnTo>
                  <a:pt x="23774" y="11264"/>
                </a:lnTo>
                <a:lnTo>
                  <a:pt x="23774" y="9296"/>
                </a:lnTo>
                <a:lnTo>
                  <a:pt x="23583" y="8318"/>
                </a:lnTo>
                <a:lnTo>
                  <a:pt x="22809" y="6362"/>
                </a:lnTo>
                <a:lnTo>
                  <a:pt x="22428" y="5549"/>
                </a:lnTo>
                <a:lnTo>
                  <a:pt x="20129" y="3098"/>
                </a:lnTo>
                <a:lnTo>
                  <a:pt x="19558" y="2451"/>
                </a:lnTo>
                <a:lnTo>
                  <a:pt x="18592" y="1955"/>
                </a:lnTo>
                <a:lnTo>
                  <a:pt x="17449" y="1308"/>
                </a:lnTo>
                <a:lnTo>
                  <a:pt x="16484" y="812"/>
                </a:lnTo>
                <a:lnTo>
                  <a:pt x="15341" y="647"/>
                </a:lnTo>
                <a:lnTo>
                  <a:pt x="13995" y="317"/>
                </a:lnTo>
                <a:close/>
              </a:path>
              <a:path w="24129" h="20955">
                <a:moveTo>
                  <a:pt x="11696" y="0"/>
                </a:moveTo>
                <a:lnTo>
                  <a:pt x="10540" y="317"/>
                </a:lnTo>
                <a:lnTo>
                  <a:pt x="12839" y="317"/>
                </a:lnTo>
                <a:lnTo>
                  <a:pt x="11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2445" y="2365030"/>
            <a:ext cx="24130" cy="20207"/>
          </a:xfrm>
          <a:custGeom>
            <a:avLst/>
            <a:gdLst/>
            <a:ahLst/>
            <a:cxnLst/>
            <a:rect l="l" t="t" r="r" b="b"/>
            <a:pathLst>
              <a:path w="24129" h="20955">
                <a:moveTo>
                  <a:pt x="0" y="10274"/>
                </a:moveTo>
                <a:lnTo>
                  <a:pt x="0" y="9296"/>
                </a:lnTo>
                <a:lnTo>
                  <a:pt x="190" y="8318"/>
                </a:lnTo>
                <a:lnTo>
                  <a:pt x="381" y="7340"/>
                </a:lnTo>
                <a:lnTo>
                  <a:pt x="952" y="6362"/>
                </a:lnTo>
                <a:lnTo>
                  <a:pt x="1333" y="5549"/>
                </a:lnTo>
                <a:lnTo>
                  <a:pt x="1727" y="4724"/>
                </a:lnTo>
                <a:lnTo>
                  <a:pt x="2489" y="3911"/>
                </a:lnTo>
                <a:lnTo>
                  <a:pt x="3251" y="3098"/>
                </a:lnTo>
                <a:lnTo>
                  <a:pt x="4216" y="2451"/>
                </a:lnTo>
                <a:lnTo>
                  <a:pt x="5168" y="1955"/>
                </a:lnTo>
                <a:lnTo>
                  <a:pt x="6134" y="1308"/>
                </a:lnTo>
                <a:lnTo>
                  <a:pt x="7277" y="812"/>
                </a:lnTo>
                <a:lnTo>
                  <a:pt x="8242" y="647"/>
                </a:lnTo>
                <a:lnTo>
                  <a:pt x="9398" y="317"/>
                </a:lnTo>
                <a:lnTo>
                  <a:pt x="10540" y="317"/>
                </a:lnTo>
                <a:lnTo>
                  <a:pt x="11696" y="0"/>
                </a:lnTo>
                <a:lnTo>
                  <a:pt x="12839" y="317"/>
                </a:lnTo>
                <a:lnTo>
                  <a:pt x="13995" y="317"/>
                </a:lnTo>
                <a:lnTo>
                  <a:pt x="15341" y="647"/>
                </a:lnTo>
                <a:lnTo>
                  <a:pt x="16484" y="812"/>
                </a:lnTo>
                <a:lnTo>
                  <a:pt x="17449" y="1308"/>
                </a:lnTo>
                <a:lnTo>
                  <a:pt x="18592" y="1955"/>
                </a:lnTo>
                <a:lnTo>
                  <a:pt x="19558" y="2451"/>
                </a:lnTo>
                <a:lnTo>
                  <a:pt x="20129" y="3098"/>
                </a:lnTo>
                <a:lnTo>
                  <a:pt x="20891" y="3911"/>
                </a:lnTo>
                <a:lnTo>
                  <a:pt x="21666" y="4724"/>
                </a:lnTo>
                <a:lnTo>
                  <a:pt x="22428" y="5549"/>
                </a:lnTo>
                <a:lnTo>
                  <a:pt x="22809" y="6362"/>
                </a:lnTo>
                <a:lnTo>
                  <a:pt x="23202" y="7340"/>
                </a:lnTo>
                <a:lnTo>
                  <a:pt x="23583" y="8318"/>
                </a:lnTo>
                <a:lnTo>
                  <a:pt x="23774" y="9296"/>
                </a:lnTo>
                <a:lnTo>
                  <a:pt x="23774" y="10274"/>
                </a:lnTo>
                <a:lnTo>
                  <a:pt x="23774" y="11264"/>
                </a:lnTo>
                <a:lnTo>
                  <a:pt x="23583" y="12242"/>
                </a:lnTo>
                <a:lnTo>
                  <a:pt x="20129" y="17462"/>
                </a:lnTo>
                <a:lnTo>
                  <a:pt x="19558" y="18110"/>
                </a:lnTo>
                <a:lnTo>
                  <a:pt x="18592" y="18770"/>
                </a:lnTo>
                <a:lnTo>
                  <a:pt x="17449" y="19418"/>
                </a:lnTo>
                <a:lnTo>
                  <a:pt x="16484" y="19748"/>
                </a:lnTo>
                <a:lnTo>
                  <a:pt x="15341" y="19913"/>
                </a:lnTo>
                <a:lnTo>
                  <a:pt x="13995" y="20396"/>
                </a:lnTo>
                <a:lnTo>
                  <a:pt x="12839" y="20561"/>
                </a:lnTo>
                <a:lnTo>
                  <a:pt x="11696" y="20561"/>
                </a:lnTo>
                <a:lnTo>
                  <a:pt x="10540" y="20561"/>
                </a:lnTo>
                <a:lnTo>
                  <a:pt x="9398" y="20396"/>
                </a:lnTo>
                <a:lnTo>
                  <a:pt x="8242" y="19913"/>
                </a:lnTo>
                <a:lnTo>
                  <a:pt x="7277" y="19748"/>
                </a:lnTo>
                <a:lnTo>
                  <a:pt x="6134" y="19418"/>
                </a:lnTo>
                <a:lnTo>
                  <a:pt x="5168" y="18770"/>
                </a:lnTo>
                <a:lnTo>
                  <a:pt x="4216" y="18110"/>
                </a:lnTo>
                <a:lnTo>
                  <a:pt x="3251" y="17462"/>
                </a:lnTo>
                <a:lnTo>
                  <a:pt x="2489" y="16802"/>
                </a:lnTo>
                <a:lnTo>
                  <a:pt x="1727" y="15989"/>
                </a:lnTo>
                <a:lnTo>
                  <a:pt x="1333" y="15176"/>
                </a:lnTo>
                <a:lnTo>
                  <a:pt x="952" y="14363"/>
                </a:lnTo>
                <a:lnTo>
                  <a:pt x="381" y="13385"/>
                </a:lnTo>
                <a:lnTo>
                  <a:pt x="190" y="12242"/>
                </a:lnTo>
                <a:lnTo>
                  <a:pt x="0" y="11264"/>
                </a:lnTo>
                <a:lnTo>
                  <a:pt x="0" y="10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8872" y="2384857"/>
            <a:ext cx="635" cy="66743"/>
          </a:xfrm>
          <a:custGeom>
            <a:avLst/>
            <a:gdLst/>
            <a:ahLst/>
            <a:cxnLst/>
            <a:rect l="l" t="t" r="r" b="b"/>
            <a:pathLst>
              <a:path w="635" h="69214">
                <a:moveTo>
                  <a:pt x="0" y="69037"/>
                </a:moveTo>
                <a:lnTo>
                  <a:pt x="5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6984" y="2365030"/>
            <a:ext cx="24130" cy="20207"/>
          </a:xfrm>
          <a:custGeom>
            <a:avLst/>
            <a:gdLst/>
            <a:ahLst/>
            <a:cxnLst/>
            <a:rect l="l" t="t" r="r" b="b"/>
            <a:pathLst>
              <a:path w="24129" h="20955">
                <a:moveTo>
                  <a:pt x="14147" y="317"/>
                </a:moveTo>
                <a:lnTo>
                  <a:pt x="9245" y="317"/>
                </a:lnTo>
                <a:lnTo>
                  <a:pt x="8483" y="647"/>
                </a:lnTo>
                <a:lnTo>
                  <a:pt x="7162" y="812"/>
                </a:lnTo>
                <a:lnTo>
                  <a:pt x="6032" y="1308"/>
                </a:lnTo>
                <a:lnTo>
                  <a:pt x="5092" y="1955"/>
                </a:lnTo>
                <a:lnTo>
                  <a:pt x="4152" y="2451"/>
                </a:lnTo>
                <a:lnTo>
                  <a:pt x="3581" y="3098"/>
                </a:lnTo>
                <a:lnTo>
                  <a:pt x="2641" y="3911"/>
                </a:lnTo>
                <a:lnTo>
                  <a:pt x="1879" y="4737"/>
                </a:lnTo>
                <a:lnTo>
                  <a:pt x="1511" y="5549"/>
                </a:lnTo>
                <a:lnTo>
                  <a:pt x="939" y="6362"/>
                </a:lnTo>
                <a:lnTo>
                  <a:pt x="190" y="8318"/>
                </a:lnTo>
                <a:lnTo>
                  <a:pt x="0" y="9296"/>
                </a:lnTo>
                <a:lnTo>
                  <a:pt x="0" y="11264"/>
                </a:lnTo>
                <a:lnTo>
                  <a:pt x="190" y="12242"/>
                </a:lnTo>
                <a:lnTo>
                  <a:pt x="558" y="13385"/>
                </a:lnTo>
                <a:lnTo>
                  <a:pt x="939" y="14363"/>
                </a:lnTo>
                <a:lnTo>
                  <a:pt x="1511" y="15176"/>
                </a:lnTo>
                <a:lnTo>
                  <a:pt x="1879" y="15989"/>
                </a:lnTo>
                <a:lnTo>
                  <a:pt x="2641" y="16814"/>
                </a:lnTo>
                <a:lnTo>
                  <a:pt x="3581" y="17462"/>
                </a:lnTo>
                <a:lnTo>
                  <a:pt x="4152" y="18110"/>
                </a:lnTo>
                <a:lnTo>
                  <a:pt x="6032" y="19418"/>
                </a:lnTo>
                <a:lnTo>
                  <a:pt x="7162" y="19748"/>
                </a:lnTo>
                <a:lnTo>
                  <a:pt x="8483" y="19913"/>
                </a:lnTo>
                <a:lnTo>
                  <a:pt x="9245" y="20396"/>
                </a:lnTo>
                <a:lnTo>
                  <a:pt x="10756" y="20561"/>
                </a:lnTo>
                <a:lnTo>
                  <a:pt x="13017" y="20561"/>
                </a:lnTo>
                <a:lnTo>
                  <a:pt x="14147" y="20396"/>
                </a:lnTo>
                <a:lnTo>
                  <a:pt x="15278" y="19913"/>
                </a:lnTo>
                <a:lnTo>
                  <a:pt x="16598" y="19748"/>
                </a:lnTo>
                <a:lnTo>
                  <a:pt x="17551" y="19418"/>
                </a:lnTo>
                <a:lnTo>
                  <a:pt x="18300" y="18770"/>
                </a:lnTo>
                <a:lnTo>
                  <a:pt x="20192" y="17462"/>
                </a:lnTo>
                <a:lnTo>
                  <a:pt x="20942" y="16814"/>
                </a:lnTo>
                <a:lnTo>
                  <a:pt x="21704" y="15989"/>
                </a:lnTo>
                <a:lnTo>
                  <a:pt x="22072" y="15176"/>
                </a:lnTo>
                <a:lnTo>
                  <a:pt x="22834" y="14363"/>
                </a:lnTo>
                <a:lnTo>
                  <a:pt x="23025" y="13385"/>
                </a:lnTo>
                <a:lnTo>
                  <a:pt x="23202" y="12242"/>
                </a:lnTo>
                <a:lnTo>
                  <a:pt x="23583" y="11264"/>
                </a:lnTo>
                <a:lnTo>
                  <a:pt x="23774" y="10274"/>
                </a:lnTo>
                <a:lnTo>
                  <a:pt x="23583" y="9296"/>
                </a:lnTo>
                <a:lnTo>
                  <a:pt x="23202" y="8318"/>
                </a:lnTo>
                <a:lnTo>
                  <a:pt x="22834" y="6362"/>
                </a:lnTo>
                <a:lnTo>
                  <a:pt x="22072" y="5549"/>
                </a:lnTo>
                <a:lnTo>
                  <a:pt x="21704" y="4737"/>
                </a:lnTo>
                <a:lnTo>
                  <a:pt x="20192" y="3098"/>
                </a:lnTo>
                <a:lnTo>
                  <a:pt x="19240" y="2451"/>
                </a:lnTo>
                <a:lnTo>
                  <a:pt x="18300" y="1955"/>
                </a:lnTo>
                <a:lnTo>
                  <a:pt x="17551" y="1308"/>
                </a:lnTo>
                <a:lnTo>
                  <a:pt x="16598" y="812"/>
                </a:lnTo>
                <a:lnTo>
                  <a:pt x="15278" y="647"/>
                </a:lnTo>
                <a:lnTo>
                  <a:pt x="14147" y="317"/>
                </a:lnTo>
                <a:close/>
              </a:path>
              <a:path w="24129" h="20955">
                <a:moveTo>
                  <a:pt x="11887" y="0"/>
                </a:moveTo>
                <a:lnTo>
                  <a:pt x="10756" y="317"/>
                </a:lnTo>
                <a:lnTo>
                  <a:pt x="13017" y="317"/>
                </a:lnTo>
                <a:lnTo>
                  <a:pt x="11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6984" y="2365030"/>
            <a:ext cx="24130" cy="20207"/>
          </a:xfrm>
          <a:custGeom>
            <a:avLst/>
            <a:gdLst/>
            <a:ahLst/>
            <a:cxnLst/>
            <a:rect l="l" t="t" r="r" b="b"/>
            <a:pathLst>
              <a:path w="24129" h="20955">
                <a:moveTo>
                  <a:pt x="0" y="10274"/>
                </a:moveTo>
                <a:lnTo>
                  <a:pt x="0" y="9296"/>
                </a:lnTo>
                <a:lnTo>
                  <a:pt x="190" y="8318"/>
                </a:lnTo>
                <a:lnTo>
                  <a:pt x="558" y="7340"/>
                </a:lnTo>
                <a:lnTo>
                  <a:pt x="939" y="6362"/>
                </a:lnTo>
                <a:lnTo>
                  <a:pt x="1511" y="5549"/>
                </a:lnTo>
                <a:lnTo>
                  <a:pt x="1879" y="4724"/>
                </a:lnTo>
                <a:lnTo>
                  <a:pt x="2641" y="3911"/>
                </a:lnTo>
                <a:lnTo>
                  <a:pt x="3581" y="3098"/>
                </a:lnTo>
                <a:lnTo>
                  <a:pt x="4152" y="2451"/>
                </a:lnTo>
                <a:lnTo>
                  <a:pt x="5092" y="1955"/>
                </a:lnTo>
                <a:lnTo>
                  <a:pt x="6032" y="1308"/>
                </a:lnTo>
                <a:lnTo>
                  <a:pt x="7162" y="812"/>
                </a:lnTo>
                <a:lnTo>
                  <a:pt x="8483" y="647"/>
                </a:lnTo>
                <a:lnTo>
                  <a:pt x="9245" y="317"/>
                </a:lnTo>
                <a:lnTo>
                  <a:pt x="10756" y="317"/>
                </a:lnTo>
                <a:lnTo>
                  <a:pt x="11887" y="0"/>
                </a:lnTo>
                <a:lnTo>
                  <a:pt x="13017" y="317"/>
                </a:lnTo>
                <a:lnTo>
                  <a:pt x="14147" y="317"/>
                </a:lnTo>
                <a:lnTo>
                  <a:pt x="15278" y="647"/>
                </a:lnTo>
                <a:lnTo>
                  <a:pt x="16598" y="812"/>
                </a:lnTo>
                <a:lnTo>
                  <a:pt x="17551" y="1308"/>
                </a:lnTo>
                <a:lnTo>
                  <a:pt x="18300" y="1955"/>
                </a:lnTo>
                <a:lnTo>
                  <a:pt x="19240" y="2451"/>
                </a:lnTo>
                <a:lnTo>
                  <a:pt x="20192" y="3098"/>
                </a:lnTo>
                <a:lnTo>
                  <a:pt x="20942" y="3911"/>
                </a:lnTo>
                <a:lnTo>
                  <a:pt x="21704" y="4724"/>
                </a:lnTo>
                <a:lnTo>
                  <a:pt x="22072" y="5549"/>
                </a:lnTo>
                <a:lnTo>
                  <a:pt x="22834" y="6362"/>
                </a:lnTo>
                <a:lnTo>
                  <a:pt x="23025" y="7340"/>
                </a:lnTo>
                <a:lnTo>
                  <a:pt x="23202" y="8318"/>
                </a:lnTo>
                <a:lnTo>
                  <a:pt x="23583" y="9296"/>
                </a:lnTo>
                <a:lnTo>
                  <a:pt x="23774" y="10274"/>
                </a:lnTo>
                <a:lnTo>
                  <a:pt x="23583" y="11264"/>
                </a:lnTo>
                <a:lnTo>
                  <a:pt x="23202" y="12242"/>
                </a:lnTo>
                <a:lnTo>
                  <a:pt x="23025" y="13385"/>
                </a:lnTo>
                <a:lnTo>
                  <a:pt x="22834" y="14363"/>
                </a:lnTo>
                <a:lnTo>
                  <a:pt x="22072" y="15176"/>
                </a:lnTo>
                <a:lnTo>
                  <a:pt x="21704" y="15989"/>
                </a:lnTo>
                <a:lnTo>
                  <a:pt x="20942" y="16802"/>
                </a:lnTo>
                <a:lnTo>
                  <a:pt x="20192" y="17462"/>
                </a:lnTo>
                <a:lnTo>
                  <a:pt x="19240" y="18110"/>
                </a:lnTo>
                <a:lnTo>
                  <a:pt x="18300" y="18770"/>
                </a:lnTo>
                <a:lnTo>
                  <a:pt x="17551" y="19418"/>
                </a:lnTo>
                <a:lnTo>
                  <a:pt x="16598" y="19748"/>
                </a:lnTo>
                <a:lnTo>
                  <a:pt x="15278" y="19913"/>
                </a:lnTo>
                <a:lnTo>
                  <a:pt x="14147" y="20396"/>
                </a:lnTo>
                <a:lnTo>
                  <a:pt x="13017" y="20561"/>
                </a:lnTo>
                <a:lnTo>
                  <a:pt x="11887" y="20561"/>
                </a:lnTo>
                <a:lnTo>
                  <a:pt x="10756" y="20561"/>
                </a:lnTo>
                <a:lnTo>
                  <a:pt x="9245" y="20396"/>
                </a:lnTo>
                <a:lnTo>
                  <a:pt x="8483" y="19913"/>
                </a:lnTo>
                <a:lnTo>
                  <a:pt x="7162" y="19748"/>
                </a:lnTo>
                <a:lnTo>
                  <a:pt x="6032" y="19418"/>
                </a:lnTo>
                <a:lnTo>
                  <a:pt x="5092" y="18770"/>
                </a:lnTo>
                <a:lnTo>
                  <a:pt x="4152" y="18110"/>
                </a:lnTo>
                <a:lnTo>
                  <a:pt x="3581" y="17462"/>
                </a:lnTo>
                <a:lnTo>
                  <a:pt x="2641" y="16802"/>
                </a:lnTo>
                <a:lnTo>
                  <a:pt x="1879" y="15989"/>
                </a:lnTo>
                <a:lnTo>
                  <a:pt x="1511" y="15176"/>
                </a:lnTo>
                <a:lnTo>
                  <a:pt x="939" y="14363"/>
                </a:lnTo>
                <a:lnTo>
                  <a:pt x="558" y="13385"/>
                </a:lnTo>
                <a:lnTo>
                  <a:pt x="190" y="12242"/>
                </a:lnTo>
                <a:lnTo>
                  <a:pt x="0" y="11264"/>
                </a:lnTo>
                <a:lnTo>
                  <a:pt x="0" y="10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78872" y="2559552"/>
            <a:ext cx="635" cy="62456"/>
          </a:xfrm>
          <a:custGeom>
            <a:avLst/>
            <a:gdLst/>
            <a:ahLst/>
            <a:cxnLst/>
            <a:rect l="l" t="t" r="r" b="b"/>
            <a:pathLst>
              <a:path w="635" h="64769">
                <a:moveTo>
                  <a:pt x="0" y="0"/>
                </a:moveTo>
                <a:lnTo>
                  <a:pt x="571" y="646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2446" y="2558609"/>
            <a:ext cx="635" cy="61844"/>
          </a:xfrm>
          <a:custGeom>
            <a:avLst/>
            <a:gdLst/>
            <a:ahLst/>
            <a:cxnLst/>
            <a:rect l="l" t="t" r="r" b="b"/>
            <a:pathLst>
              <a:path w="635" h="64135">
                <a:moveTo>
                  <a:pt x="0" y="0"/>
                </a:moveTo>
                <a:lnTo>
                  <a:pt x="558" y="641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97554" y="248070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2651" y="0"/>
                </a:lnTo>
              </a:path>
            </a:pathLst>
          </a:custGeom>
          <a:ln w="25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97554" y="2468427"/>
            <a:ext cx="83185" cy="25104"/>
          </a:xfrm>
          <a:custGeom>
            <a:avLst/>
            <a:gdLst/>
            <a:ahLst/>
            <a:cxnLst/>
            <a:rect l="l" t="t" r="r" b="b"/>
            <a:pathLst>
              <a:path w="83185" h="26035">
                <a:moveTo>
                  <a:pt x="0" y="0"/>
                </a:moveTo>
                <a:lnTo>
                  <a:pt x="82651" y="0"/>
                </a:lnTo>
                <a:lnTo>
                  <a:pt x="82651" y="25461"/>
                </a:lnTo>
                <a:lnTo>
                  <a:pt x="0" y="25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97554" y="253264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2651" y="0"/>
                </a:lnTo>
              </a:path>
            </a:pathLst>
          </a:custGeom>
          <a:ln w="25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97554" y="2520363"/>
            <a:ext cx="83185" cy="25104"/>
          </a:xfrm>
          <a:custGeom>
            <a:avLst/>
            <a:gdLst/>
            <a:ahLst/>
            <a:cxnLst/>
            <a:rect l="l" t="t" r="r" b="b"/>
            <a:pathLst>
              <a:path w="83185" h="26035">
                <a:moveTo>
                  <a:pt x="0" y="0"/>
                </a:moveTo>
                <a:lnTo>
                  <a:pt x="82651" y="0"/>
                </a:lnTo>
                <a:lnTo>
                  <a:pt x="82651" y="25461"/>
                </a:lnTo>
                <a:lnTo>
                  <a:pt x="0" y="254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85499" y="2054926"/>
            <a:ext cx="835660" cy="476386"/>
          </a:xfrm>
          <a:custGeom>
            <a:avLst/>
            <a:gdLst/>
            <a:ahLst/>
            <a:cxnLst/>
            <a:rect l="l" t="t" r="r" b="b"/>
            <a:pathLst>
              <a:path w="835660" h="494030">
                <a:moveTo>
                  <a:pt x="412099" y="440689"/>
                </a:moveTo>
                <a:lnTo>
                  <a:pt x="313855" y="440689"/>
                </a:lnTo>
                <a:lnTo>
                  <a:pt x="297916" y="444500"/>
                </a:lnTo>
                <a:lnTo>
                  <a:pt x="281292" y="449579"/>
                </a:lnTo>
                <a:lnTo>
                  <a:pt x="264883" y="453389"/>
                </a:lnTo>
                <a:lnTo>
                  <a:pt x="248056" y="458469"/>
                </a:lnTo>
                <a:lnTo>
                  <a:pt x="213258" y="466089"/>
                </a:lnTo>
                <a:lnTo>
                  <a:pt x="194868" y="469900"/>
                </a:lnTo>
                <a:lnTo>
                  <a:pt x="156730" y="474979"/>
                </a:lnTo>
                <a:lnTo>
                  <a:pt x="137071" y="478789"/>
                </a:lnTo>
                <a:lnTo>
                  <a:pt x="95389" y="483869"/>
                </a:lnTo>
                <a:lnTo>
                  <a:pt x="27292" y="487679"/>
                </a:lnTo>
                <a:lnTo>
                  <a:pt x="2425" y="487679"/>
                </a:lnTo>
                <a:lnTo>
                  <a:pt x="2120" y="490219"/>
                </a:lnTo>
                <a:lnTo>
                  <a:pt x="1612" y="490219"/>
                </a:lnTo>
                <a:lnTo>
                  <a:pt x="317" y="491489"/>
                </a:lnTo>
                <a:lnTo>
                  <a:pt x="0" y="494029"/>
                </a:lnTo>
                <a:lnTo>
                  <a:pt x="99707" y="494029"/>
                </a:lnTo>
                <a:lnTo>
                  <a:pt x="187363" y="487679"/>
                </a:lnTo>
                <a:lnTo>
                  <a:pt x="264922" y="476250"/>
                </a:lnTo>
                <a:lnTo>
                  <a:pt x="311975" y="466089"/>
                </a:lnTo>
                <a:lnTo>
                  <a:pt x="355688" y="454659"/>
                </a:lnTo>
                <a:lnTo>
                  <a:pt x="412099" y="440689"/>
                </a:lnTo>
                <a:close/>
              </a:path>
              <a:path w="835660" h="494030">
                <a:moveTo>
                  <a:pt x="160527" y="453389"/>
                </a:moveTo>
                <a:lnTo>
                  <a:pt x="81432" y="453389"/>
                </a:lnTo>
                <a:lnTo>
                  <a:pt x="102323" y="454659"/>
                </a:lnTo>
                <a:lnTo>
                  <a:pt x="141871" y="454659"/>
                </a:lnTo>
                <a:lnTo>
                  <a:pt x="160527" y="453389"/>
                </a:lnTo>
                <a:close/>
              </a:path>
              <a:path w="835660" h="494030">
                <a:moveTo>
                  <a:pt x="633158" y="401319"/>
                </a:moveTo>
                <a:lnTo>
                  <a:pt x="317055" y="401319"/>
                </a:lnTo>
                <a:lnTo>
                  <a:pt x="285508" y="408939"/>
                </a:lnTo>
                <a:lnTo>
                  <a:pt x="218567" y="424179"/>
                </a:lnTo>
                <a:lnTo>
                  <a:pt x="200571" y="426719"/>
                </a:lnTo>
                <a:lnTo>
                  <a:pt x="182397" y="430529"/>
                </a:lnTo>
                <a:lnTo>
                  <a:pt x="164604" y="433069"/>
                </a:lnTo>
                <a:lnTo>
                  <a:pt x="84607" y="443229"/>
                </a:lnTo>
                <a:lnTo>
                  <a:pt x="41186" y="445769"/>
                </a:lnTo>
                <a:lnTo>
                  <a:pt x="18199" y="445769"/>
                </a:lnTo>
                <a:lnTo>
                  <a:pt x="17576" y="448309"/>
                </a:lnTo>
                <a:lnTo>
                  <a:pt x="17475" y="449579"/>
                </a:lnTo>
                <a:lnTo>
                  <a:pt x="16865" y="449579"/>
                </a:lnTo>
                <a:lnTo>
                  <a:pt x="39039" y="452119"/>
                </a:lnTo>
                <a:lnTo>
                  <a:pt x="60617" y="453389"/>
                </a:lnTo>
                <a:lnTo>
                  <a:pt x="179070" y="453389"/>
                </a:lnTo>
                <a:lnTo>
                  <a:pt x="249059" y="448309"/>
                </a:lnTo>
                <a:lnTo>
                  <a:pt x="281838" y="444500"/>
                </a:lnTo>
                <a:lnTo>
                  <a:pt x="298043" y="441959"/>
                </a:lnTo>
                <a:lnTo>
                  <a:pt x="313855" y="440689"/>
                </a:lnTo>
                <a:lnTo>
                  <a:pt x="412099" y="440689"/>
                </a:lnTo>
                <a:lnTo>
                  <a:pt x="417118" y="439419"/>
                </a:lnTo>
                <a:lnTo>
                  <a:pt x="437108" y="433069"/>
                </a:lnTo>
                <a:lnTo>
                  <a:pt x="456793" y="427989"/>
                </a:lnTo>
                <a:lnTo>
                  <a:pt x="475691" y="424179"/>
                </a:lnTo>
                <a:lnTo>
                  <a:pt x="495071" y="419100"/>
                </a:lnTo>
                <a:lnTo>
                  <a:pt x="552894" y="407669"/>
                </a:lnTo>
                <a:lnTo>
                  <a:pt x="572554" y="405129"/>
                </a:lnTo>
                <a:lnTo>
                  <a:pt x="633158" y="401319"/>
                </a:lnTo>
                <a:close/>
              </a:path>
              <a:path w="835660" h="494030">
                <a:moveTo>
                  <a:pt x="743273" y="401319"/>
                </a:moveTo>
                <a:lnTo>
                  <a:pt x="633158" y="401319"/>
                </a:lnTo>
                <a:lnTo>
                  <a:pt x="676033" y="403859"/>
                </a:lnTo>
                <a:lnTo>
                  <a:pt x="721639" y="408939"/>
                </a:lnTo>
                <a:lnTo>
                  <a:pt x="745744" y="414019"/>
                </a:lnTo>
                <a:lnTo>
                  <a:pt x="743273" y="401319"/>
                </a:lnTo>
                <a:close/>
              </a:path>
              <a:path w="835660" h="494030">
                <a:moveTo>
                  <a:pt x="737093" y="361950"/>
                </a:moveTo>
                <a:lnTo>
                  <a:pt x="321551" y="361950"/>
                </a:lnTo>
                <a:lnTo>
                  <a:pt x="305828" y="364489"/>
                </a:lnTo>
                <a:lnTo>
                  <a:pt x="290207" y="369569"/>
                </a:lnTo>
                <a:lnTo>
                  <a:pt x="273685" y="373379"/>
                </a:lnTo>
                <a:lnTo>
                  <a:pt x="257467" y="375919"/>
                </a:lnTo>
                <a:lnTo>
                  <a:pt x="241160" y="379729"/>
                </a:lnTo>
                <a:lnTo>
                  <a:pt x="224358" y="382269"/>
                </a:lnTo>
                <a:lnTo>
                  <a:pt x="207162" y="386079"/>
                </a:lnTo>
                <a:lnTo>
                  <a:pt x="189776" y="388619"/>
                </a:lnTo>
                <a:lnTo>
                  <a:pt x="171678" y="392429"/>
                </a:lnTo>
                <a:lnTo>
                  <a:pt x="134835" y="397509"/>
                </a:lnTo>
                <a:lnTo>
                  <a:pt x="115392" y="398779"/>
                </a:lnTo>
                <a:lnTo>
                  <a:pt x="95440" y="401319"/>
                </a:lnTo>
                <a:lnTo>
                  <a:pt x="32372" y="405129"/>
                </a:lnTo>
                <a:lnTo>
                  <a:pt x="32156" y="406400"/>
                </a:lnTo>
                <a:lnTo>
                  <a:pt x="31254" y="407669"/>
                </a:lnTo>
                <a:lnTo>
                  <a:pt x="31242" y="408939"/>
                </a:lnTo>
                <a:lnTo>
                  <a:pt x="92849" y="412750"/>
                </a:lnTo>
                <a:lnTo>
                  <a:pt x="167805" y="412750"/>
                </a:lnTo>
                <a:lnTo>
                  <a:pt x="185559" y="411479"/>
                </a:lnTo>
                <a:lnTo>
                  <a:pt x="202730" y="411479"/>
                </a:lnTo>
                <a:lnTo>
                  <a:pt x="270052" y="406400"/>
                </a:lnTo>
                <a:lnTo>
                  <a:pt x="286054" y="403859"/>
                </a:lnTo>
                <a:lnTo>
                  <a:pt x="317055" y="401319"/>
                </a:lnTo>
                <a:lnTo>
                  <a:pt x="743273" y="401319"/>
                </a:lnTo>
                <a:lnTo>
                  <a:pt x="740803" y="388619"/>
                </a:lnTo>
                <a:lnTo>
                  <a:pt x="737323" y="364489"/>
                </a:lnTo>
                <a:lnTo>
                  <a:pt x="737093" y="361950"/>
                </a:lnTo>
                <a:close/>
              </a:path>
              <a:path w="835660" h="494030">
                <a:moveTo>
                  <a:pt x="734861" y="323850"/>
                </a:moveTo>
                <a:lnTo>
                  <a:pt x="326529" y="323850"/>
                </a:lnTo>
                <a:lnTo>
                  <a:pt x="310807" y="326389"/>
                </a:lnTo>
                <a:lnTo>
                  <a:pt x="279565" y="334009"/>
                </a:lnTo>
                <a:lnTo>
                  <a:pt x="263245" y="336550"/>
                </a:lnTo>
                <a:lnTo>
                  <a:pt x="247332" y="340359"/>
                </a:lnTo>
                <a:lnTo>
                  <a:pt x="230632" y="342900"/>
                </a:lnTo>
                <a:lnTo>
                  <a:pt x="214122" y="346709"/>
                </a:lnTo>
                <a:lnTo>
                  <a:pt x="143395" y="356869"/>
                </a:lnTo>
                <a:lnTo>
                  <a:pt x="124828" y="358139"/>
                </a:lnTo>
                <a:lnTo>
                  <a:pt x="105473" y="360679"/>
                </a:lnTo>
                <a:lnTo>
                  <a:pt x="45554" y="364489"/>
                </a:lnTo>
                <a:lnTo>
                  <a:pt x="45542" y="365759"/>
                </a:lnTo>
                <a:lnTo>
                  <a:pt x="44932" y="367029"/>
                </a:lnTo>
                <a:lnTo>
                  <a:pt x="44919" y="368300"/>
                </a:lnTo>
                <a:lnTo>
                  <a:pt x="43929" y="369569"/>
                </a:lnTo>
                <a:lnTo>
                  <a:pt x="64033" y="369569"/>
                </a:lnTo>
                <a:lnTo>
                  <a:pt x="83553" y="370839"/>
                </a:lnTo>
                <a:lnTo>
                  <a:pt x="121615" y="372109"/>
                </a:lnTo>
                <a:lnTo>
                  <a:pt x="157518" y="372109"/>
                </a:lnTo>
                <a:lnTo>
                  <a:pt x="175768" y="370839"/>
                </a:lnTo>
                <a:lnTo>
                  <a:pt x="209905" y="370839"/>
                </a:lnTo>
                <a:lnTo>
                  <a:pt x="321551" y="361950"/>
                </a:lnTo>
                <a:lnTo>
                  <a:pt x="737093" y="361950"/>
                </a:lnTo>
                <a:lnTo>
                  <a:pt x="735139" y="340359"/>
                </a:lnTo>
                <a:lnTo>
                  <a:pt x="734861" y="323850"/>
                </a:lnTo>
                <a:close/>
              </a:path>
              <a:path w="835660" h="494030">
                <a:moveTo>
                  <a:pt x="735793" y="285750"/>
                </a:moveTo>
                <a:lnTo>
                  <a:pt x="332486" y="285750"/>
                </a:lnTo>
                <a:lnTo>
                  <a:pt x="317055" y="288289"/>
                </a:lnTo>
                <a:lnTo>
                  <a:pt x="285813" y="295909"/>
                </a:lnTo>
                <a:lnTo>
                  <a:pt x="269900" y="298450"/>
                </a:lnTo>
                <a:lnTo>
                  <a:pt x="253593" y="302259"/>
                </a:lnTo>
                <a:lnTo>
                  <a:pt x="151536" y="317500"/>
                </a:lnTo>
                <a:lnTo>
                  <a:pt x="133756" y="318769"/>
                </a:lnTo>
                <a:lnTo>
                  <a:pt x="115188" y="321309"/>
                </a:lnTo>
                <a:lnTo>
                  <a:pt x="57150" y="325119"/>
                </a:lnTo>
                <a:lnTo>
                  <a:pt x="57035" y="326389"/>
                </a:lnTo>
                <a:lnTo>
                  <a:pt x="56438" y="327659"/>
                </a:lnTo>
                <a:lnTo>
                  <a:pt x="56032" y="328929"/>
                </a:lnTo>
                <a:lnTo>
                  <a:pt x="94170" y="331469"/>
                </a:lnTo>
                <a:lnTo>
                  <a:pt x="199694" y="331469"/>
                </a:lnTo>
                <a:lnTo>
                  <a:pt x="216573" y="330200"/>
                </a:lnTo>
                <a:lnTo>
                  <a:pt x="232854" y="330200"/>
                </a:lnTo>
                <a:lnTo>
                  <a:pt x="248742" y="328929"/>
                </a:lnTo>
                <a:lnTo>
                  <a:pt x="280327" y="327659"/>
                </a:lnTo>
                <a:lnTo>
                  <a:pt x="326529" y="323850"/>
                </a:lnTo>
                <a:lnTo>
                  <a:pt x="734861" y="323850"/>
                </a:lnTo>
                <a:lnTo>
                  <a:pt x="734754" y="317500"/>
                </a:lnTo>
                <a:lnTo>
                  <a:pt x="734823" y="312419"/>
                </a:lnTo>
                <a:lnTo>
                  <a:pt x="735304" y="292100"/>
                </a:lnTo>
                <a:lnTo>
                  <a:pt x="735793" y="285750"/>
                </a:lnTo>
                <a:close/>
              </a:path>
              <a:path w="835660" h="494030">
                <a:moveTo>
                  <a:pt x="207149" y="292100"/>
                </a:moveTo>
                <a:lnTo>
                  <a:pt x="138988" y="292100"/>
                </a:lnTo>
                <a:lnTo>
                  <a:pt x="157035" y="293369"/>
                </a:lnTo>
                <a:lnTo>
                  <a:pt x="174104" y="293369"/>
                </a:lnTo>
                <a:lnTo>
                  <a:pt x="207149" y="292100"/>
                </a:lnTo>
                <a:close/>
              </a:path>
              <a:path w="835660" h="494030">
                <a:moveTo>
                  <a:pt x="239509" y="290829"/>
                </a:moveTo>
                <a:lnTo>
                  <a:pt x="103593" y="290829"/>
                </a:lnTo>
                <a:lnTo>
                  <a:pt x="121335" y="292100"/>
                </a:lnTo>
                <a:lnTo>
                  <a:pt x="223621" y="292100"/>
                </a:lnTo>
                <a:lnTo>
                  <a:pt x="239509" y="290829"/>
                </a:lnTo>
                <a:close/>
              </a:path>
              <a:path w="835660" h="494030">
                <a:moveTo>
                  <a:pt x="302272" y="287019"/>
                </a:moveTo>
                <a:lnTo>
                  <a:pt x="67056" y="287019"/>
                </a:lnTo>
                <a:lnTo>
                  <a:pt x="66243" y="288289"/>
                </a:lnTo>
                <a:lnTo>
                  <a:pt x="66141" y="289559"/>
                </a:lnTo>
                <a:lnTo>
                  <a:pt x="85356" y="290829"/>
                </a:lnTo>
                <a:lnTo>
                  <a:pt x="255790" y="290829"/>
                </a:lnTo>
                <a:lnTo>
                  <a:pt x="271576" y="289559"/>
                </a:lnTo>
                <a:lnTo>
                  <a:pt x="286677" y="289559"/>
                </a:lnTo>
                <a:lnTo>
                  <a:pt x="302272" y="287019"/>
                </a:lnTo>
                <a:close/>
              </a:path>
              <a:path w="835660" h="494030">
                <a:moveTo>
                  <a:pt x="739646" y="248919"/>
                </a:moveTo>
                <a:lnTo>
                  <a:pt x="339610" y="248919"/>
                </a:lnTo>
                <a:lnTo>
                  <a:pt x="308673" y="254000"/>
                </a:lnTo>
                <a:lnTo>
                  <a:pt x="292849" y="257809"/>
                </a:lnTo>
                <a:lnTo>
                  <a:pt x="276745" y="260350"/>
                </a:lnTo>
                <a:lnTo>
                  <a:pt x="260832" y="264159"/>
                </a:lnTo>
                <a:lnTo>
                  <a:pt x="211620" y="271779"/>
                </a:lnTo>
                <a:lnTo>
                  <a:pt x="194932" y="273050"/>
                </a:lnTo>
                <a:lnTo>
                  <a:pt x="160159" y="278129"/>
                </a:lnTo>
                <a:lnTo>
                  <a:pt x="142392" y="279400"/>
                </a:lnTo>
                <a:lnTo>
                  <a:pt x="124218" y="281939"/>
                </a:lnTo>
                <a:lnTo>
                  <a:pt x="67373" y="285750"/>
                </a:lnTo>
                <a:lnTo>
                  <a:pt x="67259" y="287019"/>
                </a:lnTo>
                <a:lnTo>
                  <a:pt x="317182" y="287019"/>
                </a:lnTo>
                <a:lnTo>
                  <a:pt x="332486" y="285750"/>
                </a:lnTo>
                <a:lnTo>
                  <a:pt x="735793" y="285750"/>
                </a:lnTo>
                <a:lnTo>
                  <a:pt x="737260" y="266700"/>
                </a:lnTo>
                <a:lnTo>
                  <a:pt x="739646" y="248919"/>
                </a:lnTo>
                <a:close/>
              </a:path>
              <a:path w="835660" h="494030">
                <a:moveTo>
                  <a:pt x="747992" y="210819"/>
                </a:moveTo>
                <a:lnTo>
                  <a:pt x="347230" y="210819"/>
                </a:lnTo>
                <a:lnTo>
                  <a:pt x="331812" y="214629"/>
                </a:lnTo>
                <a:lnTo>
                  <a:pt x="300672" y="219709"/>
                </a:lnTo>
                <a:lnTo>
                  <a:pt x="284670" y="223519"/>
                </a:lnTo>
                <a:lnTo>
                  <a:pt x="235953" y="231139"/>
                </a:lnTo>
                <a:lnTo>
                  <a:pt x="202564" y="234950"/>
                </a:lnTo>
                <a:lnTo>
                  <a:pt x="185381" y="237489"/>
                </a:lnTo>
                <a:lnTo>
                  <a:pt x="168008" y="238759"/>
                </a:lnTo>
                <a:lnTo>
                  <a:pt x="150228" y="241300"/>
                </a:lnTo>
                <a:lnTo>
                  <a:pt x="114096" y="243839"/>
                </a:lnTo>
                <a:lnTo>
                  <a:pt x="76111" y="245109"/>
                </a:lnTo>
                <a:lnTo>
                  <a:pt x="76098" y="246379"/>
                </a:lnTo>
                <a:lnTo>
                  <a:pt x="75476" y="248919"/>
                </a:lnTo>
                <a:lnTo>
                  <a:pt x="75374" y="250189"/>
                </a:lnTo>
                <a:lnTo>
                  <a:pt x="94297" y="251459"/>
                </a:lnTo>
                <a:lnTo>
                  <a:pt x="147815" y="254000"/>
                </a:lnTo>
                <a:lnTo>
                  <a:pt x="215264" y="254000"/>
                </a:lnTo>
                <a:lnTo>
                  <a:pt x="263220" y="252729"/>
                </a:lnTo>
                <a:lnTo>
                  <a:pt x="309410" y="250189"/>
                </a:lnTo>
                <a:lnTo>
                  <a:pt x="324307" y="248919"/>
                </a:lnTo>
                <a:lnTo>
                  <a:pt x="739646" y="248919"/>
                </a:lnTo>
                <a:lnTo>
                  <a:pt x="740498" y="242569"/>
                </a:lnTo>
                <a:lnTo>
                  <a:pt x="746099" y="218439"/>
                </a:lnTo>
                <a:lnTo>
                  <a:pt x="747992" y="210819"/>
                </a:lnTo>
                <a:close/>
              </a:path>
              <a:path w="835660" h="494030">
                <a:moveTo>
                  <a:pt x="222999" y="215900"/>
                </a:moveTo>
                <a:lnTo>
                  <a:pt x="189763" y="215900"/>
                </a:lnTo>
                <a:lnTo>
                  <a:pt x="206527" y="217169"/>
                </a:lnTo>
                <a:lnTo>
                  <a:pt x="222999" y="215900"/>
                </a:lnTo>
                <a:close/>
              </a:path>
              <a:path w="835660" h="494030">
                <a:moveTo>
                  <a:pt x="286638" y="214629"/>
                </a:moveTo>
                <a:lnTo>
                  <a:pt x="156044" y="214629"/>
                </a:lnTo>
                <a:lnTo>
                  <a:pt x="173405" y="215900"/>
                </a:lnTo>
                <a:lnTo>
                  <a:pt x="270649" y="215900"/>
                </a:lnTo>
                <a:lnTo>
                  <a:pt x="286638" y="214629"/>
                </a:lnTo>
                <a:close/>
              </a:path>
              <a:path w="835660" h="494030">
                <a:moveTo>
                  <a:pt x="757142" y="177800"/>
                </a:moveTo>
                <a:lnTo>
                  <a:pt x="286258" y="177800"/>
                </a:lnTo>
                <a:lnTo>
                  <a:pt x="271233" y="181609"/>
                </a:lnTo>
                <a:lnTo>
                  <a:pt x="245529" y="186689"/>
                </a:lnTo>
                <a:lnTo>
                  <a:pt x="223481" y="191769"/>
                </a:lnTo>
                <a:lnTo>
                  <a:pt x="213093" y="194309"/>
                </a:lnTo>
                <a:lnTo>
                  <a:pt x="202615" y="195579"/>
                </a:lnTo>
                <a:lnTo>
                  <a:pt x="159943" y="201929"/>
                </a:lnTo>
                <a:lnTo>
                  <a:pt x="102704" y="205739"/>
                </a:lnTo>
                <a:lnTo>
                  <a:pt x="84353" y="205739"/>
                </a:lnTo>
                <a:lnTo>
                  <a:pt x="83858" y="207009"/>
                </a:lnTo>
                <a:lnTo>
                  <a:pt x="83235" y="208279"/>
                </a:lnTo>
                <a:lnTo>
                  <a:pt x="83134" y="209550"/>
                </a:lnTo>
                <a:lnTo>
                  <a:pt x="101752" y="210819"/>
                </a:lnTo>
                <a:lnTo>
                  <a:pt x="119875" y="213359"/>
                </a:lnTo>
                <a:lnTo>
                  <a:pt x="137807" y="214629"/>
                </a:lnTo>
                <a:lnTo>
                  <a:pt x="302031" y="214629"/>
                </a:lnTo>
                <a:lnTo>
                  <a:pt x="347230" y="210819"/>
                </a:lnTo>
                <a:lnTo>
                  <a:pt x="747992" y="210819"/>
                </a:lnTo>
                <a:lnTo>
                  <a:pt x="752094" y="194309"/>
                </a:lnTo>
                <a:lnTo>
                  <a:pt x="757142" y="177800"/>
                </a:lnTo>
                <a:close/>
              </a:path>
              <a:path w="835660" h="494030">
                <a:moveTo>
                  <a:pt x="771080" y="140969"/>
                </a:moveTo>
                <a:lnTo>
                  <a:pt x="342404" y="140969"/>
                </a:lnTo>
                <a:lnTo>
                  <a:pt x="326986" y="144779"/>
                </a:lnTo>
                <a:lnTo>
                  <a:pt x="253860" y="157479"/>
                </a:lnTo>
                <a:lnTo>
                  <a:pt x="178727" y="163829"/>
                </a:lnTo>
                <a:lnTo>
                  <a:pt x="162344" y="163829"/>
                </a:lnTo>
                <a:lnTo>
                  <a:pt x="145478" y="165100"/>
                </a:lnTo>
                <a:lnTo>
                  <a:pt x="91033" y="165100"/>
                </a:lnTo>
                <a:lnTo>
                  <a:pt x="90919" y="166369"/>
                </a:lnTo>
                <a:lnTo>
                  <a:pt x="90017" y="167639"/>
                </a:lnTo>
                <a:lnTo>
                  <a:pt x="90004" y="168909"/>
                </a:lnTo>
                <a:lnTo>
                  <a:pt x="108013" y="171450"/>
                </a:lnTo>
                <a:lnTo>
                  <a:pt x="124460" y="173989"/>
                </a:lnTo>
                <a:lnTo>
                  <a:pt x="139433" y="175259"/>
                </a:lnTo>
                <a:lnTo>
                  <a:pt x="152628" y="177800"/>
                </a:lnTo>
                <a:lnTo>
                  <a:pt x="164846" y="179069"/>
                </a:lnTo>
                <a:lnTo>
                  <a:pt x="175983" y="179069"/>
                </a:lnTo>
                <a:lnTo>
                  <a:pt x="186220" y="180339"/>
                </a:lnTo>
                <a:lnTo>
                  <a:pt x="206336" y="181609"/>
                </a:lnTo>
                <a:lnTo>
                  <a:pt x="236321" y="181609"/>
                </a:lnTo>
                <a:lnTo>
                  <a:pt x="247281" y="180339"/>
                </a:lnTo>
                <a:lnTo>
                  <a:pt x="259219" y="180339"/>
                </a:lnTo>
                <a:lnTo>
                  <a:pt x="286258" y="177800"/>
                </a:lnTo>
                <a:lnTo>
                  <a:pt x="757142" y="177800"/>
                </a:lnTo>
                <a:lnTo>
                  <a:pt x="759472" y="170179"/>
                </a:lnTo>
                <a:lnTo>
                  <a:pt x="768718" y="146050"/>
                </a:lnTo>
                <a:lnTo>
                  <a:pt x="771080" y="140969"/>
                </a:lnTo>
                <a:close/>
              </a:path>
              <a:path w="835660" h="494030">
                <a:moveTo>
                  <a:pt x="96443" y="123189"/>
                </a:moveTo>
                <a:lnTo>
                  <a:pt x="96405" y="125729"/>
                </a:lnTo>
                <a:lnTo>
                  <a:pt x="95897" y="127000"/>
                </a:lnTo>
                <a:lnTo>
                  <a:pt x="115493" y="130809"/>
                </a:lnTo>
                <a:lnTo>
                  <a:pt x="151231" y="135889"/>
                </a:lnTo>
                <a:lnTo>
                  <a:pt x="167373" y="138429"/>
                </a:lnTo>
                <a:lnTo>
                  <a:pt x="183629" y="139700"/>
                </a:lnTo>
                <a:lnTo>
                  <a:pt x="198996" y="142239"/>
                </a:lnTo>
                <a:lnTo>
                  <a:pt x="213779" y="143509"/>
                </a:lnTo>
                <a:lnTo>
                  <a:pt x="228854" y="143509"/>
                </a:lnTo>
                <a:lnTo>
                  <a:pt x="257060" y="144779"/>
                </a:lnTo>
                <a:lnTo>
                  <a:pt x="298983" y="144779"/>
                </a:lnTo>
                <a:lnTo>
                  <a:pt x="342404" y="140969"/>
                </a:lnTo>
                <a:lnTo>
                  <a:pt x="771080" y="140969"/>
                </a:lnTo>
                <a:lnTo>
                  <a:pt x="778167" y="125729"/>
                </a:lnTo>
                <a:lnTo>
                  <a:pt x="154800" y="125729"/>
                </a:lnTo>
                <a:lnTo>
                  <a:pt x="135382" y="124459"/>
                </a:lnTo>
                <a:lnTo>
                  <a:pt x="116255" y="124459"/>
                </a:lnTo>
                <a:lnTo>
                  <a:pt x="96443" y="123189"/>
                </a:lnTo>
                <a:close/>
              </a:path>
              <a:path w="835660" h="494030">
                <a:moveTo>
                  <a:pt x="789198" y="102869"/>
                </a:moveTo>
                <a:lnTo>
                  <a:pt x="375297" y="102869"/>
                </a:lnTo>
                <a:lnTo>
                  <a:pt x="359486" y="105409"/>
                </a:lnTo>
                <a:lnTo>
                  <a:pt x="343573" y="109219"/>
                </a:lnTo>
                <a:lnTo>
                  <a:pt x="278561" y="119379"/>
                </a:lnTo>
                <a:lnTo>
                  <a:pt x="191592" y="125729"/>
                </a:lnTo>
                <a:lnTo>
                  <a:pt x="778167" y="125729"/>
                </a:lnTo>
                <a:lnTo>
                  <a:pt x="779348" y="123189"/>
                </a:lnTo>
                <a:lnTo>
                  <a:pt x="789198" y="102869"/>
                </a:lnTo>
                <a:close/>
              </a:path>
              <a:path w="835660" h="494030">
                <a:moveTo>
                  <a:pt x="101574" y="80009"/>
                </a:moveTo>
                <a:lnTo>
                  <a:pt x="101333" y="82550"/>
                </a:lnTo>
                <a:lnTo>
                  <a:pt x="100926" y="83819"/>
                </a:lnTo>
                <a:lnTo>
                  <a:pt x="140373" y="92709"/>
                </a:lnTo>
                <a:lnTo>
                  <a:pt x="159575" y="96519"/>
                </a:lnTo>
                <a:lnTo>
                  <a:pt x="214223" y="104139"/>
                </a:lnTo>
                <a:lnTo>
                  <a:pt x="231673" y="104139"/>
                </a:lnTo>
                <a:lnTo>
                  <a:pt x="265087" y="106679"/>
                </a:lnTo>
                <a:lnTo>
                  <a:pt x="297827" y="106679"/>
                </a:lnTo>
                <a:lnTo>
                  <a:pt x="313817" y="105409"/>
                </a:lnTo>
                <a:lnTo>
                  <a:pt x="329311" y="105409"/>
                </a:lnTo>
                <a:lnTo>
                  <a:pt x="360400" y="102869"/>
                </a:lnTo>
                <a:lnTo>
                  <a:pt x="789198" y="102869"/>
                </a:lnTo>
                <a:lnTo>
                  <a:pt x="791044" y="99059"/>
                </a:lnTo>
                <a:lnTo>
                  <a:pt x="798262" y="86359"/>
                </a:lnTo>
                <a:lnTo>
                  <a:pt x="180594" y="86359"/>
                </a:lnTo>
                <a:lnTo>
                  <a:pt x="122059" y="82550"/>
                </a:lnTo>
                <a:lnTo>
                  <a:pt x="101574" y="80009"/>
                </a:lnTo>
                <a:close/>
              </a:path>
              <a:path w="835660" h="494030">
                <a:moveTo>
                  <a:pt x="810646" y="66039"/>
                </a:moveTo>
                <a:lnTo>
                  <a:pt x="385965" y="66039"/>
                </a:lnTo>
                <a:lnTo>
                  <a:pt x="370154" y="69850"/>
                </a:lnTo>
                <a:lnTo>
                  <a:pt x="353834" y="72389"/>
                </a:lnTo>
                <a:lnTo>
                  <a:pt x="337731" y="76200"/>
                </a:lnTo>
                <a:lnTo>
                  <a:pt x="321233" y="78739"/>
                </a:lnTo>
                <a:lnTo>
                  <a:pt x="304939" y="80009"/>
                </a:lnTo>
                <a:lnTo>
                  <a:pt x="288150" y="82550"/>
                </a:lnTo>
                <a:lnTo>
                  <a:pt x="235635" y="86359"/>
                </a:lnTo>
                <a:lnTo>
                  <a:pt x="798262" y="86359"/>
                </a:lnTo>
                <a:lnTo>
                  <a:pt x="804037" y="76200"/>
                </a:lnTo>
                <a:lnTo>
                  <a:pt x="810646" y="66039"/>
                </a:lnTo>
                <a:close/>
              </a:path>
              <a:path w="835660" h="494030">
                <a:moveTo>
                  <a:pt x="105625" y="35559"/>
                </a:moveTo>
                <a:lnTo>
                  <a:pt x="105587" y="39369"/>
                </a:lnTo>
                <a:lnTo>
                  <a:pt x="105079" y="40639"/>
                </a:lnTo>
                <a:lnTo>
                  <a:pt x="126111" y="46989"/>
                </a:lnTo>
                <a:lnTo>
                  <a:pt x="146469" y="52069"/>
                </a:lnTo>
                <a:lnTo>
                  <a:pt x="166446" y="55879"/>
                </a:lnTo>
                <a:lnTo>
                  <a:pt x="204038" y="63500"/>
                </a:lnTo>
                <a:lnTo>
                  <a:pt x="222453" y="66039"/>
                </a:lnTo>
                <a:lnTo>
                  <a:pt x="274777" y="69850"/>
                </a:lnTo>
                <a:lnTo>
                  <a:pt x="291439" y="69850"/>
                </a:lnTo>
                <a:lnTo>
                  <a:pt x="307708" y="71119"/>
                </a:lnTo>
                <a:lnTo>
                  <a:pt x="323786" y="71119"/>
                </a:lnTo>
                <a:lnTo>
                  <a:pt x="385965" y="66039"/>
                </a:lnTo>
                <a:lnTo>
                  <a:pt x="810646" y="66039"/>
                </a:lnTo>
                <a:lnTo>
                  <a:pt x="816430" y="57150"/>
                </a:lnTo>
                <a:lnTo>
                  <a:pt x="247510" y="57150"/>
                </a:lnTo>
                <a:lnTo>
                  <a:pt x="193801" y="52069"/>
                </a:lnTo>
                <a:lnTo>
                  <a:pt x="165354" y="48259"/>
                </a:lnTo>
                <a:lnTo>
                  <a:pt x="136017" y="43179"/>
                </a:lnTo>
                <a:lnTo>
                  <a:pt x="105625" y="35559"/>
                </a:lnTo>
                <a:close/>
              </a:path>
              <a:path w="835660" h="494030">
                <a:moveTo>
                  <a:pt x="679157" y="0"/>
                </a:moveTo>
                <a:lnTo>
                  <a:pt x="618248" y="3809"/>
                </a:lnTo>
                <a:lnTo>
                  <a:pt x="598195" y="7619"/>
                </a:lnTo>
                <a:lnTo>
                  <a:pt x="578243" y="10159"/>
                </a:lnTo>
                <a:lnTo>
                  <a:pt x="538010" y="17779"/>
                </a:lnTo>
                <a:lnTo>
                  <a:pt x="518134" y="22859"/>
                </a:lnTo>
                <a:lnTo>
                  <a:pt x="497281" y="26669"/>
                </a:lnTo>
                <a:lnTo>
                  <a:pt x="456234" y="36829"/>
                </a:lnTo>
                <a:lnTo>
                  <a:pt x="413931" y="44450"/>
                </a:lnTo>
                <a:lnTo>
                  <a:pt x="369366" y="52069"/>
                </a:lnTo>
                <a:lnTo>
                  <a:pt x="346456" y="53339"/>
                </a:lnTo>
                <a:lnTo>
                  <a:pt x="322961" y="55879"/>
                </a:lnTo>
                <a:lnTo>
                  <a:pt x="298386" y="57150"/>
                </a:lnTo>
                <a:lnTo>
                  <a:pt x="816430" y="57150"/>
                </a:lnTo>
                <a:lnTo>
                  <a:pt x="818908" y="53339"/>
                </a:lnTo>
                <a:lnTo>
                  <a:pt x="835050" y="29209"/>
                </a:lnTo>
                <a:lnTo>
                  <a:pt x="787882" y="13969"/>
                </a:lnTo>
                <a:lnTo>
                  <a:pt x="743204" y="5079"/>
                </a:lnTo>
                <a:lnTo>
                  <a:pt x="721245" y="2539"/>
                </a:lnTo>
                <a:lnTo>
                  <a:pt x="679157" y="0"/>
                </a:lnTo>
                <a:close/>
              </a:path>
            </a:pathLst>
          </a:custGeom>
          <a:solidFill>
            <a:srgbClr val="FFA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5345" y="1999596"/>
            <a:ext cx="563245" cy="559662"/>
          </a:xfrm>
          <a:custGeom>
            <a:avLst/>
            <a:gdLst/>
            <a:ahLst/>
            <a:cxnLst/>
            <a:rect l="l" t="t" r="r" b="b"/>
            <a:pathLst>
              <a:path w="563245" h="580389">
                <a:moveTo>
                  <a:pt x="75120" y="15087"/>
                </a:moveTo>
                <a:lnTo>
                  <a:pt x="34392" y="16522"/>
                </a:lnTo>
                <a:lnTo>
                  <a:pt x="0" y="52768"/>
                </a:lnTo>
                <a:lnTo>
                  <a:pt x="9067" y="312572"/>
                </a:lnTo>
                <a:lnTo>
                  <a:pt x="14732" y="491070"/>
                </a:lnTo>
                <a:lnTo>
                  <a:pt x="17614" y="573532"/>
                </a:lnTo>
                <a:lnTo>
                  <a:pt x="24637" y="580072"/>
                </a:lnTo>
                <a:lnTo>
                  <a:pt x="91376" y="577735"/>
                </a:lnTo>
                <a:lnTo>
                  <a:pt x="91312" y="576046"/>
                </a:lnTo>
                <a:lnTo>
                  <a:pt x="495655" y="561924"/>
                </a:lnTo>
                <a:lnTo>
                  <a:pt x="528120" y="561924"/>
                </a:lnTo>
                <a:lnTo>
                  <a:pt x="559041" y="560844"/>
                </a:lnTo>
                <a:lnTo>
                  <a:pt x="561263" y="559625"/>
                </a:lnTo>
                <a:lnTo>
                  <a:pt x="562317" y="557339"/>
                </a:lnTo>
                <a:lnTo>
                  <a:pt x="562787" y="554494"/>
                </a:lnTo>
                <a:lnTo>
                  <a:pt x="544165" y="21424"/>
                </a:lnTo>
                <a:lnTo>
                  <a:pt x="136486" y="21424"/>
                </a:lnTo>
                <a:lnTo>
                  <a:pt x="133326" y="18478"/>
                </a:lnTo>
                <a:lnTo>
                  <a:pt x="75234" y="18478"/>
                </a:lnTo>
                <a:lnTo>
                  <a:pt x="75120" y="15087"/>
                </a:lnTo>
                <a:close/>
              </a:path>
              <a:path w="563245" h="580389">
                <a:moveTo>
                  <a:pt x="528120" y="561924"/>
                </a:moveTo>
                <a:lnTo>
                  <a:pt x="495655" y="561924"/>
                </a:lnTo>
                <a:lnTo>
                  <a:pt x="496836" y="563016"/>
                </a:lnTo>
                <a:lnTo>
                  <a:pt x="528120" y="561924"/>
                </a:lnTo>
                <a:close/>
              </a:path>
              <a:path w="563245" h="580389">
                <a:moveTo>
                  <a:pt x="377113" y="4546"/>
                </a:moveTo>
                <a:lnTo>
                  <a:pt x="155422" y="12280"/>
                </a:lnTo>
                <a:lnTo>
                  <a:pt x="155714" y="20751"/>
                </a:lnTo>
                <a:lnTo>
                  <a:pt x="136486" y="21424"/>
                </a:lnTo>
                <a:lnTo>
                  <a:pt x="544165" y="21424"/>
                </a:lnTo>
                <a:lnTo>
                  <a:pt x="543648" y="6642"/>
                </a:lnTo>
                <a:lnTo>
                  <a:pt x="543477" y="5676"/>
                </a:lnTo>
                <a:lnTo>
                  <a:pt x="377151" y="5676"/>
                </a:lnTo>
                <a:lnTo>
                  <a:pt x="377113" y="4546"/>
                </a:lnTo>
                <a:close/>
              </a:path>
              <a:path w="563245" h="580389">
                <a:moveTo>
                  <a:pt x="131229" y="16522"/>
                </a:moveTo>
                <a:lnTo>
                  <a:pt x="75234" y="18478"/>
                </a:lnTo>
                <a:lnTo>
                  <a:pt x="133326" y="18478"/>
                </a:lnTo>
                <a:lnTo>
                  <a:pt x="131229" y="16522"/>
                </a:lnTo>
                <a:close/>
              </a:path>
              <a:path w="563245" h="580389">
                <a:moveTo>
                  <a:pt x="539457" y="0"/>
                </a:moveTo>
                <a:lnTo>
                  <a:pt x="377151" y="5676"/>
                </a:lnTo>
                <a:lnTo>
                  <a:pt x="543477" y="5676"/>
                </a:lnTo>
                <a:lnTo>
                  <a:pt x="542950" y="2705"/>
                </a:lnTo>
                <a:lnTo>
                  <a:pt x="541731" y="495"/>
                </a:lnTo>
                <a:lnTo>
                  <a:pt x="539457" y="0"/>
                </a:lnTo>
                <a:close/>
              </a:path>
            </a:pathLst>
          </a:custGeom>
          <a:solidFill>
            <a:srgbClr val="ED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63605" y="2010766"/>
            <a:ext cx="38735" cy="39801"/>
          </a:xfrm>
          <a:custGeom>
            <a:avLst/>
            <a:gdLst/>
            <a:ahLst/>
            <a:cxnLst/>
            <a:rect l="l" t="t" r="r" b="b"/>
            <a:pathLst>
              <a:path w="38735" h="41275">
                <a:moveTo>
                  <a:pt x="36080" y="0"/>
                </a:moveTo>
                <a:lnTo>
                  <a:pt x="34417" y="1168"/>
                </a:lnTo>
                <a:lnTo>
                  <a:pt x="0" y="36931"/>
                </a:lnTo>
                <a:lnTo>
                  <a:pt x="4089" y="40690"/>
                </a:lnTo>
                <a:lnTo>
                  <a:pt x="37362" y="5562"/>
                </a:lnTo>
                <a:lnTo>
                  <a:pt x="36271" y="5562"/>
                </a:lnTo>
                <a:lnTo>
                  <a:pt x="36080" y="0"/>
                </a:lnTo>
                <a:close/>
              </a:path>
              <a:path w="38735" h="41275">
                <a:moveTo>
                  <a:pt x="38493" y="4368"/>
                </a:moveTo>
                <a:lnTo>
                  <a:pt x="36271" y="5562"/>
                </a:lnTo>
                <a:lnTo>
                  <a:pt x="37362" y="5562"/>
                </a:lnTo>
                <a:lnTo>
                  <a:pt x="38493" y="4368"/>
                </a:lnTo>
                <a:close/>
              </a:path>
              <a:path w="38735" h="41275">
                <a:moveTo>
                  <a:pt x="36080" y="0"/>
                </a:moveTo>
                <a:lnTo>
                  <a:pt x="35509" y="12"/>
                </a:lnTo>
                <a:lnTo>
                  <a:pt x="34417" y="1168"/>
                </a:lnTo>
                <a:lnTo>
                  <a:pt x="3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45125" y="2231666"/>
            <a:ext cx="415290" cy="322693"/>
          </a:xfrm>
          <a:custGeom>
            <a:avLst/>
            <a:gdLst/>
            <a:ahLst/>
            <a:cxnLst/>
            <a:rect l="l" t="t" r="r" b="b"/>
            <a:pathLst>
              <a:path w="415289" h="334644">
                <a:moveTo>
                  <a:pt x="391515" y="0"/>
                </a:moveTo>
                <a:lnTo>
                  <a:pt x="11518" y="13271"/>
                </a:lnTo>
                <a:lnTo>
                  <a:pt x="0" y="24409"/>
                </a:lnTo>
                <a:lnTo>
                  <a:pt x="6210" y="202323"/>
                </a:lnTo>
                <a:lnTo>
                  <a:pt x="8864" y="294398"/>
                </a:lnTo>
                <a:lnTo>
                  <a:pt x="10261" y="334505"/>
                </a:lnTo>
                <a:lnTo>
                  <a:pt x="415175" y="320357"/>
                </a:lnTo>
                <a:lnTo>
                  <a:pt x="404406" y="11988"/>
                </a:lnTo>
                <a:lnTo>
                  <a:pt x="403110" y="7505"/>
                </a:lnTo>
                <a:lnTo>
                  <a:pt x="400151" y="3657"/>
                </a:lnTo>
                <a:lnTo>
                  <a:pt x="396646" y="952"/>
                </a:lnTo>
                <a:lnTo>
                  <a:pt x="391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45125" y="2231666"/>
            <a:ext cx="415290" cy="322693"/>
          </a:xfrm>
          <a:custGeom>
            <a:avLst/>
            <a:gdLst/>
            <a:ahLst/>
            <a:cxnLst/>
            <a:rect l="l" t="t" r="r" b="b"/>
            <a:pathLst>
              <a:path w="415289" h="334644">
                <a:moveTo>
                  <a:pt x="415175" y="320357"/>
                </a:moveTo>
                <a:lnTo>
                  <a:pt x="10261" y="334505"/>
                </a:lnTo>
                <a:lnTo>
                  <a:pt x="8864" y="294398"/>
                </a:lnTo>
                <a:lnTo>
                  <a:pt x="6210" y="202323"/>
                </a:lnTo>
                <a:lnTo>
                  <a:pt x="2603" y="98971"/>
                </a:lnTo>
                <a:lnTo>
                  <a:pt x="0" y="24409"/>
                </a:lnTo>
                <a:lnTo>
                  <a:pt x="444" y="21005"/>
                </a:lnTo>
                <a:lnTo>
                  <a:pt x="2590" y="17538"/>
                </a:lnTo>
                <a:lnTo>
                  <a:pt x="6464" y="14579"/>
                </a:lnTo>
                <a:lnTo>
                  <a:pt x="11518" y="13271"/>
                </a:lnTo>
                <a:lnTo>
                  <a:pt x="16611" y="13093"/>
                </a:lnTo>
                <a:lnTo>
                  <a:pt x="29641" y="12636"/>
                </a:lnTo>
                <a:lnTo>
                  <a:pt x="48894" y="11963"/>
                </a:lnTo>
                <a:lnTo>
                  <a:pt x="73240" y="11112"/>
                </a:lnTo>
                <a:lnTo>
                  <a:pt x="102120" y="10096"/>
                </a:lnTo>
                <a:lnTo>
                  <a:pt x="133273" y="9016"/>
                </a:lnTo>
                <a:lnTo>
                  <a:pt x="167258" y="7823"/>
                </a:lnTo>
                <a:lnTo>
                  <a:pt x="201802" y="6616"/>
                </a:lnTo>
                <a:lnTo>
                  <a:pt x="237477" y="5372"/>
                </a:lnTo>
                <a:lnTo>
                  <a:pt x="270319" y="4229"/>
                </a:lnTo>
                <a:lnTo>
                  <a:pt x="302602" y="3098"/>
                </a:lnTo>
                <a:lnTo>
                  <a:pt x="330352" y="2133"/>
                </a:lnTo>
                <a:lnTo>
                  <a:pt x="355269" y="1257"/>
                </a:lnTo>
                <a:lnTo>
                  <a:pt x="373964" y="609"/>
                </a:lnTo>
                <a:lnTo>
                  <a:pt x="386422" y="177"/>
                </a:lnTo>
                <a:lnTo>
                  <a:pt x="391515" y="0"/>
                </a:lnTo>
                <a:lnTo>
                  <a:pt x="396646" y="952"/>
                </a:lnTo>
                <a:lnTo>
                  <a:pt x="400151" y="3657"/>
                </a:lnTo>
                <a:lnTo>
                  <a:pt x="403110" y="7505"/>
                </a:lnTo>
                <a:lnTo>
                  <a:pt x="404406" y="11988"/>
                </a:lnTo>
                <a:lnTo>
                  <a:pt x="407009" y="86537"/>
                </a:lnTo>
                <a:lnTo>
                  <a:pt x="410603" y="189331"/>
                </a:lnTo>
                <a:lnTo>
                  <a:pt x="413778" y="280263"/>
                </a:lnTo>
                <a:lnTo>
                  <a:pt x="415175" y="3203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9383" y="2482535"/>
            <a:ext cx="40005" cy="27554"/>
          </a:xfrm>
          <a:custGeom>
            <a:avLst/>
            <a:gdLst/>
            <a:ahLst/>
            <a:cxnLst/>
            <a:rect l="l" t="t" r="r" b="b"/>
            <a:pathLst>
              <a:path w="40004" h="28575">
                <a:moveTo>
                  <a:pt x="38455" y="0"/>
                </a:moveTo>
                <a:lnTo>
                  <a:pt x="0" y="1346"/>
                </a:lnTo>
                <a:lnTo>
                  <a:pt x="939" y="28448"/>
                </a:lnTo>
                <a:lnTo>
                  <a:pt x="39395" y="27114"/>
                </a:lnTo>
                <a:lnTo>
                  <a:pt x="38455" y="0"/>
                </a:lnTo>
                <a:close/>
              </a:path>
            </a:pathLst>
          </a:custGeom>
          <a:solidFill>
            <a:srgbClr val="B61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16563" y="2001372"/>
            <a:ext cx="331470" cy="180023"/>
          </a:xfrm>
          <a:custGeom>
            <a:avLst/>
            <a:gdLst/>
            <a:ahLst/>
            <a:cxnLst/>
            <a:rect l="l" t="t" r="r" b="b"/>
            <a:pathLst>
              <a:path w="331470" h="186689">
                <a:moveTo>
                  <a:pt x="226136" y="2336"/>
                </a:moveTo>
                <a:lnTo>
                  <a:pt x="3682" y="10109"/>
                </a:lnTo>
                <a:lnTo>
                  <a:pt x="3975" y="18580"/>
                </a:lnTo>
                <a:lnTo>
                  <a:pt x="0" y="18719"/>
                </a:lnTo>
                <a:lnTo>
                  <a:pt x="5587" y="178562"/>
                </a:lnTo>
                <a:lnTo>
                  <a:pt x="6311" y="183057"/>
                </a:lnTo>
                <a:lnTo>
                  <a:pt x="8661" y="185229"/>
                </a:lnTo>
                <a:lnTo>
                  <a:pt x="10972" y="186283"/>
                </a:lnTo>
                <a:lnTo>
                  <a:pt x="324230" y="175348"/>
                </a:lnTo>
                <a:lnTo>
                  <a:pt x="327609" y="174663"/>
                </a:lnTo>
                <a:lnTo>
                  <a:pt x="330365" y="172300"/>
                </a:lnTo>
                <a:lnTo>
                  <a:pt x="331431" y="170002"/>
                </a:lnTo>
                <a:lnTo>
                  <a:pt x="325609" y="3467"/>
                </a:lnTo>
                <a:lnTo>
                  <a:pt x="226174" y="3467"/>
                </a:lnTo>
                <a:lnTo>
                  <a:pt x="226136" y="2336"/>
                </a:lnTo>
                <a:close/>
              </a:path>
              <a:path w="331470" h="186689">
                <a:moveTo>
                  <a:pt x="325488" y="0"/>
                </a:moveTo>
                <a:lnTo>
                  <a:pt x="226174" y="3467"/>
                </a:lnTo>
                <a:lnTo>
                  <a:pt x="325609" y="3467"/>
                </a:lnTo>
                <a:lnTo>
                  <a:pt x="325488" y="0"/>
                </a:lnTo>
                <a:close/>
              </a:path>
            </a:pathLst>
          </a:custGeom>
          <a:solidFill>
            <a:srgbClr val="B61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22010" y="2001372"/>
            <a:ext cx="20320" cy="9797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9639"/>
                </a:moveTo>
                <a:lnTo>
                  <a:pt x="200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0792" y="2001972"/>
            <a:ext cx="267970" cy="173287"/>
          </a:xfrm>
          <a:custGeom>
            <a:avLst/>
            <a:gdLst/>
            <a:ahLst/>
            <a:cxnLst/>
            <a:rect l="l" t="t" r="r" b="b"/>
            <a:pathLst>
              <a:path w="267970" h="179705">
                <a:moveTo>
                  <a:pt x="262407" y="0"/>
                </a:moveTo>
                <a:lnTo>
                  <a:pt x="0" y="9156"/>
                </a:lnTo>
                <a:lnTo>
                  <a:pt x="5587" y="169024"/>
                </a:lnTo>
                <a:lnTo>
                  <a:pt x="6273" y="172389"/>
                </a:lnTo>
                <a:lnTo>
                  <a:pt x="8089" y="175704"/>
                </a:lnTo>
                <a:lnTo>
                  <a:pt x="11569" y="178396"/>
                </a:lnTo>
                <a:lnTo>
                  <a:pt x="17272" y="179336"/>
                </a:lnTo>
                <a:lnTo>
                  <a:pt x="255917" y="170992"/>
                </a:lnTo>
                <a:lnTo>
                  <a:pt x="260997" y="170256"/>
                </a:lnTo>
                <a:lnTo>
                  <a:pt x="264858" y="167297"/>
                </a:lnTo>
                <a:lnTo>
                  <a:pt x="267563" y="163830"/>
                </a:lnTo>
                <a:lnTo>
                  <a:pt x="267970" y="159308"/>
                </a:lnTo>
                <a:lnTo>
                  <a:pt x="26240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60989" y="2026269"/>
            <a:ext cx="64135" cy="138385"/>
          </a:xfrm>
          <a:custGeom>
            <a:avLst/>
            <a:gdLst/>
            <a:ahLst/>
            <a:cxnLst/>
            <a:rect l="l" t="t" r="r" b="b"/>
            <a:pathLst>
              <a:path w="64135" h="143510">
                <a:moveTo>
                  <a:pt x="58813" y="0"/>
                </a:moveTo>
                <a:lnTo>
                  <a:pt x="0" y="2044"/>
                </a:lnTo>
                <a:lnTo>
                  <a:pt x="4940" y="143243"/>
                </a:lnTo>
                <a:lnTo>
                  <a:pt x="63753" y="141198"/>
                </a:lnTo>
                <a:lnTo>
                  <a:pt x="58813" y="0"/>
                </a:lnTo>
                <a:close/>
              </a:path>
            </a:pathLst>
          </a:custGeom>
          <a:solidFill>
            <a:srgbClr val="B61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60989" y="2026269"/>
            <a:ext cx="64135" cy="138385"/>
          </a:xfrm>
          <a:custGeom>
            <a:avLst/>
            <a:gdLst/>
            <a:ahLst/>
            <a:cxnLst/>
            <a:rect l="l" t="t" r="r" b="b"/>
            <a:pathLst>
              <a:path w="64135" h="143510">
                <a:moveTo>
                  <a:pt x="4940" y="143243"/>
                </a:moveTo>
                <a:lnTo>
                  <a:pt x="63753" y="141198"/>
                </a:lnTo>
                <a:lnTo>
                  <a:pt x="58813" y="0"/>
                </a:lnTo>
                <a:lnTo>
                  <a:pt x="0" y="2044"/>
                </a:lnTo>
                <a:lnTo>
                  <a:pt x="4940" y="1432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5606" y="2243173"/>
            <a:ext cx="318375" cy="306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05350" y="2368789"/>
            <a:ext cx="1033462" cy="375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57506" y="2095670"/>
            <a:ext cx="1108468" cy="569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3125" y="2516261"/>
            <a:ext cx="40640" cy="69805"/>
          </a:xfrm>
          <a:custGeom>
            <a:avLst/>
            <a:gdLst/>
            <a:ahLst/>
            <a:cxnLst/>
            <a:rect l="l" t="t" r="r" b="b"/>
            <a:pathLst>
              <a:path w="40639" h="72389">
                <a:moveTo>
                  <a:pt x="0" y="0"/>
                </a:moveTo>
                <a:lnTo>
                  <a:pt x="0" y="72224"/>
                </a:lnTo>
                <a:lnTo>
                  <a:pt x="40487" y="72224"/>
                </a:lnTo>
                <a:lnTo>
                  <a:pt x="4048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72771" y="2510138"/>
            <a:ext cx="0" cy="82051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924"/>
                </a:lnTo>
              </a:path>
            </a:pathLst>
          </a:custGeom>
          <a:ln w="32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90800" y="2063204"/>
            <a:ext cx="851738" cy="680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594" y="2151157"/>
            <a:ext cx="609169" cy="5874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72337" y="2267120"/>
            <a:ext cx="779780" cy="326367"/>
          </a:xfrm>
          <a:custGeom>
            <a:avLst/>
            <a:gdLst/>
            <a:ahLst/>
            <a:cxnLst/>
            <a:rect l="l" t="t" r="r" b="b"/>
            <a:pathLst>
              <a:path w="779779" h="338455">
                <a:moveTo>
                  <a:pt x="708545" y="338137"/>
                </a:moveTo>
                <a:lnTo>
                  <a:pt x="711987" y="338137"/>
                </a:lnTo>
                <a:lnTo>
                  <a:pt x="715416" y="337769"/>
                </a:lnTo>
                <a:lnTo>
                  <a:pt x="719416" y="337769"/>
                </a:lnTo>
                <a:lnTo>
                  <a:pt x="748004" y="330314"/>
                </a:lnTo>
                <a:lnTo>
                  <a:pt x="753732" y="327710"/>
                </a:lnTo>
                <a:lnTo>
                  <a:pt x="758304" y="324357"/>
                </a:lnTo>
                <a:lnTo>
                  <a:pt x="763447" y="321373"/>
                </a:lnTo>
                <a:lnTo>
                  <a:pt x="767448" y="317652"/>
                </a:lnTo>
                <a:lnTo>
                  <a:pt x="771461" y="313931"/>
                </a:lnTo>
                <a:lnTo>
                  <a:pt x="774319" y="309829"/>
                </a:lnTo>
                <a:lnTo>
                  <a:pt x="776033" y="305739"/>
                </a:lnTo>
                <a:lnTo>
                  <a:pt x="778319" y="301269"/>
                </a:lnTo>
                <a:lnTo>
                  <a:pt x="778891" y="299034"/>
                </a:lnTo>
                <a:lnTo>
                  <a:pt x="778891" y="296430"/>
                </a:lnTo>
                <a:lnTo>
                  <a:pt x="779462" y="294195"/>
                </a:lnTo>
                <a:lnTo>
                  <a:pt x="779462" y="291592"/>
                </a:lnTo>
                <a:lnTo>
                  <a:pt x="779462" y="46545"/>
                </a:lnTo>
                <a:lnTo>
                  <a:pt x="779462" y="43942"/>
                </a:lnTo>
                <a:lnTo>
                  <a:pt x="778891" y="41706"/>
                </a:lnTo>
                <a:lnTo>
                  <a:pt x="778891" y="39103"/>
                </a:lnTo>
                <a:lnTo>
                  <a:pt x="778319" y="36868"/>
                </a:lnTo>
                <a:lnTo>
                  <a:pt x="776033" y="32397"/>
                </a:lnTo>
                <a:lnTo>
                  <a:pt x="774319" y="28308"/>
                </a:lnTo>
                <a:lnTo>
                  <a:pt x="771461" y="24206"/>
                </a:lnTo>
                <a:lnTo>
                  <a:pt x="767448" y="20485"/>
                </a:lnTo>
                <a:lnTo>
                  <a:pt x="763447" y="16751"/>
                </a:lnTo>
                <a:lnTo>
                  <a:pt x="758304" y="13779"/>
                </a:lnTo>
                <a:lnTo>
                  <a:pt x="753732" y="10426"/>
                </a:lnTo>
                <a:lnTo>
                  <a:pt x="748004" y="7823"/>
                </a:lnTo>
                <a:lnTo>
                  <a:pt x="742289" y="5206"/>
                </a:lnTo>
                <a:lnTo>
                  <a:pt x="736003" y="3352"/>
                </a:lnTo>
                <a:lnTo>
                  <a:pt x="729703" y="2235"/>
                </a:lnTo>
                <a:lnTo>
                  <a:pt x="722845" y="749"/>
                </a:lnTo>
                <a:lnTo>
                  <a:pt x="719416" y="368"/>
                </a:lnTo>
                <a:lnTo>
                  <a:pt x="715416" y="368"/>
                </a:lnTo>
                <a:lnTo>
                  <a:pt x="711987" y="0"/>
                </a:lnTo>
                <a:lnTo>
                  <a:pt x="708545" y="0"/>
                </a:lnTo>
                <a:lnTo>
                  <a:pt x="70916" y="0"/>
                </a:lnTo>
                <a:lnTo>
                  <a:pt x="67475" y="0"/>
                </a:lnTo>
                <a:lnTo>
                  <a:pt x="64046" y="368"/>
                </a:lnTo>
                <a:lnTo>
                  <a:pt x="60617" y="368"/>
                </a:lnTo>
                <a:lnTo>
                  <a:pt x="56616" y="749"/>
                </a:lnTo>
                <a:lnTo>
                  <a:pt x="49745" y="2235"/>
                </a:lnTo>
                <a:lnTo>
                  <a:pt x="43459" y="3352"/>
                </a:lnTo>
                <a:lnTo>
                  <a:pt x="37172" y="5206"/>
                </a:lnTo>
                <a:lnTo>
                  <a:pt x="31457" y="7823"/>
                </a:lnTo>
                <a:lnTo>
                  <a:pt x="25730" y="10426"/>
                </a:lnTo>
                <a:lnTo>
                  <a:pt x="21158" y="13779"/>
                </a:lnTo>
                <a:lnTo>
                  <a:pt x="16014" y="16751"/>
                </a:lnTo>
                <a:lnTo>
                  <a:pt x="12014" y="20485"/>
                </a:lnTo>
                <a:lnTo>
                  <a:pt x="8572" y="24206"/>
                </a:lnTo>
                <a:lnTo>
                  <a:pt x="5715" y="28308"/>
                </a:lnTo>
                <a:lnTo>
                  <a:pt x="2857" y="32397"/>
                </a:lnTo>
                <a:lnTo>
                  <a:pt x="1143" y="36868"/>
                </a:lnTo>
                <a:lnTo>
                  <a:pt x="571" y="39103"/>
                </a:lnTo>
                <a:lnTo>
                  <a:pt x="0" y="41706"/>
                </a:lnTo>
                <a:lnTo>
                  <a:pt x="0" y="43942"/>
                </a:lnTo>
                <a:lnTo>
                  <a:pt x="0" y="46545"/>
                </a:lnTo>
                <a:lnTo>
                  <a:pt x="0" y="291592"/>
                </a:lnTo>
                <a:lnTo>
                  <a:pt x="0" y="294195"/>
                </a:lnTo>
                <a:lnTo>
                  <a:pt x="0" y="296430"/>
                </a:lnTo>
                <a:lnTo>
                  <a:pt x="571" y="299034"/>
                </a:lnTo>
                <a:lnTo>
                  <a:pt x="1143" y="301269"/>
                </a:lnTo>
                <a:lnTo>
                  <a:pt x="2857" y="305739"/>
                </a:lnTo>
                <a:lnTo>
                  <a:pt x="5715" y="309829"/>
                </a:lnTo>
                <a:lnTo>
                  <a:pt x="8572" y="313931"/>
                </a:lnTo>
                <a:lnTo>
                  <a:pt x="12014" y="317652"/>
                </a:lnTo>
                <a:lnTo>
                  <a:pt x="16014" y="321373"/>
                </a:lnTo>
                <a:lnTo>
                  <a:pt x="21158" y="324357"/>
                </a:lnTo>
                <a:lnTo>
                  <a:pt x="25730" y="327710"/>
                </a:lnTo>
                <a:lnTo>
                  <a:pt x="31457" y="330314"/>
                </a:lnTo>
                <a:lnTo>
                  <a:pt x="37172" y="332917"/>
                </a:lnTo>
                <a:lnTo>
                  <a:pt x="43459" y="334416"/>
                </a:lnTo>
                <a:lnTo>
                  <a:pt x="49745" y="335902"/>
                </a:lnTo>
                <a:lnTo>
                  <a:pt x="56616" y="337388"/>
                </a:lnTo>
                <a:lnTo>
                  <a:pt x="60617" y="337769"/>
                </a:lnTo>
                <a:lnTo>
                  <a:pt x="64046" y="337769"/>
                </a:lnTo>
                <a:lnTo>
                  <a:pt x="67475" y="338137"/>
                </a:lnTo>
                <a:lnTo>
                  <a:pt x="70916" y="338137"/>
                </a:lnTo>
                <a:lnTo>
                  <a:pt x="708545" y="338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46951" y="2075770"/>
            <a:ext cx="1905" cy="191657"/>
          </a:xfrm>
          <a:custGeom>
            <a:avLst/>
            <a:gdLst/>
            <a:ahLst/>
            <a:cxnLst/>
            <a:rect l="l" t="t" r="r" b="b"/>
            <a:pathLst>
              <a:path w="1904" h="198755">
                <a:moveTo>
                  <a:pt x="0" y="198437"/>
                </a:moveTo>
                <a:lnTo>
                  <a:pt x="15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29487" y="2032907"/>
            <a:ext cx="36830" cy="42863"/>
          </a:xfrm>
          <a:custGeom>
            <a:avLst/>
            <a:gdLst/>
            <a:ahLst/>
            <a:cxnLst/>
            <a:rect l="l" t="t" r="r" b="b"/>
            <a:pathLst>
              <a:path w="36829" h="44450">
                <a:moveTo>
                  <a:pt x="22098" y="0"/>
                </a:moveTo>
                <a:lnTo>
                  <a:pt x="14414" y="0"/>
                </a:lnTo>
                <a:lnTo>
                  <a:pt x="12814" y="1181"/>
                </a:lnTo>
                <a:lnTo>
                  <a:pt x="11214" y="1574"/>
                </a:lnTo>
                <a:lnTo>
                  <a:pt x="1600" y="13766"/>
                </a:lnTo>
                <a:lnTo>
                  <a:pt x="634" y="15341"/>
                </a:lnTo>
                <a:lnTo>
                  <a:pt x="317" y="17310"/>
                </a:lnTo>
                <a:lnTo>
                  <a:pt x="317" y="20065"/>
                </a:lnTo>
                <a:lnTo>
                  <a:pt x="0" y="22428"/>
                </a:lnTo>
                <a:lnTo>
                  <a:pt x="317" y="24384"/>
                </a:lnTo>
                <a:lnTo>
                  <a:pt x="317" y="26746"/>
                </a:lnTo>
                <a:lnTo>
                  <a:pt x="634" y="29108"/>
                </a:lnTo>
                <a:lnTo>
                  <a:pt x="1600" y="31076"/>
                </a:lnTo>
                <a:lnTo>
                  <a:pt x="2882" y="35013"/>
                </a:lnTo>
                <a:lnTo>
                  <a:pt x="4165" y="36195"/>
                </a:lnTo>
                <a:lnTo>
                  <a:pt x="6730" y="39331"/>
                </a:lnTo>
                <a:lnTo>
                  <a:pt x="9283" y="41694"/>
                </a:lnTo>
                <a:lnTo>
                  <a:pt x="11214" y="42481"/>
                </a:lnTo>
                <a:lnTo>
                  <a:pt x="12814" y="43662"/>
                </a:lnTo>
                <a:lnTo>
                  <a:pt x="14414" y="44056"/>
                </a:lnTo>
                <a:lnTo>
                  <a:pt x="16332" y="44450"/>
                </a:lnTo>
                <a:lnTo>
                  <a:pt x="19862" y="44450"/>
                </a:lnTo>
                <a:lnTo>
                  <a:pt x="22098" y="44056"/>
                </a:lnTo>
                <a:lnTo>
                  <a:pt x="23380" y="43662"/>
                </a:lnTo>
                <a:lnTo>
                  <a:pt x="24980" y="42481"/>
                </a:lnTo>
                <a:lnTo>
                  <a:pt x="26581" y="41694"/>
                </a:lnTo>
                <a:lnTo>
                  <a:pt x="35229" y="29108"/>
                </a:lnTo>
                <a:lnTo>
                  <a:pt x="36195" y="26746"/>
                </a:lnTo>
                <a:lnTo>
                  <a:pt x="36195" y="24384"/>
                </a:lnTo>
                <a:lnTo>
                  <a:pt x="36512" y="22428"/>
                </a:lnTo>
                <a:lnTo>
                  <a:pt x="36195" y="20065"/>
                </a:lnTo>
                <a:lnTo>
                  <a:pt x="36195" y="17310"/>
                </a:lnTo>
                <a:lnTo>
                  <a:pt x="35229" y="15341"/>
                </a:lnTo>
                <a:lnTo>
                  <a:pt x="34912" y="13766"/>
                </a:lnTo>
                <a:lnTo>
                  <a:pt x="23380" y="1181"/>
                </a:lnTo>
                <a:lnTo>
                  <a:pt x="2209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9487" y="2032907"/>
            <a:ext cx="36830" cy="42863"/>
          </a:xfrm>
          <a:custGeom>
            <a:avLst/>
            <a:gdLst/>
            <a:ahLst/>
            <a:cxnLst/>
            <a:rect l="l" t="t" r="r" b="b"/>
            <a:pathLst>
              <a:path w="36829" h="44450">
                <a:moveTo>
                  <a:pt x="0" y="22415"/>
                </a:moveTo>
                <a:lnTo>
                  <a:pt x="317" y="20066"/>
                </a:lnTo>
                <a:lnTo>
                  <a:pt x="317" y="17310"/>
                </a:lnTo>
                <a:lnTo>
                  <a:pt x="634" y="15341"/>
                </a:lnTo>
                <a:lnTo>
                  <a:pt x="1600" y="13766"/>
                </a:lnTo>
                <a:lnTo>
                  <a:pt x="2235" y="11798"/>
                </a:lnTo>
                <a:lnTo>
                  <a:pt x="2882" y="9829"/>
                </a:lnTo>
                <a:lnTo>
                  <a:pt x="4165" y="7861"/>
                </a:lnTo>
                <a:lnTo>
                  <a:pt x="5448" y="6299"/>
                </a:lnTo>
                <a:lnTo>
                  <a:pt x="6730" y="4724"/>
                </a:lnTo>
                <a:lnTo>
                  <a:pt x="8000" y="3543"/>
                </a:lnTo>
                <a:lnTo>
                  <a:pt x="9283" y="2362"/>
                </a:lnTo>
                <a:lnTo>
                  <a:pt x="11214" y="1574"/>
                </a:lnTo>
                <a:lnTo>
                  <a:pt x="12814" y="1181"/>
                </a:lnTo>
                <a:lnTo>
                  <a:pt x="14414" y="0"/>
                </a:lnTo>
                <a:lnTo>
                  <a:pt x="16332" y="0"/>
                </a:lnTo>
                <a:lnTo>
                  <a:pt x="18249" y="0"/>
                </a:lnTo>
                <a:lnTo>
                  <a:pt x="19862" y="0"/>
                </a:lnTo>
                <a:lnTo>
                  <a:pt x="22098" y="0"/>
                </a:lnTo>
                <a:lnTo>
                  <a:pt x="23380" y="1181"/>
                </a:lnTo>
                <a:lnTo>
                  <a:pt x="31064" y="6299"/>
                </a:lnTo>
                <a:lnTo>
                  <a:pt x="32346" y="7861"/>
                </a:lnTo>
                <a:lnTo>
                  <a:pt x="33312" y="9829"/>
                </a:lnTo>
                <a:lnTo>
                  <a:pt x="34264" y="11798"/>
                </a:lnTo>
                <a:lnTo>
                  <a:pt x="34912" y="13766"/>
                </a:lnTo>
                <a:lnTo>
                  <a:pt x="35229" y="15341"/>
                </a:lnTo>
                <a:lnTo>
                  <a:pt x="36195" y="17310"/>
                </a:lnTo>
                <a:lnTo>
                  <a:pt x="36195" y="20066"/>
                </a:lnTo>
                <a:lnTo>
                  <a:pt x="36512" y="22415"/>
                </a:lnTo>
                <a:lnTo>
                  <a:pt x="36195" y="24383"/>
                </a:lnTo>
                <a:lnTo>
                  <a:pt x="36195" y="26746"/>
                </a:lnTo>
                <a:lnTo>
                  <a:pt x="35229" y="29108"/>
                </a:lnTo>
                <a:lnTo>
                  <a:pt x="34912" y="31076"/>
                </a:lnTo>
                <a:lnTo>
                  <a:pt x="34264" y="33045"/>
                </a:lnTo>
                <a:lnTo>
                  <a:pt x="33312" y="35013"/>
                </a:lnTo>
                <a:lnTo>
                  <a:pt x="32346" y="36182"/>
                </a:lnTo>
                <a:lnTo>
                  <a:pt x="31064" y="37757"/>
                </a:lnTo>
                <a:lnTo>
                  <a:pt x="29781" y="39331"/>
                </a:lnTo>
                <a:lnTo>
                  <a:pt x="28181" y="40512"/>
                </a:lnTo>
                <a:lnTo>
                  <a:pt x="26581" y="41694"/>
                </a:lnTo>
                <a:lnTo>
                  <a:pt x="24980" y="42481"/>
                </a:lnTo>
                <a:lnTo>
                  <a:pt x="23380" y="43662"/>
                </a:lnTo>
                <a:lnTo>
                  <a:pt x="22098" y="44056"/>
                </a:lnTo>
                <a:lnTo>
                  <a:pt x="19862" y="44450"/>
                </a:lnTo>
                <a:lnTo>
                  <a:pt x="18249" y="44450"/>
                </a:lnTo>
                <a:lnTo>
                  <a:pt x="16332" y="44450"/>
                </a:lnTo>
                <a:lnTo>
                  <a:pt x="14414" y="44056"/>
                </a:lnTo>
                <a:lnTo>
                  <a:pt x="12814" y="43662"/>
                </a:lnTo>
                <a:lnTo>
                  <a:pt x="11214" y="42481"/>
                </a:lnTo>
                <a:lnTo>
                  <a:pt x="9283" y="41694"/>
                </a:lnTo>
                <a:lnTo>
                  <a:pt x="8000" y="40512"/>
                </a:lnTo>
                <a:lnTo>
                  <a:pt x="6730" y="39331"/>
                </a:lnTo>
                <a:lnTo>
                  <a:pt x="5448" y="37757"/>
                </a:lnTo>
                <a:lnTo>
                  <a:pt x="4165" y="36182"/>
                </a:lnTo>
                <a:lnTo>
                  <a:pt x="2882" y="35013"/>
                </a:lnTo>
                <a:lnTo>
                  <a:pt x="2235" y="33045"/>
                </a:lnTo>
                <a:lnTo>
                  <a:pt x="1600" y="31076"/>
                </a:lnTo>
                <a:lnTo>
                  <a:pt x="634" y="29108"/>
                </a:lnTo>
                <a:lnTo>
                  <a:pt x="317" y="26746"/>
                </a:lnTo>
                <a:lnTo>
                  <a:pt x="317" y="24383"/>
                </a:lnTo>
                <a:lnTo>
                  <a:pt x="0" y="224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56488" y="2210480"/>
            <a:ext cx="1905" cy="91848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0" y="95250"/>
                </a:moveTo>
                <a:lnTo>
                  <a:pt x="15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35851" y="2167618"/>
            <a:ext cx="41275" cy="42863"/>
          </a:xfrm>
          <a:custGeom>
            <a:avLst/>
            <a:gdLst/>
            <a:ahLst/>
            <a:cxnLst/>
            <a:rect l="l" t="t" r="r" b="b"/>
            <a:pathLst>
              <a:path w="41275" h="44450">
                <a:moveTo>
                  <a:pt x="22605" y="0"/>
                </a:moveTo>
                <a:lnTo>
                  <a:pt x="18669" y="0"/>
                </a:lnTo>
                <a:lnTo>
                  <a:pt x="16382" y="355"/>
                </a:lnTo>
                <a:lnTo>
                  <a:pt x="14744" y="723"/>
                </a:lnTo>
                <a:lnTo>
                  <a:pt x="12776" y="1790"/>
                </a:lnTo>
                <a:lnTo>
                  <a:pt x="10477" y="2514"/>
                </a:lnTo>
                <a:lnTo>
                  <a:pt x="8839" y="3581"/>
                </a:lnTo>
                <a:lnTo>
                  <a:pt x="7531" y="4660"/>
                </a:lnTo>
                <a:lnTo>
                  <a:pt x="6223" y="6451"/>
                </a:lnTo>
                <a:lnTo>
                  <a:pt x="4584" y="7886"/>
                </a:lnTo>
                <a:lnTo>
                  <a:pt x="3276" y="9677"/>
                </a:lnTo>
                <a:lnTo>
                  <a:pt x="2616" y="11468"/>
                </a:lnTo>
                <a:lnTo>
                  <a:pt x="1638" y="13627"/>
                </a:lnTo>
                <a:lnTo>
                  <a:pt x="977" y="15417"/>
                </a:lnTo>
                <a:lnTo>
                  <a:pt x="660" y="17564"/>
                </a:lnTo>
                <a:lnTo>
                  <a:pt x="0" y="19710"/>
                </a:lnTo>
                <a:lnTo>
                  <a:pt x="0" y="24739"/>
                </a:lnTo>
                <a:lnTo>
                  <a:pt x="660" y="26885"/>
                </a:lnTo>
                <a:lnTo>
                  <a:pt x="977" y="29032"/>
                </a:lnTo>
                <a:lnTo>
                  <a:pt x="1638" y="30822"/>
                </a:lnTo>
                <a:lnTo>
                  <a:pt x="2616" y="32981"/>
                </a:lnTo>
                <a:lnTo>
                  <a:pt x="3276" y="34772"/>
                </a:lnTo>
                <a:lnTo>
                  <a:pt x="4584" y="36563"/>
                </a:lnTo>
                <a:lnTo>
                  <a:pt x="6223" y="37998"/>
                </a:lnTo>
                <a:lnTo>
                  <a:pt x="8839" y="40868"/>
                </a:lnTo>
                <a:lnTo>
                  <a:pt x="10477" y="41935"/>
                </a:lnTo>
                <a:lnTo>
                  <a:pt x="12776" y="42659"/>
                </a:lnTo>
                <a:lnTo>
                  <a:pt x="14744" y="43370"/>
                </a:lnTo>
                <a:lnTo>
                  <a:pt x="16382" y="44094"/>
                </a:lnTo>
                <a:lnTo>
                  <a:pt x="18669" y="44450"/>
                </a:lnTo>
                <a:lnTo>
                  <a:pt x="22605" y="44450"/>
                </a:lnTo>
                <a:lnTo>
                  <a:pt x="38328" y="32981"/>
                </a:lnTo>
                <a:lnTo>
                  <a:pt x="39636" y="30822"/>
                </a:lnTo>
                <a:lnTo>
                  <a:pt x="39966" y="29032"/>
                </a:lnTo>
                <a:lnTo>
                  <a:pt x="40297" y="26885"/>
                </a:lnTo>
                <a:lnTo>
                  <a:pt x="40944" y="24739"/>
                </a:lnTo>
                <a:lnTo>
                  <a:pt x="41275" y="22225"/>
                </a:lnTo>
                <a:lnTo>
                  <a:pt x="40944" y="19710"/>
                </a:lnTo>
                <a:lnTo>
                  <a:pt x="40297" y="17564"/>
                </a:lnTo>
                <a:lnTo>
                  <a:pt x="39966" y="15417"/>
                </a:lnTo>
                <a:lnTo>
                  <a:pt x="39636" y="13627"/>
                </a:lnTo>
                <a:lnTo>
                  <a:pt x="38328" y="11468"/>
                </a:lnTo>
                <a:lnTo>
                  <a:pt x="37668" y="9677"/>
                </a:lnTo>
                <a:lnTo>
                  <a:pt x="36360" y="7886"/>
                </a:lnTo>
                <a:lnTo>
                  <a:pt x="35051" y="6451"/>
                </a:lnTo>
                <a:lnTo>
                  <a:pt x="33743" y="4660"/>
                </a:lnTo>
                <a:lnTo>
                  <a:pt x="30467" y="2514"/>
                </a:lnTo>
                <a:lnTo>
                  <a:pt x="28828" y="1790"/>
                </a:lnTo>
                <a:lnTo>
                  <a:pt x="26860" y="723"/>
                </a:lnTo>
                <a:lnTo>
                  <a:pt x="24561" y="355"/>
                </a:lnTo>
                <a:lnTo>
                  <a:pt x="22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35851" y="2167618"/>
            <a:ext cx="41275" cy="42863"/>
          </a:xfrm>
          <a:custGeom>
            <a:avLst/>
            <a:gdLst/>
            <a:ahLst/>
            <a:cxnLst/>
            <a:rect l="l" t="t" r="r" b="b"/>
            <a:pathLst>
              <a:path w="41275" h="44450">
                <a:moveTo>
                  <a:pt x="0" y="22225"/>
                </a:moveTo>
                <a:lnTo>
                  <a:pt x="0" y="19710"/>
                </a:lnTo>
                <a:lnTo>
                  <a:pt x="660" y="17564"/>
                </a:lnTo>
                <a:lnTo>
                  <a:pt x="977" y="15417"/>
                </a:lnTo>
                <a:lnTo>
                  <a:pt x="1638" y="13627"/>
                </a:lnTo>
                <a:lnTo>
                  <a:pt x="2616" y="11468"/>
                </a:lnTo>
                <a:lnTo>
                  <a:pt x="3276" y="9677"/>
                </a:lnTo>
                <a:lnTo>
                  <a:pt x="4584" y="7886"/>
                </a:lnTo>
                <a:lnTo>
                  <a:pt x="6223" y="6451"/>
                </a:lnTo>
                <a:lnTo>
                  <a:pt x="7531" y="4660"/>
                </a:lnTo>
                <a:lnTo>
                  <a:pt x="8839" y="3581"/>
                </a:lnTo>
                <a:lnTo>
                  <a:pt x="10477" y="2514"/>
                </a:lnTo>
                <a:lnTo>
                  <a:pt x="12776" y="1790"/>
                </a:lnTo>
                <a:lnTo>
                  <a:pt x="14744" y="723"/>
                </a:lnTo>
                <a:lnTo>
                  <a:pt x="16382" y="355"/>
                </a:lnTo>
                <a:lnTo>
                  <a:pt x="18669" y="0"/>
                </a:lnTo>
                <a:lnTo>
                  <a:pt x="20637" y="0"/>
                </a:lnTo>
                <a:lnTo>
                  <a:pt x="22605" y="0"/>
                </a:lnTo>
                <a:lnTo>
                  <a:pt x="24561" y="355"/>
                </a:lnTo>
                <a:lnTo>
                  <a:pt x="26860" y="723"/>
                </a:lnTo>
                <a:lnTo>
                  <a:pt x="28828" y="1790"/>
                </a:lnTo>
                <a:lnTo>
                  <a:pt x="30467" y="2514"/>
                </a:lnTo>
                <a:lnTo>
                  <a:pt x="32105" y="3581"/>
                </a:lnTo>
                <a:lnTo>
                  <a:pt x="33743" y="4660"/>
                </a:lnTo>
                <a:lnTo>
                  <a:pt x="35051" y="6451"/>
                </a:lnTo>
                <a:lnTo>
                  <a:pt x="36360" y="7886"/>
                </a:lnTo>
                <a:lnTo>
                  <a:pt x="37668" y="9677"/>
                </a:lnTo>
                <a:lnTo>
                  <a:pt x="38328" y="11468"/>
                </a:lnTo>
                <a:lnTo>
                  <a:pt x="39636" y="13627"/>
                </a:lnTo>
                <a:lnTo>
                  <a:pt x="39966" y="15417"/>
                </a:lnTo>
                <a:lnTo>
                  <a:pt x="40297" y="17564"/>
                </a:lnTo>
                <a:lnTo>
                  <a:pt x="40944" y="19710"/>
                </a:lnTo>
                <a:lnTo>
                  <a:pt x="41275" y="22225"/>
                </a:lnTo>
                <a:lnTo>
                  <a:pt x="40944" y="24739"/>
                </a:lnTo>
                <a:lnTo>
                  <a:pt x="40297" y="26885"/>
                </a:lnTo>
                <a:lnTo>
                  <a:pt x="39966" y="29032"/>
                </a:lnTo>
                <a:lnTo>
                  <a:pt x="39636" y="30822"/>
                </a:lnTo>
                <a:lnTo>
                  <a:pt x="38328" y="32981"/>
                </a:lnTo>
                <a:lnTo>
                  <a:pt x="37668" y="34772"/>
                </a:lnTo>
                <a:lnTo>
                  <a:pt x="36360" y="36563"/>
                </a:lnTo>
                <a:lnTo>
                  <a:pt x="35051" y="37998"/>
                </a:lnTo>
                <a:lnTo>
                  <a:pt x="33743" y="39433"/>
                </a:lnTo>
                <a:lnTo>
                  <a:pt x="22605" y="44450"/>
                </a:lnTo>
                <a:lnTo>
                  <a:pt x="20637" y="44450"/>
                </a:lnTo>
                <a:lnTo>
                  <a:pt x="18669" y="44450"/>
                </a:lnTo>
                <a:lnTo>
                  <a:pt x="16382" y="44094"/>
                </a:lnTo>
                <a:lnTo>
                  <a:pt x="14744" y="43370"/>
                </a:lnTo>
                <a:lnTo>
                  <a:pt x="12776" y="42659"/>
                </a:lnTo>
                <a:lnTo>
                  <a:pt x="10477" y="41935"/>
                </a:lnTo>
                <a:lnTo>
                  <a:pt x="8839" y="40868"/>
                </a:lnTo>
                <a:lnTo>
                  <a:pt x="7531" y="39433"/>
                </a:lnTo>
                <a:lnTo>
                  <a:pt x="6223" y="37998"/>
                </a:lnTo>
                <a:lnTo>
                  <a:pt x="4584" y="36563"/>
                </a:lnTo>
                <a:lnTo>
                  <a:pt x="3276" y="34772"/>
                </a:lnTo>
                <a:lnTo>
                  <a:pt x="2616" y="32981"/>
                </a:lnTo>
                <a:lnTo>
                  <a:pt x="1638" y="30822"/>
                </a:lnTo>
                <a:lnTo>
                  <a:pt x="977" y="29032"/>
                </a:lnTo>
                <a:lnTo>
                  <a:pt x="660" y="26885"/>
                </a:lnTo>
                <a:lnTo>
                  <a:pt x="0" y="24739"/>
                </a:lnTo>
                <a:lnTo>
                  <a:pt x="0" y="22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24763" y="2210480"/>
            <a:ext cx="1905" cy="91848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0" y="95250"/>
                </a:moveTo>
                <a:lnTo>
                  <a:pt x="15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00950" y="2167618"/>
            <a:ext cx="44450" cy="42863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4345" y="0"/>
                </a:moveTo>
                <a:lnTo>
                  <a:pt x="20104" y="0"/>
                </a:lnTo>
                <a:lnTo>
                  <a:pt x="17640" y="355"/>
                </a:lnTo>
                <a:lnTo>
                  <a:pt x="15519" y="723"/>
                </a:lnTo>
                <a:lnTo>
                  <a:pt x="13398" y="1790"/>
                </a:lnTo>
                <a:lnTo>
                  <a:pt x="11645" y="2514"/>
                </a:lnTo>
                <a:lnTo>
                  <a:pt x="8115" y="4660"/>
                </a:lnTo>
                <a:lnTo>
                  <a:pt x="6350" y="6451"/>
                </a:lnTo>
                <a:lnTo>
                  <a:pt x="5295" y="7886"/>
                </a:lnTo>
                <a:lnTo>
                  <a:pt x="2476" y="11468"/>
                </a:lnTo>
                <a:lnTo>
                  <a:pt x="1765" y="13627"/>
                </a:lnTo>
                <a:lnTo>
                  <a:pt x="1409" y="15417"/>
                </a:lnTo>
                <a:lnTo>
                  <a:pt x="355" y="17564"/>
                </a:lnTo>
                <a:lnTo>
                  <a:pt x="355" y="19710"/>
                </a:lnTo>
                <a:lnTo>
                  <a:pt x="0" y="22225"/>
                </a:lnTo>
                <a:lnTo>
                  <a:pt x="355" y="24739"/>
                </a:lnTo>
                <a:lnTo>
                  <a:pt x="355" y="26885"/>
                </a:lnTo>
                <a:lnTo>
                  <a:pt x="1409" y="29032"/>
                </a:lnTo>
                <a:lnTo>
                  <a:pt x="1765" y="30822"/>
                </a:lnTo>
                <a:lnTo>
                  <a:pt x="2476" y="32981"/>
                </a:lnTo>
                <a:lnTo>
                  <a:pt x="5295" y="36563"/>
                </a:lnTo>
                <a:lnTo>
                  <a:pt x="6350" y="37998"/>
                </a:lnTo>
                <a:lnTo>
                  <a:pt x="20104" y="44450"/>
                </a:lnTo>
                <a:lnTo>
                  <a:pt x="24345" y="44450"/>
                </a:lnTo>
                <a:lnTo>
                  <a:pt x="40220" y="34772"/>
                </a:lnTo>
                <a:lnTo>
                  <a:pt x="41630" y="32981"/>
                </a:lnTo>
                <a:lnTo>
                  <a:pt x="42684" y="30822"/>
                </a:lnTo>
                <a:lnTo>
                  <a:pt x="43040" y="29032"/>
                </a:lnTo>
                <a:lnTo>
                  <a:pt x="44450" y="24739"/>
                </a:lnTo>
                <a:lnTo>
                  <a:pt x="44450" y="19710"/>
                </a:lnTo>
                <a:lnTo>
                  <a:pt x="43040" y="15417"/>
                </a:lnTo>
                <a:lnTo>
                  <a:pt x="42684" y="13627"/>
                </a:lnTo>
                <a:lnTo>
                  <a:pt x="41630" y="11468"/>
                </a:lnTo>
                <a:lnTo>
                  <a:pt x="40220" y="9677"/>
                </a:lnTo>
                <a:lnTo>
                  <a:pt x="39154" y="7886"/>
                </a:lnTo>
                <a:lnTo>
                  <a:pt x="35979" y="4660"/>
                </a:lnTo>
                <a:lnTo>
                  <a:pt x="32448" y="2514"/>
                </a:lnTo>
                <a:lnTo>
                  <a:pt x="30695" y="1790"/>
                </a:lnTo>
                <a:lnTo>
                  <a:pt x="28575" y="723"/>
                </a:lnTo>
                <a:lnTo>
                  <a:pt x="243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00950" y="2167618"/>
            <a:ext cx="44450" cy="42863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22225"/>
                </a:moveTo>
                <a:lnTo>
                  <a:pt x="355" y="19710"/>
                </a:lnTo>
                <a:lnTo>
                  <a:pt x="355" y="17564"/>
                </a:lnTo>
                <a:lnTo>
                  <a:pt x="1409" y="15417"/>
                </a:lnTo>
                <a:lnTo>
                  <a:pt x="1765" y="13627"/>
                </a:lnTo>
                <a:lnTo>
                  <a:pt x="2476" y="11468"/>
                </a:lnTo>
                <a:lnTo>
                  <a:pt x="3873" y="9677"/>
                </a:lnTo>
                <a:lnTo>
                  <a:pt x="5295" y="7886"/>
                </a:lnTo>
                <a:lnTo>
                  <a:pt x="6350" y="6451"/>
                </a:lnTo>
                <a:lnTo>
                  <a:pt x="8115" y="4660"/>
                </a:lnTo>
                <a:lnTo>
                  <a:pt x="9880" y="3581"/>
                </a:lnTo>
                <a:lnTo>
                  <a:pt x="11645" y="2514"/>
                </a:lnTo>
                <a:lnTo>
                  <a:pt x="13398" y="1790"/>
                </a:lnTo>
                <a:lnTo>
                  <a:pt x="15519" y="723"/>
                </a:lnTo>
                <a:lnTo>
                  <a:pt x="17640" y="355"/>
                </a:lnTo>
                <a:lnTo>
                  <a:pt x="20104" y="0"/>
                </a:lnTo>
                <a:lnTo>
                  <a:pt x="22225" y="0"/>
                </a:lnTo>
                <a:lnTo>
                  <a:pt x="24345" y="0"/>
                </a:lnTo>
                <a:lnTo>
                  <a:pt x="26454" y="355"/>
                </a:lnTo>
                <a:lnTo>
                  <a:pt x="28575" y="723"/>
                </a:lnTo>
                <a:lnTo>
                  <a:pt x="30695" y="1790"/>
                </a:lnTo>
                <a:lnTo>
                  <a:pt x="32448" y="2514"/>
                </a:lnTo>
                <a:lnTo>
                  <a:pt x="40220" y="9677"/>
                </a:lnTo>
                <a:lnTo>
                  <a:pt x="41630" y="11468"/>
                </a:lnTo>
                <a:lnTo>
                  <a:pt x="42684" y="13627"/>
                </a:lnTo>
                <a:lnTo>
                  <a:pt x="43040" y="15417"/>
                </a:lnTo>
                <a:lnTo>
                  <a:pt x="43738" y="17564"/>
                </a:lnTo>
                <a:lnTo>
                  <a:pt x="44450" y="19710"/>
                </a:lnTo>
                <a:lnTo>
                  <a:pt x="44450" y="22225"/>
                </a:lnTo>
                <a:lnTo>
                  <a:pt x="44450" y="24739"/>
                </a:lnTo>
                <a:lnTo>
                  <a:pt x="43738" y="26885"/>
                </a:lnTo>
                <a:lnTo>
                  <a:pt x="43040" y="29032"/>
                </a:lnTo>
                <a:lnTo>
                  <a:pt x="42684" y="30822"/>
                </a:lnTo>
                <a:lnTo>
                  <a:pt x="41630" y="32981"/>
                </a:lnTo>
                <a:lnTo>
                  <a:pt x="40220" y="34772"/>
                </a:lnTo>
                <a:lnTo>
                  <a:pt x="39154" y="36563"/>
                </a:lnTo>
                <a:lnTo>
                  <a:pt x="37744" y="37998"/>
                </a:lnTo>
                <a:lnTo>
                  <a:pt x="35979" y="39433"/>
                </a:lnTo>
                <a:lnTo>
                  <a:pt x="34226" y="40868"/>
                </a:lnTo>
                <a:lnTo>
                  <a:pt x="32448" y="41935"/>
                </a:lnTo>
                <a:lnTo>
                  <a:pt x="30695" y="42659"/>
                </a:lnTo>
                <a:lnTo>
                  <a:pt x="28575" y="43370"/>
                </a:lnTo>
                <a:lnTo>
                  <a:pt x="26454" y="44094"/>
                </a:lnTo>
                <a:lnTo>
                  <a:pt x="24345" y="44450"/>
                </a:lnTo>
                <a:lnTo>
                  <a:pt x="22225" y="44450"/>
                </a:lnTo>
                <a:lnTo>
                  <a:pt x="20104" y="44450"/>
                </a:lnTo>
                <a:lnTo>
                  <a:pt x="17640" y="44094"/>
                </a:lnTo>
                <a:lnTo>
                  <a:pt x="15519" y="43370"/>
                </a:lnTo>
                <a:lnTo>
                  <a:pt x="13398" y="42659"/>
                </a:lnTo>
                <a:lnTo>
                  <a:pt x="11645" y="41935"/>
                </a:lnTo>
                <a:lnTo>
                  <a:pt x="9880" y="40868"/>
                </a:lnTo>
                <a:lnTo>
                  <a:pt x="8115" y="39433"/>
                </a:lnTo>
                <a:lnTo>
                  <a:pt x="6350" y="37998"/>
                </a:lnTo>
                <a:lnTo>
                  <a:pt x="5295" y="36563"/>
                </a:lnTo>
                <a:lnTo>
                  <a:pt x="3873" y="34772"/>
                </a:lnTo>
                <a:lnTo>
                  <a:pt x="2476" y="32981"/>
                </a:lnTo>
                <a:lnTo>
                  <a:pt x="1765" y="30822"/>
                </a:lnTo>
                <a:lnTo>
                  <a:pt x="1409" y="29032"/>
                </a:lnTo>
                <a:lnTo>
                  <a:pt x="355" y="26885"/>
                </a:lnTo>
                <a:lnTo>
                  <a:pt x="355" y="24739"/>
                </a:lnTo>
                <a:lnTo>
                  <a:pt x="0" y="22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24763" y="2548788"/>
            <a:ext cx="1905" cy="142671"/>
          </a:xfrm>
          <a:custGeom>
            <a:avLst/>
            <a:gdLst/>
            <a:ahLst/>
            <a:cxnLst/>
            <a:rect l="l" t="t" r="r" b="b"/>
            <a:pathLst>
              <a:path w="1904" h="147955">
                <a:moveTo>
                  <a:pt x="0" y="0"/>
                </a:moveTo>
                <a:lnTo>
                  <a:pt x="1587" y="1476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08888" y="2685029"/>
            <a:ext cx="28575" cy="42863"/>
          </a:xfrm>
          <a:custGeom>
            <a:avLst/>
            <a:gdLst/>
            <a:ahLst/>
            <a:cxnLst/>
            <a:rect l="l" t="t" r="r" b="b"/>
            <a:pathLst>
              <a:path w="28575" h="44450">
                <a:moveTo>
                  <a:pt x="28575" y="0"/>
                </a:moveTo>
                <a:lnTo>
                  <a:pt x="0" y="0"/>
                </a:lnTo>
                <a:lnTo>
                  <a:pt x="14287" y="444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35851" y="2545726"/>
            <a:ext cx="1905" cy="142671"/>
          </a:xfrm>
          <a:custGeom>
            <a:avLst/>
            <a:gdLst/>
            <a:ahLst/>
            <a:cxnLst/>
            <a:rect l="l" t="t" r="r" b="b"/>
            <a:pathLst>
              <a:path w="1904" h="147955">
                <a:moveTo>
                  <a:pt x="0" y="0"/>
                </a:moveTo>
                <a:lnTo>
                  <a:pt x="1587" y="1476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21563" y="2683498"/>
            <a:ext cx="27305" cy="41638"/>
          </a:xfrm>
          <a:custGeom>
            <a:avLst/>
            <a:gdLst/>
            <a:ahLst/>
            <a:cxnLst/>
            <a:rect l="l" t="t" r="r" b="b"/>
            <a:pathLst>
              <a:path w="27304" h="43180">
                <a:moveTo>
                  <a:pt x="26987" y="0"/>
                </a:moveTo>
                <a:lnTo>
                  <a:pt x="0" y="0"/>
                </a:lnTo>
                <a:lnTo>
                  <a:pt x="13322" y="42862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78776" y="2456940"/>
            <a:ext cx="147955" cy="56946"/>
          </a:xfrm>
          <a:custGeom>
            <a:avLst/>
            <a:gdLst/>
            <a:ahLst/>
            <a:cxnLst/>
            <a:rect l="l" t="t" r="r" b="b"/>
            <a:pathLst>
              <a:path w="147954" h="59055">
                <a:moveTo>
                  <a:pt x="0" y="58737"/>
                </a:moveTo>
                <a:lnTo>
                  <a:pt x="147637" y="58737"/>
                </a:lnTo>
                <a:lnTo>
                  <a:pt x="147637" y="0"/>
                </a:lnTo>
                <a:lnTo>
                  <a:pt x="0" y="0"/>
                </a:lnTo>
                <a:lnTo>
                  <a:pt x="0" y="58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78776" y="2456940"/>
            <a:ext cx="147955" cy="56946"/>
          </a:xfrm>
          <a:custGeom>
            <a:avLst/>
            <a:gdLst/>
            <a:ahLst/>
            <a:cxnLst/>
            <a:rect l="l" t="t" r="r" b="b"/>
            <a:pathLst>
              <a:path w="147954" h="59055">
                <a:moveTo>
                  <a:pt x="0" y="0"/>
                </a:moveTo>
                <a:lnTo>
                  <a:pt x="147637" y="0"/>
                </a:lnTo>
                <a:lnTo>
                  <a:pt x="147637" y="58737"/>
                </a:lnTo>
                <a:lnTo>
                  <a:pt x="0" y="587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49068" y="2789125"/>
            <a:ext cx="33121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7" baseline="-7936" dirty="0">
                <a:latin typeface="Arial"/>
                <a:cs typeface="Arial"/>
              </a:rPr>
              <a:t>representation </a:t>
            </a:r>
            <a:r>
              <a:rPr sz="2100" b="1" baseline="-7936" dirty="0">
                <a:latin typeface="Arial"/>
                <a:cs typeface="Arial"/>
              </a:rPr>
              <a:t>of </a:t>
            </a:r>
            <a:r>
              <a:rPr sz="1400" b="1" spc="-5" dirty="0">
                <a:latin typeface="Arial"/>
                <a:cs typeface="Arial"/>
              </a:rPr>
              <a:t>model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1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77365" y="2985067"/>
            <a:ext cx="1586865" cy="216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e.g. UML,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Petri-net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71014" y="3263673"/>
            <a:ext cx="2071370" cy="216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source code </a:t>
            </a:r>
            <a:r>
              <a:rPr sz="1400" b="1" dirty="0">
                <a:latin typeface="Arial"/>
                <a:cs typeface="Arial"/>
              </a:rPr>
              <a:t>&amp; data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71014" y="3459616"/>
            <a:ext cx="717550" cy="216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e.g.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C++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99802" y="3539218"/>
            <a:ext cx="1596390" cy="216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Structured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archive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99802" y="3735161"/>
            <a:ext cx="944244" cy="216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e.g.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zip-file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650741" y="3851502"/>
            <a:ext cx="4336415" cy="41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indent="-111125">
              <a:lnSpc>
                <a:spcPts val="1639"/>
              </a:lnSpc>
              <a:buFont typeface="Arial"/>
              <a:buChar char="•"/>
              <a:tabLst>
                <a:tab pos="124460" algn="l"/>
              </a:tabLst>
            </a:pPr>
            <a:r>
              <a:rPr sz="1400" b="1" dirty="0">
                <a:latin typeface="Arial"/>
                <a:cs typeface="Arial"/>
              </a:rPr>
              <a:t>Solid-medium that preserves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file-structure</a:t>
            </a:r>
            <a:endParaRPr sz="1400">
              <a:latin typeface="Arial"/>
              <a:cs typeface="Arial"/>
            </a:endParaRPr>
          </a:p>
          <a:p>
            <a:pPr marL="123825" indent="-111125">
              <a:lnSpc>
                <a:spcPts val="1639"/>
              </a:lnSpc>
              <a:buFont typeface="Arial"/>
              <a:buChar char="•"/>
              <a:tabLst>
                <a:tab pos="124460" algn="l"/>
              </a:tabLst>
            </a:pPr>
            <a:r>
              <a:rPr sz="1400" b="1" dirty="0">
                <a:latin typeface="Arial"/>
                <a:cs typeface="Arial"/>
              </a:rPr>
              <a:t>network: </a:t>
            </a:r>
            <a:r>
              <a:rPr sz="1400" b="1" spc="-5" dirty="0">
                <a:latin typeface="Arial"/>
                <a:cs typeface="Arial"/>
              </a:rPr>
              <a:t>requires conventions </a:t>
            </a:r>
            <a:r>
              <a:rPr sz="1400" b="1" dirty="0">
                <a:latin typeface="Arial"/>
                <a:cs typeface="Arial"/>
              </a:rPr>
              <a:t>on where to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install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Component </a:t>
            </a:r>
            <a:r>
              <a:rPr spc="-5" dirty="0"/>
              <a:t>Development</a:t>
            </a:r>
            <a:r>
              <a:rPr spc="-105" dirty="0"/>
              <a:t> </a:t>
            </a:r>
            <a:r>
              <a:rPr spc="-5" dirty="0"/>
              <a:t>Lifecycle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526415" y="4274685"/>
            <a:ext cx="8223250" cy="1888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37250" marR="5080" indent="-503555">
              <a:lnSpc>
                <a:spcPct val="145800"/>
              </a:lnSpc>
            </a:pPr>
            <a:r>
              <a:rPr sz="1400" b="1" dirty="0">
                <a:latin typeface="Arial"/>
                <a:cs typeface="Arial"/>
              </a:rPr>
              <a:t>unpack &amp; place </a:t>
            </a:r>
            <a:r>
              <a:rPr sz="1400" b="1" spc="-5" dirty="0">
                <a:latin typeface="Arial"/>
                <a:cs typeface="Arial"/>
              </a:rPr>
              <a:t>comp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memory  executable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5937250" marR="193040" algn="r">
              <a:lnSpc>
                <a:spcPts val="1560"/>
              </a:lnSpc>
              <a:buChar char="-"/>
              <a:tabLst>
                <a:tab pos="6046470" algn="l"/>
              </a:tabLst>
            </a:pPr>
            <a:r>
              <a:rPr sz="1400" b="1" dirty="0">
                <a:latin typeface="Arial"/>
                <a:cs typeface="Arial"/>
              </a:rPr>
              <a:t>low level </a:t>
            </a:r>
            <a:r>
              <a:rPr sz="1400" b="1" spc="-5" dirty="0">
                <a:latin typeface="Arial"/>
                <a:cs typeface="Arial"/>
              </a:rPr>
              <a:t>machine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5937250" marR="598170">
              <a:lnSpc>
                <a:spcPts val="1600"/>
              </a:lnSpc>
              <a:spcBef>
                <a:spcPts val="80"/>
              </a:spcBef>
              <a:buChar char="-"/>
              <a:tabLst>
                <a:tab pos="6046470" algn="l"/>
              </a:tabLst>
            </a:pPr>
            <a:r>
              <a:rPr sz="1400" b="1" dirty="0">
                <a:latin typeface="Arial"/>
                <a:cs typeface="Arial"/>
              </a:rPr>
              <a:t>high level </a:t>
            </a:r>
            <a:r>
              <a:rPr sz="1400" b="1" spc="-5" dirty="0">
                <a:latin typeface="Arial"/>
                <a:cs typeface="Arial"/>
              </a:rPr>
              <a:t>code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  interpretation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Lucida Sans Unicode"/>
                <a:cs typeface="Lucida Sans Unicode"/>
              </a:rPr>
              <a:t>In different processes, components are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composed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415" y="6164546"/>
            <a:ext cx="5201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Sans Unicode"/>
                <a:cs typeface="Lucida Sans Unicode"/>
              </a:rPr>
              <a:t>in different phases of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development</a:t>
            </a:r>
            <a:endParaRPr sz="24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59655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02057"/>
            <a:ext cx="8229600" cy="342986"/>
          </a:xfrm>
          <a:prstGeom prst="rect">
            <a:avLst/>
          </a:prstGeom>
        </p:spPr>
        <p:txBody>
          <a:bodyPr vert="horz" wrap="square" lIns="0" tIns="50109" rIns="0" bIns="0" rtlCol="0">
            <a:spAutoFit/>
          </a:bodyPr>
          <a:lstStyle/>
          <a:p>
            <a:pPr marL="265578"/>
            <a:r>
              <a:rPr sz="1900" dirty="0"/>
              <a:t>Summary CBSE – basic</a:t>
            </a:r>
            <a:r>
              <a:rPr sz="1900" spc="-88" dirty="0"/>
              <a:t> </a:t>
            </a:r>
            <a:r>
              <a:rPr sz="1900" dirty="0"/>
              <a:t>definitions</a:t>
            </a:r>
            <a:endParaRPr sz="1900"/>
          </a:p>
        </p:txBody>
      </p:sp>
      <p:sp>
        <p:nvSpPr>
          <p:cNvPr id="8" name="object 8"/>
          <p:cNvSpPr/>
          <p:nvPr/>
        </p:nvSpPr>
        <p:spPr>
          <a:xfrm>
            <a:off x="821252" y="1620746"/>
            <a:ext cx="4001857" cy="4300946"/>
          </a:xfrm>
          <a:custGeom>
            <a:avLst/>
            <a:gdLst/>
            <a:ahLst/>
            <a:cxnLst/>
            <a:rect l="l" t="t" r="r" b="b"/>
            <a:pathLst>
              <a:path w="4679950" h="4739005">
                <a:moveTo>
                  <a:pt x="0" y="4738687"/>
                </a:moveTo>
                <a:lnTo>
                  <a:pt x="4679950" y="4738687"/>
                </a:lnTo>
                <a:lnTo>
                  <a:pt x="4679950" y="0"/>
                </a:lnTo>
                <a:lnTo>
                  <a:pt x="0" y="0"/>
                </a:lnTo>
                <a:lnTo>
                  <a:pt x="0" y="4738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7769" y="1648179"/>
            <a:ext cx="3830272" cy="3757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tabLst>
                <a:tab pos="311233" algn="l"/>
              </a:tabLst>
            </a:pPr>
            <a:r>
              <a:rPr sz="1400" spc="13" dirty="0">
                <a:latin typeface="Arial"/>
                <a:cs typeface="Arial"/>
              </a:rPr>
              <a:t>	</a:t>
            </a:r>
            <a:r>
              <a:rPr sz="1400" b="1" dirty="0">
                <a:latin typeface="Arial"/>
                <a:cs typeface="Arial"/>
              </a:rPr>
              <a:t>The basis is the</a:t>
            </a:r>
            <a:r>
              <a:rPr sz="1400" b="1" spc="-8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Component</a:t>
            </a:r>
            <a:endParaRPr sz="1400">
              <a:latin typeface="Arial"/>
              <a:cs typeface="Arial"/>
            </a:endParaRPr>
          </a:p>
          <a:p>
            <a:pPr marL="311790" marR="94651" indent="-300655">
              <a:lnSpc>
                <a:spcPct val="94600"/>
              </a:lnSpc>
              <a:spcBef>
                <a:spcPts val="570"/>
              </a:spcBef>
              <a:tabLst>
                <a:tab pos="311233" algn="l"/>
              </a:tabLst>
            </a:pPr>
            <a:r>
              <a:rPr sz="1400" spc="13" dirty="0">
                <a:latin typeface="Arial"/>
                <a:cs typeface="Arial"/>
              </a:rPr>
              <a:t>	</a:t>
            </a:r>
            <a:r>
              <a:rPr sz="1400" b="1" dirty="0">
                <a:latin typeface="Arial"/>
                <a:cs typeface="Arial"/>
              </a:rPr>
              <a:t>Components can be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assembled</a:t>
            </a:r>
            <a:r>
              <a:rPr sz="1400" spc="-26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according  </a:t>
            </a:r>
            <a:r>
              <a:rPr sz="1400" b="1" dirty="0">
                <a:latin typeface="Arial"/>
                <a:cs typeface="Arial"/>
              </a:rPr>
              <a:t>to the rules specified by the </a:t>
            </a:r>
            <a:r>
              <a:rPr sz="1400" dirty="0">
                <a:latin typeface="Arial"/>
                <a:cs typeface="Arial"/>
              </a:rPr>
              <a:t>component  model</a:t>
            </a:r>
            <a:endParaRPr sz="1400">
              <a:latin typeface="Arial"/>
              <a:cs typeface="Arial"/>
            </a:endParaRPr>
          </a:p>
          <a:p>
            <a:pPr marL="11135">
              <a:lnSpc>
                <a:spcPts val="1600"/>
              </a:lnSpc>
              <a:spcBef>
                <a:spcPts val="566"/>
              </a:spcBef>
              <a:tabLst>
                <a:tab pos="311233" algn="l"/>
              </a:tabLst>
            </a:pPr>
            <a:r>
              <a:rPr sz="1400" spc="13" dirty="0">
                <a:latin typeface="Arial"/>
                <a:cs typeface="Arial"/>
              </a:rPr>
              <a:t>	</a:t>
            </a:r>
            <a:r>
              <a:rPr sz="1400" b="1" dirty="0">
                <a:latin typeface="Arial"/>
                <a:cs typeface="Arial"/>
              </a:rPr>
              <a:t>Components are assembled through</a:t>
            </a:r>
            <a:r>
              <a:rPr sz="1400" b="1" spc="-96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their</a:t>
            </a:r>
            <a:endParaRPr sz="1400">
              <a:latin typeface="Arial"/>
              <a:cs typeface="Arial"/>
            </a:endParaRPr>
          </a:p>
          <a:p>
            <a:pPr marL="311790">
              <a:lnSpc>
                <a:spcPts val="1600"/>
              </a:lnSpc>
            </a:pPr>
            <a:r>
              <a:rPr sz="1400" dirty="0">
                <a:latin typeface="Arial"/>
                <a:cs typeface="Arial"/>
              </a:rPr>
              <a:t>interfaces</a:t>
            </a:r>
            <a:endParaRPr sz="1400">
              <a:latin typeface="Arial"/>
              <a:cs typeface="Arial"/>
            </a:endParaRPr>
          </a:p>
          <a:p>
            <a:pPr marL="311790" marR="4454" indent="-300655">
              <a:lnSpc>
                <a:spcPct val="92600"/>
              </a:lnSpc>
              <a:spcBef>
                <a:spcPts val="693"/>
              </a:spcBef>
              <a:tabLst>
                <a:tab pos="311233" algn="l"/>
              </a:tabLst>
            </a:pPr>
            <a:r>
              <a:rPr sz="1400" spc="13" dirty="0">
                <a:latin typeface="Arial"/>
                <a:cs typeface="Arial"/>
              </a:rPr>
              <a:t>	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Component Composition </a:t>
            </a:r>
            <a:r>
              <a:rPr sz="1400" b="1" dirty="0">
                <a:latin typeface="Arial"/>
                <a:cs typeface="Arial"/>
              </a:rPr>
              <a:t>is the</a:t>
            </a:r>
            <a:r>
              <a:rPr sz="1400" b="1" spc="-83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process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  assembling components to form an  assembly, a larger component or an  application</a:t>
            </a:r>
            <a:endParaRPr sz="1400">
              <a:latin typeface="Arial"/>
              <a:cs typeface="Arial"/>
            </a:endParaRPr>
          </a:p>
          <a:p>
            <a:pPr marL="311790" marR="104672" indent="-300655">
              <a:lnSpc>
                <a:spcPts val="1605"/>
              </a:lnSpc>
              <a:spcBef>
                <a:spcPts val="684"/>
              </a:spcBef>
              <a:tabLst>
                <a:tab pos="311233" algn="l"/>
              </a:tabLst>
            </a:pPr>
            <a:r>
              <a:rPr sz="1400" spc="13" dirty="0">
                <a:latin typeface="Arial"/>
                <a:cs typeface="Arial"/>
              </a:rPr>
              <a:t>	</a:t>
            </a:r>
            <a:r>
              <a:rPr sz="1400" b="1" dirty="0">
                <a:latin typeface="Arial"/>
                <a:cs typeface="Arial"/>
              </a:rPr>
              <a:t>Component are performing in</a:t>
            </a:r>
            <a:r>
              <a:rPr sz="1400" b="1" spc="-79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context  of a </a:t>
            </a:r>
            <a:r>
              <a:rPr sz="1400" dirty="0">
                <a:latin typeface="Arial"/>
                <a:cs typeface="Arial"/>
              </a:rPr>
              <a:t>component</a:t>
            </a:r>
            <a:r>
              <a:rPr sz="1400" spc="-9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framework</a:t>
            </a:r>
            <a:endParaRPr sz="1400">
              <a:latin typeface="Arial"/>
              <a:cs typeface="Arial"/>
            </a:endParaRPr>
          </a:p>
          <a:p>
            <a:pPr marL="11135">
              <a:spcBef>
                <a:spcPts val="438"/>
              </a:spcBef>
              <a:tabLst>
                <a:tab pos="311233" algn="l"/>
              </a:tabLst>
            </a:pPr>
            <a:r>
              <a:rPr sz="1400" spc="13" dirty="0">
                <a:latin typeface="Arial"/>
                <a:cs typeface="Arial"/>
              </a:rPr>
              <a:t>	</a:t>
            </a:r>
            <a:r>
              <a:rPr sz="1400" b="1" dirty="0">
                <a:latin typeface="Arial"/>
                <a:cs typeface="Arial"/>
              </a:rPr>
              <a:t>All parts conform to the </a:t>
            </a:r>
            <a:r>
              <a:rPr sz="1400" dirty="0">
                <a:latin typeface="Arial"/>
                <a:cs typeface="Arial"/>
              </a:rPr>
              <a:t>component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  <a:p>
            <a:pPr marL="311790" marR="341856" indent="-300655">
              <a:lnSpc>
                <a:spcPts val="1605"/>
              </a:lnSpc>
              <a:spcBef>
                <a:spcPts val="715"/>
              </a:spcBef>
              <a:tabLst>
                <a:tab pos="311233" algn="l"/>
              </a:tabLst>
            </a:pPr>
            <a:r>
              <a:rPr sz="1400" spc="13" dirty="0">
                <a:latin typeface="Arial"/>
                <a:cs typeface="Arial"/>
              </a:rPr>
              <a:t>	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component technology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79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concrete  implementation of a component</a:t>
            </a:r>
            <a:r>
              <a:rPr sz="1400" b="1" spc="-92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1714" y="2197050"/>
            <a:ext cx="632587" cy="481213"/>
          </a:xfrm>
          <a:custGeom>
            <a:avLst/>
            <a:gdLst/>
            <a:ahLst/>
            <a:cxnLst/>
            <a:rect l="l" t="t" r="r" b="b"/>
            <a:pathLst>
              <a:path w="739775" h="530225">
                <a:moveTo>
                  <a:pt x="0" y="0"/>
                </a:moveTo>
                <a:lnTo>
                  <a:pt x="739774" y="0"/>
                </a:lnTo>
                <a:lnTo>
                  <a:pt x="739774" y="530224"/>
                </a:lnTo>
                <a:lnTo>
                  <a:pt x="0" y="530224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0133" y="2286377"/>
            <a:ext cx="131404" cy="13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1300" b="1" spc="6" baseline="2777" dirty="0">
                <a:latin typeface="Arial"/>
                <a:cs typeface="Arial"/>
              </a:rPr>
              <a:t>c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33522" y="2266206"/>
            <a:ext cx="191676" cy="1729"/>
          </a:xfrm>
          <a:custGeom>
            <a:avLst/>
            <a:gdLst/>
            <a:ahLst/>
            <a:cxnLst/>
            <a:rect l="l" t="t" r="r" b="b"/>
            <a:pathLst>
              <a:path w="224154" h="1905">
                <a:moveTo>
                  <a:pt x="0" y="0"/>
                </a:moveTo>
                <a:lnTo>
                  <a:pt x="223838" y="158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46653" y="2260443"/>
            <a:ext cx="190048" cy="1729"/>
          </a:xfrm>
          <a:custGeom>
            <a:avLst/>
            <a:gdLst/>
            <a:ahLst/>
            <a:cxnLst/>
            <a:rect l="l" t="t" r="r" b="b"/>
            <a:pathLst>
              <a:path w="222250" h="1905">
                <a:moveTo>
                  <a:pt x="0" y="1587"/>
                </a:moveTo>
                <a:lnTo>
                  <a:pt x="22224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5344" y="2199931"/>
            <a:ext cx="48869" cy="118142"/>
          </a:xfrm>
          <a:custGeom>
            <a:avLst/>
            <a:gdLst/>
            <a:ahLst/>
            <a:cxnLst/>
            <a:rect l="l" t="t" r="r" b="b"/>
            <a:pathLst>
              <a:path w="57150" h="130175">
                <a:moveTo>
                  <a:pt x="52388" y="0"/>
                </a:moveTo>
                <a:lnTo>
                  <a:pt x="31254" y="6846"/>
                </a:lnTo>
                <a:lnTo>
                  <a:pt x="14287" y="21431"/>
                </a:lnTo>
                <a:lnTo>
                  <a:pt x="3274" y="41969"/>
                </a:lnTo>
                <a:lnTo>
                  <a:pt x="0" y="66674"/>
                </a:lnTo>
                <a:lnTo>
                  <a:pt x="4688" y="91330"/>
                </a:lnTo>
                <a:lnTo>
                  <a:pt x="17264" y="111521"/>
                </a:lnTo>
                <a:lnTo>
                  <a:pt x="35495" y="125164"/>
                </a:lnTo>
                <a:lnTo>
                  <a:pt x="57150" y="130175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6963" y="2222983"/>
            <a:ext cx="0" cy="89327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425"/>
                </a:lnTo>
              </a:path>
            </a:pathLst>
          </a:custGeom>
          <a:ln w="523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04565" y="2222983"/>
            <a:ext cx="45068" cy="89327"/>
          </a:xfrm>
          <a:custGeom>
            <a:avLst/>
            <a:gdLst/>
            <a:ahLst/>
            <a:cxnLst/>
            <a:rect l="l" t="t" r="r" b="b"/>
            <a:pathLst>
              <a:path w="52704" h="98425">
                <a:moveTo>
                  <a:pt x="0" y="0"/>
                </a:moveTo>
                <a:lnTo>
                  <a:pt x="52387" y="0"/>
                </a:lnTo>
                <a:lnTo>
                  <a:pt x="52387" y="98424"/>
                </a:lnTo>
                <a:lnTo>
                  <a:pt x="0" y="98424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6508" y="2222983"/>
            <a:ext cx="84164" cy="89327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49212" y="0"/>
                </a:moveTo>
                <a:lnTo>
                  <a:pt x="30057" y="3867"/>
                </a:lnTo>
                <a:lnTo>
                  <a:pt x="14414" y="14414"/>
                </a:lnTo>
                <a:lnTo>
                  <a:pt x="3867" y="30057"/>
                </a:lnTo>
                <a:lnTo>
                  <a:pt x="0" y="49212"/>
                </a:lnTo>
                <a:lnTo>
                  <a:pt x="3867" y="68367"/>
                </a:lnTo>
                <a:lnTo>
                  <a:pt x="14414" y="84010"/>
                </a:lnTo>
                <a:lnTo>
                  <a:pt x="30057" y="94557"/>
                </a:lnTo>
                <a:lnTo>
                  <a:pt x="49212" y="98425"/>
                </a:lnTo>
                <a:lnTo>
                  <a:pt x="68367" y="94557"/>
                </a:lnTo>
                <a:lnTo>
                  <a:pt x="84010" y="84010"/>
                </a:lnTo>
                <a:lnTo>
                  <a:pt x="94557" y="68367"/>
                </a:lnTo>
                <a:lnTo>
                  <a:pt x="98425" y="49212"/>
                </a:lnTo>
                <a:lnTo>
                  <a:pt x="94557" y="30057"/>
                </a:lnTo>
                <a:lnTo>
                  <a:pt x="84010" y="14414"/>
                </a:lnTo>
                <a:lnTo>
                  <a:pt x="68367" y="3867"/>
                </a:lnTo>
                <a:lnTo>
                  <a:pt x="49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6508" y="2222983"/>
            <a:ext cx="84164" cy="89327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49212"/>
                </a:moveTo>
                <a:lnTo>
                  <a:pt x="3867" y="30057"/>
                </a:lnTo>
                <a:lnTo>
                  <a:pt x="14414" y="14414"/>
                </a:lnTo>
                <a:lnTo>
                  <a:pt x="30057" y="3867"/>
                </a:lnTo>
                <a:lnTo>
                  <a:pt x="49212" y="0"/>
                </a:lnTo>
                <a:lnTo>
                  <a:pt x="68368" y="3867"/>
                </a:lnTo>
                <a:lnTo>
                  <a:pt x="84011" y="14414"/>
                </a:lnTo>
                <a:lnTo>
                  <a:pt x="94558" y="30057"/>
                </a:lnTo>
                <a:lnTo>
                  <a:pt x="98426" y="49212"/>
                </a:lnTo>
                <a:lnTo>
                  <a:pt x="94558" y="68368"/>
                </a:lnTo>
                <a:lnTo>
                  <a:pt x="84011" y="84011"/>
                </a:lnTo>
                <a:lnTo>
                  <a:pt x="68368" y="94558"/>
                </a:lnTo>
                <a:lnTo>
                  <a:pt x="49212" y="98426"/>
                </a:lnTo>
                <a:lnTo>
                  <a:pt x="30057" y="94558"/>
                </a:lnTo>
                <a:lnTo>
                  <a:pt x="14414" y="84011"/>
                </a:lnTo>
                <a:lnTo>
                  <a:pt x="3867" y="68368"/>
                </a:lnTo>
                <a:lnTo>
                  <a:pt x="0" y="49212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6508" y="2222983"/>
            <a:ext cx="84164" cy="89327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49212"/>
                </a:moveTo>
                <a:lnTo>
                  <a:pt x="3867" y="30057"/>
                </a:lnTo>
                <a:lnTo>
                  <a:pt x="14414" y="14414"/>
                </a:lnTo>
                <a:lnTo>
                  <a:pt x="30057" y="3867"/>
                </a:lnTo>
                <a:lnTo>
                  <a:pt x="49212" y="0"/>
                </a:lnTo>
                <a:lnTo>
                  <a:pt x="68368" y="3867"/>
                </a:lnTo>
                <a:lnTo>
                  <a:pt x="84011" y="14414"/>
                </a:lnTo>
                <a:lnTo>
                  <a:pt x="94558" y="30057"/>
                </a:lnTo>
                <a:lnTo>
                  <a:pt x="98426" y="49212"/>
                </a:lnTo>
                <a:lnTo>
                  <a:pt x="94558" y="68368"/>
                </a:lnTo>
                <a:lnTo>
                  <a:pt x="84011" y="84011"/>
                </a:lnTo>
                <a:lnTo>
                  <a:pt x="68368" y="94558"/>
                </a:lnTo>
                <a:lnTo>
                  <a:pt x="49212" y="98426"/>
                </a:lnTo>
                <a:lnTo>
                  <a:pt x="30057" y="94558"/>
                </a:lnTo>
                <a:lnTo>
                  <a:pt x="14414" y="84011"/>
                </a:lnTo>
                <a:lnTo>
                  <a:pt x="3867" y="68368"/>
                </a:lnTo>
                <a:lnTo>
                  <a:pt x="0" y="49212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5478" y="2220101"/>
            <a:ext cx="0" cy="91056"/>
          </a:xfrm>
          <a:custGeom>
            <a:avLst/>
            <a:gdLst/>
            <a:ahLst/>
            <a:cxnLst/>
            <a:rect l="l" t="t" r="r" b="b"/>
            <a:pathLst>
              <a:path h="100330">
                <a:moveTo>
                  <a:pt x="0" y="0"/>
                </a:moveTo>
                <a:lnTo>
                  <a:pt x="0" y="100012"/>
                </a:lnTo>
              </a:path>
            </a:pathLst>
          </a:custGeom>
          <a:ln w="523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33079" y="2220101"/>
            <a:ext cx="45068" cy="91056"/>
          </a:xfrm>
          <a:custGeom>
            <a:avLst/>
            <a:gdLst/>
            <a:ahLst/>
            <a:cxnLst/>
            <a:rect l="l" t="t" r="r" b="b"/>
            <a:pathLst>
              <a:path w="52704" h="100330">
                <a:moveTo>
                  <a:pt x="0" y="0"/>
                </a:moveTo>
                <a:lnTo>
                  <a:pt x="52388" y="0"/>
                </a:lnTo>
                <a:lnTo>
                  <a:pt x="52388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14985" y="2197050"/>
            <a:ext cx="631501" cy="481213"/>
          </a:xfrm>
          <a:custGeom>
            <a:avLst/>
            <a:gdLst/>
            <a:ahLst/>
            <a:cxnLst/>
            <a:rect l="l" t="t" r="r" b="b"/>
            <a:pathLst>
              <a:path w="738504" h="530225">
                <a:moveTo>
                  <a:pt x="0" y="0"/>
                </a:moveTo>
                <a:lnTo>
                  <a:pt x="738187" y="0"/>
                </a:lnTo>
                <a:lnTo>
                  <a:pt x="738187" y="530224"/>
                </a:lnTo>
                <a:lnTo>
                  <a:pt x="0" y="530224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62047" y="2287817"/>
            <a:ext cx="132490" cy="13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1300" b="1" spc="19" baseline="2777" dirty="0">
                <a:latin typeface="Arial"/>
                <a:cs typeface="Arial"/>
              </a:rPr>
              <a:t>c</a:t>
            </a:r>
            <a:r>
              <a:rPr sz="700" b="1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15434" y="2260443"/>
            <a:ext cx="191676" cy="1729"/>
          </a:xfrm>
          <a:custGeom>
            <a:avLst/>
            <a:gdLst/>
            <a:ahLst/>
            <a:cxnLst/>
            <a:rect l="l" t="t" r="r" b="b"/>
            <a:pathLst>
              <a:path w="224154" h="1905">
                <a:moveTo>
                  <a:pt x="0" y="0"/>
                </a:moveTo>
                <a:lnTo>
                  <a:pt x="223838" y="158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08877" y="2217219"/>
            <a:ext cx="0" cy="91056"/>
          </a:xfrm>
          <a:custGeom>
            <a:avLst/>
            <a:gdLst/>
            <a:ahLst/>
            <a:cxnLst/>
            <a:rect l="l" t="t" r="r" b="b"/>
            <a:pathLst>
              <a:path h="100330">
                <a:moveTo>
                  <a:pt x="0" y="0"/>
                </a:moveTo>
                <a:lnTo>
                  <a:pt x="0" y="100012"/>
                </a:lnTo>
              </a:path>
            </a:pathLst>
          </a:custGeom>
          <a:ln w="523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86478" y="2217220"/>
            <a:ext cx="45068" cy="91056"/>
          </a:xfrm>
          <a:custGeom>
            <a:avLst/>
            <a:gdLst/>
            <a:ahLst/>
            <a:cxnLst/>
            <a:rect l="l" t="t" r="r" b="b"/>
            <a:pathLst>
              <a:path w="52704" h="100330">
                <a:moveTo>
                  <a:pt x="0" y="0"/>
                </a:moveTo>
                <a:lnTo>
                  <a:pt x="52388" y="0"/>
                </a:lnTo>
                <a:lnTo>
                  <a:pt x="52388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8421" y="2217220"/>
            <a:ext cx="84164" cy="91056"/>
          </a:xfrm>
          <a:custGeom>
            <a:avLst/>
            <a:gdLst/>
            <a:ahLst/>
            <a:cxnLst/>
            <a:rect l="l" t="t" r="r" b="b"/>
            <a:pathLst>
              <a:path w="98425" h="100330">
                <a:moveTo>
                  <a:pt x="49212" y="0"/>
                </a:moveTo>
                <a:lnTo>
                  <a:pt x="30057" y="3930"/>
                </a:lnTo>
                <a:lnTo>
                  <a:pt x="14414" y="14647"/>
                </a:lnTo>
                <a:lnTo>
                  <a:pt x="3867" y="30544"/>
                </a:lnTo>
                <a:lnTo>
                  <a:pt x="0" y="50012"/>
                </a:lnTo>
                <a:lnTo>
                  <a:pt x="3867" y="69472"/>
                </a:lnTo>
                <a:lnTo>
                  <a:pt x="14414" y="85366"/>
                </a:lnTo>
                <a:lnTo>
                  <a:pt x="30057" y="96082"/>
                </a:lnTo>
                <a:lnTo>
                  <a:pt x="49212" y="100012"/>
                </a:lnTo>
                <a:lnTo>
                  <a:pt x="68367" y="96082"/>
                </a:lnTo>
                <a:lnTo>
                  <a:pt x="84010" y="85366"/>
                </a:lnTo>
                <a:lnTo>
                  <a:pt x="94557" y="69472"/>
                </a:lnTo>
                <a:lnTo>
                  <a:pt x="98425" y="50012"/>
                </a:lnTo>
                <a:lnTo>
                  <a:pt x="94557" y="30544"/>
                </a:lnTo>
                <a:lnTo>
                  <a:pt x="84010" y="14647"/>
                </a:lnTo>
                <a:lnTo>
                  <a:pt x="68367" y="3930"/>
                </a:lnTo>
                <a:lnTo>
                  <a:pt x="49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8421" y="2217220"/>
            <a:ext cx="84164" cy="91056"/>
          </a:xfrm>
          <a:custGeom>
            <a:avLst/>
            <a:gdLst/>
            <a:ahLst/>
            <a:cxnLst/>
            <a:rect l="l" t="t" r="r" b="b"/>
            <a:pathLst>
              <a:path w="98425" h="100330">
                <a:moveTo>
                  <a:pt x="0" y="50006"/>
                </a:moveTo>
                <a:lnTo>
                  <a:pt x="3867" y="30542"/>
                </a:lnTo>
                <a:lnTo>
                  <a:pt x="14414" y="14646"/>
                </a:lnTo>
                <a:lnTo>
                  <a:pt x="30057" y="3929"/>
                </a:lnTo>
                <a:lnTo>
                  <a:pt x="49213" y="0"/>
                </a:lnTo>
                <a:lnTo>
                  <a:pt x="68368" y="3929"/>
                </a:lnTo>
                <a:lnTo>
                  <a:pt x="84011" y="14646"/>
                </a:lnTo>
                <a:lnTo>
                  <a:pt x="94558" y="30542"/>
                </a:lnTo>
                <a:lnTo>
                  <a:pt x="98425" y="50006"/>
                </a:lnTo>
                <a:lnTo>
                  <a:pt x="94558" y="69471"/>
                </a:lnTo>
                <a:lnTo>
                  <a:pt x="84011" y="85367"/>
                </a:lnTo>
                <a:lnTo>
                  <a:pt x="68368" y="96084"/>
                </a:lnTo>
                <a:lnTo>
                  <a:pt x="49213" y="100014"/>
                </a:lnTo>
                <a:lnTo>
                  <a:pt x="30057" y="96084"/>
                </a:lnTo>
                <a:lnTo>
                  <a:pt x="14414" y="85367"/>
                </a:lnTo>
                <a:lnTo>
                  <a:pt x="3867" y="69471"/>
                </a:lnTo>
                <a:lnTo>
                  <a:pt x="0" y="50006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58421" y="2217220"/>
            <a:ext cx="84164" cy="91056"/>
          </a:xfrm>
          <a:custGeom>
            <a:avLst/>
            <a:gdLst/>
            <a:ahLst/>
            <a:cxnLst/>
            <a:rect l="l" t="t" r="r" b="b"/>
            <a:pathLst>
              <a:path w="98425" h="100330">
                <a:moveTo>
                  <a:pt x="0" y="50006"/>
                </a:moveTo>
                <a:lnTo>
                  <a:pt x="3867" y="30542"/>
                </a:lnTo>
                <a:lnTo>
                  <a:pt x="14414" y="14646"/>
                </a:lnTo>
                <a:lnTo>
                  <a:pt x="30057" y="3929"/>
                </a:lnTo>
                <a:lnTo>
                  <a:pt x="49213" y="0"/>
                </a:lnTo>
                <a:lnTo>
                  <a:pt x="68368" y="3929"/>
                </a:lnTo>
                <a:lnTo>
                  <a:pt x="84011" y="14646"/>
                </a:lnTo>
                <a:lnTo>
                  <a:pt x="94558" y="30542"/>
                </a:lnTo>
                <a:lnTo>
                  <a:pt x="98425" y="50006"/>
                </a:lnTo>
                <a:lnTo>
                  <a:pt x="94558" y="69471"/>
                </a:lnTo>
                <a:lnTo>
                  <a:pt x="84011" y="85367"/>
                </a:lnTo>
                <a:lnTo>
                  <a:pt x="68368" y="96084"/>
                </a:lnTo>
                <a:lnTo>
                  <a:pt x="49213" y="100014"/>
                </a:lnTo>
                <a:lnTo>
                  <a:pt x="30057" y="96084"/>
                </a:lnTo>
                <a:lnTo>
                  <a:pt x="14414" y="85367"/>
                </a:lnTo>
                <a:lnTo>
                  <a:pt x="3867" y="69471"/>
                </a:lnTo>
                <a:lnTo>
                  <a:pt x="0" y="5000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44179" y="2215779"/>
            <a:ext cx="0" cy="91056"/>
          </a:xfrm>
          <a:custGeom>
            <a:avLst/>
            <a:gdLst/>
            <a:ahLst/>
            <a:cxnLst/>
            <a:rect l="l" t="t" r="r" b="b"/>
            <a:pathLst>
              <a:path h="100330">
                <a:moveTo>
                  <a:pt x="0" y="0"/>
                </a:moveTo>
                <a:lnTo>
                  <a:pt x="0" y="100012"/>
                </a:lnTo>
              </a:path>
            </a:pathLst>
          </a:custGeom>
          <a:ln w="523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21780" y="2215779"/>
            <a:ext cx="45068" cy="91056"/>
          </a:xfrm>
          <a:custGeom>
            <a:avLst/>
            <a:gdLst/>
            <a:ahLst/>
            <a:cxnLst/>
            <a:rect l="l" t="t" r="r" b="b"/>
            <a:pathLst>
              <a:path w="52704" h="100330">
                <a:moveTo>
                  <a:pt x="0" y="0"/>
                </a:moveTo>
                <a:lnTo>
                  <a:pt x="52388" y="0"/>
                </a:lnTo>
                <a:lnTo>
                  <a:pt x="52388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52097" y="2186964"/>
            <a:ext cx="48869" cy="116989"/>
          </a:xfrm>
          <a:custGeom>
            <a:avLst/>
            <a:gdLst/>
            <a:ahLst/>
            <a:cxnLst/>
            <a:rect l="l" t="t" r="r" b="b"/>
            <a:pathLst>
              <a:path w="57150" h="128905">
                <a:moveTo>
                  <a:pt x="52388" y="0"/>
                </a:moveTo>
                <a:lnTo>
                  <a:pt x="31254" y="6821"/>
                </a:lnTo>
                <a:lnTo>
                  <a:pt x="14287" y="21232"/>
                </a:lnTo>
                <a:lnTo>
                  <a:pt x="3274" y="41299"/>
                </a:lnTo>
                <a:lnTo>
                  <a:pt x="0" y="65087"/>
                </a:lnTo>
                <a:lnTo>
                  <a:pt x="4688" y="90636"/>
                </a:lnTo>
                <a:lnTo>
                  <a:pt x="17264" y="111124"/>
                </a:lnTo>
                <a:lnTo>
                  <a:pt x="35495" y="124469"/>
                </a:lnTo>
                <a:lnTo>
                  <a:pt x="57150" y="12858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65218" y="2253239"/>
            <a:ext cx="70589" cy="1729"/>
          </a:xfrm>
          <a:custGeom>
            <a:avLst/>
            <a:gdLst/>
            <a:ahLst/>
            <a:cxnLst/>
            <a:rect l="l" t="t" r="r" b="b"/>
            <a:pathLst>
              <a:path w="82550" h="1905">
                <a:moveTo>
                  <a:pt x="0" y="0"/>
                </a:moveTo>
                <a:lnTo>
                  <a:pt x="82549" y="1587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60136" y="2860950"/>
            <a:ext cx="7992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1200" dirty="0">
                <a:latin typeface="Arial"/>
                <a:cs typeface="Arial"/>
              </a:rPr>
              <a:t>Middleware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15421" y="3101844"/>
            <a:ext cx="2401657" cy="587829"/>
          </a:xfrm>
          <a:custGeom>
            <a:avLst/>
            <a:gdLst/>
            <a:ahLst/>
            <a:cxnLst/>
            <a:rect l="l" t="t" r="r" b="b"/>
            <a:pathLst>
              <a:path w="2808604" h="647700">
                <a:moveTo>
                  <a:pt x="0" y="0"/>
                </a:moveTo>
                <a:lnTo>
                  <a:pt x="2808287" y="0"/>
                </a:lnTo>
                <a:lnTo>
                  <a:pt x="2808287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36605" y="3254276"/>
            <a:ext cx="116254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1200" dirty="0">
                <a:latin typeface="Arial"/>
                <a:cs typeface="Arial"/>
              </a:rPr>
              <a:t>Run-time</a:t>
            </a:r>
            <a:r>
              <a:rPr sz="1200" spc="-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15421" y="2578849"/>
            <a:ext cx="2401657" cy="523283"/>
          </a:xfrm>
          <a:custGeom>
            <a:avLst/>
            <a:gdLst/>
            <a:ahLst/>
            <a:cxnLst/>
            <a:rect l="l" t="t" r="r" b="b"/>
            <a:pathLst>
              <a:path w="2808604" h="576579">
                <a:moveTo>
                  <a:pt x="0" y="576262"/>
                </a:moveTo>
                <a:lnTo>
                  <a:pt x="2808288" y="576262"/>
                </a:lnTo>
                <a:lnTo>
                  <a:pt x="2808288" y="0"/>
                </a:lnTo>
                <a:lnTo>
                  <a:pt x="2447918" y="0"/>
                </a:lnTo>
                <a:lnTo>
                  <a:pt x="2447918" y="144462"/>
                </a:lnTo>
                <a:lnTo>
                  <a:pt x="1584328" y="144462"/>
                </a:lnTo>
                <a:lnTo>
                  <a:pt x="1584328" y="0"/>
                </a:lnTo>
                <a:lnTo>
                  <a:pt x="1152529" y="0"/>
                </a:lnTo>
                <a:lnTo>
                  <a:pt x="1152529" y="144462"/>
                </a:lnTo>
                <a:lnTo>
                  <a:pt x="288924" y="144462"/>
                </a:lnTo>
                <a:lnTo>
                  <a:pt x="288924" y="0"/>
                </a:lnTo>
                <a:lnTo>
                  <a:pt x="0" y="0"/>
                </a:lnTo>
                <a:lnTo>
                  <a:pt x="0" y="503237"/>
                </a:lnTo>
                <a:lnTo>
                  <a:pt x="0" y="57626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79251" y="2578850"/>
            <a:ext cx="184618" cy="1111111"/>
          </a:xfrm>
          <a:custGeom>
            <a:avLst/>
            <a:gdLst/>
            <a:ahLst/>
            <a:cxnLst/>
            <a:rect l="l" t="t" r="r" b="b"/>
            <a:pathLst>
              <a:path w="215900" h="1224279">
                <a:moveTo>
                  <a:pt x="0" y="0"/>
                </a:moveTo>
                <a:lnTo>
                  <a:pt x="42018" y="8015"/>
                </a:lnTo>
                <a:lnTo>
                  <a:pt x="76332" y="29874"/>
                </a:lnTo>
                <a:lnTo>
                  <a:pt x="99466" y="62295"/>
                </a:lnTo>
                <a:lnTo>
                  <a:pt x="107950" y="101997"/>
                </a:lnTo>
                <a:lnTo>
                  <a:pt x="107950" y="509983"/>
                </a:lnTo>
                <a:lnTo>
                  <a:pt x="116433" y="549685"/>
                </a:lnTo>
                <a:lnTo>
                  <a:pt x="139567" y="582106"/>
                </a:lnTo>
                <a:lnTo>
                  <a:pt x="173881" y="603965"/>
                </a:lnTo>
                <a:lnTo>
                  <a:pt x="215899" y="611981"/>
                </a:lnTo>
                <a:lnTo>
                  <a:pt x="173881" y="619996"/>
                </a:lnTo>
                <a:lnTo>
                  <a:pt x="139567" y="641855"/>
                </a:lnTo>
                <a:lnTo>
                  <a:pt x="116433" y="674277"/>
                </a:lnTo>
                <a:lnTo>
                  <a:pt x="107950" y="713979"/>
                </a:lnTo>
                <a:lnTo>
                  <a:pt x="107950" y="1121969"/>
                </a:lnTo>
                <a:lnTo>
                  <a:pt x="99466" y="1161669"/>
                </a:lnTo>
                <a:lnTo>
                  <a:pt x="76332" y="1194087"/>
                </a:lnTo>
                <a:lnTo>
                  <a:pt x="42018" y="1215944"/>
                </a:lnTo>
                <a:lnTo>
                  <a:pt x="0" y="122395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90475" y="3012229"/>
            <a:ext cx="73141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1200" dirty="0">
                <a:latin typeface="Arial"/>
                <a:cs typeface="Arial"/>
              </a:rPr>
              <a:t>framework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55238" y="3820780"/>
            <a:ext cx="3387189" cy="327340"/>
          </a:xfrm>
          <a:custGeom>
            <a:avLst/>
            <a:gdLst/>
            <a:ahLst/>
            <a:cxnLst/>
            <a:rect l="l" t="t" r="r" b="b"/>
            <a:pathLst>
              <a:path w="3961129" h="360679">
                <a:moveTo>
                  <a:pt x="3960807" y="0"/>
                </a:moveTo>
                <a:lnTo>
                  <a:pt x="3940158" y="62872"/>
                </a:lnTo>
                <a:lnTo>
                  <a:pt x="3883182" y="116089"/>
                </a:lnTo>
                <a:lnTo>
                  <a:pt x="3843401" y="137806"/>
                </a:lnTo>
                <a:lnTo>
                  <a:pt x="3797336" y="155582"/>
                </a:lnTo>
                <a:lnTo>
                  <a:pt x="3745917" y="168910"/>
                </a:lnTo>
                <a:lnTo>
                  <a:pt x="3690076" y="177279"/>
                </a:lnTo>
                <a:lnTo>
                  <a:pt x="3630747" y="180182"/>
                </a:lnTo>
                <a:lnTo>
                  <a:pt x="2310468" y="180181"/>
                </a:lnTo>
                <a:lnTo>
                  <a:pt x="2251139" y="183084"/>
                </a:lnTo>
                <a:lnTo>
                  <a:pt x="2195298" y="191454"/>
                </a:lnTo>
                <a:lnTo>
                  <a:pt x="2143879" y="204781"/>
                </a:lnTo>
                <a:lnTo>
                  <a:pt x="2097813" y="222558"/>
                </a:lnTo>
                <a:lnTo>
                  <a:pt x="2058033" y="244274"/>
                </a:lnTo>
                <a:lnTo>
                  <a:pt x="2025470" y="269422"/>
                </a:lnTo>
                <a:lnTo>
                  <a:pt x="1985726" y="327975"/>
                </a:lnTo>
                <a:lnTo>
                  <a:pt x="1980408" y="360363"/>
                </a:lnTo>
                <a:lnTo>
                  <a:pt x="1975090" y="327975"/>
                </a:lnTo>
                <a:lnTo>
                  <a:pt x="1935343" y="269422"/>
                </a:lnTo>
                <a:lnTo>
                  <a:pt x="1902779" y="244274"/>
                </a:lnTo>
                <a:lnTo>
                  <a:pt x="1862997" y="222558"/>
                </a:lnTo>
                <a:lnTo>
                  <a:pt x="1816930" y="204781"/>
                </a:lnTo>
                <a:lnTo>
                  <a:pt x="1765509" y="191454"/>
                </a:lnTo>
                <a:lnTo>
                  <a:pt x="1709668" y="183084"/>
                </a:lnTo>
                <a:lnTo>
                  <a:pt x="1650338" y="180181"/>
                </a:lnTo>
                <a:lnTo>
                  <a:pt x="330066" y="180181"/>
                </a:lnTo>
                <a:lnTo>
                  <a:pt x="270736" y="177278"/>
                </a:lnTo>
                <a:lnTo>
                  <a:pt x="214895" y="168909"/>
                </a:lnTo>
                <a:lnTo>
                  <a:pt x="163475" y="155581"/>
                </a:lnTo>
                <a:lnTo>
                  <a:pt x="117408" y="137805"/>
                </a:lnTo>
                <a:lnTo>
                  <a:pt x="77627" y="116088"/>
                </a:lnTo>
                <a:lnTo>
                  <a:pt x="45063" y="90941"/>
                </a:lnTo>
                <a:lnTo>
                  <a:pt x="5317" y="32387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09005" y="4210939"/>
            <a:ext cx="144164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1400" dirty="0">
                <a:latin typeface="Arial"/>
                <a:cs typeface="Arial"/>
              </a:rPr>
              <a:t>Component</a:t>
            </a:r>
            <a:r>
              <a:rPr sz="1400" spc="-9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16324" y="2055856"/>
            <a:ext cx="493038" cy="393615"/>
          </a:xfrm>
          <a:custGeom>
            <a:avLst/>
            <a:gdLst/>
            <a:ahLst/>
            <a:cxnLst/>
            <a:rect l="l" t="t" r="r" b="b"/>
            <a:pathLst>
              <a:path w="576579" h="433705">
                <a:moveTo>
                  <a:pt x="0" y="216693"/>
                </a:moveTo>
                <a:lnTo>
                  <a:pt x="4642" y="177742"/>
                </a:lnTo>
                <a:lnTo>
                  <a:pt x="18026" y="141082"/>
                </a:lnTo>
                <a:lnTo>
                  <a:pt x="39338" y="107324"/>
                </a:lnTo>
                <a:lnTo>
                  <a:pt x="67764" y="77080"/>
                </a:lnTo>
                <a:lnTo>
                  <a:pt x="102492" y="50963"/>
                </a:lnTo>
                <a:lnTo>
                  <a:pt x="142705" y="29585"/>
                </a:lnTo>
                <a:lnTo>
                  <a:pt x="187592" y="13556"/>
                </a:lnTo>
                <a:lnTo>
                  <a:pt x="236339" y="3491"/>
                </a:lnTo>
                <a:lnTo>
                  <a:pt x="288130" y="0"/>
                </a:lnTo>
                <a:lnTo>
                  <a:pt x="339922" y="3491"/>
                </a:lnTo>
                <a:lnTo>
                  <a:pt x="388669" y="13556"/>
                </a:lnTo>
                <a:lnTo>
                  <a:pt x="433555" y="29585"/>
                </a:lnTo>
                <a:lnTo>
                  <a:pt x="473769" y="50963"/>
                </a:lnTo>
                <a:lnTo>
                  <a:pt x="508496" y="77080"/>
                </a:lnTo>
                <a:lnTo>
                  <a:pt x="536923" y="107324"/>
                </a:lnTo>
                <a:lnTo>
                  <a:pt x="558235" y="141082"/>
                </a:lnTo>
                <a:lnTo>
                  <a:pt x="571619" y="177742"/>
                </a:lnTo>
                <a:lnTo>
                  <a:pt x="576261" y="216693"/>
                </a:lnTo>
                <a:lnTo>
                  <a:pt x="571619" y="255644"/>
                </a:lnTo>
                <a:lnTo>
                  <a:pt x="558235" y="292305"/>
                </a:lnTo>
                <a:lnTo>
                  <a:pt x="536923" y="326063"/>
                </a:lnTo>
                <a:lnTo>
                  <a:pt x="508496" y="356307"/>
                </a:lnTo>
                <a:lnTo>
                  <a:pt x="473769" y="382424"/>
                </a:lnTo>
                <a:lnTo>
                  <a:pt x="433555" y="403802"/>
                </a:lnTo>
                <a:lnTo>
                  <a:pt x="388669" y="419830"/>
                </a:lnTo>
                <a:lnTo>
                  <a:pt x="339922" y="429896"/>
                </a:lnTo>
                <a:lnTo>
                  <a:pt x="288130" y="433387"/>
                </a:lnTo>
                <a:lnTo>
                  <a:pt x="236339" y="429896"/>
                </a:lnTo>
                <a:lnTo>
                  <a:pt x="187592" y="419830"/>
                </a:lnTo>
                <a:lnTo>
                  <a:pt x="142705" y="403802"/>
                </a:lnTo>
                <a:lnTo>
                  <a:pt x="102492" y="382424"/>
                </a:lnTo>
                <a:lnTo>
                  <a:pt x="67764" y="356307"/>
                </a:lnTo>
                <a:lnTo>
                  <a:pt x="39338" y="326063"/>
                </a:lnTo>
                <a:lnTo>
                  <a:pt x="18026" y="292305"/>
                </a:lnTo>
                <a:lnTo>
                  <a:pt x="4642" y="255644"/>
                </a:lnTo>
                <a:lnTo>
                  <a:pt x="0" y="216693"/>
                </a:lnTo>
                <a:close/>
              </a:path>
            </a:pathLst>
          </a:custGeom>
          <a:ln w="952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01856" y="2055856"/>
            <a:ext cx="493038" cy="393615"/>
          </a:xfrm>
          <a:custGeom>
            <a:avLst/>
            <a:gdLst/>
            <a:ahLst/>
            <a:cxnLst/>
            <a:rect l="l" t="t" r="r" b="b"/>
            <a:pathLst>
              <a:path w="576579" h="433705">
                <a:moveTo>
                  <a:pt x="0" y="216693"/>
                </a:moveTo>
                <a:lnTo>
                  <a:pt x="4642" y="177742"/>
                </a:lnTo>
                <a:lnTo>
                  <a:pt x="18026" y="141082"/>
                </a:lnTo>
                <a:lnTo>
                  <a:pt x="39338" y="107324"/>
                </a:lnTo>
                <a:lnTo>
                  <a:pt x="67764" y="77080"/>
                </a:lnTo>
                <a:lnTo>
                  <a:pt x="102491" y="50963"/>
                </a:lnTo>
                <a:lnTo>
                  <a:pt x="142705" y="29585"/>
                </a:lnTo>
                <a:lnTo>
                  <a:pt x="187592" y="13556"/>
                </a:lnTo>
                <a:lnTo>
                  <a:pt x="236338" y="3491"/>
                </a:lnTo>
                <a:lnTo>
                  <a:pt x="288130" y="0"/>
                </a:lnTo>
                <a:lnTo>
                  <a:pt x="339922" y="3491"/>
                </a:lnTo>
                <a:lnTo>
                  <a:pt x="388668" y="13556"/>
                </a:lnTo>
                <a:lnTo>
                  <a:pt x="433555" y="29585"/>
                </a:lnTo>
                <a:lnTo>
                  <a:pt x="473769" y="50963"/>
                </a:lnTo>
                <a:lnTo>
                  <a:pt x="508496" y="77080"/>
                </a:lnTo>
                <a:lnTo>
                  <a:pt x="536923" y="107324"/>
                </a:lnTo>
                <a:lnTo>
                  <a:pt x="558235" y="141082"/>
                </a:lnTo>
                <a:lnTo>
                  <a:pt x="571619" y="177742"/>
                </a:lnTo>
                <a:lnTo>
                  <a:pt x="576261" y="216693"/>
                </a:lnTo>
                <a:lnTo>
                  <a:pt x="571619" y="255644"/>
                </a:lnTo>
                <a:lnTo>
                  <a:pt x="558235" y="292305"/>
                </a:lnTo>
                <a:lnTo>
                  <a:pt x="536923" y="326063"/>
                </a:lnTo>
                <a:lnTo>
                  <a:pt x="508496" y="356307"/>
                </a:lnTo>
                <a:lnTo>
                  <a:pt x="473769" y="382424"/>
                </a:lnTo>
                <a:lnTo>
                  <a:pt x="433555" y="403802"/>
                </a:lnTo>
                <a:lnTo>
                  <a:pt x="388668" y="419830"/>
                </a:lnTo>
                <a:lnTo>
                  <a:pt x="339922" y="429896"/>
                </a:lnTo>
                <a:lnTo>
                  <a:pt x="288130" y="433387"/>
                </a:lnTo>
                <a:lnTo>
                  <a:pt x="236338" y="429896"/>
                </a:lnTo>
                <a:lnTo>
                  <a:pt x="187592" y="419830"/>
                </a:lnTo>
                <a:lnTo>
                  <a:pt x="142705" y="403802"/>
                </a:lnTo>
                <a:lnTo>
                  <a:pt x="102491" y="382424"/>
                </a:lnTo>
                <a:lnTo>
                  <a:pt x="67764" y="356307"/>
                </a:lnTo>
                <a:lnTo>
                  <a:pt x="39338" y="326063"/>
                </a:lnTo>
                <a:lnTo>
                  <a:pt x="18026" y="292305"/>
                </a:lnTo>
                <a:lnTo>
                  <a:pt x="4642" y="255644"/>
                </a:lnTo>
                <a:lnTo>
                  <a:pt x="0" y="216693"/>
                </a:lnTo>
                <a:close/>
              </a:path>
            </a:pathLst>
          </a:custGeom>
          <a:ln w="952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7388" y="2055856"/>
            <a:ext cx="493038" cy="393615"/>
          </a:xfrm>
          <a:custGeom>
            <a:avLst/>
            <a:gdLst/>
            <a:ahLst/>
            <a:cxnLst/>
            <a:rect l="l" t="t" r="r" b="b"/>
            <a:pathLst>
              <a:path w="576579" h="433705">
                <a:moveTo>
                  <a:pt x="0" y="216693"/>
                </a:moveTo>
                <a:lnTo>
                  <a:pt x="4642" y="177742"/>
                </a:lnTo>
                <a:lnTo>
                  <a:pt x="18026" y="141082"/>
                </a:lnTo>
                <a:lnTo>
                  <a:pt x="39338" y="107324"/>
                </a:lnTo>
                <a:lnTo>
                  <a:pt x="67764" y="77080"/>
                </a:lnTo>
                <a:lnTo>
                  <a:pt x="102491" y="50963"/>
                </a:lnTo>
                <a:lnTo>
                  <a:pt x="142705" y="29585"/>
                </a:lnTo>
                <a:lnTo>
                  <a:pt x="187592" y="13556"/>
                </a:lnTo>
                <a:lnTo>
                  <a:pt x="236338" y="3491"/>
                </a:lnTo>
                <a:lnTo>
                  <a:pt x="288131" y="0"/>
                </a:lnTo>
                <a:lnTo>
                  <a:pt x="339922" y="3491"/>
                </a:lnTo>
                <a:lnTo>
                  <a:pt x="388669" y="13556"/>
                </a:lnTo>
                <a:lnTo>
                  <a:pt x="433555" y="29585"/>
                </a:lnTo>
                <a:lnTo>
                  <a:pt x="473769" y="50963"/>
                </a:lnTo>
                <a:lnTo>
                  <a:pt x="508496" y="77080"/>
                </a:lnTo>
                <a:lnTo>
                  <a:pt x="536923" y="107324"/>
                </a:lnTo>
                <a:lnTo>
                  <a:pt x="558235" y="141082"/>
                </a:lnTo>
                <a:lnTo>
                  <a:pt x="571619" y="177742"/>
                </a:lnTo>
                <a:lnTo>
                  <a:pt x="576261" y="216693"/>
                </a:lnTo>
                <a:lnTo>
                  <a:pt x="571619" y="255644"/>
                </a:lnTo>
                <a:lnTo>
                  <a:pt x="558235" y="292305"/>
                </a:lnTo>
                <a:lnTo>
                  <a:pt x="536923" y="326063"/>
                </a:lnTo>
                <a:lnTo>
                  <a:pt x="508496" y="356307"/>
                </a:lnTo>
                <a:lnTo>
                  <a:pt x="473769" y="382424"/>
                </a:lnTo>
                <a:lnTo>
                  <a:pt x="433555" y="403802"/>
                </a:lnTo>
                <a:lnTo>
                  <a:pt x="388669" y="419830"/>
                </a:lnTo>
                <a:lnTo>
                  <a:pt x="339922" y="429896"/>
                </a:lnTo>
                <a:lnTo>
                  <a:pt x="288131" y="433387"/>
                </a:lnTo>
                <a:lnTo>
                  <a:pt x="236338" y="429896"/>
                </a:lnTo>
                <a:lnTo>
                  <a:pt x="187592" y="419830"/>
                </a:lnTo>
                <a:lnTo>
                  <a:pt x="142705" y="403802"/>
                </a:lnTo>
                <a:lnTo>
                  <a:pt x="102491" y="382424"/>
                </a:lnTo>
                <a:lnTo>
                  <a:pt x="67764" y="356307"/>
                </a:lnTo>
                <a:lnTo>
                  <a:pt x="39338" y="326063"/>
                </a:lnTo>
                <a:lnTo>
                  <a:pt x="18026" y="292305"/>
                </a:lnTo>
                <a:lnTo>
                  <a:pt x="4642" y="255644"/>
                </a:lnTo>
                <a:lnTo>
                  <a:pt x="0" y="216693"/>
                </a:lnTo>
                <a:close/>
              </a:path>
            </a:pathLst>
          </a:custGeom>
          <a:ln w="952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16325" y="1918983"/>
            <a:ext cx="2649805" cy="979714"/>
          </a:xfrm>
          <a:custGeom>
            <a:avLst/>
            <a:gdLst/>
            <a:ahLst/>
            <a:cxnLst/>
            <a:rect l="l" t="t" r="r" b="b"/>
            <a:pathLst>
              <a:path w="3098800" h="1079500">
                <a:moveTo>
                  <a:pt x="0" y="539749"/>
                </a:moveTo>
                <a:lnTo>
                  <a:pt x="5996" y="491933"/>
                </a:lnTo>
                <a:lnTo>
                  <a:pt x="23650" y="445282"/>
                </a:lnTo>
                <a:lnTo>
                  <a:pt x="52457" y="399972"/>
                </a:lnTo>
                <a:lnTo>
                  <a:pt x="91914" y="356178"/>
                </a:lnTo>
                <a:lnTo>
                  <a:pt x="141517" y="314075"/>
                </a:lnTo>
                <a:lnTo>
                  <a:pt x="200762" y="273839"/>
                </a:lnTo>
                <a:lnTo>
                  <a:pt x="233842" y="254476"/>
                </a:lnTo>
                <a:lnTo>
                  <a:pt x="269145" y="235646"/>
                </a:lnTo>
                <a:lnTo>
                  <a:pt x="306606" y="217370"/>
                </a:lnTo>
                <a:lnTo>
                  <a:pt x="346162" y="199671"/>
                </a:lnTo>
                <a:lnTo>
                  <a:pt x="387751" y="182570"/>
                </a:lnTo>
                <a:lnTo>
                  <a:pt x="431310" y="166089"/>
                </a:lnTo>
                <a:lnTo>
                  <a:pt x="476775" y="150251"/>
                </a:lnTo>
                <a:lnTo>
                  <a:pt x="524084" y="135077"/>
                </a:lnTo>
                <a:lnTo>
                  <a:pt x="573174" y="120589"/>
                </a:lnTo>
                <a:lnTo>
                  <a:pt x="623982" y="106809"/>
                </a:lnTo>
                <a:lnTo>
                  <a:pt x="676444" y="93759"/>
                </a:lnTo>
                <a:lnTo>
                  <a:pt x="730498" y="81461"/>
                </a:lnTo>
                <a:lnTo>
                  <a:pt x="786081" y="69937"/>
                </a:lnTo>
                <a:lnTo>
                  <a:pt x="843130" y="59209"/>
                </a:lnTo>
                <a:lnTo>
                  <a:pt x="901581" y="49299"/>
                </a:lnTo>
                <a:lnTo>
                  <a:pt x="961373" y="40228"/>
                </a:lnTo>
                <a:lnTo>
                  <a:pt x="1022441" y="32019"/>
                </a:lnTo>
                <a:lnTo>
                  <a:pt x="1084723" y="24694"/>
                </a:lnTo>
                <a:lnTo>
                  <a:pt x="1148156" y="18274"/>
                </a:lnTo>
                <a:lnTo>
                  <a:pt x="1212678" y="12781"/>
                </a:lnTo>
                <a:lnTo>
                  <a:pt x="1278224" y="8238"/>
                </a:lnTo>
                <a:lnTo>
                  <a:pt x="1344732" y="4667"/>
                </a:lnTo>
                <a:lnTo>
                  <a:pt x="1412139" y="2088"/>
                </a:lnTo>
                <a:lnTo>
                  <a:pt x="1480382" y="525"/>
                </a:lnTo>
                <a:lnTo>
                  <a:pt x="1549399" y="0"/>
                </a:lnTo>
                <a:lnTo>
                  <a:pt x="1618415" y="525"/>
                </a:lnTo>
                <a:lnTo>
                  <a:pt x="1686658" y="2088"/>
                </a:lnTo>
                <a:lnTo>
                  <a:pt x="1754065" y="4667"/>
                </a:lnTo>
                <a:lnTo>
                  <a:pt x="1820573" y="8238"/>
                </a:lnTo>
                <a:lnTo>
                  <a:pt x="1886120" y="12781"/>
                </a:lnTo>
                <a:lnTo>
                  <a:pt x="1950641" y="18274"/>
                </a:lnTo>
                <a:lnTo>
                  <a:pt x="2014074" y="24694"/>
                </a:lnTo>
                <a:lnTo>
                  <a:pt x="2076356" y="32019"/>
                </a:lnTo>
                <a:lnTo>
                  <a:pt x="2137425" y="40228"/>
                </a:lnTo>
                <a:lnTo>
                  <a:pt x="2197216" y="49299"/>
                </a:lnTo>
                <a:lnTo>
                  <a:pt x="2255668" y="59209"/>
                </a:lnTo>
                <a:lnTo>
                  <a:pt x="2312716" y="69937"/>
                </a:lnTo>
                <a:lnTo>
                  <a:pt x="2368299" y="81461"/>
                </a:lnTo>
                <a:lnTo>
                  <a:pt x="2422353" y="93759"/>
                </a:lnTo>
                <a:lnTo>
                  <a:pt x="2474816" y="106809"/>
                </a:lnTo>
                <a:lnTo>
                  <a:pt x="2525623" y="120589"/>
                </a:lnTo>
                <a:lnTo>
                  <a:pt x="2574713" y="135077"/>
                </a:lnTo>
                <a:lnTo>
                  <a:pt x="2622022" y="150251"/>
                </a:lnTo>
                <a:lnTo>
                  <a:pt x="2667487" y="166089"/>
                </a:lnTo>
                <a:lnTo>
                  <a:pt x="2711046" y="182570"/>
                </a:lnTo>
                <a:lnTo>
                  <a:pt x="2752635" y="199671"/>
                </a:lnTo>
                <a:lnTo>
                  <a:pt x="2792192" y="217370"/>
                </a:lnTo>
                <a:lnTo>
                  <a:pt x="2829652" y="235646"/>
                </a:lnTo>
                <a:lnTo>
                  <a:pt x="2864955" y="254476"/>
                </a:lnTo>
                <a:lnTo>
                  <a:pt x="2898035" y="273839"/>
                </a:lnTo>
                <a:lnTo>
                  <a:pt x="2957280" y="314075"/>
                </a:lnTo>
                <a:lnTo>
                  <a:pt x="3006883" y="356178"/>
                </a:lnTo>
                <a:lnTo>
                  <a:pt x="3046340" y="399972"/>
                </a:lnTo>
                <a:lnTo>
                  <a:pt x="3075147" y="445282"/>
                </a:lnTo>
                <a:lnTo>
                  <a:pt x="3092801" y="491933"/>
                </a:lnTo>
                <a:lnTo>
                  <a:pt x="3098797" y="539749"/>
                </a:lnTo>
                <a:lnTo>
                  <a:pt x="3097288" y="563792"/>
                </a:lnTo>
                <a:lnTo>
                  <a:pt x="3085400" y="611047"/>
                </a:lnTo>
                <a:lnTo>
                  <a:pt x="3062106" y="657049"/>
                </a:lnTo>
                <a:lnTo>
                  <a:pt x="3027911" y="701624"/>
                </a:lnTo>
                <a:lnTo>
                  <a:pt x="2983318" y="744594"/>
                </a:lnTo>
                <a:lnTo>
                  <a:pt x="2928831" y="785786"/>
                </a:lnTo>
                <a:lnTo>
                  <a:pt x="2864955" y="825022"/>
                </a:lnTo>
                <a:lnTo>
                  <a:pt x="2829652" y="843852"/>
                </a:lnTo>
                <a:lnTo>
                  <a:pt x="2792192" y="862128"/>
                </a:lnTo>
                <a:lnTo>
                  <a:pt x="2752635" y="879827"/>
                </a:lnTo>
                <a:lnTo>
                  <a:pt x="2711046" y="896928"/>
                </a:lnTo>
                <a:lnTo>
                  <a:pt x="2667487" y="913409"/>
                </a:lnTo>
                <a:lnTo>
                  <a:pt x="2622022" y="929247"/>
                </a:lnTo>
                <a:lnTo>
                  <a:pt x="2574713" y="944421"/>
                </a:lnTo>
                <a:lnTo>
                  <a:pt x="2525623" y="958909"/>
                </a:lnTo>
                <a:lnTo>
                  <a:pt x="2474816" y="972689"/>
                </a:lnTo>
                <a:lnTo>
                  <a:pt x="2422353" y="985739"/>
                </a:lnTo>
                <a:lnTo>
                  <a:pt x="2368299" y="998037"/>
                </a:lnTo>
                <a:lnTo>
                  <a:pt x="2312716" y="1009561"/>
                </a:lnTo>
                <a:lnTo>
                  <a:pt x="2255668" y="1020289"/>
                </a:lnTo>
                <a:lnTo>
                  <a:pt x="2197216" y="1030200"/>
                </a:lnTo>
                <a:lnTo>
                  <a:pt x="2137425" y="1039270"/>
                </a:lnTo>
                <a:lnTo>
                  <a:pt x="2076356" y="1047479"/>
                </a:lnTo>
                <a:lnTo>
                  <a:pt x="2014074" y="1054805"/>
                </a:lnTo>
                <a:lnTo>
                  <a:pt x="1950641" y="1061224"/>
                </a:lnTo>
                <a:lnTo>
                  <a:pt x="1886120" y="1066717"/>
                </a:lnTo>
                <a:lnTo>
                  <a:pt x="1820573" y="1071260"/>
                </a:lnTo>
                <a:lnTo>
                  <a:pt x="1754065" y="1074831"/>
                </a:lnTo>
                <a:lnTo>
                  <a:pt x="1686658" y="1077410"/>
                </a:lnTo>
                <a:lnTo>
                  <a:pt x="1618415" y="1078973"/>
                </a:lnTo>
                <a:lnTo>
                  <a:pt x="1549399" y="1079499"/>
                </a:lnTo>
                <a:lnTo>
                  <a:pt x="1480382" y="1078973"/>
                </a:lnTo>
                <a:lnTo>
                  <a:pt x="1412139" y="1077410"/>
                </a:lnTo>
                <a:lnTo>
                  <a:pt x="1344732" y="1074831"/>
                </a:lnTo>
                <a:lnTo>
                  <a:pt x="1278224" y="1071260"/>
                </a:lnTo>
                <a:lnTo>
                  <a:pt x="1212678" y="1066717"/>
                </a:lnTo>
                <a:lnTo>
                  <a:pt x="1148156" y="1061224"/>
                </a:lnTo>
                <a:lnTo>
                  <a:pt x="1084723" y="1054805"/>
                </a:lnTo>
                <a:lnTo>
                  <a:pt x="1022441" y="1047479"/>
                </a:lnTo>
                <a:lnTo>
                  <a:pt x="961373" y="1039270"/>
                </a:lnTo>
                <a:lnTo>
                  <a:pt x="901581" y="1030200"/>
                </a:lnTo>
                <a:lnTo>
                  <a:pt x="843130" y="1020289"/>
                </a:lnTo>
                <a:lnTo>
                  <a:pt x="786081" y="1009561"/>
                </a:lnTo>
                <a:lnTo>
                  <a:pt x="730498" y="998037"/>
                </a:lnTo>
                <a:lnTo>
                  <a:pt x="676444" y="985739"/>
                </a:lnTo>
                <a:lnTo>
                  <a:pt x="623982" y="972689"/>
                </a:lnTo>
                <a:lnTo>
                  <a:pt x="573174" y="958909"/>
                </a:lnTo>
                <a:lnTo>
                  <a:pt x="524084" y="944421"/>
                </a:lnTo>
                <a:lnTo>
                  <a:pt x="476775" y="929247"/>
                </a:lnTo>
                <a:lnTo>
                  <a:pt x="431310" y="913409"/>
                </a:lnTo>
                <a:lnTo>
                  <a:pt x="387751" y="896928"/>
                </a:lnTo>
                <a:lnTo>
                  <a:pt x="346162" y="879827"/>
                </a:lnTo>
                <a:lnTo>
                  <a:pt x="306606" y="862128"/>
                </a:lnTo>
                <a:lnTo>
                  <a:pt x="269145" y="843852"/>
                </a:lnTo>
                <a:lnTo>
                  <a:pt x="233842" y="825022"/>
                </a:lnTo>
                <a:lnTo>
                  <a:pt x="200762" y="805659"/>
                </a:lnTo>
                <a:lnTo>
                  <a:pt x="141517" y="765423"/>
                </a:lnTo>
                <a:lnTo>
                  <a:pt x="91914" y="723320"/>
                </a:lnTo>
                <a:lnTo>
                  <a:pt x="52457" y="679526"/>
                </a:lnTo>
                <a:lnTo>
                  <a:pt x="23650" y="634216"/>
                </a:lnTo>
                <a:lnTo>
                  <a:pt x="5996" y="587565"/>
                </a:lnTo>
                <a:lnTo>
                  <a:pt x="0" y="539749"/>
                </a:lnTo>
                <a:close/>
              </a:path>
            </a:pathLst>
          </a:custGeom>
          <a:ln w="952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23113" y="2055856"/>
            <a:ext cx="2700304" cy="763601"/>
          </a:xfrm>
          <a:custGeom>
            <a:avLst/>
            <a:gdLst/>
            <a:ahLst/>
            <a:cxnLst/>
            <a:rect l="l" t="t" r="r" b="b"/>
            <a:pathLst>
              <a:path w="3157854" h="841375">
                <a:moveTo>
                  <a:pt x="0" y="420687"/>
                </a:moveTo>
                <a:lnTo>
                  <a:pt x="6451" y="382396"/>
                </a:lnTo>
                <a:lnTo>
                  <a:pt x="25436" y="345068"/>
                </a:lnTo>
                <a:lnTo>
                  <a:pt x="56395" y="308852"/>
                </a:lnTo>
                <a:lnTo>
                  <a:pt x="98771" y="273896"/>
                </a:lnTo>
                <a:lnTo>
                  <a:pt x="152008" y="240349"/>
                </a:lnTo>
                <a:lnTo>
                  <a:pt x="215548" y="208358"/>
                </a:lnTo>
                <a:lnTo>
                  <a:pt x="251007" y="192994"/>
                </a:lnTo>
                <a:lnTo>
                  <a:pt x="288833" y="178074"/>
                </a:lnTo>
                <a:lnTo>
                  <a:pt x="328956" y="163618"/>
                </a:lnTo>
                <a:lnTo>
                  <a:pt x="371306" y="149644"/>
                </a:lnTo>
                <a:lnTo>
                  <a:pt x="415814" y="136170"/>
                </a:lnTo>
                <a:lnTo>
                  <a:pt x="462410" y="123216"/>
                </a:lnTo>
                <a:lnTo>
                  <a:pt x="511024" y="110800"/>
                </a:lnTo>
                <a:lnTo>
                  <a:pt x="561587" y="98940"/>
                </a:lnTo>
                <a:lnTo>
                  <a:pt x="614030" y="87655"/>
                </a:lnTo>
                <a:lnTo>
                  <a:pt x="668281" y="76964"/>
                </a:lnTo>
                <a:lnTo>
                  <a:pt x="724272" y="66885"/>
                </a:lnTo>
                <a:lnTo>
                  <a:pt x="781933" y="57436"/>
                </a:lnTo>
                <a:lnTo>
                  <a:pt x="841195" y="48636"/>
                </a:lnTo>
                <a:lnTo>
                  <a:pt x="901987" y="40505"/>
                </a:lnTo>
                <a:lnTo>
                  <a:pt x="964240" y="33059"/>
                </a:lnTo>
                <a:lnTo>
                  <a:pt x="1027885" y="26319"/>
                </a:lnTo>
                <a:lnTo>
                  <a:pt x="1092851" y="20302"/>
                </a:lnTo>
                <a:lnTo>
                  <a:pt x="1159069" y="15027"/>
                </a:lnTo>
                <a:lnTo>
                  <a:pt x="1226469" y="10513"/>
                </a:lnTo>
                <a:lnTo>
                  <a:pt x="1294983" y="6777"/>
                </a:lnTo>
                <a:lnTo>
                  <a:pt x="1364539" y="3840"/>
                </a:lnTo>
                <a:lnTo>
                  <a:pt x="1435068" y="1719"/>
                </a:lnTo>
                <a:lnTo>
                  <a:pt x="1506501" y="432"/>
                </a:lnTo>
                <a:lnTo>
                  <a:pt x="1578768" y="0"/>
                </a:lnTo>
                <a:lnTo>
                  <a:pt x="1651035" y="432"/>
                </a:lnTo>
                <a:lnTo>
                  <a:pt x="1722468" y="1719"/>
                </a:lnTo>
                <a:lnTo>
                  <a:pt x="1792998" y="3840"/>
                </a:lnTo>
                <a:lnTo>
                  <a:pt x="1862554" y="6777"/>
                </a:lnTo>
                <a:lnTo>
                  <a:pt x="1931067" y="10513"/>
                </a:lnTo>
                <a:lnTo>
                  <a:pt x="1998467" y="15027"/>
                </a:lnTo>
                <a:lnTo>
                  <a:pt x="2064686" y="20302"/>
                </a:lnTo>
                <a:lnTo>
                  <a:pt x="2129652" y="26319"/>
                </a:lnTo>
                <a:lnTo>
                  <a:pt x="2193296" y="33059"/>
                </a:lnTo>
                <a:lnTo>
                  <a:pt x="2255549" y="40505"/>
                </a:lnTo>
                <a:lnTo>
                  <a:pt x="2316341" y="48636"/>
                </a:lnTo>
                <a:lnTo>
                  <a:pt x="2375603" y="57436"/>
                </a:lnTo>
                <a:lnTo>
                  <a:pt x="2433264" y="66885"/>
                </a:lnTo>
                <a:lnTo>
                  <a:pt x="2489255" y="76964"/>
                </a:lnTo>
                <a:lnTo>
                  <a:pt x="2543507" y="87655"/>
                </a:lnTo>
                <a:lnTo>
                  <a:pt x="2595949" y="98940"/>
                </a:lnTo>
                <a:lnTo>
                  <a:pt x="2646512" y="110800"/>
                </a:lnTo>
                <a:lnTo>
                  <a:pt x="2695126" y="123216"/>
                </a:lnTo>
                <a:lnTo>
                  <a:pt x="2741722" y="136170"/>
                </a:lnTo>
                <a:lnTo>
                  <a:pt x="2786230" y="149644"/>
                </a:lnTo>
                <a:lnTo>
                  <a:pt x="2828581" y="163618"/>
                </a:lnTo>
                <a:lnTo>
                  <a:pt x="2868704" y="178074"/>
                </a:lnTo>
                <a:lnTo>
                  <a:pt x="2906530" y="192994"/>
                </a:lnTo>
                <a:lnTo>
                  <a:pt x="2941989" y="208358"/>
                </a:lnTo>
                <a:lnTo>
                  <a:pt x="3005529" y="240349"/>
                </a:lnTo>
                <a:lnTo>
                  <a:pt x="3058765" y="273896"/>
                </a:lnTo>
                <a:lnTo>
                  <a:pt x="3101142" y="308852"/>
                </a:lnTo>
                <a:lnTo>
                  <a:pt x="3132101" y="345068"/>
                </a:lnTo>
                <a:lnTo>
                  <a:pt x="3151085" y="382396"/>
                </a:lnTo>
                <a:lnTo>
                  <a:pt x="3157537" y="420687"/>
                </a:lnTo>
                <a:lnTo>
                  <a:pt x="3155913" y="439944"/>
                </a:lnTo>
                <a:lnTo>
                  <a:pt x="3143125" y="477772"/>
                </a:lnTo>
                <a:lnTo>
                  <a:pt x="3118084" y="514563"/>
                </a:lnTo>
                <a:lnTo>
                  <a:pt x="3081346" y="550168"/>
                </a:lnTo>
                <a:lnTo>
                  <a:pt x="3033470" y="584438"/>
                </a:lnTo>
                <a:lnTo>
                  <a:pt x="2975012" y="617225"/>
                </a:lnTo>
                <a:lnTo>
                  <a:pt x="2906530" y="648381"/>
                </a:lnTo>
                <a:lnTo>
                  <a:pt x="2868704" y="663301"/>
                </a:lnTo>
                <a:lnTo>
                  <a:pt x="2828581" y="677757"/>
                </a:lnTo>
                <a:lnTo>
                  <a:pt x="2786230" y="691731"/>
                </a:lnTo>
                <a:lnTo>
                  <a:pt x="2741722" y="705204"/>
                </a:lnTo>
                <a:lnTo>
                  <a:pt x="2695126" y="718159"/>
                </a:lnTo>
                <a:lnTo>
                  <a:pt x="2646512" y="730575"/>
                </a:lnTo>
                <a:lnTo>
                  <a:pt x="2595949" y="742435"/>
                </a:lnTo>
                <a:lnTo>
                  <a:pt x="2543507" y="753719"/>
                </a:lnTo>
                <a:lnTo>
                  <a:pt x="2489255" y="764411"/>
                </a:lnTo>
                <a:lnTo>
                  <a:pt x="2433264" y="774490"/>
                </a:lnTo>
                <a:lnTo>
                  <a:pt x="2375603" y="783939"/>
                </a:lnTo>
                <a:lnTo>
                  <a:pt x="2316341" y="792738"/>
                </a:lnTo>
                <a:lnTo>
                  <a:pt x="2255549" y="800870"/>
                </a:lnTo>
                <a:lnTo>
                  <a:pt x="2193296" y="808315"/>
                </a:lnTo>
                <a:lnTo>
                  <a:pt x="2129652" y="815056"/>
                </a:lnTo>
                <a:lnTo>
                  <a:pt x="2064686" y="821073"/>
                </a:lnTo>
                <a:lnTo>
                  <a:pt x="1998467" y="826348"/>
                </a:lnTo>
                <a:lnTo>
                  <a:pt x="1931067" y="830862"/>
                </a:lnTo>
                <a:lnTo>
                  <a:pt x="1862554" y="834597"/>
                </a:lnTo>
                <a:lnTo>
                  <a:pt x="1792998" y="837535"/>
                </a:lnTo>
                <a:lnTo>
                  <a:pt x="1722468" y="839656"/>
                </a:lnTo>
                <a:lnTo>
                  <a:pt x="1651035" y="840942"/>
                </a:lnTo>
                <a:lnTo>
                  <a:pt x="1578768" y="841375"/>
                </a:lnTo>
                <a:lnTo>
                  <a:pt x="1506501" y="840942"/>
                </a:lnTo>
                <a:lnTo>
                  <a:pt x="1435068" y="839656"/>
                </a:lnTo>
                <a:lnTo>
                  <a:pt x="1364539" y="837535"/>
                </a:lnTo>
                <a:lnTo>
                  <a:pt x="1294983" y="834597"/>
                </a:lnTo>
                <a:lnTo>
                  <a:pt x="1226469" y="830862"/>
                </a:lnTo>
                <a:lnTo>
                  <a:pt x="1159069" y="826348"/>
                </a:lnTo>
                <a:lnTo>
                  <a:pt x="1092851" y="821073"/>
                </a:lnTo>
                <a:lnTo>
                  <a:pt x="1027885" y="815056"/>
                </a:lnTo>
                <a:lnTo>
                  <a:pt x="964240" y="808315"/>
                </a:lnTo>
                <a:lnTo>
                  <a:pt x="901987" y="800870"/>
                </a:lnTo>
                <a:lnTo>
                  <a:pt x="841195" y="792738"/>
                </a:lnTo>
                <a:lnTo>
                  <a:pt x="781933" y="783939"/>
                </a:lnTo>
                <a:lnTo>
                  <a:pt x="724272" y="774490"/>
                </a:lnTo>
                <a:lnTo>
                  <a:pt x="668281" y="764411"/>
                </a:lnTo>
                <a:lnTo>
                  <a:pt x="614030" y="753719"/>
                </a:lnTo>
                <a:lnTo>
                  <a:pt x="561587" y="742435"/>
                </a:lnTo>
                <a:lnTo>
                  <a:pt x="511024" y="730575"/>
                </a:lnTo>
                <a:lnTo>
                  <a:pt x="462410" y="718159"/>
                </a:lnTo>
                <a:lnTo>
                  <a:pt x="415814" y="705204"/>
                </a:lnTo>
                <a:lnTo>
                  <a:pt x="371306" y="691731"/>
                </a:lnTo>
                <a:lnTo>
                  <a:pt x="328956" y="677757"/>
                </a:lnTo>
                <a:lnTo>
                  <a:pt x="288833" y="663301"/>
                </a:lnTo>
                <a:lnTo>
                  <a:pt x="251007" y="648381"/>
                </a:lnTo>
                <a:lnTo>
                  <a:pt x="215548" y="633017"/>
                </a:lnTo>
                <a:lnTo>
                  <a:pt x="152008" y="601026"/>
                </a:lnTo>
                <a:lnTo>
                  <a:pt x="98771" y="567479"/>
                </a:lnTo>
                <a:lnTo>
                  <a:pt x="56395" y="532523"/>
                </a:lnTo>
                <a:lnTo>
                  <a:pt x="25436" y="496306"/>
                </a:lnTo>
                <a:lnTo>
                  <a:pt x="6451" y="458978"/>
                </a:lnTo>
                <a:lnTo>
                  <a:pt x="0" y="42068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50545" y="1617382"/>
            <a:ext cx="2698132" cy="1872983"/>
          </a:xfrm>
          <a:custGeom>
            <a:avLst/>
            <a:gdLst/>
            <a:ahLst/>
            <a:cxnLst/>
            <a:rect l="l" t="t" r="r" b="b"/>
            <a:pathLst>
              <a:path w="3155315" h="2063750">
                <a:moveTo>
                  <a:pt x="1063" y="943625"/>
                </a:moveTo>
                <a:lnTo>
                  <a:pt x="9386" y="868832"/>
                </a:lnTo>
                <a:lnTo>
                  <a:pt x="25706" y="795950"/>
                </a:lnTo>
                <a:lnTo>
                  <a:pt x="49730" y="725148"/>
                </a:lnTo>
                <a:lnTo>
                  <a:pt x="81160" y="656597"/>
                </a:lnTo>
                <a:lnTo>
                  <a:pt x="99561" y="623218"/>
                </a:lnTo>
                <a:lnTo>
                  <a:pt x="119703" y="590466"/>
                </a:lnTo>
                <a:lnTo>
                  <a:pt x="141549" y="558361"/>
                </a:lnTo>
                <a:lnTo>
                  <a:pt x="165062" y="526925"/>
                </a:lnTo>
                <a:lnTo>
                  <a:pt x="190206" y="496180"/>
                </a:lnTo>
                <a:lnTo>
                  <a:pt x="216943" y="466145"/>
                </a:lnTo>
                <a:lnTo>
                  <a:pt x="245236" y="436843"/>
                </a:lnTo>
                <a:lnTo>
                  <a:pt x="275050" y="408294"/>
                </a:lnTo>
                <a:lnTo>
                  <a:pt x="306346" y="380521"/>
                </a:lnTo>
                <a:lnTo>
                  <a:pt x="339087" y="353544"/>
                </a:lnTo>
                <a:lnTo>
                  <a:pt x="373238" y="327384"/>
                </a:lnTo>
                <a:lnTo>
                  <a:pt x="408761" y="302063"/>
                </a:lnTo>
                <a:lnTo>
                  <a:pt x="445619" y="277602"/>
                </a:lnTo>
                <a:lnTo>
                  <a:pt x="483775" y="254022"/>
                </a:lnTo>
                <a:lnTo>
                  <a:pt x="523192" y="231344"/>
                </a:lnTo>
                <a:lnTo>
                  <a:pt x="563833" y="209590"/>
                </a:lnTo>
                <a:lnTo>
                  <a:pt x="605662" y="188781"/>
                </a:lnTo>
                <a:lnTo>
                  <a:pt x="648642" y="168938"/>
                </a:lnTo>
                <a:lnTo>
                  <a:pt x="692735" y="150083"/>
                </a:lnTo>
                <a:lnTo>
                  <a:pt x="737905" y="132236"/>
                </a:lnTo>
                <a:lnTo>
                  <a:pt x="784114" y="115418"/>
                </a:lnTo>
                <a:lnTo>
                  <a:pt x="831327" y="99652"/>
                </a:lnTo>
                <a:lnTo>
                  <a:pt x="879505" y="84958"/>
                </a:lnTo>
                <a:lnTo>
                  <a:pt x="928613" y="71358"/>
                </a:lnTo>
                <a:lnTo>
                  <a:pt x="978612" y="58872"/>
                </a:lnTo>
                <a:lnTo>
                  <a:pt x="1029467" y="47523"/>
                </a:lnTo>
                <a:lnTo>
                  <a:pt x="1081140" y="37330"/>
                </a:lnTo>
                <a:lnTo>
                  <a:pt x="1133595" y="28316"/>
                </a:lnTo>
                <a:lnTo>
                  <a:pt x="1186794" y="20502"/>
                </a:lnTo>
                <a:lnTo>
                  <a:pt x="1240700" y="13909"/>
                </a:lnTo>
                <a:lnTo>
                  <a:pt x="1295277" y="8558"/>
                </a:lnTo>
                <a:lnTo>
                  <a:pt x="1350488" y="4470"/>
                </a:lnTo>
                <a:lnTo>
                  <a:pt x="1406296" y="1667"/>
                </a:lnTo>
                <a:lnTo>
                  <a:pt x="1462664" y="170"/>
                </a:lnTo>
                <a:lnTo>
                  <a:pt x="1519555" y="0"/>
                </a:lnTo>
                <a:lnTo>
                  <a:pt x="1576932" y="1178"/>
                </a:lnTo>
                <a:lnTo>
                  <a:pt x="1634758" y="3726"/>
                </a:lnTo>
                <a:lnTo>
                  <a:pt x="1692508" y="7629"/>
                </a:lnTo>
                <a:lnTo>
                  <a:pt x="1749660" y="12844"/>
                </a:lnTo>
                <a:lnTo>
                  <a:pt x="1806178" y="19345"/>
                </a:lnTo>
                <a:lnTo>
                  <a:pt x="1862029" y="27106"/>
                </a:lnTo>
                <a:lnTo>
                  <a:pt x="1917178" y="36103"/>
                </a:lnTo>
                <a:lnTo>
                  <a:pt x="1971591" y="46310"/>
                </a:lnTo>
                <a:lnTo>
                  <a:pt x="2025234" y="57702"/>
                </a:lnTo>
                <a:lnTo>
                  <a:pt x="2078072" y="70254"/>
                </a:lnTo>
                <a:lnTo>
                  <a:pt x="2130070" y="83940"/>
                </a:lnTo>
                <a:lnTo>
                  <a:pt x="2181196" y="98736"/>
                </a:lnTo>
                <a:lnTo>
                  <a:pt x="2231414" y="114616"/>
                </a:lnTo>
                <a:lnTo>
                  <a:pt x="2280689" y="131555"/>
                </a:lnTo>
                <a:lnTo>
                  <a:pt x="2328989" y="149528"/>
                </a:lnTo>
                <a:lnTo>
                  <a:pt x="2376277" y="168509"/>
                </a:lnTo>
                <a:lnTo>
                  <a:pt x="2422521" y="188474"/>
                </a:lnTo>
                <a:lnTo>
                  <a:pt x="2467685" y="209397"/>
                </a:lnTo>
                <a:lnTo>
                  <a:pt x="2511736" y="231252"/>
                </a:lnTo>
                <a:lnTo>
                  <a:pt x="2554639" y="254016"/>
                </a:lnTo>
                <a:lnTo>
                  <a:pt x="2596360" y="277662"/>
                </a:lnTo>
                <a:lnTo>
                  <a:pt x="2636864" y="302165"/>
                </a:lnTo>
                <a:lnTo>
                  <a:pt x="2676117" y="327500"/>
                </a:lnTo>
                <a:lnTo>
                  <a:pt x="2714085" y="353642"/>
                </a:lnTo>
                <a:lnTo>
                  <a:pt x="2750733" y="380566"/>
                </a:lnTo>
                <a:lnTo>
                  <a:pt x="2786028" y="408246"/>
                </a:lnTo>
                <a:lnTo>
                  <a:pt x="2819934" y="436657"/>
                </a:lnTo>
                <a:lnTo>
                  <a:pt x="2852418" y="465774"/>
                </a:lnTo>
                <a:lnTo>
                  <a:pt x="2883445" y="495572"/>
                </a:lnTo>
                <a:lnTo>
                  <a:pt x="2912981" y="526026"/>
                </a:lnTo>
                <a:lnTo>
                  <a:pt x="2940992" y="557110"/>
                </a:lnTo>
                <a:lnTo>
                  <a:pt x="2967443" y="588799"/>
                </a:lnTo>
                <a:lnTo>
                  <a:pt x="2992300" y="621068"/>
                </a:lnTo>
                <a:lnTo>
                  <a:pt x="3015528" y="653891"/>
                </a:lnTo>
                <a:lnTo>
                  <a:pt x="3037094" y="687245"/>
                </a:lnTo>
                <a:lnTo>
                  <a:pt x="3056962" y="721102"/>
                </a:lnTo>
                <a:lnTo>
                  <a:pt x="3075099" y="755439"/>
                </a:lnTo>
                <a:lnTo>
                  <a:pt x="3091471" y="790229"/>
                </a:lnTo>
                <a:lnTo>
                  <a:pt x="3106042" y="825448"/>
                </a:lnTo>
                <a:lnTo>
                  <a:pt x="3129648" y="897072"/>
                </a:lnTo>
                <a:lnTo>
                  <a:pt x="3145642" y="970107"/>
                </a:lnTo>
                <a:lnTo>
                  <a:pt x="3153750" y="1044353"/>
                </a:lnTo>
                <a:lnTo>
                  <a:pt x="3154761" y="1081866"/>
                </a:lnTo>
                <a:lnTo>
                  <a:pt x="3153697" y="1119607"/>
                </a:lnTo>
                <a:lnTo>
                  <a:pt x="3145374" y="1194401"/>
                </a:lnTo>
                <a:lnTo>
                  <a:pt x="3129054" y="1267285"/>
                </a:lnTo>
                <a:lnTo>
                  <a:pt x="3105030" y="1338087"/>
                </a:lnTo>
                <a:lnTo>
                  <a:pt x="3073600" y="1406639"/>
                </a:lnTo>
                <a:lnTo>
                  <a:pt x="3055199" y="1440018"/>
                </a:lnTo>
                <a:lnTo>
                  <a:pt x="3035057" y="1472771"/>
                </a:lnTo>
                <a:lnTo>
                  <a:pt x="3013211" y="1504876"/>
                </a:lnTo>
                <a:lnTo>
                  <a:pt x="2989698" y="1536312"/>
                </a:lnTo>
                <a:lnTo>
                  <a:pt x="2964554" y="1567059"/>
                </a:lnTo>
                <a:lnTo>
                  <a:pt x="2937817" y="1597094"/>
                </a:lnTo>
                <a:lnTo>
                  <a:pt x="2909523" y="1626396"/>
                </a:lnTo>
                <a:lnTo>
                  <a:pt x="2879710" y="1654945"/>
                </a:lnTo>
                <a:lnTo>
                  <a:pt x="2848414" y="1682718"/>
                </a:lnTo>
                <a:lnTo>
                  <a:pt x="2815672" y="1709696"/>
                </a:lnTo>
                <a:lnTo>
                  <a:pt x="2781521" y="1735856"/>
                </a:lnTo>
                <a:lnTo>
                  <a:pt x="2745999" y="1761177"/>
                </a:lnTo>
                <a:lnTo>
                  <a:pt x="2709141" y="1785638"/>
                </a:lnTo>
                <a:lnTo>
                  <a:pt x="2670985" y="1809218"/>
                </a:lnTo>
                <a:lnTo>
                  <a:pt x="2631568" y="1831896"/>
                </a:lnTo>
                <a:lnTo>
                  <a:pt x="2590926" y="1853650"/>
                </a:lnTo>
                <a:lnTo>
                  <a:pt x="2549097" y="1874459"/>
                </a:lnTo>
                <a:lnTo>
                  <a:pt x="2506118" y="1894303"/>
                </a:lnTo>
                <a:lnTo>
                  <a:pt x="2462024" y="1913158"/>
                </a:lnTo>
                <a:lnTo>
                  <a:pt x="2416855" y="1931005"/>
                </a:lnTo>
                <a:lnTo>
                  <a:pt x="2370645" y="1947823"/>
                </a:lnTo>
                <a:lnTo>
                  <a:pt x="2323433" y="1963589"/>
                </a:lnTo>
                <a:lnTo>
                  <a:pt x="2275254" y="1978283"/>
                </a:lnTo>
                <a:lnTo>
                  <a:pt x="2226147" y="1991884"/>
                </a:lnTo>
                <a:lnTo>
                  <a:pt x="2176147" y="2004369"/>
                </a:lnTo>
                <a:lnTo>
                  <a:pt x="2125292" y="2015719"/>
                </a:lnTo>
                <a:lnTo>
                  <a:pt x="2073619" y="2025911"/>
                </a:lnTo>
                <a:lnTo>
                  <a:pt x="2021165" y="2034925"/>
                </a:lnTo>
                <a:lnTo>
                  <a:pt x="1967966" y="2042740"/>
                </a:lnTo>
                <a:lnTo>
                  <a:pt x="1914059" y="2049333"/>
                </a:lnTo>
                <a:lnTo>
                  <a:pt x="1859482" y="2054684"/>
                </a:lnTo>
                <a:lnTo>
                  <a:pt x="1804271" y="2058772"/>
                </a:lnTo>
                <a:lnTo>
                  <a:pt x="1748463" y="2061575"/>
                </a:lnTo>
                <a:lnTo>
                  <a:pt x="1692096" y="2063072"/>
                </a:lnTo>
                <a:lnTo>
                  <a:pt x="1635205" y="2063242"/>
                </a:lnTo>
                <a:lnTo>
                  <a:pt x="1577828" y="2062064"/>
                </a:lnTo>
                <a:lnTo>
                  <a:pt x="1520002" y="2059516"/>
                </a:lnTo>
                <a:lnTo>
                  <a:pt x="1462252" y="2055612"/>
                </a:lnTo>
                <a:lnTo>
                  <a:pt x="1405100" y="2050398"/>
                </a:lnTo>
                <a:lnTo>
                  <a:pt x="1348582" y="2043897"/>
                </a:lnTo>
                <a:lnTo>
                  <a:pt x="1292731" y="2036136"/>
                </a:lnTo>
                <a:lnTo>
                  <a:pt x="1237581" y="2027139"/>
                </a:lnTo>
                <a:lnTo>
                  <a:pt x="1183168" y="2016932"/>
                </a:lnTo>
                <a:lnTo>
                  <a:pt x="1129526" y="2005540"/>
                </a:lnTo>
                <a:lnTo>
                  <a:pt x="1076688" y="1992988"/>
                </a:lnTo>
                <a:lnTo>
                  <a:pt x="1024689" y="1979301"/>
                </a:lnTo>
                <a:lnTo>
                  <a:pt x="973564" y="1964505"/>
                </a:lnTo>
                <a:lnTo>
                  <a:pt x="923346" y="1948625"/>
                </a:lnTo>
                <a:lnTo>
                  <a:pt x="874070" y="1931686"/>
                </a:lnTo>
                <a:lnTo>
                  <a:pt x="825771" y="1913713"/>
                </a:lnTo>
                <a:lnTo>
                  <a:pt x="778482" y="1894732"/>
                </a:lnTo>
                <a:lnTo>
                  <a:pt x="732238" y="1874767"/>
                </a:lnTo>
                <a:lnTo>
                  <a:pt x="687074" y="1853844"/>
                </a:lnTo>
                <a:lnTo>
                  <a:pt x="643023" y="1831989"/>
                </a:lnTo>
                <a:lnTo>
                  <a:pt x="600120" y="1809225"/>
                </a:lnTo>
                <a:lnTo>
                  <a:pt x="558400" y="1785579"/>
                </a:lnTo>
                <a:lnTo>
                  <a:pt x="517896" y="1761076"/>
                </a:lnTo>
                <a:lnTo>
                  <a:pt x="478642" y="1735741"/>
                </a:lnTo>
                <a:lnTo>
                  <a:pt x="440675" y="1709599"/>
                </a:lnTo>
                <a:lnTo>
                  <a:pt x="404026" y="1682675"/>
                </a:lnTo>
                <a:lnTo>
                  <a:pt x="368732" y="1654995"/>
                </a:lnTo>
                <a:lnTo>
                  <a:pt x="334825" y="1626583"/>
                </a:lnTo>
                <a:lnTo>
                  <a:pt x="302341" y="1597466"/>
                </a:lnTo>
                <a:lnTo>
                  <a:pt x="271314" y="1567668"/>
                </a:lnTo>
                <a:lnTo>
                  <a:pt x="241778" y="1537214"/>
                </a:lnTo>
                <a:lnTo>
                  <a:pt x="213768" y="1506130"/>
                </a:lnTo>
                <a:lnTo>
                  <a:pt x="187317" y="1474440"/>
                </a:lnTo>
                <a:lnTo>
                  <a:pt x="162460" y="1442171"/>
                </a:lnTo>
                <a:lnTo>
                  <a:pt x="139232" y="1409347"/>
                </a:lnTo>
                <a:lnTo>
                  <a:pt x="117666" y="1375993"/>
                </a:lnTo>
                <a:lnTo>
                  <a:pt x="97798" y="1342135"/>
                </a:lnTo>
                <a:lnTo>
                  <a:pt x="79661" y="1307798"/>
                </a:lnTo>
                <a:lnTo>
                  <a:pt x="63289" y="1273007"/>
                </a:lnTo>
                <a:lnTo>
                  <a:pt x="48718" y="1237788"/>
                </a:lnTo>
                <a:lnTo>
                  <a:pt x="25112" y="1166164"/>
                </a:lnTo>
                <a:lnTo>
                  <a:pt x="9118" y="1093127"/>
                </a:lnTo>
                <a:lnTo>
                  <a:pt x="1010" y="1018880"/>
                </a:lnTo>
                <a:lnTo>
                  <a:pt x="0" y="981366"/>
                </a:lnTo>
                <a:lnTo>
                  <a:pt x="1063" y="943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05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867400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Traditionally</a:t>
            </a:r>
            <a:r>
              <a:rPr lang="en-IE" dirty="0"/>
              <a:t>, software </a:t>
            </a:r>
            <a:r>
              <a:rPr lang="en-IE" dirty="0" smtClean="0"/>
              <a:t>development addressed </a:t>
            </a:r>
            <a:r>
              <a:rPr lang="en-IE" dirty="0"/>
              <a:t>the challenges of increasing complexity and dependence </a:t>
            </a:r>
            <a:r>
              <a:rPr lang="en-IE" dirty="0" smtClean="0"/>
              <a:t>on external </a:t>
            </a:r>
            <a:r>
              <a:rPr lang="en-IE" dirty="0"/>
              <a:t>software </a:t>
            </a:r>
            <a:r>
              <a:rPr lang="en-IE" dirty="0" smtClean="0"/>
              <a:t>by: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focusing </a:t>
            </a:r>
            <a:r>
              <a:rPr lang="en-IE" dirty="0">
                <a:solidFill>
                  <a:schemeClr val="tx2"/>
                </a:solidFill>
              </a:rPr>
              <a:t>on one system </a:t>
            </a:r>
            <a:r>
              <a:rPr lang="en-IE" dirty="0"/>
              <a:t>at a time </a:t>
            </a:r>
            <a:endParaRPr lang="en-IE" dirty="0" smtClean="0"/>
          </a:p>
          <a:p>
            <a:pPr lvl="1"/>
            <a:r>
              <a:rPr lang="en-IE" dirty="0" smtClean="0"/>
              <a:t>and </a:t>
            </a:r>
            <a:r>
              <a:rPr lang="en-IE" dirty="0"/>
              <a:t>on satisfying </a:t>
            </a:r>
            <a:r>
              <a:rPr lang="en-IE" dirty="0" smtClean="0"/>
              <a:t>delivery deadline </a:t>
            </a:r>
          </a:p>
          <a:p>
            <a:pPr lvl="1"/>
            <a:r>
              <a:rPr lang="en-IE" dirty="0" smtClean="0"/>
              <a:t>and </a:t>
            </a:r>
            <a:r>
              <a:rPr lang="en-IE" dirty="0"/>
              <a:t>budget requirements without considering the </a:t>
            </a:r>
            <a:r>
              <a:rPr lang="en-IE" dirty="0" smtClean="0"/>
              <a:t>evolutionary needs </a:t>
            </a:r>
            <a:r>
              <a:rPr lang="en-IE" dirty="0"/>
              <a:t>of the system</a:t>
            </a:r>
            <a:r>
              <a:rPr lang="en-IE" dirty="0" smtClean="0"/>
              <a:t>.</a:t>
            </a:r>
          </a:p>
          <a:p>
            <a:r>
              <a:rPr lang="en-IE" sz="3600" dirty="0"/>
              <a:t>Focusing on one system at a time and neglecting forthcoming </a:t>
            </a:r>
            <a:r>
              <a:rPr lang="en-IE" sz="3600" dirty="0" smtClean="0"/>
              <a:t>changes has </a:t>
            </a:r>
            <a:r>
              <a:rPr lang="en-IE" sz="3600" dirty="0"/>
              <a:t>led to a number of problems: </a:t>
            </a:r>
            <a:endParaRPr lang="en-IE" sz="3600" dirty="0" smtClean="0"/>
          </a:p>
          <a:p>
            <a:pPr lvl="1"/>
            <a:r>
              <a:rPr lang="en-IE" dirty="0" smtClean="0"/>
              <a:t>the </a:t>
            </a:r>
            <a:r>
              <a:rPr lang="en-IE" dirty="0"/>
              <a:t>failure of the majority of projects </a:t>
            </a:r>
            <a:r>
              <a:rPr lang="en-IE" dirty="0" smtClean="0"/>
              <a:t>to meet </a:t>
            </a:r>
            <a:r>
              <a:rPr lang="en-IE" dirty="0"/>
              <a:t>their deadline, budget, and quality </a:t>
            </a:r>
            <a:r>
              <a:rPr lang="en-IE" dirty="0" smtClean="0"/>
              <a:t>requirements</a:t>
            </a:r>
          </a:p>
          <a:p>
            <a:pPr lvl="1"/>
            <a:r>
              <a:rPr lang="en-IE" dirty="0" smtClean="0"/>
              <a:t>as </a:t>
            </a:r>
            <a:r>
              <a:rPr lang="en-IE" dirty="0"/>
              <a:t>well as the </a:t>
            </a:r>
            <a:r>
              <a:rPr lang="en-IE" dirty="0" smtClean="0"/>
              <a:t>continued increase </a:t>
            </a:r>
            <a:r>
              <a:rPr lang="en-IE" dirty="0"/>
              <a:t>in costs associated with software maintenance.</a:t>
            </a:r>
          </a:p>
        </p:txBody>
      </p:sp>
    </p:spTree>
    <p:extLst>
      <p:ext uri="{BB962C8B-B14F-4D97-AF65-F5344CB8AC3E}">
        <p14:creationId xmlns:p14="http://schemas.microsoft.com/office/powerpoint/2010/main" val="314004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867400"/>
          </a:xfrm>
        </p:spPr>
        <p:txBody>
          <a:bodyPr>
            <a:normAutofit/>
          </a:bodyPr>
          <a:lstStyle/>
          <a:p>
            <a:r>
              <a:rPr lang="en-IE" dirty="0"/>
              <a:t>One key to the solution of these problems is </a:t>
            </a:r>
            <a:r>
              <a:rPr lang="en-IE" dirty="0">
                <a:solidFill>
                  <a:schemeClr val="tx2"/>
                </a:solidFill>
              </a:rPr>
              <a:t>reusability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idea </a:t>
            </a:r>
            <a:r>
              <a:rPr lang="en-IE" dirty="0" smtClean="0"/>
              <a:t>of software </a:t>
            </a:r>
            <a:r>
              <a:rPr lang="en-IE" dirty="0"/>
              <a:t>reuse is </a:t>
            </a:r>
            <a:r>
              <a:rPr lang="en-IE" dirty="0">
                <a:solidFill>
                  <a:schemeClr val="tx2"/>
                </a:solidFill>
              </a:rPr>
              <a:t>not new</a:t>
            </a:r>
            <a:r>
              <a:rPr lang="en-IE" dirty="0"/>
              <a:t>. But, despite some successes, </a:t>
            </a:r>
            <a:r>
              <a:rPr lang="en-IE" dirty="0">
                <a:solidFill>
                  <a:schemeClr val="tx2"/>
                </a:solidFill>
              </a:rPr>
              <a:t>reusability has </a:t>
            </a:r>
            <a:r>
              <a:rPr lang="en-IE" dirty="0" smtClean="0">
                <a:solidFill>
                  <a:schemeClr val="tx2"/>
                </a:solidFill>
              </a:rPr>
              <a:t>not become </a:t>
            </a:r>
            <a:r>
              <a:rPr lang="en-IE" dirty="0">
                <a:solidFill>
                  <a:schemeClr val="tx2"/>
                </a:solidFill>
              </a:rPr>
              <a:t>a driving force in software development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Many </a:t>
            </a:r>
            <a:r>
              <a:rPr lang="en-IE" dirty="0"/>
              <a:t>of the </a:t>
            </a:r>
            <a:r>
              <a:rPr lang="en-IE" dirty="0" smtClean="0"/>
              <a:t>unsuccessful approaches </a:t>
            </a:r>
            <a:r>
              <a:rPr lang="en-IE" dirty="0"/>
              <a:t>to reuse did not satisfy the basic requirements of </a:t>
            </a:r>
            <a:r>
              <a:rPr lang="en-IE" dirty="0" smtClean="0"/>
              <a:t>reusability</a:t>
            </a:r>
          </a:p>
          <a:p>
            <a:pPr lvl="1"/>
            <a:r>
              <a:rPr lang="en-IE" dirty="0"/>
              <a:t>Reuse requires some modification of the object being reused.</a:t>
            </a:r>
          </a:p>
          <a:p>
            <a:pPr lvl="1"/>
            <a:r>
              <a:rPr lang="en-IE" dirty="0" smtClean="0"/>
              <a:t>Reuse </a:t>
            </a:r>
            <a:r>
              <a:rPr lang="en-IE" dirty="0"/>
              <a:t>must be integrated into specific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0431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00" y="351254"/>
            <a:ext cx="8991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578"/>
            <a:r>
              <a:rPr spc="-4" dirty="0"/>
              <a:t>Challanges of Software</a:t>
            </a:r>
            <a:r>
              <a:rPr spc="13" dirty="0"/>
              <a:t> </a:t>
            </a:r>
            <a:r>
              <a:rPr spc="-4" dirty="0"/>
              <a:t>Engineering</a:t>
            </a:r>
          </a:p>
        </p:txBody>
      </p:sp>
      <p:sp>
        <p:nvSpPr>
          <p:cNvPr id="9" name="object 9"/>
          <p:cNvSpPr/>
          <p:nvPr/>
        </p:nvSpPr>
        <p:spPr>
          <a:xfrm>
            <a:off x="899985" y="1578965"/>
            <a:ext cx="7339906" cy="370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89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569140"/>
            <a:ext cx="9144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578"/>
            <a:r>
              <a:rPr sz="3600" spc="-4" dirty="0" smtClean="0"/>
              <a:t>Component-based</a:t>
            </a:r>
            <a:r>
              <a:rPr sz="3600" spc="9" dirty="0" smtClean="0"/>
              <a:t> </a:t>
            </a:r>
            <a:r>
              <a:rPr sz="3600" spc="-4" dirty="0"/>
              <a:t>Development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228600" y="1800841"/>
            <a:ext cx="8915400" cy="2351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2200" spc="22" dirty="0">
                <a:latin typeface="Arial"/>
                <a:cs typeface="Arial"/>
              </a:rPr>
              <a:t>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Idea:</a:t>
            </a:r>
            <a:endParaRPr sz="2200" dirty="0">
              <a:latin typeface="Arial"/>
              <a:cs typeface="Arial"/>
            </a:endParaRPr>
          </a:p>
          <a:p>
            <a:pPr marL="723798" marR="17817" indent="-289519">
              <a:lnSpc>
                <a:spcPts val="2455"/>
              </a:lnSpc>
              <a:spcBef>
                <a:spcPts val="1017"/>
              </a:spcBef>
              <a:buSzPct val="80000"/>
              <a:buChar char=""/>
              <a:tabLst>
                <a:tab pos="721015" algn="l"/>
              </a:tabLst>
            </a:pPr>
            <a:r>
              <a:rPr sz="2200" dirty="0">
                <a:latin typeface="Arial"/>
                <a:cs typeface="Arial"/>
              </a:rPr>
              <a:t>Build software systems from pre-existing  components (like building cars from</a:t>
            </a:r>
            <a:r>
              <a:rPr sz="2200" spc="-8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existing  components)</a:t>
            </a:r>
          </a:p>
          <a:p>
            <a:pPr marL="723798" marR="158679" indent="-289519">
              <a:lnSpc>
                <a:spcPts val="2455"/>
              </a:lnSpc>
              <a:spcBef>
                <a:spcPts val="1052"/>
              </a:spcBef>
              <a:buSzPct val="80000"/>
              <a:buChar char=""/>
              <a:tabLst>
                <a:tab pos="721015" algn="l"/>
              </a:tabLst>
            </a:pPr>
            <a:r>
              <a:rPr sz="2200" dirty="0">
                <a:latin typeface="Arial"/>
                <a:cs typeface="Arial"/>
              </a:rPr>
              <a:t>Building components that can be reused</a:t>
            </a:r>
            <a:r>
              <a:rPr sz="2200" spc="-9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  different</a:t>
            </a:r>
            <a:r>
              <a:rPr sz="2200" spc="-9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applications</a:t>
            </a:r>
          </a:p>
          <a:p>
            <a:pPr marL="723798" marR="4454" indent="-289519">
              <a:lnSpc>
                <a:spcPts val="2455"/>
              </a:lnSpc>
              <a:spcBef>
                <a:spcPts val="1052"/>
              </a:spcBef>
              <a:buSzPct val="80000"/>
              <a:buChar char=""/>
              <a:tabLst>
                <a:tab pos="721015" algn="l"/>
                <a:tab pos="3676896" algn="l"/>
              </a:tabLst>
            </a:pPr>
            <a:r>
              <a:rPr sz="2200" dirty="0">
                <a:latin typeface="Arial"/>
                <a:cs typeface="Arial"/>
              </a:rPr>
              <a:t>Separate development	of</a:t>
            </a:r>
            <a:r>
              <a:rPr sz="2200" spc="-4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components</a:t>
            </a:r>
            <a:r>
              <a:rPr sz="2200" spc="-4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  development of</a:t>
            </a:r>
            <a:r>
              <a:rPr sz="2200" spc="-9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7253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57200" y="661472"/>
            <a:ext cx="8229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578"/>
            <a:r>
              <a:rPr sz="2400" spc="-4" dirty="0"/>
              <a:t>Component-based software </a:t>
            </a:r>
            <a:r>
              <a:rPr sz="2400" spc="-4" dirty="0" smtClean="0"/>
              <a:t>construction</a:t>
            </a:r>
            <a:endParaRPr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42330" y="1119364"/>
            <a:ext cx="7301183" cy="5014170"/>
            <a:chOff x="842330" y="1119364"/>
            <a:chExt cx="7301183" cy="5014170"/>
          </a:xfrm>
        </p:grpSpPr>
        <p:sp>
          <p:nvSpPr>
            <p:cNvPr id="2" name="object 2"/>
            <p:cNvSpPr/>
            <p:nvPr/>
          </p:nvSpPr>
          <p:spPr>
            <a:xfrm>
              <a:off x="1610994" y="5806635"/>
              <a:ext cx="72761" cy="234555"/>
            </a:xfrm>
            <a:custGeom>
              <a:avLst/>
              <a:gdLst/>
              <a:ahLst/>
              <a:cxnLst/>
              <a:rect l="l" t="t" r="r" b="b"/>
              <a:pathLst>
                <a:path w="85089" h="258445">
                  <a:moveTo>
                    <a:pt x="84480" y="0"/>
                  </a:moveTo>
                  <a:lnTo>
                    <a:pt x="0" y="0"/>
                  </a:lnTo>
                  <a:lnTo>
                    <a:pt x="0" y="257963"/>
                  </a:lnTo>
                  <a:lnTo>
                    <a:pt x="84480" y="257963"/>
                  </a:lnTo>
                  <a:lnTo>
                    <a:pt x="84480" y="0"/>
                  </a:lnTo>
                  <a:close/>
                </a:path>
              </a:pathLst>
            </a:custGeom>
            <a:solidFill>
              <a:srgbClr val="00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545955" y="5723330"/>
              <a:ext cx="201993" cy="83564"/>
            </a:xfrm>
            <a:custGeom>
              <a:avLst/>
              <a:gdLst/>
              <a:ahLst/>
              <a:cxnLst/>
              <a:rect l="l" t="t" r="r" b="b"/>
              <a:pathLst>
                <a:path w="236219" h="92075">
                  <a:moveTo>
                    <a:pt x="236156" y="0"/>
                  </a:moveTo>
                  <a:lnTo>
                    <a:pt x="0" y="0"/>
                  </a:lnTo>
                  <a:lnTo>
                    <a:pt x="0" y="91790"/>
                  </a:lnTo>
                  <a:lnTo>
                    <a:pt x="236156" y="91790"/>
                  </a:lnTo>
                  <a:lnTo>
                    <a:pt x="236156" y="0"/>
                  </a:lnTo>
                  <a:close/>
                </a:path>
              </a:pathLst>
            </a:custGeom>
            <a:solidFill>
              <a:srgbClr val="00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3879" y="5715338"/>
              <a:ext cx="222627" cy="334255"/>
            </a:xfrm>
            <a:custGeom>
              <a:avLst/>
              <a:gdLst/>
              <a:ahLst/>
              <a:cxnLst/>
              <a:rect l="l" t="t" r="r" b="b"/>
              <a:pathLst>
                <a:path w="260350" h="368300">
                  <a:moveTo>
                    <a:pt x="128778" y="0"/>
                  </a:moveTo>
                  <a:lnTo>
                    <a:pt x="89916" y="7326"/>
                  </a:lnTo>
                  <a:lnTo>
                    <a:pt x="84035" y="10351"/>
                  </a:lnTo>
                  <a:lnTo>
                    <a:pt x="78219" y="13174"/>
                  </a:lnTo>
                  <a:lnTo>
                    <a:pt x="46596" y="38354"/>
                  </a:lnTo>
                  <a:lnTo>
                    <a:pt x="25552" y="69058"/>
                  </a:lnTo>
                  <a:lnTo>
                    <a:pt x="21970" y="75901"/>
                  </a:lnTo>
                  <a:lnTo>
                    <a:pt x="18745" y="83577"/>
                  </a:lnTo>
                  <a:lnTo>
                    <a:pt x="15709" y="90918"/>
                  </a:lnTo>
                  <a:lnTo>
                    <a:pt x="12433" y="99091"/>
                  </a:lnTo>
                  <a:lnTo>
                    <a:pt x="10325" y="107433"/>
                  </a:lnTo>
                  <a:lnTo>
                    <a:pt x="8039" y="116111"/>
                  </a:lnTo>
                  <a:lnTo>
                    <a:pt x="5880" y="124956"/>
                  </a:lnTo>
                  <a:lnTo>
                    <a:pt x="4013" y="134131"/>
                  </a:lnTo>
                  <a:lnTo>
                    <a:pt x="2654" y="143313"/>
                  </a:lnTo>
                  <a:lnTo>
                    <a:pt x="1854" y="153153"/>
                  </a:lnTo>
                  <a:lnTo>
                    <a:pt x="927" y="163337"/>
                  </a:lnTo>
                  <a:lnTo>
                    <a:pt x="405" y="175348"/>
                  </a:lnTo>
                  <a:lnTo>
                    <a:pt x="0" y="183690"/>
                  </a:lnTo>
                  <a:lnTo>
                    <a:pt x="495" y="194370"/>
                  </a:lnTo>
                  <a:lnTo>
                    <a:pt x="4013" y="233753"/>
                  </a:lnTo>
                  <a:lnTo>
                    <a:pt x="7543" y="252103"/>
                  </a:lnTo>
                  <a:lnTo>
                    <a:pt x="9398" y="260445"/>
                  </a:lnTo>
                  <a:lnTo>
                    <a:pt x="24625" y="299330"/>
                  </a:lnTo>
                  <a:lnTo>
                    <a:pt x="51054" y="335202"/>
                  </a:lnTo>
                  <a:lnTo>
                    <a:pt x="85890" y="358560"/>
                  </a:lnTo>
                  <a:lnTo>
                    <a:pt x="128778" y="368240"/>
                  </a:lnTo>
                  <a:lnTo>
                    <a:pt x="143078" y="368240"/>
                  </a:lnTo>
                  <a:lnTo>
                    <a:pt x="189115" y="356061"/>
                  </a:lnTo>
                  <a:lnTo>
                    <a:pt x="220929" y="329859"/>
                  </a:lnTo>
                  <a:lnTo>
                    <a:pt x="241960" y="297327"/>
                  </a:lnTo>
                  <a:lnTo>
                    <a:pt x="247844" y="282807"/>
                  </a:lnTo>
                  <a:lnTo>
                    <a:pt x="131495" y="282807"/>
                  </a:lnTo>
                  <a:lnTo>
                    <a:pt x="127850" y="282303"/>
                  </a:lnTo>
                  <a:lnTo>
                    <a:pt x="93878" y="253608"/>
                  </a:lnTo>
                  <a:lnTo>
                    <a:pt x="86764" y="223072"/>
                  </a:lnTo>
                  <a:lnTo>
                    <a:pt x="84962" y="206052"/>
                  </a:lnTo>
                  <a:lnTo>
                    <a:pt x="85458" y="163833"/>
                  </a:lnTo>
                  <a:lnTo>
                    <a:pt x="91706" y="125789"/>
                  </a:lnTo>
                  <a:lnTo>
                    <a:pt x="112191" y="92416"/>
                  </a:lnTo>
                  <a:lnTo>
                    <a:pt x="132308" y="85573"/>
                  </a:lnTo>
                  <a:lnTo>
                    <a:pt x="246928" y="85573"/>
                  </a:lnTo>
                  <a:lnTo>
                    <a:pt x="245986" y="82576"/>
                  </a:lnTo>
                  <a:lnTo>
                    <a:pt x="241033" y="70060"/>
                  </a:lnTo>
                  <a:lnTo>
                    <a:pt x="237820" y="64218"/>
                  </a:lnTo>
                  <a:lnTo>
                    <a:pt x="234784" y="58378"/>
                  </a:lnTo>
                  <a:lnTo>
                    <a:pt x="216039" y="33514"/>
                  </a:lnTo>
                  <a:lnTo>
                    <a:pt x="212013" y="29179"/>
                  </a:lnTo>
                  <a:lnTo>
                    <a:pt x="207124" y="25341"/>
                  </a:lnTo>
                  <a:lnTo>
                    <a:pt x="202488" y="21845"/>
                  </a:lnTo>
                  <a:lnTo>
                    <a:pt x="197281" y="18484"/>
                  </a:lnTo>
                  <a:lnTo>
                    <a:pt x="192328" y="15191"/>
                  </a:lnTo>
                  <a:lnTo>
                    <a:pt x="149821" y="1479"/>
                  </a:lnTo>
                  <a:lnTo>
                    <a:pt x="128778" y="0"/>
                  </a:lnTo>
                  <a:close/>
                </a:path>
                <a:path w="260350" h="368300">
                  <a:moveTo>
                    <a:pt x="259791" y="223072"/>
                  </a:moveTo>
                  <a:lnTo>
                    <a:pt x="178841" y="223569"/>
                  </a:lnTo>
                  <a:lnTo>
                    <a:pt x="177914" y="229914"/>
                  </a:lnTo>
                  <a:lnTo>
                    <a:pt x="177177" y="235587"/>
                  </a:lnTo>
                  <a:lnTo>
                    <a:pt x="175755" y="241423"/>
                  </a:lnTo>
                  <a:lnTo>
                    <a:pt x="174383" y="247263"/>
                  </a:lnTo>
                  <a:lnTo>
                    <a:pt x="172529" y="252103"/>
                  </a:lnTo>
                  <a:lnTo>
                    <a:pt x="170865" y="257111"/>
                  </a:lnTo>
                  <a:lnTo>
                    <a:pt x="140411" y="282807"/>
                  </a:lnTo>
                  <a:lnTo>
                    <a:pt x="247844" y="282807"/>
                  </a:lnTo>
                  <a:lnTo>
                    <a:pt x="251802" y="270628"/>
                  </a:lnTo>
                  <a:lnTo>
                    <a:pt x="255333" y="256109"/>
                  </a:lnTo>
                  <a:lnTo>
                    <a:pt x="257937" y="240090"/>
                  </a:lnTo>
                  <a:lnTo>
                    <a:pt x="259791" y="223072"/>
                  </a:lnTo>
                  <a:close/>
                </a:path>
                <a:path w="260350" h="368300">
                  <a:moveTo>
                    <a:pt x="246928" y="85573"/>
                  </a:moveTo>
                  <a:lnTo>
                    <a:pt x="132308" y="85573"/>
                  </a:lnTo>
                  <a:lnTo>
                    <a:pt x="141833" y="86575"/>
                  </a:lnTo>
                  <a:lnTo>
                    <a:pt x="146291" y="87913"/>
                  </a:lnTo>
                  <a:lnTo>
                    <a:pt x="173456" y="118618"/>
                  </a:lnTo>
                  <a:lnTo>
                    <a:pt x="177914" y="142311"/>
                  </a:lnTo>
                  <a:lnTo>
                    <a:pt x="257937" y="142808"/>
                  </a:lnTo>
                  <a:lnTo>
                    <a:pt x="256260" y="126791"/>
                  </a:lnTo>
                  <a:lnTo>
                    <a:pt x="253974" y="111271"/>
                  </a:lnTo>
                  <a:lnTo>
                    <a:pt x="250444" y="96758"/>
                  </a:lnTo>
                  <a:lnTo>
                    <a:pt x="246928" y="85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420404" y="2156708"/>
              <a:ext cx="1361396" cy="2923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5"/>
              <a:r>
                <a:rPr sz="1900" dirty="0">
                  <a:latin typeface="Arial"/>
                  <a:cs typeface="Arial"/>
                </a:rPr>
                <a:t>application</a:t>
              </a:r>
            </a:p>
          </p:txBody>
        </p:sp>
        <p:sp>
          <p:nvSpPr>
            <p:cNvPr id="8" name="object 8"/>
            <p:cNvSpPr/>
            <p:nvPr/>
          </p:nvSpPr>
          <p:spPr>
            <a:xfrm>
              <a:off x="4114506" y="2591817"/>
              <a:ext cx="4029007" cy="2823882"/>
            </a:xfrm>
            <a:custGeom>
              <a:avLst/>
              <a:gdLst/>
              <a:ahLst/>
              <a:cxnLst/>
              <a:rect l="l" t="t" r="r" b="b"/>
              <a:pathLst>
                <a:path w="4711700" h="3111500">
                  <a:moveTo>
                    <a:pt x="0" y="3111500"/>
                  </a:moveTo>
                  <a:lnTo>
                    <a:pt x="4711700" y="3111500"/>
                  </a:lnTo>
                  <a:lnTo>
                    <a:pt x="4711700" y="0"/>
                  </a:lnTo>
                  <a:lnTo>
                    <a:pt x="0" y="0"/>
                  </a:lnTo>
                  <a:lnTo>
                    <a:pt x="0" y="3111500"/>
                  </a:lnTo>
                  <a:close/>
                </a:path>
              </a:pathLst>
            </a:custGeom>
            <a:solidFill>
              <a:srgbClr val="7A8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4506" y="2591817"/>
              <a:ext cx="4029007" cy="2823882"/>
            </a:xfrm>
            <a:custGeom>
              <a:avLst/>
              <a:gdLst/>
              <a:ahLst/>
              <a:cxnLst/>
              <a:rect l="l" t="t" r="r" b="b"/>
              <a:pathLst>
                <a:path w="4711700" h="3111500">
                  <a:moveTo>
                    <a:pt x="0" y="0"/>
                  </a:moveTo>
                  <a:lnTo>
                    <a:pt x="4711696" y="0"/>
                  </a:lnTo>
                  <a:lnTo>
                    <a:pt x="4711696" y="3111497"/>
                  </a:lnTo>
                  <a:lnTo>
                    <a:pt x="0" y="311149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9415" y="2682009"/>
              <a:ext cx="1549603" cy="1022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343400" y="2820897"/>
              <a:ext cx="1435618" cy="6565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100" dirty="0">
                  <a:latin typeface="Times New Roman"/>
                  <a:cs typeface="Times New Roman"/>
                </a:rPr>
                <a:t>Compon</a:t>
              </a:r>
              <a:r>
                <a:rPr sz="2100" spc="-4" dirty="0">
                  <a:latin typeface="Times New Roman"/>
                  <a:cs typeface="Times New Roman"/>
                </a:rPr>
                <a:t>e</a:t>
              </a:r>
              <a:r>
                <a:rPr sz="2100" dirty="0">
                  <a:latin typeface="Times New Roman"/>
                  <a:cs typeface="Times New Roman"/>
                </a:rPr>
                <a:t>nt</a:t>
              </a:r>
            </a:p>
            <a:p>
              <a:pPr marR="37303" algn="ctr">
                <a:lnSpc>
                  <a:spcPts val="2516"/>
                </a:lnSpc>
                <a:spcBef>
                  <a:spcPts val="105"/>
                </a:spcBef>
              </a:pPr>
              <a:r>
                <a:rPr sz="2100" dirty="0">
                  <a:latin typeface="Times New Roman"/>
                  <a:cs typeface="Times New Roman"/>
                </a:rPr>
                <a:t>#1</a:t>
              </a:r>
            </a:p>
          </p:txBody>
        </p:sp>
        <p:sp>
          <p:nvSpPr>
            <p:cNvPr id="12" name="object 12"/>
            <p:cNvSpPr/>
            <p:nvPr/>
          </p:nvSpPr>
          <p:spPr>
            <a:xfrm>
              <a:off x="6379667" y="2682009"/>
              <a:ext cx="1549603" cy="1022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585122" y="2835304"/>
              <a:ext cx="1344147" cy="6565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100" dirty="0">
                  <a:latin typeface="Times New Roman"/>
                  <a:cs typeface="Times New Roman"/>
                </a:rPr>
                <a:t>Compon</a:t>
              </a:r>
              <a:r>
                <a:rPr sz="2100" spc="-4" dirty="0">
                  <a:latin typeface="Times New Roman"/>
                  <a:cs typeface="Times New Roman"/>
                </a:rPr>
                <a:t>e</a:t>
              </a:r>
              <a:r>
                <a:rPr sz="2100" dirty="0">
                  <a:latin typeface="Times New Roman"/>
                  <a:cs typeface="Times New Roman"/>
                </a:rPr>
                <a:t>nt</a:t>
              </a:r>
            </a:p>
            <a:p>
              <a:pPr marR="31736" algn="ctr">
                <a:lnSpc>
                  <a:spcPts val="2516"/>
                </a:lnSpc>
                <a:spcBef>
                  <a:spcPts val="105"/>
                </a:spcBef>
              </a:pPr>
              <a:r>
                <a:rPr sz="2100" dirty="0">
                  <a:latin typeface="Times New Roman"/>
                  <a:cs typeface="Times New Roman"/>
                </a:rPr>
                <a:t>#2</a:t>
              </a:r>
            </a:p>
          </p:txBody>
        </p:sp>
        <p:sp>
          <p:nvSpPr>
            <p:cNvPr id="14" name="object 14"/>
            <p:cNvSpPr/>
            <p:nvPr/>
          </p:nvSpPr>
          <p:spPr>
            <a:xfrm>
              <a:off x="4229415" y="4341760"/>
              <a:ext cx="1549603" cy="1022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434872" y="4480648"/>
              <a:ext cx="1344146" cy="6565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100" dirty="0">
                  <a:latin typeface="Times New Roman"/>
                  <a:cs typeface="Times New Roman"/>
                </a:rPr>
                <a:t>Compon</a:t>
              </a:r>
              <a:r>
                <a:rPr sz="2100" spc="-4" dirty="0">
                  <a:latin typeface="Times New Roman"/>
                  <a:cs typeface="Times New Roman"/>
                </a:rPr>
                <a:t>e</a:t>
              </a:r>
              <a:r>
                <a:rPr sz="2100" dirty="0">
                  <a:latin typeface="Times New Roman"/>
                  <a:cs typeface="Times New Roman"/>
                </a:rPr>
                <a:t>nt</a:t>
              </a:r>
            </a:p>
            <a:p>
              <a:pPr marR="37303" algn="ctr">
                <a:lnSpc>
                  <a:spcPts val="2516"/>
                </a:lnSpc>
                <a:spcBef>
                  <a:spcPts val="105"/>
                </a:spcBef>
              </a:pPr>
              <a:r>
                <a:rPr sz="2100" dirty="0">
                  <a:latin typeface="Times New Roman"/>
                  <a:cs typeface="Times New Roman"/>
                </a:rPr>
                <a:t>#3</a:t>
              </a:r>
            </a:p>
          </p:txBody>
        </p:sp>
        <p:sp>
          <p:nvSpPr>
            <p:cNvPr id="16" name="object 16"/>
            <p:cNvSpPr/>
            <p:nvPr/>
          </p:nvSpPr>
          <p:spPr>
            <a:xfrm>
              <a:off x="6379667" y="4341760"/>
              <a:ext cx="1549603" cy="1022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585123" y="4480648"/>
              <a:ext cx="1344146" cy="6565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100" dirty="0">
                  <a:latin typeface="Times New Roman"/>
                  <a:cs typeface="Times New Roman"/>
                </a:rPr>
                <a:t>Compon</a:t>
              </a:r>
              <a:r>
                <a:rPr sz="2100" spc="-4" dirty="0">
                  <a:latin typeface="Times New Roman"/>
                  <a:cs typeface="Times New Roman"/>
                </a:rPr>
                <a:t>e</a:t>
              </a:r>
              <a:r>
                <a:rPr sz="2100" dirty="0">
                  <a:latin typeface="Times New Roman"/>
                  <a:cs typeface="Times New Roman"/>
                </a:rPr>
                <a:t>nt</a:t>
              </a:r>
            </a:p>
            <a:p>
              <a:pPr marR="37303" algn="ctr">
                <a:lnSpc>
                  <a:spcPts val="2516"/>
                </a:lnSpc>
                <a:spcBef>
                  <a:spcPts val="105"/>
                </a:spcBef>
              </a:pPr>
              <a:r>
                <a:rPr sz="2100" dirty="0">
                  <a:latin typeface="Times New Roman"/>
                  <a:cs typeface="Times New Roman"/>
                </a:rPr>
                <a:t>#4</a:t>
              </a:r>
            </a:p>
          </p:txBody>
        </p:sp>
        <p:sp>
          <p:nvSpPr>
            <p:cNvPr id="18" name="object 18"/>
            <p:cNvSpPr/>
            <p:nvPr/>
          </p:nvSpPr>
          <p:spPr>
            <a:xfrm>
              <a:off x="5744842" y="3139304"/>
              <a:ext cx="254121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6861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4121" y="3075911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50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49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699" y="69850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49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5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1304" y="3561445"/>
              <a:ext cx="0" cy="26971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0"/>
                  </a:moveTo>
                  <a:lnTo>
                    <a:pt x="1" y="2968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61575" y="3836630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49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49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699" y="69849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49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71556" y="3561445"/>
              <a:ext cx="0" cy="26971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0"/>
                  </a:moveTo>
                  <a:lnTo>
                    <a:pt x="0" y="2968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11827" y="3836630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49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50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699" y="69849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50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2260" y="4180971"/>
              <a:ext cx="0" cy="200552"/>
            </a:xfrm>
            <a:custGeom>
              <a:avLst/>
              <a:gdLst/>
              <a:ahLst/>
              <a:cxnLst/>
              <a:rect l="l" t="t" r="r" b="b"/>
              <a:pathLst>
                <a:path h="220979">
                  <a:moveTo>
                    <a:pt x="0" y="220662"/>
                  </a:moveTo>
                  <a:lnTo>
                    <a:pt x="1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52530" y="4044099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49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49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699" y="69849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49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00956" y="4799055"/>
              <a:ext cx="319280" cy="0"/>
            </a:xfrm>
            <a:custGeom>
              <a:avLst/>
              <a:gdLst/>
              <a:ahLst/>
              <a:cxnLst/>
              <a:rect l="l" t="t" r="r" b="b"/>
              <a:pathLst>
                <a:path w="373379">
                  <a:moveTo>
                    <a:pt x="373062" y="0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69280" y="4735662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69850" y="0"/>
                  </a:moveTo>
                  <a:lnTo>
                    <a:pt x="42658" y="5488"/>
                  </a:lnTo>
                  <a:lnTo>
                    <a:pt x="20456" y="20456"/>
                  </a:lnTo>
                  <a:lnTo>
                    <a:pt x="5488" y="42658"/>
                  </a:lnTo>
                  <a:lnTo>
                    <a:pt x="0" y="69850"/>
                  </a:lnTo>
                  <a:lnTo>
                    <a:pt x="5488" y="97035"/>
                  </a:lnTo>
                  <a:lnTo>
                    <a:pt x="20456" y="119238"/>
                  </a:lnTo>
                  <a:lnTo>
                    <a:pt x="42658" y="134209"/>
                  </a:lnTo>
                  <a:lnTo>
                    <a:pt x="69850" y="139700"/>
                  </a:lnTo>
                  <a:lnTo>
                    <a:pt x="97035" y="134209"/>
                  </a:lnTo>
                  <a:lnTo>
                    <a:pt x="119238" y="119238"/>
                  </a:lnTo>
                  <a:lnTo>
                    <a:pt x="134209" y="97035"/>
                  </a:lnTo>
                  <a:lnTo>
                    <a:pt x="139700" y="69850"/>
                  </a:lnTo>
                  <a:lnTo>
                    <a:pt x="134209" y="42658"/>
                  </a:lnTo>
                  <a:lnTo>
                    <a:pt x="119238" y="20456"/>
                  </a:lnTo>
                  <a:lnTo>
                    <a:pt x="97035" y="5488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69280" y="4735662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49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49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700" y="69849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49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3251" y="3900023"/>
              <a:ext cx="2013418" cy="0"/>
            </a:xfrm>
            <a:custGeom>
              <a:avLst/>
              <a:gdLst/>
              <a:ahLst/>
              <a:cxnLst/>
              <a:rect l="l" t="t" r="r" b="b"/>
              <a:pathLst>
                <a:path w="2354579">
                  <a:moveTo>
                    <a:pt x="0" y="0"/>
                  </a:moveTo>
                  <a:lnTo>
                    <a:pt x="2354258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70638" y="3215664"/>
              <a:ext cx="58643" cy="1514523"/>
            </a:xfrm>
            <a:custGeom>
              <a:avLst/>
              <a:gdLst/>
              <a:ahLst/>
              <a:cxnLst/>
              <a:rect l="l" t="t" r="r" b="b"/>
              <a:pathLst>
                <a:path w="68579" h="1668779">
                  <a:moveTo>
                    <a:pt x="0" y="0"/>
                  </a:moveTo>
                  <a:lnTo>
                    <a:pt x="68261" y="166845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77419" y="3969180"/>
              <a:ext cx="1694138" cy="138313"/>
            </a:xfrm>
            <a:custGeom>
              <a:avLst/>
              <a:gdLst/>
              <a:ahLst/>
              <a:cxnLst/>
              <a:rect l="l" t="t" r="r" b="b"/>
              <a:pathLst>
                <a:path w="1981200" h="152400">
                  <a:moveTo>
                    <a:pt x="0" y="152399"/>
                  </a:moveTo>
                  <a:lnTo>
                    <a:pt x="1981198" y="152399"/>
                  </a:lnTo>
                  <a:lnTo>
                    <a:pt x="1981198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2330" y="1444733"/>
              <a:ext cx="1549603" cy="1022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56567" y="1901694"/>
              <a:ext cx="254121" cy="0"/>
            </a:xfrm>
            <a:custGeom>
              <a:avLst/>
              <a:gdLst/>
              <a:ahLst/>
              <a:cxnLst/>
              <a:rect l="l" t="t" r="r" b="b"/>
              <a:pathLst>
                <a:path w="297180">
                  <a:moveTo>
                    <a:pt x="0" y="0"/>
                  </a:moveTo>
                  <a:lnTo>
                    <a:pt x="296861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33029" y="2323836"/>
              <a:ext cx="0" cy="269710"/>
            </a:xfrm>
            <a:custGeom>
              <a:avLst/>
              <a:gdLst/>
              <a:ahLst/>
              <a:cxnLst/>
              <a:rect l="l" t="t" r="r" b="b"/>
              <a:pathLst>
                <a:path h="297180">
                  <a:moveTo>
                    <a:pt x="0" y="0"/>
                  </a:moveTo>
                  <a:lnTo>
                    <a:pt x="0" y="29686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73300" y="2599020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49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49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699" y="69849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49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15847" y="1838300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49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49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699" y="69849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49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924419" y="1119364"/>
              <a:ext cx="1462011" cy="7181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44760" indent="-133624"/>
              <a:r>
                <a:rPr sz="1900" dirty="0">
                  <a:latin typeface="Arial"/>
                  <a:cs typeface="Arial"/>
                </a:rPr>
                <a:t>components</a:t>
              </a:r>
            </a:p>
            <a:p>
              <a:pPr marL="144760">
                <a:spcBef>
                  <a:spcPts val="842"/>
                </a:spcBef>
              </a:pPr>
              <a:r>
                <a:rPr sz="2100" spc="-4" dirty="0">
                  <a:latin typeface="Times New Roman"/>
                  <a:cs typeface="Times New Roman"/>
                </a:rPr>
                <a:t>Component</a:t>
              </a:r>
              <a:endParaRPr sz="2100" dirty="0">
                <a:latin typeface="Times New Roman"/>
                <a:cs typeface="Times New Roman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510856" y="1949239"/>
              <a:ext cx="282356" cy="3231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5"/>
              <a:r>
                <a:rPr sz="2100" dirty="0">
                  <a:latin typeface="Times New Roman"/>
                  <a:cs typeface="Times New Roman"/>
                </a:rPr>
                <a:t>#1</a:t>
              </a:r>
              <a:endParaRPr sz="2100">
                <a:latin typeface="Times New Roman"/>
                <a:cs typeface="Times New Roman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63655" y="3772166"/>
              <a:ext cx="1549603" cy="1022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058811" y="3925957"/>
              <a:ext cx="1354445" cy="6591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100" spc="-4" dirty="0">
                  <a:latin typeface="Times New Roman"/>
                  <a:cs typeface="Times New Roman"/>
                </a:rPr>
                <a:t>Component</a:t>
              </a:r>
              <a:endParaRPr sz="2100" dirty="0">
                <a:latin typeface="Times New Roman"/>
                <a:cs typeface="Times New Roman"/>
              </a:endParaRPr>
            </a:p>
            <a:p>
              <a:pPr marR="31736" algn="ctr">
                <a:spcBef>
                  <a:spcPts val="105"/>
                </a:spcBef>
              </a:pPr>
              <a:r>
                <a:rPr sz="2100" dirty="0">
                  <a:latin typeface="Times New Roman"/>
                  <a:cs typeface="Times New Roman"/>
                </a:rPr>
                <a:t>#2</a:t>
              </a:r>
            </a:p>
          </p:txBody>
        </p:sp>
        <p:sp>
          <p:nvSpPr>
            <p:cNvPr id="43" name="object 43"/>
            <p:cNvSpPr/>
            <p:nvPr/>
          </p:nvSpPr>
          <p:spPr>
            <a:xfrm>
              <a:off x="1656106" y="4652098"/>
              <a:ext cx="0" cy="26971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0"/>
                  </a:moveTo>
                  <a:lnTo>
                    <a:pt x="0" y="2968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96377" y="4927282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49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49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699" y="69849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49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0100" y="5111279"/>
              <a:ext cx="1549603" cy="1022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1054737" y="5250012"/>
              <a:ext cx="1337195" cy="6591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100" spc="-4" dirty="0">
                  <a:latin typeface="Times New Roman"/>
                  <a:cs typeface="Times New Roman"/>
                </a:rPr>
                <a:t>Component</a:t>
              </a:r>
              <a:endParaRPr sz="2100" dirty="0">
                <a:latin typeface="Times New Roman"/>
                <a:cs typeface="Times New Roman"/>
              </a:endParaRPr>
            </a:p>
            <a:p>
              <a:pPr marR="37303" algn="ctr">
                <a:spcBef>
                  <a:spcPts val="105"/>
                </a:spcBef>
              </a:pPr>
              <a:r>
                <a:rPr sz="2100" dirty="0">
                  <a:latin typeface="Times New Roman"/>
                  <a:cs typeface="Times New Roman"/>
                </a:rPr>
                <a:t>#3</a:t>
              </a:r>
            </a:p>
          </p:txBody>
        </p:sp>
        <p:sp>
          <p:nvSpPr>
            <p:cNvPr id="47" name="object 47"/>
            <p:cNvSpPr/>
            <p:nvPr/>
          </p:nvSpPr>
          <p:spPr>
            <a:xfrm>
              <a:off x="2042989" y="4950335"/>
              <a:ext cx="0" cy="200552"/>
            </a:xfrm>
            <a:custGeom>
              <a:avLst/>
              <a:gdLst/>
              <a:ahLst/>
              <a:cxnLst/>
              <a:rect l="l" t="t" r="r" b="b"/>
              <a:pathLst>
                <a:path h="220979">
                  <a:moveTo>
                    <a:pt x="0" y="220662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83260" y="4813463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49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49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699" y="69849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49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2087" y="2749909"/>
              <a:ext cx="1549603" cy="1022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1085962" y="2888613"/>
              <a:ext cx="1327295" cy="6591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100" spc="-4" dirty="0">
                  <a:latin typeface="Times New Roman"/>
                  <a:cs typeface="Times New Roman"/>
                </a:rPr>
                <a:t>Component</a:t>
              </a:r>
              <a:endParaRPr sz="2100" dirty="0">
                <a:latin typeface="Times New Roman"/>
                <a:cs typeface="Times New Roman"/>
              </a:endParaRPr>
            </a:p>
            <a:p>
              <a:pPr marR="37303" algn="ctr">
                <a:spcBef>
                  <a:spcPts val="105"/>
                </a:spcBef>
              </a:pPr>
              <a:r>
                <a:rPr sz="2100" dirty="0">
                  <a:latin typeface="Times New Roman"/>
                  <a:cs typeface="Times New Roman"/>
                </a:rPr>
                <a:t>#4</a:t>
              </a:r>
            </a:p>
          </p:txBody>
        </p:sp>
        <p:sp>
          <p:nvSpPr>
            <p:cNvPr id="51" name="object 51"/>
            <p:cNvSpPr/>
            <p:nvPr/>
          </p:nvSpPr>
          <p:spPr>
            <a:xfrm>
              <a:off x="2386431" y="3261768"/>
              <a:ext cx="254121" cy="0"/>
            </a:xfrm>
            <a:custGeom>
              <a:avLst/>
              <a:gdLst/>
              <a:ahLst/>
              <a:cxnLst/>
              <a:rect l="l" t="t" r="r" b="b"/>
              <a:pathLst>
                <a:path w="297180">
                  <a:moveTo>
                    <a:pt x="0" y="0"/>
                  </a:moveTo>
                  <a:lnTo>
                    <a:pt x="296861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45711" y="3198374"/>
              <a:ext cx="119458" cy="126787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69849"/>
                  </a:moveTo>
                  <a:lnTo>
                    <a:pt x="5489" y="42661"/>
                  </a:lnTo>
                  <a:lnTo>
                    <a:pt x="20458" y="20458"/>
                  </a:lnTo>
                  <a:lnTo>
                    <a:pt x="42661" y="5489"/>
                  </a:lnTo>
                  <a:lnTo>
                    <a:pt x="69849" y="0"/>
                  </a:lnTo>
                  <a:lnTo>
                    <a:pt x="97038" y="5489"/>
                  </a:lnTo>
                  <a:lnTo>
                    <a:pt x="119241" y="20458"/>
                  </a:lnTo>
                  <a:lnTo>
                    <a:pt x="134210" y="42661"/>
                  </a:lnTo>
                  <a:lnTo>
                    <a:pt x="139699" y="69849"/>
                  </a:lnTo>
                  <a:lnTo>
                    <a:pt x="134210" y="97038"/>
                  </a:lnTo>
                  <a:lnTo>
                    <a:pt x="119241" y="119241"/>
                  </a:lnTo>
                  <a:lnTo>
                    <a:pt x="97038" y="134210"/>
                  </a:lnTo>
                  <a:lnTo>
                    <a:pt x="69849" y="139699"/>
                  </a:lnTo>
                  <a:lnTo>
                    <a:pt x="42661" y="134210"/>
                  </a:lnTo>
                  <a:lnTo>
                    <a:pt x="20458" y="119241"/>
                  </a:lnTo>
                  <a:lnTo>
                    <a:pt x="5489" y="97038"/>
                  </a:lnTo>
                  <a:lnTo>
                    <a:pt x="0" y="698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66527" y="2247475"/>
              <a:ext cx="1128339" cy="1022361"/>
            </a:xfrm>
            <a:custGeom>
              <a:avLst/>
              <a:gdLst/>
              <a:ahLst/>
              <a:cxnLst/>
              <a:rect l="l" t="t" r="r" b="b"/>
              <a:pathLst>
                <a:path w="1319529" h="1126489">
                  <a:moveTo>
                    <a:pt x="0" y="0"/>
                  </a:moveTo>
                  <a:lnTo>
                    <a:pt x="17462" y="46037"/>
                  </a:lnTo>
                  <a:lnTo>
                    <a:pt x="40481" y="92868"/>
                  </a:lnTo>
                  <a:lnTo>
                    <a:pt x="97630" y="187324"/>
                  </a:lnTo>
                  <a:lnTo>
                    <a:pt x="165100" y="275430"/>
                  </a:lnTo>
                  <a:lnTo>
                    <a:pt x="200024" y="313530"/>
                  </a:lnTo>
                  <a:lnTo>
                    <a:pt x="234949" y="347662"/>
                  </a:lnTo>
                  <a:lnTo>
                    <a:pt x="273049" y="372268"/>
                  </a:lnTo>
                  <a:lnTo>
                    <a:pt x="309562" y="396874"/>
                  </a:lnTo>
                  <a:lnTo>
                    <a:pt x="361155" y="451643"/>
                  </a:lnTo>
                  <a:lnTo>
                    <a:pt x="412749" y="504824"/>
                  </a:lnTo>
                  <a:lnTo>
                    <a:pt x="467517" y="553243"/>
                  </a:lnTo>
                  <a:lnTo>
                    <a:pt x="531811" y="593724"/>
                  </a:lnTo>
                  <a:lnTo>
                    <a:pt x="582611" y="638174"/>
                  </a:lnTo>
                  <a:lnTo>
                    <a:pt x="637380" y="674687"/>
                  </a:lnTo>
                  <a:lnTo>
                    <a:pt x="695324" y="708024"/>
                  </a:lnTo>
                  <a:lnTo>
                    <a:pt x="754061" y="742949"/>
                  </a:lnTo>
                  <a:lnTo>
                    <a:pt x="1005679" y="904081"/>
                  </a:lnTo>
                  <a:lnTo>
                    <a:pt x="1129509" y="987424"/>
                  </a:lnTo>
                  <a:lnTo>
                    <a:pt x="1249359" y="1076329"/>
                  </a:lnTo>
                  <a:lnTo>
                    <a:pt x="1285079" y="1103309"/>
                  </a:lnTo>
                  <a:lnTo>
                    <a:pt x="1306509" y="1118389"/>
                  </a:lnTo>
                  <a:lnTo>
                    <a:pt x="1317629" y="1124739"/>
                  </a:lnTo>
                  <a:lnTo>
                    <a:pt x="1319019" y="1125959"/>
                  </a:lnTo>
                </a:path>
              </a:pathLst>
            </a:custGeom>
            <a:ln w="38099">
              <a:solidFill>
                <a:srgbClr val="FF27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13189" y="3184843"/>
              <a:ext cx="105884" cy="107192"/>
            </a:xfrm>
            <a:custGeom>
              <a:avLst/>
              <a:gdLst/>
              <a:ahLst/>
              <a:cxnLst/>
              <a:rect l="l" t="t" r="r" b="b"/>
              <a:pathLst>
                <a:path w="123825" h="118110">
                  <a:moveTo>
                    <a:pt x="74942" y="0"/>
                  </a:moveTo>
                  <a:lnTo>
                    <a:pt x="0" y="86296"/>
                  </a:lnTo>
                  <a:lnTo>
                    <a:pt x="123774" y="118097"/>
                  </a:lnTo>
                  <a:lnTo>
                    <a:pt x="74942" y="0"/>
                  </a:lnTo>
                  <a:close/>
                </a:path>
              </a:pathLst>
            </a:custGeom>
            <a:solidFill>
              <a:srgbClr val="FF2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49783" y="3493731"/>
              <a:ext cx="1227164" cy="158483"/>
            </a:xfrm>
            <a:custGeom>
              <a:avLst/>
              <a:gdLst/>
              <a:ahLst/>
              <a:cxnLst/>
              <a:rect l="l" t="t" r="r" b="b"/>
              <a:pathLst>
                <a:path w="1435100" h="174625">
                  <a:moveTo>
                    <a:pt x="0" y="0"/>
                  </a:moveTo>
                  <a:lnTo>
                    <a:pt x="161925" y="20637"/>
                  </a:lnTo>
                  <a:lnTo>
                    <a:pt x="323055" y="53975"/>
                  </a:lnTo>
                  <a:lnTo>
                    <a:pt x="483393" y="94456"/>
                  </a:lnTo>
                  <a:lnTo>
                    <a:pt x="642937" y="136524"/>
                  </a:lnTo>
                  <a:lnTo>
                    <a:pt x="712787" y="150811"/>
                  </a:lnTo>
                  <a:lnTo>
                    <a:pt x="784224" y="159543"/>
                  </a:lnTo>
                  <a:lnTo>
                    <a:pt x="927099" y="174624"/>
                  </a:lnTo>
                  <a:lnTo>
                    <a:pt x="1223959" y="161924"/>
                  </a:lnTo>
                  <a:lnTo>
                    <a:pt x="1422399" y="149224"/>
                  </a:lnTo>
                  <a:lnTo>
                    <a:pt x="1434719" y="146044"/>
                  </a:lnTo>
                </a:path>
              </a:pathLst>
            </a:custGeom>
            <a:ln w="38099">
              <a:solidFill>
                <a:srgbClr val="FF27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01319" y="3593338"/>
              <a:ext cx="106970" cy="100853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0"/>
                  </a:moveTo>
                  <a:lnTo>
                    <a:pt x="28562" y="110667"/>
                  </a:lnTo>
                  <a:lnTo>
                    <a:pt x="124955" y="26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59736" y="3946086"/>
              <a:ext cx="1542643" cy="359036"/>
            </a:xfrm>
            <a:custGeom>
              <a:avLst/>
              <a:gdLst/>
              <a:ahLst/>
              <a:cxnLst/>
              <a:rect l="l" t="t" r="r" b="b"/>
              <a:pathLst>
                <a:path w="1804035" h="395604">
                  <a:moveTo>
                    <a:pt x="0" y="393745"/>
                  </a:moveTo>
                  <a:lnTo>
                    <a:pt x="203993" y="393745"/>
                  </a:lnTo>
                  <a:lnTo>
                    <a:pt x="409574" y="395333"/>
                  </a:lnTo>
                  <a:lnTo>
                    <a:pt x="613568" y="389777"/>
                  </a:lnTo>
                  <a:lnTo>
                    <a:pt x="715168" y="381839"/>
                  </a:lnTo>
                  <a:lnTo>
                    <a:pt x="815974" y="368346"/>
                  </a:lnTo>
                  <a:lnTo>
                    <a:pt x="876299" y="354058"/>
                  </a:lnTo>
                  <a:lnTo>
                    <a:pt x="935037" y="334214"/>
                  </a:lnTo>
                  <a:lnTo>
                    <a:pt x="992187" y="311989"/>
                  </a:lnTo>
                  <a:lnTo>
                    <a:pt x="1050929" y="293733"/>
                  </a:lnTo>
                  <a:lnTo>
                    <a:pt x="1131889" y="254840"/>
                  </a:lnTo>
                  <a:lnTo>
                    <a:pt x="1215229" y="227853"/>
                  </a:lnTo>
                  <a:lnTo>
                    <a:pt x="1299369" y="205628"/>
                  </a:lnTo>
                  <a:lnTo>
                    <a:pt x="1385888" y="182609"/>
                  </a:lnTo>
                  <a:lnTo>
                    <a:pt x="1454148" y="161178"/>
                  </a:lnTo>
                  <a:lnTo>
                    <a:pt x="1520828" y="138159"/>
                  </a:lnTo>
                  <a:lnTo>
                    <a:pt x="1588288" y="115140"/>
                  </a:lnTo>
                  <a:lnTo>
                    <a:pt x="1657348" y="96884"/>
                  </a:lnTo>
                  <a:lnTo>
                    <a:pt x="1685128" y="80215"/>
                  </a:lnTo>
                  <a:lnTo>
                    <a:pt x="1714498" y="67515"/>
                  </a:lnTo>
                  <a:lnTo>
                    <a:pt x="1742278" y="53227"/>
                  </a:lnTo>
                  <a:lnTo>
                    <a:pt x="1768478" y="34971"/>
                  </a:lnTo>
                  <a:lnTo>
                    <a:pt x="1803448" y="0"/>
                  </a:lnTo>
                </a:path>
              </a:pathLst>
            </a:custGeom>
            <a:ln w="38099">
              <a:solidFill>
                <a:srgbClr val="FF27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21244" y="3921635"/>
              <a:ext cx="103712" cy="110074"/>
            </a:xfrm>
            <a:custGeom>
              <a:avLst/>
              <a:gdLst/>
              <a:ahLst/>
              <a:cxnLst/>
              <a:rect l="l" t="t" r="r" b="b"/>
              <a:pathLst>
                <a:path w="121285" h="121285">
                  <a:moveTo>
                    <a:pt x="121234" y="0"/>
                  </a:moveTo>
                  <a:lnTo>
                    <a:pt x="0" y="40411"/>
                  </a:lnTo>
                  <a:lnTo>
                    <a:pt x="80822" y="121234"/>
                  </a:lnTo>
                  <a:lnTo>
                    <a:pt x="121234" y="0"/>
                  </a:lnTo>
                  <a:close/>
                </a:path>
              </a:pathLst>
            </a:custGeom>
            <a:solidFill>
              <a:srgbClr val="FF2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38016" y="4404245"/>
              <a:ext cx="1501375" cy="1235016"/>
            </a:xfrm>
            <a:custGeom>
              <a:avLst/>
              <a:gdLst/>
              <a:ahLst/>
              <a:cxnLst/>
              <a:rect l="l" t="t" r="r" b="b"/>
              <a:pathLst>
                <a:path w="1755775" h="1360804">
                  <a:moveTo>
                    <a:pt x="0" y="1360536"/>
                  </a:moveTo>
                  <a:lnTo>
                    <a:pt x="21431" y="1339896"/>
                  </a:lnTo>
                  <a:lnTo>
                    <a:pt x="36512" y="1324816"/>
                  </a:lnTo>
                  <a:lnTo>
                    <a:pt x="46037" y="1315286"/>
                  </a:lnTo>
                  <a:lnTo>
                    <a:pt x="50799" y="1310526"/>
                  </a:lnTo>
                  <a:lnTo>
                    <a:pt x="50799" y="1309736"/>
                  </a:lnTo>
                  <a:lnTo>
                    <a:pt x="43656" y="1317676"/>
                  </a:lnTo>
                  <a:lnTo>
                    <a:pt x="34924" y="1327196"/>
                  </a:lnTo>
                  <a:lnTo>
                    <a:pt x="32543" y="1334336"/>
                  </a:lnTo>
                  <a:lnTo>
                    <a:pt x="35718" y="1333546"/>
                  </a:lnTo>
                  <a:lnTo>
                    <a:pt x="43656" y="1330376"/>
                  </a:lnTo>
                  <a:lnTo>
                    <a:pt x="132555" y="1270046"/>
                  </a:lnTo>
                  <a:lnTo>
                    <a:pt x="185736" y="1224006"/>
                  </a:lnTo>
                  <a:lnTo>
                    <a:pt x="209549" y="1198606"/>
                  </a:lnTo>
                  <a:lnTo>
                    <a:pt x="234949" y="1174796"/>
                  </a:lnTo>
                  <a:lnTo>
                    <a:pt x="279399" y="1148606"/>
                  </a:lnTo>
                  <a:lnTo>
                    <a:pt x="325437" y="1131936"/>
                  </a:lnTo>
                  <a:lnTo>
                    <a:pt x="372268" y="1117646"/>
                  </a:lnTo>
                  <a:lnTo>
                    <a:pt x="420687" y="1100186"/>
                  </a:lnTo>
                  <a:lnTo>
                    <a:pt x="511968" y="1060496"/>
                  </a:lnTo>
                  <a:lnTo>
                    <a:pt x="606424" y="1027156"/>
                  </a:lnTo>
                  <a:lnTo>
                    <a:pt x="640555" y="1004936"/>
                  </a:lnTo>
                  <a:lnTo>
                    <a:pt x="673893" y="988266"/>
                  </a:lnTo>
                  <a:lnTo>
                    <a:pt x="707230" y="972386"/>
                  </a:lnTo>
                  <a:lnTo>
                    <a:pt x="742949" y="952546"/>
                  </a:lnTo>
                  <a:lnTo>
                    <a:pt x="842168" y="884284"/>
                  </a:lnTo>
                  <a:lnTo>
                    <a:pt x="938212" y="809671"/>
                  </a:lnTo>
                  <a:lnTo>
                    <a:pt x="1125534" y="655685"/>
                  </a:lnTo>
                  <a:lnTo>
                    <a:pt x="1170784" y="613616"/>
                  </a:lnTo>
                  <a:lnTo>
                    <a:pt x="1212844" y="568372"/>
                  </a:lnTo>
                  <a:lnTo>
                    <a:pt x="1273964" y="518366"/>
                  </a:lnTo>
                  <a:lnTo>
                    <a:pt x="1336674" y="469947"/>
                  </a:lnTo>
                  <a:lnTo>
                    <a:pt x="1473993" y="346916"/>
                  </a:lnTo>
                  <a:lnTo>
                    <a:pt x="1545433" y="288972"/>
                  </a:lnTo>
                  <a:lnTo>
                    <a:pt x="1620833" y="234997"/>
                  </a:lnTo>
                  <a:lnTo>
                    <a:pt x="1650203" y="197691"/>
                  </a:lnTo>
                  <a:lnTo>
                    <a:pt x="1676403" y="166734"/>
                  </a:lnTo>
                  <a:lnTo>
                    <a:pt x="1719263" y="110378"/>
                  </a:lnTo>
                  <a:lnTo>
                    <a:pt x="1735133" y="81010"/>
                  </a:lnTo>
                  <a:lnTo>
                    <a:pt x="1747043" y="48466"/>
                  </a:lnTo>
                  <a:lnTo>
                    <a:pt x="1754983" y="9572"/>
                  </a:lnTo>
                  <a:lnTo>
                    <a:pt x="1755453" y="0"/>
                  </a:lnTo>
                </a:path>
              </a:pathLst>
            </a:custGeom>
            <a:ln w="38099">
              <a:solidFill>
                <a:srgbClr val="FF27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87058" y="4369710"/>
              <a:ext cx="97739" cy="106616"/>
            </a:xfrm>
            <a:custGeom>
              <a:avLst/>
              <a:gdLst/>
              <a:ahLst/>
              <a:cxnLst/>
              <a:rect l="l" t="t" r="r" b="b"/>
              <a:pathLst>
                <a:path w="114300" h="117475">
                  <a:moveTo>
                    <a:pt x="62788" y="0"/>
                  </a:moveTo>
                  <a:lnTo>
                    <a:pt x="0" y="111302"/>
                  </a:lnTo>
                  <a:lnTo>
                    <a:pt x="114160" y="117005"/>
                  </a:lnTo>
                  <a:lnTo>
                    <a:pt x="62788" y="0"/>
                  </a:lnTo>
                  <a:close/>
                </a:path>
              </a:pathLst>
            </a:custGeom>
            <a:solidFill>
              <a:srgbClr val="FF2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2872410" y="2087552"/>
              <a:ext cx="1242096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5"/>
              <a:r>
                <a:rPr i="1" dirty="0">
                  <a:solidFill>
                    <a:srgbClr val="FC0128"/>
                  </a:solidFill>
                  <a:latin typeface="Times New Roman"/>
                  <a:cs typeface="Times New Roman"/>
                </a:rPr>
                <a:t>construction</a:t>
              </a:r>
              <a:endParaRPr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3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681006" y="2668177"/>
            <a:ext cx="4170185" cy="2835408"/>
          </a:xfrm>
          <a:custGeom>
            <a:avLst/>
            <a:gdLst/>
            <a:ahLst/>
            <a:cxnLst/>
            <a:rect l="l" t="t" r="r" b="b"/>
            <a:pathLst>
              <a:path w="4876800" h="3124200">
                <a:moveTo>
                  <a:pt x="0" y="3124200"/>
                </a:moveTo>
                <a:lnTo>
                  <a:pt x="4876800" y="3124200"/>
                </a:lnTo>
                <a:lnTo>
                  <a:pt x="48768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1006" y="2668177"/>
            <a:ext cx="4170185" cy="2835408"/>
          </a:xfrm>
          <a:custGeom>
            <a:avLst/>
            <a:gdLst/>
            <a:ahLst/>
            <a:cxnLst/>
            <a:rect l="l" t="t" r="r" b="b"/>
            <a:pathLst>
              <a:path w="4876800" h="3124200">
                <a:moveTo>
                  <a:pt x="0" y="0"/>
                </a:moveTo>
                <a:lnTo>
                  <a:pt x="4876796" y="0"/>
                </a:lnTo>
                <a:lnTo>
                  <a:pt x="4876796" y="3124197"/>
                </a:lnTo>
                <a:lnTo>
                  <a:pt x="0" y="312419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6134" y="201810"/>
            <a:ext cx="9144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578"/>
            <a:r>
              <a:rPr spc="-4" dirty="0"/>
              <a:t>Concentration on the business</a:t>
            </a:r>
            <a:r>
              <a:rPr spc="9" dirty="0"/>
              <a:t> </a:t>
            </a:r>
            <a:r>
              <a:rPr spc="-4" dirty="0"/>
              <a:t>parts</a:t>
            </a:r>
          </a:p>
        </p:txBody>
      </p:sp>
      <p:sp>
        <p:nvSpPr>
          <p:cNvPr id="11" name="object 11"/>
          <p:cNvSpPr/>
          <p:nvPr/>
        </p:nvSpPr>
        <p:spPr>
          <a:xfrm>
            <a:off x="3202278" y="1907457"/>
            <a:ext cx="3192798" cy="760719"/>
          </a:xfrm>
          <a:custGeom>
            <a:avLst/>
            <a:gdLst/>
            <a:ahLst/>
            <a:cxnLst/>
            <a:rect l="l" t="t" r="r" b="b"/>
            <a:pathLst>
              <a:path w="3733800" h="838200">
                <a:moveTo>
                  <a:pt x="0" y="838200"/>
                </a:moveTo>
                <a:lnTo>
                  <a:pt x="3733800" y="838200"/>
                </a:lnTo>
                <a:lnTo>
                  <a:pt x="3733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2278" y="1907457"/>
            <a:ext cx="3192798" cy="760719"/>
          </a:xfrm>
          <a:custGeom>
            <a:avLst/>
            <a:gdLst/>
            <a:ahLst/>
            <a:cxnLst/>
            <a:rect l="l" t="t" r="r" b="b"/>
            <a:pathLst>
              <a:path w="3733800" h="838200">
                <a:moveTo>
                  <a:pt x="0" y="0"/>
                </a:moveTo>
                <a:lnTo>
                  <a:pt x="3733797" y="0"/>
                </a:lnTo>
                <a:lnTo>
                  <a:pt x="3733797" y="838199"/>
                </a:lnTo>
                <a:lnTo>
                  <a:pt x="0" y="8381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37945" y="2142013"/>
            <a:ext cx="138463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1400" b="1" spc="-4" dirty="0">
                <a:latin typeface="Arial"/>
                <a:cs typeface="Arial"/>
              </a:rPr>
              <a:t>Business</a:t>
            </a:r>
            <a:r>
              <a:rPr sz="1400" b="1" spc="-83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issues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02278" y="3774677"/>
            <a:ext cx="3192798" cy="414938"/>
          </a:xfrm>
          <a:custGeom>
            <a:avLst/>
            <a:gdLst/>
            <a:ahLst/>
            <a:cxnLst/>
            <a:rect l="l" t="t" r="r" b="b"/>
            <a:pathLst>
              <a:path w="3733800" h="457200">
                <a:moveTo>
                  <a:pt x="0" y="457200"/>
                </a:moveTo>
                <a:lnTo>
                  <a:pt x="3733800" y="457200"/>
                </a:lnTo>
                <a:lnTo>
                  <a:pt x="3733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2278" y="3774677"/>
            <a:ext cx="3192798" cy="414938"/>
          </a:xfrm>
          <a:custGeom>
            <a:avLst/>
            <a:gdLst/>
            <a:ahLst/>
            <a:cxnLst/>
            <a:rect l="l" t="t" r="r" b="b"/>
            <a:pathLst>
              <a:path w="3733800" h="457200">
                <a:moveTo>
                  <a:pt x="0" y="0"/>
                </a:moveTo>
                <a:lnTo>
                  <a:pt x="3733797" y="0"/>
                </a:lnTo>
                <a:lnTo>
                  <a:pt x="3733797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2278" y="2668177"/>
            <a:ext cx="3192798" cy="448525"/>
          </a:xfrm>
          <a:prstGeom prst="rect">
            <a:avLst/>
          </a:prstGeom>
        </p:spPr>
        <p:txBody>
          <a:bodyPr vert="horz" wrap="square" lIns="0" tIns="2227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500">
              <a:latin typeface="Times New Roman"/>
              <a:cs typeface="Times New Roman"/>
            </a:endParaRPr>
          </a:p>
          <a:p>
            <a:pPr marR="11692" algn="ctr"/>
            <a:r>
              <a:rPr sz="1400" b="1" dirty="0">
                <a:latin typeface="Arial"/>
                <a:cs typeface="Arial"/>
              </a:rPr>
              <a:t>GUI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2278" y="3221427"/>
            <a:ext cx="3192798" cy="553250"/>
          </a:xfrm>
          <a:custGeom>
            <a:avLst/>
            <a:gdLst/>
            <a:ahLst/>
            <a:cxnLst/>
            <a:rect l="l" t="t" r="r" b="b"/>
            <a:pathLst>
              <a:path w="3733800" h="609600">
                <a:moveTo>
                  <a:pt x="0" y="609600"/>
                </a:moveTo>
                <a:lnTo>
                  <a:pt x="3733800" y="609600"/>
                </a:lnTo>
                <a:lnTo>
                  <a:pt x="3733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2278" y="3221427"/>
            <a:ext cx="3192798" cy="553250"/>
          </a:xfrm>
          <a:custGeom>
            <a:avLst/>
            <a:gdLst/>
            <a:ahLst/>
            <a:cxnLst/>
            <a:rect l="l" t="t" r="r" b="b"/>
            <a:pathLst>
              <a:path w="3733800" h="609600">
                <a:moveTo>
                  <a:pt x="0" y="0"/>
                </a:moveTo>
                <a:lnTo>
                  <a:pt x="3733797" y="0"/>
                </a:lnTo>
                <a:lnTo>
                  <a:pt x="3733797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4187" y="3359739"/>
            <a:ext cx="1470425" cy="305440"/>
          </a:xfrm>
          <a:custGeom>
            <a:avLst/>
            <a:gdLst/>
            <a:ahLst/>
            <a:cxnLst/>
            <a:rect l="l" t="t" r="r" b="b"/>
            <a:pathLst>
              <a:path w="1719579" h="336550">
                <a:moveTo>
                  <a:pt x="0" y="336550"/>
                </a:moveTo>
                <a:lnTo>
                  <a:pt x="1719262" y="336550"/>
                </a:lnTo>
                <a:lnTo>
                  <a:pt x="1719262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51520" y="3401234"/>
            <a:ext cx="14030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1400" b="1" dirty="0">
                <a:latin typeface="Arial"/>
                <a:cs typeface="Arial"/>
              </a:rPr>
              <a:t>Communication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2278" y="2668177"/>
            <a:ext cx="3192798" cy="553250"/>
          </a:xfrm>
          <a:custGeom>
            <a:avLst/>
            <a:gdLst/>
            <a:ahLst/>
            <a:cxnLst/>
            <a:rect l="l" t="t" r="r" b="b"/>
            <a:pathLst>
              <a:path w="3733800" h="609600">
                <a:moveTo>
                  <a:pt x="0" y="609600"/>
                </a:moveTo>
                <a:lnTo>
                  <a:pt x="3733800" y="609600"/>
                </a:lnTo>
                <a:lnTo>
                  <a:pt x="3733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2278" y="2668177"/>
            <a:ext cx="3192798" cy="553250"/>
          </a:xfrm>
          <a:custGeom>
            <a:avLst/>
            <a:gdLst/>
            <a:ahLst/>
            <a:cxnLst/>
            <a:rect l="l" t="t" r="r" b="b"/>
            <a:pathLst>
              <a:path w="3733800" h="609600">
                <a:moveTo>
                  <a:pt x="0" y="0"/>
                </a:moveTo>
                <a:lnTo>
                  <a:pt x="3733797" y="0"/>
                </a:lnTo>
                <a:lnTo>
                  <a:pt x="3733797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5461" y="2806489"/>
            <a:ext cx="466974" cy="305440"/>
          </a:xfrm>
          <a:custGeom>
            <a:avLst/>
            <a:gdLst/>
            <a:ahLst/>
            <a:cxnLst/>
            <a:rect l="l" t="t" r="r" b="b"/>
            <a:pathLst>
              <a:path w="546100" h="336550">
                <a:moveTo>
                  <a:pt x="0" y="336550"/>
                </a:moveTo>
                <a:lnTo>
                  <a:pt x="546100" y="336550"/>
                </a:lnTo>
                <a:lnTo>
                  <a:pt x="5461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72793" y="2847983"/>
            <a:ext cx="33068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sz="1400" b="1" dirty="0">
                <a:latin typeface="Arial"/>
                <a:cs typeface="Arial"/>
              </a:rPr>
              <a:t>GUI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44824" y="3843834"/>
            <a:ext cx="1094131" cy="305440"/>
          </a:xfrm>
          <a:custGeom>
            <a:avLst/>
            <a:gdLst/>
            <a:ahLst/>
            <a:cxnLst/>
            <a:rect l="l" t="t" r="r" b="b"/>
            <a:pathLst>
              <a:path w="1279525" h="336550">
                <a:moveTo>
                  <a:pt x="0" y="336550"/>
                </a:moveTo>
                <a:lnTo>
                  <a:pt x="1279525" y="336550"/>
                </a:lnTo>
                <a:lnTo>
                  <a:pt x="1279525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2278" y="4189615"/>
            <a:ext cx="3192798" cy="414938"/>
          </a:xfrm>
          <a:custGeom>
            <a:avLst/>
            <a:gdLst/>
            <a:ahLst/>
            <a:cxnLst/>
            <a:rect l="l" t="t" r="r" b="b"/>
            <a:pathLst>
              <a:path w="3733800" h="457200">
                <a:moveTo>
                  <a:pt x="0" y="457200"/>
                </a:moveTo>
                <a:lnTo>
                  <a:pt x="3733800" y="457200"/>
                </a:lnTo>
                <a:lnTo>
                  <a:pt x="3733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2278" y="4189615"/>
            <a:ext cx="3192798" cy="414938"/>
          </a:xfrm>
          <a:custGeom>
            <a:avLst/>
            <a:gdLst/>
            <a:ahLst/>
            <a:cxnLst/>
            <a:rect l="l" t="t" r="r" b="b"/>
            <a:pathLst>
              <a:path w="3733800" h="457200">
                <a:moveTo>
                  <a:pt x="0" y="0"/>
                </a:moveTo>
                <a:lnTo>
                  <a:pt x="3733797" y="0"/>
                </a:lnTo>
                <a:lnTo>
                  <a:pt x="3733797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2278" y="4604553"/>
            <a:ext cx="3192798" cy="414938"/>
          </a:xfrm>
          <a:custGeom>
            <a:avLst/>
            <a:gdLst/>
            <a:ahLst/>
            <a:cxnLst/>
            <a:rect l="l" t="t" r="r" b="b"/>
            <a:pathLst>
              <a:path w="3733800" h="457200">
                <a:moveTo>
                  <a:pt x="0" y="457200"/>
                </a:moveTo>
                <a:lnTo>
                  <a:pt x="3733800" y="457200"/>
                </a:lnTo>
                <a:lnTo>
                  <a:pt x="3733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2278" y="4604553"/>
            <a:ext cx="3192798" cy="414938"/>
          </a:xfrm>
          <a:custGeom>
            <a:avLst/>
            <a:gdLst/>
            <a:ahLst/>
            <a:cxnLst/>
            <a:rect l="l" t="t" r="r" b="b"/>
            <a:pathLst>
              <a:path w="3733800" h="457200">
                <a:moveTo>
                  <a:pt x="0" y="0"/>
                </a:moveTo>
                <a:lnTo>
                  <a:pt x="3733797" y="0"/>
                </a:lnTo>
                <a:lnTo>
                  <a:pt x="3733797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44824" y="4258771"/>
            <a:ext cx="1151145" cy="305440"/>
          </a:xfrm>
          <a:custGeom>
            <a:avLst/>
            <a:gdLst/>
            <a:ahLst/>
            <a:cxnLst/>
            <a:rect l="l" t="t" r="r" b="b"/>
            <a:pathLst>
              <a:path w="1346200" h="336550">
                <a:moveTo>
                  <a:pt x="0" y="336550"/>
                </a:moveTo>
                <a:lnTo>
                  <a:pt x="1346200" y="336550"/>
                </a:lnTo>
                <a:lnTo>
                  <a:pt x="13462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9984" y="4673709"/>
            <a:ext cx="752045" cy="305440"/>
          </a:xfrm>
          <a:custGeom>
            <a:avLst/>
            <a:gdLst/>
            <a:ahLst/>
            <a:cxnLst/>
            <a:rect l="l" t="t" r="r" b="b"/>
            <a:pathLst>
              <a:path w="879475" h="336550">
                <a:moveTo>
                  <a:pt x="0" y="336550"/>
                </a:moveTo>
                <a:lnTo>
                  <a:pt x="879475" y="336550"/>
                </a:lnTo>
                <a:lnTo>
                  <a:pt x="879475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51520" y="3885328"/>
            <a:ext cx="1739680" cy="1441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384"/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88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78384"/>
            <a:r>
              <a:rPr sz="1400" b="1" dirty="0">
                <a:latin typeface="Arial"/>
                <a:cs typeface="Arial"/>
              </a:rPr>
              <a:t>Deployment</a:t>
            </a:r>
            <a:endParaRPr sz="1400" dirty="0">
              <a:latin typeface="Arial"/>
              <a:cs typeface="Arial"/>
            </a:endParaRPr>
          </a:p>
          <a:p>
            <a:pPr marL="11135" marR="4454" indent="334061">
              <a:lnSpc>
                <a:spcPct val="187500"/>
              </a:lnSpc>
            </a:pPr>
            <a:r>
              <a:rPr sz="1400" b="1" dirty="0">
                <a:latin typeface="Arial"/>
                <a:cs typeface="Arial"/>
              </a:rPr>
              <a:t>- - - - - -  INFRASTRUCTURE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1069" y="2668176"/>
            <a:ext cx="7362983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593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75462" y="3257734"/>
            <a:ext cx="1539138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 marR="4454">
              <a:lnSpc>
                <a:spcPts val="1666"/>
              </a:lnSpc>
            </a:pPr>
            <a:r>
              <a:rPr sz="1400" b="1" dirty="0">
                <a:latin typeface="Arial"/>
                <a:cs typeface="Arial"/>
              </a:rPr>
              <a:t>Standard  Reusable</a:t>
            </a:r>
            <a:r>
              <a:rPr sz="1400" b="1" spc="-88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parts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9358" y="2029634"/>
            <a:ext cx="13952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/>
            <a:r>
              <a:rPr lang="en-IE" sz="1400" b="1" dirty="0">
                <a:latin typeface="Arial"/>
                <a:cs typeface="Arial"/>
              </a:rPr>
              <a:t>Application </a:t>
            </a:r>
            <a:r>
              <a:rPr sz="1400" b="1" dirty="0" smtClean="0">
                <a:latin typeface="Arial"/>
                <a:cs typeface="Arial"/>
              </a:rPr>
              <a:t>specific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19359" y="953350"/>
            <a:ext cx="6915556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72"/>
            <a:r>
              <a:rPr sz="1500" i="1" spc="-9" dirty="0">
                <a:latin typeface="MS PGothic"/>
                <a:cs typeface="MS PGothic"/>
              </a:rPr>
              <a:t>“</a:t>
            </a:r>
            <a:r>
              <a:rPr sz="1500" b="1" i="1" spc="-9" dirty="0">
                <a:latin typeface="Arial"/>
                <a:cs typeface="Arial"/>
              </a:rPr>
              <a:t>30 </a:t>
            </a:r>
            <a:r>
              <a:rPr sz="1500" b="1" i="1" dirty="0">
                <a:latin typeface="Arial"/>
                <a:cs typeface="Arial"/>
              </a:rPr>
              <a:t>% of SW development effort is spent on infrastructure that adds no</a:t>
            </a:r>
            <a:r>
              <a:rPr sz="1500" b="1" i="1" spc="-66" dirty="0">
                <a:latin typeface="Arial"/>
                <a:cs typeface="Arial"/>
              </a:rPr>
              <a:t> </a:t>
            </a:r>
            <a:r>
              <a:rPr sz="1500" b="1" i="1" spc="-9" dirty="0">
                <a:latin typeface="Arial"/>
                <a:cs typeface="Arial"/>
              </a:rPr>
              <a:t>value</a:t>
            </a:r>
            <a:r>
              <a:rPr sz="1500" b="1" i="1" spc="-9" dirty="0">
                <a:latin typeface="MS PGothic"/>
                <a:cs typeface="MS PGothic"/>
              </a:rPr>
              <a:t>”</a:t>
            </a:r>
            <a:endParaRPr sz="1500" dirty="0">
              <a:latin typeface="MS PGothic"/>
              <a:cs typeface="MS PGothic"/>
            </a:endParaRPr>
          </a:p>
          <a:p>
            <a:pPr>
              <a:spcBef>
                <a:spcPts val="48"/>
              </a:spcBef>
            </a:pPr>
            <a:endParaRPr dirty="0">
              <a:latin typeface="Times New Roman"/>
              <a:cs typeface="Times New Roman"/>
            </a:endParaRPr>
          </a:p>
          <a:p>
            <a:pPr marL="11135"/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8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is </a:t>
            </a:r>
            <a:r>
              <a:rPr dirty="0"/>
              <a:t>software</a:t>
            </a:r>
            <a:r>
              <a:rPr spc="-95" dirty="0"/>
              <a:t> </a:t>
            </a:r>
            <a:r>
              <a:rPr spc="-5" dirty="0"/>
              <a:t>reuse?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5490" y="1736446"/>
            <a:ext cx="7919084" cy="2337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419">
              <a:lnSpc>
                <a:spcPct val="128499"/>
              </a:lnSpc>
            </a:pPr>
            <a:r>
              <a:rPr sz="2400" dirty="0">
                <a:solidFill>
                  <a:srgbClr val="0A31FF"/>
                </a:solidFill>
                <a:latin typeface="Lucida Sans Unicode"/>
                <a:cs typeface="Lucida Sans Unicode"/>
              </a:rPr>
              <a:t>Software </a:t>
            </a:r>
            <a:r>
              <a:rPr sz="24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reuse </a:t>
            </a:r>
            <a:r>
              <a:rPr sz="2400" spc="-5" dirty="0">
                <a:latin typeface="Lucida Sans Unicode"/>
                <a:cs typeface="Lucida Sans Unicode"/>
              </a:rPr>
              <a:t>is the process </a:t>
            </a:r>
            <a:r>
              <a:rPr sz="2400" dirty="0">
                <a:latin typeface="Lucida Sans Unicode"/>
                <a:cs typeface="Lucida Sans Unicode"/>
              </a:rPr>
              <a:t>whereby </a:t>
            </a:r>
            <a:r>
              <a:rPr sz="2400" spc="-5" dirty="0">
                <a:latin typeface="Lucida Sans Unicode"/>
                <a:cs typeface="Lucida Sans Unicode"/>
              </a:rPr>
              <a:t>an  organisation employs </a:t>
            </a:r>
            <a:r>
              <a:rPr sz="2400" dirty="0">
                <a:latin typeface="Lucida Sans Unicode"/>
                <a:cs typeface="Lucida Sans Unicode"/>
              </a:rPr>
              <a:t>a set </a:t>
            </a:r>
            <a:r>
              <a:rPr sz="2400" spc="-5" dirty="0">
                <a:latin typeface="Lucida Sans Unicode"/>
                <a:cs typeface="Lucida Sans Unicode"/>
              </a:rPr>
              <a:t>of </a:t>
            </a:r>
            <a:r>
              <a:rPr sz="2400" dirty="0">
                <a:solidFill>
                  <a:srgbClr val="0A31FF"/>
                </a:solidFill>
                <a:latin typeface="Lucida Sans Unicode"/>
                <a:cs typeface="Lucida Sans Unicode"/>
              </a:rPr>
              <a:t>systematic </a:t>
            </a:r>
            <a:r>
              <a:rPr sz="2400" spc="-5" dirty="0">
                <a:solidFill>
                  <a:srgbClr val="0A31FF"/>
                </a:solidFill>
                <a:latin typeface="Lucida Sans Unicode"/>
                <a:cs typeface="Lucida Sans Unicode"/>
              </a:rPr>
              <a:t>operating  procedures </a:t>
            </a:r>
            <a:r>
              <a:rPr sz="2400" spc="-5" dirty="0">
                <a:latin typeface="Lucida Sans Unicode"/>
                <a:cs typeface="Lucida Sans Unicode"/>
              </a:rPr>
              <a:t>to </a:t>
            </a:r>
            <a:r>
              <a:rPr sz="2400" dirty="0">
                <a:latin typeface="Lucida Sans Unicode"/>
                <a:cs typeface="Lucida Sans Unicode"/>
              </a:rPr>
              <a:t>specify, </a:t>
            </a:r>
            <a:r>
              <a:rPr sz="2400" spc="-5" dirty="0">
                <a:latin typeface="Lucida Sans Unicode"/>
                <a:cs typeface="Lucida Sans Unicode"/>
              </a:rPr>
              <a:t>produce, classify, retrieve,  and adapt </a:t>
            </a:r>
            <a:r>
              <a:rPr sz="2400" dirty="0">
                <a:latin typeface="Lucida Sans Unicode"/>
                <a:cs typeface="Lucida Sans Unicode"/>
              </a:rPr>
              <a:t>software </a:t>
            </a:r>
            <a:r>
              <a:rPr sz="2400" spc="-5" dirty="0">
                <a:latin typeface="Lucida Sans Unicode"/>
                <a:cs typeface="Lucida Sans Unicode"/>
              </a:rPr>
              <a:t>artifacts </a:t>
            </a:r>
            <a:r>
              <a:rPr sz="2400" dirty="0">
                <a:latin typeface="Lucida Sans Unicode"/>
                <a:cs typeface="Lucida Sans Unicode"/>
              </a:rPr>
              <a:t>for </a:t>
            </a:r>
            <a:r>
              <a:rPr sz="2400" spc="-5" dirty="0">
                <a:latin typeface="Lucida Sans Unicode"/>
                <a:cs typeface="Lucida Sans Unicode"/>
              </a:rPr>
              <a:t>the purpose of </a:t>
            </a:r>
            <a:r>
              <a:rPr sz="2400" dirty="0">
                <a:latin typeface="Lucida Sans Unicode"/>
                <a:cs typeface="Lucida Sans Unicode"/>
              </a:rPr>
              <a:t>using  </a:t>
            </a:r>
            <a:r>
              <a:rPr sz="2400" spc="-5" dirty="0">
                <a:latin typeface="Lucida Sans Unicode"/>
                <a:cs typeface="Lucida Sans Unicode"/>
              </a:rPr>
              <a:t>them in its development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activities</a:t>
            </a:r>
            <a:r>
              <a:rPr sz="2400" spc="-5" dirty="0" smtClean="0">
                <a:latin typeface="Lucida Sans Unicode"/>
                <a:cs typeface="Lucida Sans Unicode"/>
              </a:rPr>
              <a:t>.</a:t>
            </a:r>
            <a:endParaRPr sz="24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8666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1136</Words>
  <Application>Microsoft Office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Component-Based Software Engineering</vt:lpstr>
      <vt:lpstr>Motivation</vt:lpstr>
      <vt:lpstr>Motivation</vt:lpstr>
      <vt:lpstr>Motivation</vt:lpstr>
      <vt:lpstr>Challanges of Software Engineering</vt:lpstr>
      <vt:lpstr>Component-based Development</vt:lpstr>
      <vt:lpstr>Component-based software construction</vt:lpstr>
      <vt:lpstr>Concentration on the business parts</vt:lpstr>
      <vt:lpstr>What is software reuse?</vt:lpstr>
      <vt:lpstr>Reusable Assets</vt:lpstr>
      <vt:lpstr>CBSE Goals</vt:lpstr>
      <vt:lpstr>What is CBSE?</vt:lpstr>
      <vt:lpstr>A component can be used within the scope  of a component-model</vt:lpstr>
      <vt:lpstr>On the relation between OO and CBD</vt:lpstr>
      <vt:lpstr>Szyperski: Software Component Definition</vt:lpstr>
      <vt:lpstr>Composition unit</vt:lpstr>
      <vt:lpstr>Another definition</vt:lpstr>
      <vt:lpstr>What is a Component?</vt:lpstr>
      <vt:lpstr>What is a Component?</vt:lpstr>
      <vt:lpstr>What is a Component?</vt:lpstr>
      <vt:lpstr>PowerPoint Presentation</vt:lpstr>
      <vt:lpstr>PowerPoint Presentation</vt:lpstr>
      <vt:lpstr>PowerPoint Presentation</vt:lpstr>
      <vt:lpstr>Component Development Lifecycle</vt:lpstr>
      <vt:lpstr>Summary CBSE – basic definitions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Imran</dc:creator>
  <cp:lastModifiedBy>PC-1</cp:lastModifiedBy>
  <cp:revision>366</cp:revision>
  <dcterms:created xsi:type="dcterms:W3CDTF">2016-10-08T12:39:52Z</dcterms:created>
  <dcterms:modified xsi:type="dcterms:W3CDTF">2018-01-10T03:33:31Z</dcterms:modified>
</cp:coreProperties>
</file>