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50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457200"/>
            <a:ext cx="3365116" cy="686104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173223" y="2148839"/>
            <a:ext cx="7431405" cy="2536190"/>
          </a:xfrm>
          <a:custGeom>
            <a:avLst/>
            <a:gdLst/>
            <a:ahLst/>
            <a:cxnLst/>
            <a:rect l="l" t="t" r="r" b="b"/>
            <a:pathLst>
              <a:path w="7431405" h="2536190">
                <a:moveTo>
                  <a:pt x="7431024" y="0"/>
                </a:moveTo>
                <a:lnTo>
                  <a:pt x="0" y="0"/>
                </a:lnTo>
                <a:lnTo>
                  <a:pt x="0" y="2535936"/>
                </a:lnTo>
                <a:lnTo>
                  <a:pt x="7431024" y="2535936"/>
                </a:lnTo>
                <a:lnTo>
                  <a:pt x="7431024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30223" y="4053840"/>
            <a:ext cx="570230" cy="631190"/>
          </a:xfrm>
          <a:custGeom>
            <a:avLst/>
            <a:gdLst/>
            <a:ahLst/>
            <a:cxnLst/>
            <a:rect l="l" t="t" r="r" b="b"/>
            <a:pathLst>
              <a:path w="570230" h="631189">
                <a:moveTo>
                  <a:pt x="0" y="630936"/>
                </a:moveTo>
                <a:lnTo>
                  <a:pt x="569976" y="630936"/>
                </a:lnTo>
                <a:lnTo>
                  <a:pt x="569976" y="0"/>
                </a:lnTo>
                <a:lnTo>
                  <a:pt x="0" y="0"/>
                </a:lnTo>
                <a:lnTo>
                  <a:pt x="0" y="630936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173224" y="1523999"/>
            <a:ext cx="1155700" cy="1259205"/>
          </a:xfrm>
          <a:custGeom>
            <a:avLst/>
            <a:gdLst/>
            <a:ahLst/>
            <a:cxnLst/>
            <a:rect l="l" t="t" r="r" b="b"/>
            <a:pathLst>
              <a:path w="1155700" h="1259205">
                <a:moveTo>
                  <a:pt x="566928" y="624840"/>
                </a:moveTo>
                <a:lnTo>
                  <a:pt x="0" y="624840"/>
                </a:lnTo>
                <a:lnTo>
                  <a:pt x="0" y="1258824"/>
                </a:lnTo>
                <a:lnTo>
                  <a:pt x="566928" y="1258824"/>
                </a:lnTo>
                <a:lnTo>
                  <a:pt x="566928" y="624840"/>
                </a:lnTo>
                <a:close/>
              </a:path>
              <a:path w="1155700" h="1259205">
                <a:moveTo>
                  <a:pt x="1155179" y="0"/>
                </a:moveTo>
                <a:lnTo>
                  <a:pt x="566928" y="0"/>
                </a:lnTo>
                <a:lnTo>
                  <a:pt x="566928" y="624840"/>
                </a:lnTo>
                <a:lnTo>
                  <a:pt x="1155179" y="624840"/>
                </a:lnTo>
                <a:lnTo>
                  <a:pt x="1155179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600200" y="4053840"/>
            <a:ext cx="588645" cy="631190"/>
          </a:xfrm>
          <a:custGeom>
            <a:avLst/>
            <a:gdLst/>
            <a:ahLst/>
            <a:cxnLst/>
            <a:rect l="l" t="t" r="r" b="b"/>
            <a:pathLst>
              <a:path w="588644" h="631189">
                <a:moveTo>
                  <a:pt x="0" y="630936"/>
                </a:moveTo>
                <a:lnTo>
                  <a:pt x="588263" y="630936"/>
                </a:lnTo>
                <a:lnTo>
                  <a:pt x="588263" y="0"/>
                </a:lnTo>
                <a:lnTo>
                  <a:pt x="0" y="0"/>
                </a:lnTo>
                <a:lnTo>
                  <a:pt x="0" y="630936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2740151" y="2148839"/>
            <a:ext cx="588645" cy="646430"/>
          </a:xfrm>
          <a:custGeom>
            <a:avLst/>
            <a:gdLst/>
            <a:ahLst/>
            <a:cxnLst/>
            <a:rect l="l" t="t" r="r" b="b"/>
            <a:pathLst>
              <a:path w="588645" h="646430">
                <a:moveTo>
                  <a:pt x="588263" y="0"/>
                </a:moveTo>
                <a:lnTo>
                  <a:pt x="0" y="0"/>
                </a:lnTo>
                <a:lnTo>
                  <a:pt x="0" y="646176"/>
                </a:lnTo>
                <a:lnTo>
                  <a:pt x="588263" y="646176"/>
                </a:lnTo>
                <a:lnTo>
                  <a:pt x="588263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00200" y="2782823"/>
            <a:ext cx="573405" cy="624840"/>
          </a:xfrm>
          <a:custGeom>
            <a:avLst/>
            <a:gdLst/>
            <a:ahLst/>
            <a:cxnLst/>
            <a:rect l="l" t="t" r="r" b="b"/>
            <a:pathLst>
              <a:path w="573405" h="624839">
                <a:moveTo>
                  <a:pt x="0" y="624839"/>
                </a:moveTo>
                <a:lnTo>
                  <a:pt x="573024" y="624839"/>
                </a:lnTo>
                <a:lnTo>
                  <a:pt x="573024" y="0"/>
                </a:lnTo>
                <a:lnTo>
                  <a:pt x="0" y="0"/>
                </a:lnTo>
                <a:lnTo>
                  <a:pt x="0" y="624839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457200" y="2782823"/>
            <a:ext cx="588645" cy="637540"/>
          </a:xfrm>
          <a:custGeom>
            <a:avLst/>
            <a:gdLst/>
            <a:ahLst/>
            <a:cxnLst/>
            <a:rect l="l" t="t" r="r" b="b"/>
            <a:pathLst>
              <a:path w="588644" h="637539">
                <a:moveTo>
                  <a:pt x="588264" y="0"/>
                </a:moveTo>
                <a:lnTo>
                  <a:pt x="0" y="0"/>
                </a:lnTo>
                <a:lnTo>
                  <a:pt x="0" y="624840"/>
                </a:lnTo>
                <a:lnTo>
                  <a:pt x="0" y="637032"/>
                </a:lnTo>
                <a:lnTo>
                  <a:pt x="588264" y="637032"/>
                </a:lnTo>
                <a:lnTo>
                  <a:pt x="588264" y="624840"/>
                </a:lnTo>
                <a:lnTo>
                  <a:pt x="588264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173223" y="2782823"/>
            <a:ext cx="579120" cy="637540"/>
          </a:xfrm>
          <a:custGeom>
            <a:avLst/>
            <a:gdLst/>
            <a:ahLst/>
            <a:cxnLst/>
            <a:rect l="l" t="t" r="r" b="b"/>
            <a:pathLst>
              <a:path w="579119" h="637539">
                <a:moveTo>
                  <a:pt x="579119" y="0"/>
                </a:moveTo>
                <a:lnTo>
                  <a:pt x="0" y="0"/>
                </a:lnTo>
                <a:lnTo>
                  <a:pt x="0" y="637031"/>
                </a:lnTo>
                <a:lnTo>
                  <a:pt x="579119" y="637031"/>
                </a:lnTo>
                <a:lnTo>
                  <a:pt x="579119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030223" y="3407664"/>
            <a:ext cx="570230" cy="646430"/>
          </a:xfrm>
          <a:custGeom>
            <a:avLst/>
            <a:gdLst/>
            <a:ahLst/>
            <a:cxnLst/>
            <a:rect l="l" t="t" r="r" b="b"/>
            <a:pathLst>
              <a:path w="570230" h="646429">
                <a:moveTo>
                  <a:pt x="0" y="646176"/>
                </a:moveTo>
                <a:lnTo>
                  <a:pt x="569976" y="646176"/>
                </a:lnTo>
                <a:lnTo>
                  <a:pt x="569976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600200" y="3407664"/>
            <a:ext cx="588645" cy="646430"/>
          </a:xfrm>
          <a:custGeom>
            <a:avLst/>
            <a:gdLst/>
            <a:ahLst/>
            <a:cxnLst/>
            <a:rect l="l" t="t" r="r" b="b"/>
            <a:pathLst>
              <a:path w="588644" h="646429">
                <a:moveTo>
                  <a:pt x="588263" y="0"/>
                </a:moveTo>
                <a:lnTo>
                  <a:pt x="0" y="0"/>
                </a:lnTo>
                <a:lnTo>
                  <a:pt x="0" y="646176"/>
                </a:lnTo>
                <a:lnTo>
                  <a:pt x="588263" y="646176"/>
                </a:lnTo>
                <a:lnTo>
                  <a:pt x="588263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3644" y="2148839"/>
            <a:ext cx="9151111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7200" y="457200"/>
            <a:ext cx="274478" cy="53644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71728" y="594360"/>
            <a:ext cx="8577126" cy="277368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868680" y="457199"/>
            <a:ext cx="280670" cy="274320"/>
          </a:xfrm>
          <a:custGeom>
            <a:avLst/>
            <a:gdLst/>
            <a:ahLst/>
            <a:cxnLst/>
            <a:rect l="l" t="t" r="r" b="b"/>
            <a:pathLst>
              <a:path w="280669" h="274320">
                <a:moveTo>
                  <a:pt x="137160" y="137160"/>
                </a:moveTo>
                <a:lnTo>
                  <a:pt x="0" y="137160"/>
                </a:lnTo>
                <a:lnTo>
                  <a:pt x="0" y="274320"/>
                </a:lnTo>
                <a:lnTo>
                  <a:pt x="137160" y="274320"/>
                </a:lnTo>
                <a:lnTo>
                  <a:pt x="137160" y="137160"/>
                </a:lnTo>
                <a:close/>
              </a:path>
              <a:path w="280669" h="274320">
                <a:moveTo>
                  <a:pt x="280416" y="0"/>
                </a:moveTo>
                <a:lnTo>
                  <a:pt x="137160" y="0"/>
                </a:lnTo>
                <a:lnTo>
                  <a:pt x="137160" y="137160"/>
                </a:lnTo>
                <a:lnTo>
                  <a:pt x="280416" y="137160"/>
                </a:lnTo>
                <a:lnTo>
                  <a:pt x="280416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005840" y="594360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09" h="143509">
                <a:moveTo>
                  <a:pt x="143256" y="0"/>
                </a:moveTo>
                <a:lnTo>
                  <a:pt x="0" y="0"/>
                </a:lnTo>
                <a:lnTo>
                  <a:pt x="0" y="143255"/>
                </a:lnTo>
                <a:lnTo>
                  <a:pt x="143256" y="143255"/>
                </a:lnTo>
                <a:lnTo>
                  <a:pt x="143256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34568" y="734568"/>
            <a:ext cx="137160" cy="134620"/>
          </a:xfrm>
          <a:custGeom>
            <a:avLst/>
            <a:gdLst/>
            <a:ahLst/>
            <a:cxnLst/>
            <a:rect l="l" t="t" r="r" b="b"/>
            <a:pathLst>
              <a:path w="137159" h="134619">
                <a:moveTo>
                  <a:pt x="0" y="134111"/>
                </a:moveTo>
                <a:lnTo>
                  <a:pt x="137159" y="134111"/>
                </a:lnTo>
                <a:lnTo>
                  <a:pt x="137159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91312" y="594360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09" h="143509">
                <a:moveTo>
                  <a:pt x="143256" y="0"/>
                </a:moveTo>
                <a:lnTo>
                  <a:pt x="0" y="0"/>
                </a:lnTo>
                <a:lnTo>
                  <a:pt x="0" y="143255"/>
                </a:lnTo>
                <a:lnTo>
                  <a:pt x="143256" y="143255"/>
                </a:lnTo>
                <a:lnTo>
                  <a:pt x="143256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734568" y="731519"/>
            <a:ext cx="274320" cy="277495"/>
          </a:xfrm>
          <a:custGeom>
            <a:avLst/>
            <a:gdLst/>
            <a:ahLst/>
            <a:cxnLst/>
            <a:rect l="l" t="t" r="r" b="b"/>
            <a:pathLst>
              <a:path w="274319" h="277494">
                <a:moveTo>
                  <a:pt x="274320" y="0"/>
                </a:moveTo>
                <a:lnTo>
                  <a:pt x="134112" y="0"/>
                </a:lnTo>
                <a:lnTo>
                  <a:pt x="134112" y="137160"/>
                </a:lnTo>
                <a:lnTo>
                  <a:pt x="0" y="137160"/>
                </a:lnTo>
                <a:lnTo>
                  <a:pt x="0" y="277368"/>
                </a:lnTo>
                <a:lnTo>
                  <a:pt x="137160" y="277368"/>
                </a:lnTo>
                <a:lnTo>
                  <a:pt x="137160" y="140208"/>
                </a:lnTo>
                <a:lnTo>
                  <a:pt x="274320" y="140208"/>
                </a:lnTo>
                <a:lnTo>
                  <a:pt x="27432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3139" y="874267"/>
            <a:ext cx="8072120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07008" y="1283208"/>
            <a:ext cx="7737475" cy="2609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43771" y="6932888"/>
            <a:ext cx="24701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44475" rIns="0" bIns="0" rtlCol="0">
            <a:spAutoFit/>
          </a:bodyPr>
          <a:lstStyle/>
          <a:p>
            <a:pPr marL="3505200">
              <a:lnSpc>
                <a:spcPts val="3110"/>
              </a:lnSpc>
              <a:spcBef>
                <a:spcPts val="1925"/>
              </a:spcBef>
            </a:pPr>
            <a:r>
              <a:rPr dirty="0"/>
              <a:t>Software</a:t>
            </a:r>
            <a:r>
              <a:rPr spc="-75" dirty="0"/>
              <a:t> </a:t>
            </a:r>
            <a:r>
              <a:rPr dirty="0"/>
              <a:t>Engineering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45027" y="5552947"/>
            <a:ext cx="57677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5" dirty="0">
                <a:latin typeface="Arial"/>
                <a:cs typeface="Arial"/>
              </a:rPr>
              <a:t>S</a:t>
            </a:r>
            <a:r>
              <a:rPr sz="2400" b="1" spc="-15" dirty="0">
                <a:latin typeface="Arial"/>
                <a:cs typeface="Arial"/>
              </a:rPr>
              <a:t>OFTWARE</a:t>
            </a:r>
            <a:r>
              <a:rPr sz="2400" b="1" spc="190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P</a:t>
            </a:r>
            <a:r>
              <a:rPr sz="2400" b="1" spc="-5" dirty="0">
                <a:latin typeface="Arial"/>
                <a:cs typeface="Arial"/>
              </a:rPr>
              <a:t>ROJECT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3000" b="1" spc="-15" dirty="0">
                <a:latin typeface="Arial"/>
                <a:cs typeface="Arial"/>
              </a:rPr>
              <a:t>M</a:t>
            </a:r>
            <a:r>
              <a:rPr sz="2400" b="1" spc="-15" dirty="0">
                <a:latin typeface="Arial"/>
                <a:cs typeface="Arial"/>
              </a:rPr>
              <a:t>ANAGEMENT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82243"/>
            <a:ext cx="607949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5" dirty="0">
                <a:latin typeface="Arial"/>
                <a:cs typeface="Arial"/>
              </a:rPr>
              <a:t>Mapping</a:t>
            </a:r>
            <a:r>
              <a:rPr sz="1600" b="1" spc="-85" dirty="0"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FF"/>
                </a:solidFill>
                <a:latin typeface="Arial"/>
                <a:cs typeface="Arial"/>
              </a:rPr>
              <a:t>PM</a:t>
            </a:r>
            <a:r>
              <a:rPr sz="1600" b="1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processes</a:t>
            </a:r>
            <a:r>
              <a:rPr sz="1600" b="1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to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3200"/>
                </a:solidFill>
                <a:latin typeface="Arial"/>
                <a:cs typeface="Arial"/>
              </a:rPr>
              <a:t>Process</a:t>
            </a:r>
            <a:r>
              <a:rPr sz="1600" b="1" spc="-5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3200"/>
                </a:solidFill>
                <a:latin typeface="Arial"/>
                <a:cs typeface="Arial"/>
              </a:rPr>
              <a:t>Groups</a:t>
            </a:r>
            <a:r>
              <a:rPr sz="1600" b="1" spc="-5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(</a:t>
            </a:r>
            <a:r>
              <a:rPr sz="1600" b="1" dirty="0">
                <a:solidFill>
                  <a:srgbClr val="FF3200"/>
                </a:solidFill>
                <a:latin typeface="Arial"/>
                <a:cs typeface="Arial"/>
              </a:rPr>
              <a:t>Life </a:t>
            </a:r>
            <a:r>
              <a:rPr sz="1600" b="1" spc="-20" dirty="0">
                <a:solidFill>
                  <a:srgbClr val="FF3200"/>
                </a:solidFill>
                <a:latin typeface="Arial"/>
                <a:cs typeface="Arial"/>
              </a:rPr>
              <a:t>Cycle</a:t>
            </a:r>
            <a:r>
              <a:rPr sz="1600" b="1" spc="8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3200"/>
                </a:solidFill>
                <a:latin typeface="Arial"/>
                <a:cs typeface="Arial"/>
              </a:rPr>
              <a:t>Phases)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73608" y="1014983"/>
          <a:ext cx="9238613" cy="6421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1330"/>
                <a:gridCol w="1151890"/>
                <a:gridCol w="1903095"/>
                <a:gridCol w="1480185"/>
                <a:gridCol w="1969134"/>
                <a:gridCol w="982979"/>
              </a:tblGrid>
              <a:tr h="669035">
                <a:tc>
                  <a:txBody>
                    <a:bodyPr/>
                    <a:lstStyle/>
                    <a:p>
                      <a:pPr marL="814705" marR="158750">
                        <a:lnSpc>
                          <a:spcPct val="100000"/>
                        </a:lnSpc>
                      </a:pPr>
                      <a:r>
                        <a:rPr sz="1800" spc="5" dirty="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Phases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89535" marR="158750">
                        <a:lnSpc>
                          <a:spcPts val="1800"/>
                        </a:lnSpc>
                        <a:spcBef>
                          <a:spcPts val="1205"/>
                        </a:spcBef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PM</a:t>
                      </a:r>
                      <a:r>
                        <a:rPr sz="1600" spc="-45" dirty="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Knowledge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 marR="120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Initiating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 marR="850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Planning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 marR="11303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Executing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 marR="762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Controlling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Closing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65987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1537335" algn="l"/>
                        </a:tabLst>
                      </a:pPr>
                      <a:r>
                        <a:rPr sz="15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Integration	</a:t>
                      </a:r>
                      <a:r>
                        <a:rPr sz="2100" spc="-15" baseline="35714" dirty="0">
                          <a:latin typeface="Times New Roman"/>
                          <a:cs typeface="Times New Roman"/>
                        </a:rPr>
                        <a:t>De</a:t>
                      </a:r>
                      <a:endParaRPr sz="2100" baseline="35714">
                        <a:latin typeface="Times New Roman"/>
                        <a:cs typeface="Times New Roman"/>
                      </a:endParaRPr>
                    </a:p>
                    <a:p>
                      <a:pPr marL="89535">
                        <a:lnSpc>
                          <a:spcPts val="1285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Management</a:t>
                      </a:r>
                      <a:r>
                        <a:rPr sz="1500" spc="-10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(7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)</a:t>
                      </a:r>
                      <a:r>
                        <a:rPr sz="15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100" spc="-15" baseline="39682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De</a:t>
                      </a:r>
                      <a:endParaRPr sz="2100" baseline="39682">
                        <a:latin typeface="Times New Roman"/>
                        <a:cs typeface="Times New Roman"/>
                      </a:endParaRPr>
                    </a:p>
                    <a:p>
                      <a:pPr marR="57785" algn="r">
                        <a:lnSpc>
                          <a:spcPts val="116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sc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5575" marR="12065">
                        <a:lnSpc>
                          <a:spcPts val="1205"/>
                        </a:lnSpc>
                      </a:pP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velop</a:t>
                      </a:r>
                      <a:r>
                        <a:rPr sz="1400" spc="3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charter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8425" indent="56515">
                        <a:lnSpc>
                          <a:spcPct val="100000"/>
                        </a:lnSpc>
                      </a:pPr>
                      <a:r>
                        <a:rPr sz="1400" spc="-1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velop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primary </a:t>
                      </a:r>
                      <a:r>
                        <a:rPr sz="1400" spc="-33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ope</a:t>
                      </a:r>
                      <a:r>
                        <a:rPr sz="1400" spc="-2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statement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 marR="281305" indent="-1009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100" spc="-7" baseline="35714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2100" baseline="357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Develop project </a:t>
                      </a:r>
                      <a:r>
                        <a:rPr sz="15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management</a:t>
                      </a:r>
                      <a:r>
                        <a:rPr sz="1500" spc="-10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plan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 marR="2457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spc="-10" dirty="0">
                          <a:latin typeface="Arial MT"/>
                          <a:cs typeface="Arial MT"/>
                        </a:rPr>
                        <a:t>Direct and </a:t>
                      </a:r>
                      <a:r>
                        <a:rPr sz="1300" spc="-5" dirty="0">
                          <a:latin typeface="Arial MT"/>
                          <a:cs typeface="Arial MT"/>
                        </a:rPr>
                        <a:t> manage</a:t>
                      </a:r>
                      <a:r>
                        <a:rPr sz="13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5" dirty="0">
                          <a:latin typeface="Arial MT"/>
                          <a:cs typeface="Arial MT"/>
                        </a:rPr>
                        <a:t>project </a:t>
                      </a:r>
                      <a:r>
                        <a:rPr sz="1300" spc="-3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10" dirty="0">
                          <a:latin typeface="Arial MT"/>
                          <a:cs typeface="Arial MT"/>
                        </a:rPr>
                        <a:t>Execution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19685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Monitor</a:t>
                      </a:r>
                      <a:r>
                        <a:rPr sz="14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Control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project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work,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Integrated </a:t>
                      </a:r>
                      <a:r>
                        <a:rPr sz="1400" spc="-33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change</a:t>
                      </a:r>
                      <a:r>
                        <a:rPr sz="1400" spc="4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control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334645">
                        <a:lnSpc>
                          <a:spcPct val="111400"/>
                        </a:lnSpc>
                        <a:spcBef>
                          <a:spcPts val="125"/>
                        </a:spcBef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Close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Project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82396">
                <a:tc>
                  <a:txBody>
                    <a:bodyPr/>
                    <a:lstStyle/>
                    <a:p>
                      <a:pPr marL="89535" marR="158750">
                        <a:lnSpc>
                          <a:spcPts val="183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Scope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89535" marR="45910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management  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(5)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 marR="85090">
                        <a:lnSpc>
                          <a:spcPts val="1600"/>
                        </a:lnSpc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Scope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planning,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88265" marR="50609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400" spc="-10" dirty="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Scope</a:t>
                      </a:r>
                      <a:r>
                        <a:rPr sz="1400" spc="-75" dirty="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definition, </a:t>
                      </a:r>
                      <a:r>
                        <a:rPr sz="1400" spc="-375" dirty="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Create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20" dirty="0">
                          <a:latin typeface="Arial MT"/>
                          <a:cs typeface="Arial MT"/>
                        </a:rPr>
                        <a:t>WBS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03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 marR="76200">
                        <a:lnSpc>
                          <a:spcPts val="1830"/>
                        </a:lnSpc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Scope</a:t>
                      </a:r>
                      <a:r>
                        <a:rPr sz="1600" spc="-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Verification,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88265" marR="535305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Scope</a:t>
                      </a:r>
                      <a:r>
                        <a:rPr sz="1600" spc="-11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Change </a:t>
                      </a:r>
                      <a:r>
                        <a:rPr sz="1600" spc="-425" dirty="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Control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43584">
                <a:tc>
                  <a:txBody>
                    <a:bodyPr/>
                    <a:lstStyle/>
                    <a:p>
                      <a:pPr marL="89535" marR="4648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Time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Management  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(6)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 marR="329565">
                        <a:lnSpc>
                          <a:spcPts val="144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Activity</a:t>
                      </a:r>
                      <a:r>
                        <a:rPr sz="1500" spc="-10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definition,  </a:t>
                      </a:r>
                      <a:r>
                        <a:rPr sz="1500" spc="5" dirty="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Act Sequencing, </a:t>
                      </a:r>
                      <a:r>
                        <a:rPr sz="1500" spc="10" dirty="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Act Resource </a:t>
                      </a:r>
                      <a:r>
                        <a:rPr sz="15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Estimating,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88265" marR="85090">
                        <a:lnSpc>
                          <a:spcPts val="1620"/>
                        </a:lnSpc>
                        <a:spcBef>
                          <a:spcPts val="730"/>
                        </a:spcBef>
                      </a:pPr>
                      <a:r>
                        <a:rPr sz="1500" spc="5" dirty="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Act</a:t>
                      </a:r>
                      <a:r>
                        <a:rPr sz="1500" spc="-100" dirty="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5" dirty="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duration</a:t>
                      </a:r>
                      <a:r>
                        <a:rPr sz="1500" spc="-30" dirty="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5" dirty="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Est,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88265" marR="85090">
                        <a:lnSpc>
                          <a:spcPts val="1280"/>
                        </a:lnSpc>
                      </a:pPr>
                      <a:r>
                        <a:rPr sz="1500" spc="5" dirty="0">
                          <a:latin typeface="Arial MT"/>
                          <a:cs typeface="Arial MT"/>
                        </a:rPr>
                        <a:t>Schedule</a:t>
                      </a:r>
                      <a:r>
                        <a:rPr sz="1500" spc="-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25" dirty="0">
                          <a:latin typeface="Arial MT"/>
                          <a:cs typeface="Arial MT"/>
                        </a:rPr>
                        <a:t>Dev.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03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 marR="762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Schedule</a:t>
                      </a:r>
                      <a:r>
                        <a:rPr sz="1600" spc="-8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control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40535">
                <a:tc>
                  <a:txBody>
                    <a:bodyPr/>
                    <a:lstStyle/>
                    <a:p>
                      <a:pPr marL="89535" marR="4648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Cost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Management  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(3)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R="252095" algn="r">
                        <a:lnSpc>
                          <a:spcPts val="2745"/>
                        </a:lnSpc>
                        <a:spcBef>
                          <a:spcPts val="880"/>
                        </a:spcBef>
                      </a:pPr>
                      <a:r>
                        <a:rPr sz="2400" b="1" spc="5" dirty="0">
                          <a:latin typeface="Arial"/>
                          <a:cs typeface="Arial"/>
                        </a:rPr>
                        <a:t>44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R="1206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marL="69215" marR="12065">
                        <a:lnSpc>
                          <a:spcPts val="2745"/>
                        </a:lnSpc>
                        <a:spcBef>
                          <a:spcPts val="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PM</a:t>
                      </a:r>
                      <a:r>
                        <a:rPr sz="240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pro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88265" marR="85090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Cost</a:t>
                      </a:r>
                      <a:r>
                        <a:rPr sz="1600" spc="-25" dirty="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Estimating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b="1" spc="-592" baseline="-30092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600" spc="-770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3600" b="1" spc="-862" baseline="-30092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spc="-325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3600" b="1" spc="-1530" baseline="-30092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1600" spc="-235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3600" b="1" spc="-997" baseline="-30092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-409" dirty="0">
                          <a:latin typeface="Arial MT"/>
                          <a:cs typeface="Arial MT"/>
                        </a:rPr>
                        <a:t>B</a:t>
                      </a:r>
                      <a:r>
                        <a:rPr sz="3600" b="1" spc="-1402" baseline="-30092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u</a:t>
                      </a:r>
                      <a:r>
                        <a:rPr sz="1600" spc="-855" dirty="0">
                          <a:latin typeface="Arial MT"/>
                          <a:cs typeface="Arial MT"/>
                        </a:rPr>
                        <a:t>d</a:t>
                      </a:r>
                      <a:r>
                        <a:rPr sz="3600" b="1" spc="-727" baseline="-30092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g</a:t>
                      </a:r>
                      <a:r>
                        <a:rPr sz="1600" spc="-635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3600" b="1" spc="-262" baseline="-30092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-28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3600" b="1" spc="-1792" baseline="-30092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1600" spc="-280" dirty="0">
                          <a:latin typeface="Arial MT"/>
                          <a:cs typeface="Arial MT"/>
                        </a:rPr>
                        <a:t>g</a:t>
                      </a:r>
                      <a:r>
                        <a:rPr sz="3600" b="1" spc="-7" baseline="-30092" dirty="0">
                          <a:latin typeface="Arial"/>
                          <a:cs typeface="Arial"/>
                        </a:rPr>
                        <a:t>the</a:t>
                      </a:r>
                      <a:endParaRPr sz="3600" baseline="-30092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030"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R="11303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marL="172720">
                        <a:lnSpc>
                          <a:spcPts val="2745"/>
                        </a:lnSpc>
                        <a:spcBef>
                          <a:spcPts val="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4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5" dirty="0">
                          <a:latin typeface="Arial"/>
                          <a:cs typeface="Arial"/>
                        </a:rPr>
                        <a:t>PM</a:t>
                      </a:r>
                      <a:r>
                        <a:rPr sz="24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5" dirty="0">
                          <a:latin typeface="Arial"/>
                          <a:cs typeface="Arial"/>
                        </a:rPr>
                        <a:t>Pro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 marR="762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Cost</a:t>
                      </a:r>
                      <a:r>
                        <a:rPr sz="16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control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R="7620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762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116205">
                        <a:lnSpc>
                          <a:spcPts val="2745"/>
                        </a:lnSpc>
                        <a:spcBef>
                          <a:spcPts val="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cess</a:t>
                      </a:r>
                      <a:r>
                        <a:rPr sz="24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Groups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8744">
                <a:tc>
                  <a:txBody>
                    <a:bodyPr/>
                    <a:lstStyle/>
                    <a:p>
                      <a:pPr marL="89535" marR="36131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10" dirty="0">
                          <a:solidFill>
                            <a:srgbClr val="9999CC"/>
                          </a:solidFill>
                          <a:latin typeface="Arial MT"/>
                          <a:cs typeface="Arial MT"/>
                        </a:rPr>
                        <a:t>Quality </a:t>
                      </a:r>
                      <a:r>
                        <a:rPr sz="1400" spc="-5" dirty="0">
                          <a:solidFill>
                            <a:srgbClr val="9999C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Management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(3)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 marR="850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Quality</a:t>
                      </a:r>
                      <a:r>
                        <a:rPr sz="16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planning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 marR="7543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Perform  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Quality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13335" marR="113030">
                        <a:lnSpc>
                          <a:spcPts val="425"/>
                        </a:lnSpc>
                        <a:spcBef>
                          <a:spcPts val="670"/>
                        </a:spcBef>
                      </a:pPr>
                      <a:r>
                        <a:rPr sz="1400" spc="-24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2100" spc="-359" baseline="25793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240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2100" spc="-359" baseline="25793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1400" spc="-240" dirty="0">
                          <a:latin typeface="Arial MT"/>
                          <a:cs typeface="Arial MT"/>
                        </a:rPr>
                        <a:t>q</a:t>
                      </a:r>
                      <a:r>
                        <a:rPr sz="2100" spc="-359" baseline="25793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1400" spc="-240" dirty="0">
                          <a:latin typeface="Arial MT"/>
                          <a:cs typeface="Arial MT"/>
                        </a:rPr>
                        <a:t>u</a:t>
                      </a:r>
                      <a:r>
                        <a:rPr sz="2100" spc="-359" baseline="25793" dirty="0">
                          <a:latin typeface="Arial MT"/>
                          <a:cs typeface="Arial MT"/>
                        </a:rPr>
                        <a:t>u</a:t>
                      </a:r>
                      <a:r>
                        <a:rPr sz="1400" spc="-240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2100" spc="-359" baseline="25793" dirty="0">
                          <a:latin typeface="Arial MT"/>
                          <a:cs typeface="Arial MT"/>
                        </a:rPr>
                        <a:t>ran</a:t>
                      </a:r>
                      <a:r>
                        <a:rPr sz="1400" spc="-240" dirty="0">
                          <a:latin typeface="Arial MT"/>
                          <a:cs typeface="Arial MT"/>
                        </a:rPr>
                        <a:t>P</a:t>
                      </a:r>
                      <a:r>
                        <a:rPr sz="2100" spc="-359" baseline="25793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1400" spc="-240" dirty="0">
                          <a:latin typeface="Arial MT"/>
                          <a:cs typeface="Arial MT"/>
                        </a:rPr>
                        <a:t>r</a:t>
                      </a:r>
                      <a:r>
                        <a:rPr sz="2100" spc="-359" baseline="25793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400" spc="-240" dirty="0">
                          <a:latin typeface="Arial MT"/>
                          <a:cs typeface="Arial MT"/>
                        </a:rPr>
                        <a:t>oject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 marR="461009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Perform</a:t>
                      </a:r>
                      <a:r>
                        <a:rPr sz="1600" spc="-10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Quality </a:t>
                      </a:r>
                      <a:r>
                        <a:rPr sz="1600" spc="-4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control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76300">
                <a:tc>
                  <a:txBody>
                    <a:bodyPr/>
                    <a:lstStyle/>
                    <a:p>
                      <a:pPr marL="89535" marR="8305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5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Human </a:t>
                      </a:r>
                      <a:r>
                        <a:rPr sz="1500" spc="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Resource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 marR="43624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Huma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Resource 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Planning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marR="113030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400" spc="-35" dirty="0">
                          <a:latin typeface="Arial MT"/>
                          <a:cs typeface="Arial MT"/>
                        </a:rPr>
                        <a:t>Team,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13335" marR="212725">
                        <a:lnSpc>
                          <a:spcPts val="1630"/>
                        </a:lnSpc>
                        <a:spcBef>
                          <a:spcPts val="765"/>
                        </a:spcBef>
                      </a:pPr>
                      <a:r>
                        <a:rPr sz="1400" spc="-10" dirty="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Develop</a:t>
                      </a:r>
                      <a:r>
                        <a:rPr sz="1400" spc="-75" dirty="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Project </a:t>
                      </a:r>
                      <a:r>
                        <a:rPr sz="1400" spc="-375" dirty="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45" dirty="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Team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04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15925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Manage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Projec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1800" spc="-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215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eam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35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651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10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685800" y="1054608"/>
            <a:ext cx="1588135" cy="414655"/>
          </a:xfrm>
          <a:custGeom>
            <a:avLst/>
            <a:gdLst/>
            <a:ahLst/>
            <a:cxnLst/>
            <a:rect l="l" t="t" r="r" b="b"/>
            <a:pathLst>
              <a:path w="1588135" h="414655">
                <a:moveTo>
                  <a:pt x="3048" y="0"/>
                </a:moveTo>
                <a:lnTo>
                  <a:pt x="0" y="9144"/>
                </a:lnTo>
                <a:lnTo>
                  <a:pt x="1584960" y="414528"/>
                </a:lnTo>
                <a:lnTo>
                  <a:pt x="1588008" y="405384"/>
                </a:lnTo>
                <a:lnTo>
                  <a:pt x="30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77184" y="947927"/>
            <a:ext cx="1871980" cy="6278880"/>
          </a:xfrm>
          <a:custGeom>
            <a:avLst/>
            <a:gdLst/>
            <a:ahLst/>
            <a:cxnLst/>
            <a:rect l="l" t="t" r="r" b="b"/>
            <a:pathLst>
              <a:path w="1871979" h="6278880">
                <a:moveTo>
                  <a:pt x="960119" y="0"/>
                </a:moveTo>
                <a:lnTo>
                  <a:pt x="932688" y="0"/>
                </a:lnTo>
                <a:lnTo>
                  <a:pt x="911351" y="3048"/>
                </a:lnTo>
                <a:lnTo>
                  <a:pt x="905255" y="3048"/>
                </a:lnTo>
                <a:lnTo>
                  <a:pt x="883919" y="9144"/>
                </a:lnTo>
                <a:lnTo>
                  <a:pt x="883919" y="12192"/>
                </a:lnTo>
                <a:lnTo>
                  <a:pt x="880871" y="12192"/>
                </a:lnTo>
                <a:lnTo>
                  <a:pt x="859536" y="24383"/>
                </a:lnTo>
                <a:lnTo>
                  <a:pt x="856488" y="24383"/>
                </a:lnTo>
                <a:lnTo>
                  <a:pt x="832103" y="42672"/>
                </a:lnTo>
                <a:lnTo>
                  <a:pt x="807719" y="64007"/>
                </a:lnTo>
                <a:lnTo>
                  <a:pt x="786383" y="91440"/>
                </a:lnTo>
                <a:lnTo>
                  <a:pt x="765048" y="121920"/>
                </a:lnTo>
                <a:lnTo>
                  <a:pt x="740663" y="155448"/>
                </a:lnTo>
                <a:lnTo>
                  <a:pt x="719327" y="192024"/>
                </a:lnTo>
                <a:lnTo>
                  <a:pt x="697991" y="231648"/>
                </a:lnTo>
                <a:lnTo>
                  <a:pt x="679703" y="277368"/>
                </a:lnTo>
                <a:lnTo>
                  <a:pt x="658367" y="326136"/>
                </a:lnTo>
                <a:lnTo>
                  <a:pt x="637031" y="377951"/>
                </a:lnTo>
                <a:lnTo>
                  <a:pt x="615695" y="435863"/>
                </a:lnTo>
                <a:lnTo>
                  <a:pt x="597407" y="493775"/>
                </a:lnTo>
                <a:lnTo>
                  <a:pt x="576071" y="557784"/>
                </a:lnTo>
                <a:lnTo>
                  <a:pt x="554736" y="624839"/>
                </a:lnTo>
                <a:lnTo>
                  <a:pt x="536448" y="691896"/>
                </a:lnTo>
                <a:lnTo>
                  <a:pt x="515112" y="765048"/>
                </a:lnTo>
                <a:lnTo>
                  <a:pt x="496824" y="841248"/>
                </a:lnTo>
                <a:lnTo>
                  <a:pt x="478536" y="920496"/>
                </a:lnTo>
                <a:lnTo>
                  <a:pt x="460248" y="1002792"/>
                </a:lnTo>
                <a:lnTo>
                  <a:pt x="420624" y="1176527"/>
                </a:lnTo>
                <a:lnTo>
                  <a:pt x="387095" y="1359408"/>
                </a:lnTo>
                <a:lnTo>
                  <a:pt x="350519" y="1557527"/>
                </a:lnTo>
                <a:lnTo>
                  <a:pt x="316991" y="1761744"/>
                </a:lnTo>
                <a:lnTo>
                  <a:pt x="283463" y="1978152"/>
                </a:lnTo>
                <a:lnTo>
                  <a:pt x="252983" y="2200656"/>
                </a:lnTo>
                <a:lnTo>
                  <a:pt x="222503" y="2435352"/>
                </a:lnTo>
                <a:lnTo>
                  <a:pt x="195071" y="2676144"/>
                </a:lnTo>
                <a:lnTo>
                  <a:pt x="167639" y="2926080"/>
                </a:lnTo>
                <a:lnTo>
                  <a:pt x="143255" y="3179064"/>
                </a:lnTo>
                <a:lnTo>
                  <a:pt x="118871" y="3441192"/>
                </a:lnTo>
                <a:lnTo>
                  <a:pt x="97536" y="3709416"/>
                </a:lnTo>
                <a:lnTo>
                  <a:pt x="79248" y="3980688"/>
                </a:lnTo>
                <a:lnTo>
                  <a:pt x="60960" y="4258056"/>
                </a:lnTo>
                <a:lnTo>
                  <a:pt x="45719" y="4538472"/>
                </a:lnTo>
                <a:lnTo>
                  <a:pt x="21336" y="5111496"/>
                </a:lnTo>
                <a:lnTo>
                  <a:pt x="6095" y="5693664"/>
                </a:lnTo>
                <a:lnTo>
                  <a:pt x="0" y="6278880"/>
                </a:lnTo>
                <a:lnTo>
                  <a:pt x="57912" y="6278880"/>
                </a:lnTo>
                <a:lnTo>
                  <a:pt x="64007" y="5693664"/>
                </a:lnTo>
                <a:lnTo>
                  <a:pt x="79248" y="5114544"/>
                </a:lnTo>
                <a:lnTo>
                  <a:pt x="88391" y="4824984"/>
                </a:lnTo>
                <a:lnTo>
                  <a:pt x="103631" y="4541520"/>
                </a:lnTo>
                <a:lnTo>
                  <a:pt x="118871" y="4261104"/>
                </a:lnTo>
                <a:lnTo>
                  <a:pt x="137160" y="3983736"/>
                </a:lnTo>
                <a:lnTo>
                  <a:pt x="155448" y="3712464"/>
                </a:lnTo>
                <a:lnTo>
                  <a:pt x="176783" y="3447288"/>
                </a:lnTo>
                <a:lnTo>
                  <a:pt x="201167" y="3185160"/>
                </a:lnTo>
                <a:lnTo>
                  <a:pt x="225551" y="2929128"/>
                </a:lnTo>
                <a:lnTo>
                  <a:pt x="252983" y="2682240"/>
                </a:lnTo>
                <a:lnTo>
                  <a:pt x="280415" y="2441448"/>
                </a:lnTo>
                <a:lnTo>
                  <a:pt x="310895" y="2209800"/>
                </a:lnTo>
                <a:lnTo>
                  <a:pt x="341375" y="1984248"/>
                </a:lnTo>
                <a:lnTo>
                  <a:pt x="374903" y="1770888"/>
                </a:lnTo>
                <a:lnTo>
                  <a:pt x="408431" y="1566672"/>
                </a:lnTo>
                <a:lnTo>
                  <a:pt x="441960" y="1371600"/>
                </a:lnTo>
                <a:lnTo>
                  <a:pt x="478536" y="1188720"/>
                </a:lnTo>
                <a:lnTo>
                  <a:pt x="515112" y="1014984"/>
                </a:lnTo>
                <a:lnTo>
                  <a:pt x="533400" y="932688"/>
                </a:lnTo>
                <a:lnTo>
                  <a:pt x="551688" y="856488"/>
                </a:lnTo>
                <a:lnTo>
                  <a:pt x="573024" y="780288"/>
                </a:lnTo>
                <a:lnTo>
                  <a:pt x="591312" y="707136"/>
                </a:lnTo>
                <a:lnTo>
                  <a:pt x="609600" y="640080"/>
                </a:lnTo>
                <a:lnTo>
                  <a:pt x="630936" y="573024"/>
                </a:lnTo>
                <a:lnTo>
                  <a:pt x="649224" y="512063"/>
                </a:lnTo>
                <a:lnTo>
                  <a:pt x="670560" y="454151"/>
                </a:lnTo>
                <a:lnTo>
                  <a:pt x="691895" y="399288"/>
                </a:lnTo>
                <a:lnTo>
                  <a:pt x="710183" y="347472"/>
                </a:lnTo>
                <a:lnTo>
                  <a:pt x="731519" y="301751"/>
                </a:lnTo>
                <a:lnTo>
                  <a:pt x="749807" y="256031"/>
                </a:lnTo>
                <a:lnTo>
                  <a:pt x="792479" y="182879"/>
                </a:lnTo>
                <a:lnTo>
                  <a:pt x="832103" y="124968"/>
                </a:lnTo>
                <a:lnTo>
                  <a:pt x="871727" y="85344"/>
                </a:lnTo>
                <a:lnTo>
                  <a:pt x="890015" y="70103"/>
                </a:lnTo>
                <a:lnTo>
                  <a:pt x="893063" y="70103"/>
                </a:lnTo>
                <a:lnTo>
                  <a:pt x="905255" y="64007"/>
                </a:lnTo>
                <a:lnTo>
                  <a:pt x="902207" y="64007"/>
                </a:lnTo>
                <a:lnTo>
                  <a:pt x="923543" y="57912"/>
                </a:lnTo>
                <a:lnTo>
                  <a:pt x="1100327" y="57912"/>
                </a:lnTo>
                <a:lnTo>
                  <a:pt x="1075943" y="42672"/>
                </a:lnTo>
                <a:lnTo>
                  <a:pt x="1054607" y="30479"/>
                </a:lnTo>
                <a:lnTo>
                  <a:pt x="1030224" y="18288"/>
                </a:lnTo>
                <a:lnTo>
                  <a:pt x="1005839" y="9144"/>
                </a:lnTo>
                <a:lnTo>
                  <a:pt x="981455" y="3048"/>
                </a:lnTo>
                <a:lnTo>
                  <a:pt x="960119" y="0"/>
                </a:lnTo>
                <a:close/>
              </a:path>
              <a:path w="1871979" h="6278880">
                <a:moveTo>
                  <a:pt x="1824736" y="6129528"/>
                </a:moveTo>
                <a:lnTo>
                  <a:pt x="1770888" y="6129528"/>
                </a:lnTo>
                <a:lnTo>
                  <a:pt x="1810512" y="6169152"/>
                </a:lnTo>
                <a:lnTo>
                  <a:pt x="1816607" y="6163056"/>
                </a:lnTo>
                <a:lnTo>
                  <a:pt x="1816607" y="6160008"/>
                </a:lnTo>
                <a:lnTo>
                  <a:pt x="1819655" y="6156960"/>
                </a:lnTo>
                <a:lnTo>
                  <a:pt x="1819655" y="6150864"/>
                </a:lnTo>
                <a:lnTo>
                  <a:pt x="1822703" y="6144768"/>
                </a:lnTo>
                <a:lnTo>
                  <a:pt x="1822703" y="6135624"/>
                </a:lnTo>
                <a:lnTo>
                  <a:pt x="1824736" y="6129528"/>
                </a:lnTo>
                <a:close/>
              </a:path>
              <a:path w="1871979" h="6278880">
                <a:moveTo>
                  <a:pt x="1100327" y="57912"/>
                </a:moveTo>
                <a:lnTo>
                  <a:pt x="957071" y="57912"/>
                </a:lnTo>
                <a:lnTo>
                  <a:pt x="975360" y="60960"/>
                </a:lnTo>
                <a:lnTo>
                  <a:pt x="1011936" y="73151"/>
                </a:lnTo>
                <a:lnTo>
                  <a:pt x="1048512" y="91440"/>
                </a:lnTo>
                <a:lnTo>
                  <a:pt x="1066800" y="103631"/>
                </a:lnTo>
                <a:lnTo>
                  <a:pt x="1088136" y="118872"/>
                </a:lnTo>
                <a:lnTo>
                  <a:pt x="1106424" y="137160"/>
                </a:lnTo>
                <a:lnTo>
                  <a:pt x="1127760" y="155448"/>
                </a:lnTo>
                <a:lnTo>
                  <a:pt x="1146048" y="176783"/>
                </a:lnTo>
                <a:lnTo>
                  <a:pt x="1167383" y="198120"/>
                </a:lnTo>
                <a:lnTo>
                  <a:pt x="1185671" y="222503"/>
                </a:lnTo>
                <a:lnTo>
                  <a:pt x="1207007" y="249936"/>
                </a:lnTo>
                <a:lnTo>
                  <a:pt x="1225295" y="277368"/>
                </a:lnTo>
                <a:lnTo>
                  <a:pt x="1243583" y="307848"/>
                </a:lnTo>
                <a:lnTo>
                  <a:pt x="1264919" y="338327"/>
                </a:lnTo>
                <a:lnTo>
                  <a:pt x="1301495" y="405384"/>
                </a:lnTo>
                <a:lnTo>
                  <a:pt x="1322831" y="441960"/>
                </a:lnTo>
                <a:lnTo>
                  <a:pt x="1377695" y="560832"/>
                </a:lnTo>
                <a:lnTo>
                  <a:pt x="1395983" y="603504"/>
                </a:lnTo>
                <a:lnTo>
                  <a:pt x="1432560" y="694944"/>
                </a:lnTo>
                <a:lnTo>
                  <a:pt x="1447800" y="740663"/>
                </a:lnTo>
                <a:lnTo>
                  <a:pt x="1466088" y="789432"/>
                </a:lnTo>
                <a:lnTo>
                  <a:pt x="1481327" y="838200"/>
                </a:lnTo>
                <a:lnTo>
                  <a:pt x="1499615" y="886968"/>
                </a:lnTo>
                <a:lnTo>
                  <a:pt x="1514855" y="938784"/>
                </a:lnTo>
                <a:lnTo>
                  <a:pt x="1533143" y="993648"/>
                </a:lnTo>
                <a:lnTo>
                  <a:pt x="1563624" y="1103376"/>
                </a:lnTo>
                <a:lnTo>
                  <a:pt x="1591055" y="1216152"/>
                </a:lnTo>
                <a:lnTo>
                  <a:pt x="1621536" y="1331976"/>
                </a:lnTo>
                <a:lnTo>
                  <a:pt x="1645919" y="1453896"/>
                </a:lnTo>
                <a:lnTo>
                  <a:pt x="1673352" y="1578864"/>
                </a:lnTo>
                <a:lnTo>
                  <a:pt x="1716024" y="1834896"/>
                </a:lnTo>
                <a:lnTo>
                  <a:pt x="1737360" y="1969008"/>
                </a:lnTo>
                <a:lnTo>
                  <a:pt x="1752600" y="2103120"/>
                </a:lnTo>
                <a:lnTo>
                  <a:pt x="1767839" y="2240280"/>
                </a:lnTo>
                <a:lnTo>
                  <a:pt x="1783079" y="2380488"/>
                </a:lnTo>
                <a:lnTo>
                  <a:pt x="1801367" y="2660904"/>
                </a:lnTo>
                <a:lnTo>
                  <a:pt x="1807464" y="2804160"/>
                </a:lnTo>
                <a:lnTo>
                  <a:pt x="1813495" y="3087624"/>
                </a:lnTo>
                <a:lnTo>
                  <a:pt x="1813560" y="3660648"/>
                </a:lnTo>
                <a:lnTo>
                  <a:pt x="1810512" y="3800855"/>
                </a:lnTo>
                <a:lnTo>
                  <a:pt x="1810512" y="4212336"/>
                </a:lnTo>
                <a:lnTo>
                  <a:pt x="1807464" y="4346448"/>
                </a:lnTo>
                <a:lnTo>
                  <a:pt x="1807464" y="4477512"/>
                </a:lnTo>
                <a:lnTo>
                  <a:pt x="1804415" y="4605528"/>
                </a:lnTo>
                <a:lnTo>
                  <a:pt x="1804415" y="4730496"/>
                </a:lnTo>
                <a:lnTo>
                  <a:pt x="1801367" y="4852416"/>
                </a:lnTo>
                <a:lnTo>
                  <a:pt x="1801287" y="4971288"/>
                </a:lnTo>
                <a:lnTo>
                  <a:pt x="1798319" y="5084064"/>
                </a:lnTo>
                <a:lnTo>
                  <a:pt x="1798319" y="5193792"/>
                </a:lnTo>
                <a:lnTo>
                  <a:pt x="1795271" y="5245608"/>
                </a:lnTo>
                <a:lnTo>
                  <a:pt x="1795271" y="5349240"/>
                </a:lnTo>
                <a:lnTo>
                  <a:pt x="1792224" y="5398008"/>
                </a:lnTo>
                <a:lnTo>
                  <a:pt x="1792224" y="5492496"/>
                </a:lnTo>
                <a:lnTo>
                  <a:pt x="1789176" y="5541264"/>
                </a:lnTo>
                <a:lnTo>
                  <a:pt x="1789176" y="5626608"/>
                </a:lnTo>
                <a:lnTo>
                  <a:pt x="1786127" y="5669280"/>
                </a:lnTo>
                <a:lnTo>
                  <a:pt x="1786127" y="5748528"/>
                </a:lnTo>
                <a:lnTo>
                  <a:pt x="1783079" y="5785104"/>
                </a:lnTo>
                <a:lnTo>
                  <a:pt x="1783079" y="5852160"/>
                </a:lnTo>
                <a:lnTo>
                  <a:pt x="1780031" y="5885688"/>
                </a:lnTo>
                <a:lnTo>
                  <a:pt x="1780031" y="5916168"/>
                </a:lnTo>
                <a:lnTo>
                  <a:pt x="1776983" y="5943600"/>
                </a:lnTo>
                <a:lnTo>
                  <a:pt x="1776983" y="5998464"/>
                </a:lnTo>
                <a:lnTo>
                  <a:pt x="1773936" y="6019800"/>
                </a:lnTo>
                <a:lnTo>
                  <a:pt x="1773936" y="6041136"/>
                </a:lnTo>
                <a:lnTo>
                  <a:pt x="1770888" y="6062472"/>
                </a:lnTo>
                <a:lnTo>
                  <a:pt x="1770888" y="6096000"/>
                </a:lnTo>
                <a:lnTo>
                  <a:pt x="1767839" y="6108192"/>
                </a:lnTo>
                <a:lnTo>
                  <a:pt x="1767839" y="6129528"/>
                </a:lnTo>
                <a:lnTo>
                  <a:pt x="1764791" y="6135624"/>
                </a:lnTo>
                <a:lnTo>
                  <a:pt x="1764791" y="6138672"/>
                </a:lnTo>
                <a:lnTo>
                  <a:pt x="1770888" y="6129528"/>
                </a:lnTo>
                <a:lnTo>
                  <a:pt x="1824736" y="6129528"/>
                </a:lnTo>
                <a:lnTo>
                  <a:pt x="1825752" y="6126480"/>
                </a:lnTo>
                <a:lnTo>
                  <a:pt x="1825752" y="6099048"/>
                </a:lnTo>
                <a:lnTo>
                  <a:pt x="1828800" y="6083808"/>
                </a:lnTo>
                <a:lnTo>
                  <a:pt x="1828800" y="6065520"/>
                </a:lnTo>
                <a:lnTo>
                  <a:pt x="1831848" y="6044184"/>
                </a:lnTo>
                <a:lnTo>
                  <a:pt x="1831848" y="5998464"/>
                </a:lnTo>
                <a:lnTo>
                  <a:pt x="1834895" y="5974080"/>
                </a:lnTo>
                <a:lnTo>
                  <a:pt x="1834895" y="5946648"/>
                </a:lnTo>
                <a:lnTo>
                  <a:pt x="1837943" y="5919216"/>
                </a:lnTo>
                <a:lnTo>
                  <a:pt x="1837943" y="5855208"/>
                </a:lnTo>
                <a:lnTo>
                  <a:pt x="1840991" y="5821680"/>
                </a:lnTo>
                <a:lnTo>
                  <a:pt x="1840991" y="5748528"/>
                </a:lnTo>
                <a:lnTo>
                  <a:pt x="1844039" y="5708904"/>
                </a:lnTo>
                <a:lnTo>
                  <a:pt x="1844039" y="5669280"/>
                </a:lnTo>
                <a:lnTo>
                  <a:pt x="1847088" y="5629656"/>
                </a:lnTo>
                <a:lnTo>
                  <a:pt x="1847088" y="5541264"/>
                </a:lnTo>
                <a:lnTo>
                  <a:pt x="1850136" y="5495544"/>
                </a:lnTo>
                <a:lnTo>
                  <a:pt x="1850136" y="5401056"/>
                </a:lnTo>
                <a:lnTo>
                  <a:pt x="1853183" y="5349240"/>
                </a:lnTo>
                <a:lnTo>
                  <a:pt x="1853183" y="5193792"/>
                </a:lnTo>
                <a:lnTo>
                  <a:pt x="1856231" y="5084064"/>
                </a:lnTo>
                <a:lnTo>
                  <a:pt x="1859279" y="4971288"/>
                </a:lnTo>
                <a:lnTo>
                  <a:pt x="1859279" y="4852416"/>
                </a:lnTo>
                <a:lnTo>
                  <a:pt x="1862327" y="4730496"/>
                </a:lnTo>
                <a:lnTo>
                  <a:pt x="1862327" y="4605528"/>
                </a:lnTo>
                <a:lnTo>
                  <a:pt x="1865376" y="4477512"/>
                </a:lnTo>
                <a:lnTo>
                  <a:pt x="1865376" y="4212336"/>
                </a:lnTo>
                <a:lnTo>
                  <a:pt x="1868424" y="4078224"/>
                </a:lnTo>
                <a:lnTo>
                  <a:pt x="1868424" y="3660648"/>
                </a:lnTo>
                <a:lnTo>
                  <a:pt x="1871471" y="3374136"/>
                </a:lnTo>
                <a:lnTo>
                  <a:pt x="1871471" y="3087624"/>
                </a:lnTo>
                <a:lnTo>
                  <a:pt x="1865376" y="2801112"/>
                </a:lnTo>
                <a:lnTo>
                  <a:pt x="1859279" y="2657856"/>
                </a:lnTo>
                <a:lnTo>
                  <a:pt x="1850136" y="2514600"/>
                </a:lnTo>
                <a:lnTo>
                  <a:pt x="1825752" y="2234184"/>
                </a:lnTo>
                <a:lnTo>
                  <a:pt x="1810512" y="2097024"/>
                </a:lnTo>
                <a:lnTo>
                  <a:pt x="1792224" y="1959864"/>
                </a:lnTo>
                <a:lnTo>
                  <a:pt x="1773936" y="1825752"/>
                </a:lnTo>
                <a:lnTo>
                  <a:pt x="1752600" y="1694688"/>
                </a:lnTo>
                <a:lnTo>
                  <a:pt x="1728215" y="1566672"/>
                </a:lnTo>
                <a:lnTo>
                  <a:pt x="1703831" y="1441704"/>
                </a:lnTo>
                <a:lnTo>
                  <a:pt x="1676400" y="1319784"/>
                </a:lnTo>
                <a:lnTo>
                  <a:pt x="1648967" y="1200912"/>
                </a:lnTo>
                <a:lnTo>
                  <a:pt x="1588007" y="975360"/>
                </a:lnTo>
                <a:lnTo>
                  <a:pt x="1569719" y="923544"/>
                </a:lnTo>
                <a:lnTo>
                  <a:pt x="1554479" y="871727"/>
                </a:lnTo>
                <a:lnTo>
                  <a:pt x="1536191" y="819912"/>
                </a:lnTo>
                <a:lnTo>
                  <a:pt x="1520952" y="768096"/>
                </a:lnTo>
                <a:lnTo>
                  <a:pt x="1502664" y="719327"/>
                </a:lnTo>
                <a:lnTo>
                  <a:pt x="1447800" y="582168"/>
                </a:lnTo>
                <a:lnTo>
                  <a:pt x="1411224" y="496824"/>
                </a:lnTo>
                <a:lnTo>
                  <a:pt x="1392936" y="457200"/>
                </a:lnTo>
                <a:lnTo>
                  <a:pt x="1371600" y="417575"/>
                </a:lnTo>
                <a:lnTo>
                  <a:pt x="1353312" y="377951"/>
                </a:lnTo>
                <a:lnTo>
                  <a:pt x="1331976" y="344424"/>
                </a:lnTo>
                <a:lnTo>
                  <a:pt x="1313688" y="307848"/>
                </a:lnTo>
                <a:lnTo>
                  <a:pt x="1292352" y="274320"/>
                </a:lnTo>
                <a:lnTo>
                  <a:pt x="1271015" y="243840"/>
                </a:lnTo>
                <a:lnTo>
                  <a:pt x="1252727" y="213360"/>
                </a:lnTo>
                <a:lnTo>
                  <a:pt x="1231391" y="185927"/>
                </a:lnTo>
                <a:lnTo>
                  <a:pt x="1167383" y="112775"/>
                </a:lnTo>
                <a:lnTo>
                  <a:pt x="1143000" y="91440"/>
                </a:lnTo>
                <a:lnTo>
                  <a:pt x="1121664" y="73151"/>
                </a:lnTo>
                <a:lnTo>
                  <a:pt x="1100327" y="57912"/>
                </a:lnTo>
                <a:close/>
              </a:path>
              <a:path w="1871979" h="6278880">
                <a:moveTo>
                  <a:pt x="893063" y="70103"/>
                </a:moveTo>
                <a:lnTo>
                  <a:pt x="890015" y="70103"/>
                </a:lnTo>
                <a:lnTo>
                  <a:pt x="886967" y="73151"/>
                </a:lnTo>
                <a:lnTo>
                  <a:pt x="893063" y="7010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804163"/>
            <a:ext cx="563054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dirty="0">
                <a:latin typeface="Arial"/>
                <a:cs typeface="Arial"/>
              </a:rPr>
              <a:t>Mapping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0000FF"/>
                </a:solidFill>
                <a:latin typeface="Arial"/>
                <a:cs typeface="Arial"/>
              </a:rPr>
              <a:t>PM</a:t>
            </a:r>
            <a:r>
              <a:rPr sz="2000" b="1" spc="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processes</a:t>
            </a:r>
            <a:r>
              <a:rPr sz="2000" b="1" spc="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to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3200"/>
                </a:solidFill>
                <a:latin typeface="Arial"/>
                <a:cs typeface="Arial"/>
              </a:rPr>
              <a:t>Life </a:t>
            </a:r>
            <a:r>
              <a:rPr sz="2000" b="1" spc="-15" dirty="0">
                <a:solidFill>
                  <a:srgbClr val="FF3200"/>
                </a:solidFill>
                <a:latin typeface="Arial"/>
                <a:cs typeface="Arial"/>
              </a:rPr>
              <a:t>Cycle</a:t>
            </a:r>
            <a:r>
              <a:rPr sz="2000" b="1" spc="6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FF3200"/>
                </a:solidFill>
                <a:latin typeface="Arial"/>
                <a:cs typeface="Arial"/>
              </a:rPr>
              <a:t>Phases…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21208" y="1435608"/>
          <a:ext cx="8991600" cy="50962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/>
                <a:gridCol w="838200"/>
                <a:gridCol w="1981200"/>
                <a:gridCol w="1447800"/>
                <a:gridCol w="1905000"/>
                <a:gridCol w="1066800"/>
              </a:tblGrid>
              <a:tr h="7254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PM</a:t>
                      </a:r>
                      <a:r>
                        <a:rPr sz="16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Knowledge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 marR="18478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Initiatin  g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Planning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Executing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Controlling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Closing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82058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Communicatons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89535">
                        <a:lnSpc>
                          <a:spcPts val="1905"/>
                        </a:lnSpc>
                        <a:spcBef>
                          <a:spcPts val="115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Management</a:t>
                      </a:r>
                      <a:r>
                        <a:rPr sz="1600" spc="-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(4)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5" dirty="0">
                          <a:latin typeface="Arial MT"/>
                          <a:cs typeface="Arial MT"/>
                        </a:rPr>
                        <a:t>Comm.</a:t>
                      </a:r>
                      <a:r>
                        <a:rPr sz="1600" spc="-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Planning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9535" marR="3251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Information 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Distribution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9535" marR="6369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Performance 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reporting,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10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835"/>
                        </a:lnSpc>
                      </a:pPr>
                      <a:r>
                        <a:rPr sz="1600" spc="-10" dirty="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Manage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Stakeholders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5754">
                <a:tc>
                  <a:txBody>
                    <a:bodyPr/>
                    <a:lstStyle/>
                    <a:p>
                      <a:pPr marL="89535" marR="1670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Risk </a:t>
                      </a:r>
                      <a:r>
                        <a:rPr sz="1600" spc="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Management</a:t>
                      </a:r>
                      <a:r>
                        <a:rPr sz="1600" spc="-8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(6)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 marR="246379">
                        <a:lnSpc>
                          <a:spcPct val="80000"/>
                        </a:lnSpc>
                        <a:spcBef>
                          <a:spcPts val="29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Risk</a:t>
                      </a:r>
                      <a:r>
                        <a:rPr sz="1600" spc="-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Management </a:t>
                      </a:r>
                      <a:r>
                        <a:rPr sz="1600" spc="-4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Planning,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 marR="21590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Risk</a:t>
                      </a:r>
                      <a:r>
                        <a:rPr sz="16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monitoring</a:t>
                      </a:r>
                      <a:r>
                        <a:rPr sz="16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&amp; </a:t>
                      </a:r>
                      <a:r>
                        <a:rPr sz="1600" spc="-4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control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26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835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Risk</a:t>
                      </a:r>
                      <a:r>
                        <a:rPr sz="1600" spc="-75" dirty="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identification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,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64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 marR="472440">
                        <a:lnSpc>
                          <a:spcPts val="1540"/>
                        </a:lnSpc>
                        <a:spcBef>
                          <a:spcPts val="670"/>
                        </a:spcBef>
                      </a:pPr>
                      <a:r>
                        <a:rPr sz="16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Qualitative</a:t>
                      </a:r>
                      <a:r>
                        <a:rPr sz="1600" spc="-10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Risk </a:t>
                      </a:r>
                      <a:r>
                        <a:rPr sz="1600" spc="-43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analysis,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850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261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 marR="225425">
                        <a:lnSpc>
                          <a:spcPts val="1540"/>
                        </a:lnSpc>
                        <a:spcBef>
                          <a:spcPts val="67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Qualitative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Risk 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analysis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, Risk </a:t>
                      </a:r>
                      <a:r>
                        <a:rPr sz="1600" spc="5" dirty="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response</a:t>
                      </a:r>
                      <a:r>
                        <a:rPr sz="1600" spc="-40" dirty="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planning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850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1914">
                <a:tc>
                  <a:txBody>
                    <a:bodyPr/>
                    <a:lstStyle/>
                    <a:p>
                      <a:pPr marL="89535">
                        <a:lnSpc>
                          <a:spcPts val="1905"/>
                        </a:lnSpc>
                        <a:spcBef>
                          <a:spcPts val="29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Procurement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905"/>
                        </a:lnSpc>
                        <a:spcBef>
                          <a:spcPts val="29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Plan</a:t>
                      </a:r>
                      <a:r>
                        <a:rPr sz="16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Purchases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905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Request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905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Contract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905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Contract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43839">
                <a:tc>
                  <a:txBody>
                    <a:bodyPr/>
                    <a:lstStyle/>
                    <a:p>
                      <a:pPr marL="89535">
                        <a:lnSpc>
                          <a:spcPts val="182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Management</a:t>
                      </a:r>
                      <a:r>
                        <a:rPr sz="16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(6)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820"/>
                        </a:lnSpc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an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d</a:t>
                      </a:r>
                      <a:r>
                        <a:rPr sz="1600" spc="-11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Acquisitions,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82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Seller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820"/>
                        </a:lnSpc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Administration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82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Closure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820"/>
                        </a:lnSpc>
                      </a:pPr>
                      <a:r>
                        <a:rPr sz="16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Plan</a:t>
                      </a:r>
                      <a:r>
                        <a:rPr sz="1600" spc="-4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Contracting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82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Responses,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87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835"/>
                        </a:lnSpc>
                      </a:pPr>
                      <a:r>
                        <a:rPr sz="16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Select</a:t>
                      </a:r>
                      <a:r>
                        <a:rPr sz="1600" spc="-8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Seller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7732" y="569467"/>
            <a:ext cx="196786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i="1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600" i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22340" y="587755"/>
            <a:ext cx="20135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Project</a:t>
            </a:r>
            <a:r>
              <a:rPr sz="1600" b="1" i="1" spc="-25" dirty="0">
                <a:solidFill>
                  <a:srgbClr val="656599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Management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981200"/>
            <a:ext cx="8232648" cy="7924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3139" y="1148588"/>
            <a:ext cx="5690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Software</a:t>
            </a:r>
            <a:r>
              <a:rPr sz="3600" spc="-110" dirty="0"/>
              <a:t> </a:t>
            </a:r>
            <a:r>
              <a:rPr sz="3600" dirty="0"/>
              <a:t>Project</a:t>
            </a:r>
            <a:r>
              <a:rPr sz="3600" spc="-35" dirty="0"/>
              <a:t> </a:t>
            </a:r>
            <a:r>
              <a:rPr sz="3600" dirty="0"/>
              <a:t>Planning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45539" y="2090419"/>
            <a:ext cx="8070850" cy="391795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56870" marR="63500" indent="-344805">
              <a:lnSpc>
                <a:spcPts val="2110"/>
              </a:lnSpc>
              <a:spcBef>
                <a:spcPts val="620"/>
              </a:spcBef>
              <a:buClr>
                <a:srgbClr val="00007C"/>
              </a:buClr>
              <a:buSzPct val="75000"/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2200" b="1" dirty="0">
                <a:latin typeface="Arial"/>
                <a:cs typeface="Arial"/>
              </a:rPr>
              <a:t>The purpose of the </a:t>
            </a:r>
            <a:r>
              <a:rPr sz="2200" b="1" spc="-5" dirty="0">
                <a:latin typeface="Arial"/>
                <a:cs typeface="Arial"/>
              </a:rPr>
              <a:t>Project </a:t>
            </a:r>
            <a:r>
              <a:rPr sz="2200" b="1" dirty="0">
                <a:latin typeface="Arial"/>
                <a:cs typeface="Arial"/>
              </a:rPr>
              <a:t>Plan is to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define and establish </a:t>
            </a:r>
            <a:r>
              <a:rPr sz="2200" b="1" spc="-6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the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management </a:t>
            </a:r>
            <a:r>
              <a:rPr sz="2200" b="1" spc="-5" dirty="0">
                <a:solidFill>
                  <a:srgbClr val="0000FF"/>
                </a:solidFill>
                <a:latin typeface="Arial"/>
                <a:cs typeface="Arial"/>
              </a:rPr>
              <a:t>strategy </a:t>
            </a:r>
            <a:r>
              <a:rPr sz="2200" b="1" dirty="0">
                <a:latin typeface="Arial"/>
                <a:cs typeface="Arial"/>
              </a:rPr>
              <a:t>for </a:t>
            </a:r>
            <a:r>
              <a:rPr sz="2200" b="1" spc="-5" dirty="0">
                <a:solidFill>
                  <a:srgbClr val="0000FF"/>
                </a:solidFill>
                <a:latin typeface="Arial"/>
                <a:cs typeface="Arial"/>
              </a:rPr>
              <a:t>achieving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the goals </a:t>
            </a:r>
            <a:r>
              <a:rPr sz="2200" b="1" dirty="0">
                <a:latin typeface="Arial"/>
                <a:cs typeface="Arial"/>
              </a:rPr>
              <a:t>of </a:t>
            </a:r>
            <a:r>
              <a:rPr sz="2200" b="1" spc="-5" dirty="0">
                <a:latin typeface="Arial"/>
                <a:cs typeface="Arial"/>
              </a:rPr>
              <a:t>the 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project.</a:t>
            </a:r>
            <a:endParaRPr sz="22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1075"/>
              </a:spcBef>
              <a:buClr>
                <a:srgbClr val="00007C"/>
              </a:buClr>
              <a:buSzPct val="75000"/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2200" b="1" dirty="0">
                <a:latin typeface="Arial"/>
                <a:cs typeface="Arial"/>
              </a:rPr>
              <a:t>The </a:t>
            </a:r>
            <a:r>
              <a:rPr sz="2200" b="1" spc="-5" dirty="0">
                <a:latin typeface="Arial"/>
                <a:cs typeface="Arial"/>
              </a:rPr>
              <a:t>project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development</a:t>
            </a:r>
            <a:r>
              <a:rPr sz="2200" b="1" dirty="0">
                <a:latin typeface="Arial"/>
                <a:cs typeface="Arial"/>
              </a:rPr>
              <a:t> plan is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used </a:t>
            </a:r>
            <a:r>
              <a:rPr sz="2200" b="1" spc="-5" dirty="0">
                <a:latin typeface="Arial"/>
                <a:cs typeface="Arial"/>
              </a:rPr>
              <a:t>to: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075"/>
              </a:spcBef>
              <a:buClr>
                <a:srgbClr val="9999CC"/>
              </a:buClr>
              <a:buSzPct val="80555"/>
              <a:buFont typeface="Times New Roman"/>
              <a:buChar char="•"/>
              <a:tabLst>
                <a:tab pos="756285" algn="l"/>
                <a:tab pos="756920" algn="l"/>
              </a:tabLst>
            </a:pPr>
            <a:r>
              <a:rPr sz="1800" b="1" dirty="0">
                <a:latin typeface="Arial"/>
                <a:cs typeface="Arial"/>
              </a:rPr>
              <a:t>Guide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project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execution.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860"/>
              </a:spcBef>
              <a:buClr>
                <a:srgbClr val="9999CC"/>
              </a:buClr>
              <a:buSzPct val="80555"/>
              <a:buFont typeface="Times New Roman"/>
              <a:buChar char="•"/>
              <a:tabLst>
                <a:tab pos="756285" algn="l"/>
                <a:tab pos="756920" algn="l"/>
              </a:tabLst>
            </a:pPr>
            <a:r>
              <a:rPr sz="1800" b="1" dirty="0">
                <a:latin typeface="Arial"/>
                <a:cs typeface="Arial"/>
              </a:rPr>
              <a:t>Document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project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planning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assumptions.</a:t>
            </a:r>
            <a:endParaRPr sz="1800">
              <a:latin typeface="Arial"/>
              <a:cs typeface="Arial"/>
            </a:endParaRPr>
          </a:p>
          <a:p>
            <a:pPr marL="756285" marR="778510" lvl="1" indent="-287020">
              <a:lnSpc>
                <a:spcPct val="80000"/>
              </a:lnSpc>
              <a:spcBef>
                <a:spcPts val="1300"/>
              </a:spcBef>
              <a:buClr>
                <a:srgbClr val="9999CC"/>
              </a:buClr>
              <a:buSzPct val="80555"/>
              <a:buFont typeface="Times New Roman"/>
              <a:buChar char="•"/>
              <a:tabLst>
                <a:tab pos="756285" algn="l"/>
                <a:tab pos="756920" algn="l"/>
              </a:tabLst>
            </a:pPr>
            <a:r>
              <a:rPr sz="1800" b="1" dirty="0">
                <a:latin typeface="Arial"/>
                <a:cs typeface="Arial"/>
              </a:rPr>
              <a:t>Document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project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planning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decisions</a:t>
            </a:r>
            <a:r>
              <a:rPr sz="1800" b="1" spc="-10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regarding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alternatives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chosen.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865"/>
              </a:spcBef>
              <a:buClr>
                <a:srgbClr val="9999CC"/>
              </a:buClr>
              <a:buSzPct val="80555"/>
              <a:buFont typeface="Times New Roman"/>
              <a:buChar char="•"/>
              <a:tabLst>
                <a:tab pos="756285" algn="l"/>
                <a:tab pos="756920" algn="l"/>
              </a:tabLst>
            </a:pPr>
            <a:r>
              <a:rPr sz="1800" b="1" dirty="0">
                <a:latin typeface="Arial"/>
                <a:cs typeface="Arial"/>
              </a:rPr>
              <a:t>Facilitate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communication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among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stakeholders.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860"/>
              </a:spcBef>
              <a:buClr>
                <a:srgbClr val="9999CC"/>
              </a:buClr>
              <a:buSzPct val="80555"/>
              <a:buFont typeface="Times New Roman"/>
              <a:buChar char="•"/>
              <a:tabLst>
                <a:tab pos="756285" algn="l"/>
                <a:tab pos="756920" algn="l"/>
              </a:tabLst>
            </a:pPr>
            <a:r>
              <a:rPr sz="1800" b="1" spc="-5" dirty="0">
                <a:latin typeface="Arial"/>
                <a:cs typeface="Arial"/>
              </a:rPr>
              <a:t>Define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key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management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reviews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(as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content,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extent,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and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timing).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865"/>
              </a:spcBef>
              <a:buClr>
                <a:srgbClr val="9999CC"/>
              </a:buClr>
              <a:buSzPct val="80555"/>
              <a:buFont typeface="Times New Roman"/>
              <a:buChar char="•"/>
              <a:tabLst>
                <a:tab pos="756285" algn="l"/>
                <a:tab pos="756920" algn="l"/>
              </a:tabLst>
            </a:pPr>
            <a:r>
              <a:rPr sz="1800" b="1" dirty="0">
                <a:latin typeface="Arial"/>
                <a:cs typeface="Arial"/>
              </a:rPr>
              <a:t>Provide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baseline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for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progress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measurement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and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project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control.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7732" y="569467"/>
            <a:ext cx="196786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i="1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600" b="0" i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0" i="1" spc="-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22340" y="587755"/>
            <a:ext cx="20135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Project</a:t>
            </a:r>
            <a:r>
              <a:rPr sz="1600" b="1" i="1" spc="-25" dirty="0">
                <a:solidFill>
                  <a:srgbClr val="656599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Management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981200"/>
            <a:ext cx="8232648" cy="7924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93139" y="1148588"/>
            <a:ext cx="8416290" cy="4134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Detailed</a:t>
            </a:r>
            <a:r>
              <a:rPr sz="3600" b="1" spc="-2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Plan</a:t>
            </a:r>
            <a:r>
              <a:rPr sz="3600" b="1" spc="-25" dirty="0">
                <a:latin typeface="Arial"/>
                <a:cs typeface="Arial"/>
              </a:rPr>
              <a:t> </a:t>
            </a:r>
            <a:r>
              <a:rPr sz="3600" b="1" spc="-10" dirty="0">
                <a:latin typeface="Arial"/>
                <a:cs typeface="Arial"/>
              </a:rPr>
              <a:t>Development</a:t>
            </a:r>
            <a:endParaRPr sz="360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  <a:spcBef>
                <a:spcPts val="2725"/>
              </a:spcBef>
            </a:pPr>
            <a:r>
              <a:rPr sz="1400" b="1" spc="-15" dirty="0">
                <a:latin typeface="Arial"/>
                <a:cs typeface="Arial"/>
              </a:rPr>
              <a:t>Inputs</a:t>
            </a:r>
            <a:endParaRPr sz="1400">
              <a:latin typeface="Arial"/>
              <a:cs typeface="Arial"/>
            </a:endParaRPr>
          </a:p>
          <a:p>
            <a:pPr marL="509270" indent="-344805">
              <a:lnSpc>
                <a:spcPct val="100000"/>
              </a:lnSpc>
              <a:spcBef>
                <a:spcPts val="675"/>
              </a:spcBef>
              <a:buClr>
                <a:srgbClr val="00007C"/>
              </a:buClr>
              <a:buSzPct val="75000"/>
              <a:buFont typeface="Times New Roman"/>
              <a:buChar char="•"/>
              <a:tabLst>
                <a:tab pos="509270" algn="l"/>
                <a:tab pos="509905" algn="l"/>
              </a:tabLst>
            </a:pPr>
            <a:r>
              <a:rPr sz="1400" b="1" spc="-15" dirty="0">
                <a:latin typeface="Arial"/>
                <a:cs typeface="Arial"/>
              </a:rPr>
              <a:t>Other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planning</a:t>
            </a:r>
            <a:r>
              <a:rPr sz="1400" b="1" spc="25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outputs</a:t>
            </a:r>
            <a:endParaRPr sz="1400">
              <a:latin typeface="Arial"/>
              <a:cs typeface="Arial"/>
            </a:endParaRPr>
          </a:p>
          <a:p>
            <a:pPr marL="908685" lvl="1" indent="-287020">
              <a:lnSpc>
                <a:spcPct val="100000"/>
              </a:lnSpc>
              <a:spcBef>
                <a:spcPts val="680"/>
              </a:spcBef>
              <a:buClr>
                <a:srgbClr val="9999CC"/>
              </a:buClr>
              <a:buSzPct val="79166"/>
              <a:buFont typeface="Times New Roman"/>
              <a:buChar char="•"/>
              <a:tabLst>
                <a:tab pos="908685" algn="l"/>
                <a:tab pos="909319" algn="l"/>
              </a:tabLst>
            </a:pPr>
            <a:r>
              <a:rPr sz="1200" b="1" dirty="0">
                <a:latin typeface="Arial"/>
                <a:cs typeface="Arial"/>
              </a:rPr>
              <a:t>Outputs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of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the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planning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processes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in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the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other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knowledge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areas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(scope,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Time,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Risk,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Resource,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Cost….)</a:t>
            </a:r>
            <a:endParaRPr sz="1200">
              <a:latin typeface="Arial"/>
              <a:cs typeface="Arial"/>
            </a:endParaRPr>
          </a:p>
          <a:p>
            <a:pPr marL="509270" indent="-344805">
              <a:lnSpc>
                <a:spcPct val="100000"/>
              </a:lnSpc>
              <a:spcBef>
                <a:spcPts val="565"/>
              </a:spcBef>
              <a:buClr>
                <a:srgbClr val="00007C"/>
              </a:buClr>
              <a:buSzPct val="75000"/>
              <a:buFont typeface="Times New Roman"/>
              <a:buChar char="•"/>
              <a:tabLst>
                <a:tab pos="509270" algn="l"/>
                <a:tab pos="509905" algn="l"/>
              </a:tabLst>
            </a:pPr>
            <a:r>
              <a:rPr sz="1400" b="1" spc="-10" dirty="0">
                <a:latin typeface="Arial"/>
                <a:cs typeface="Arial"/>
              </a:rPr>
              <a:t>Historical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information</a:t>
            </a:r>
            <a:endParaRPr sz="1400">
              <a:latin typeface="Arial"/>
              <a:cs typeface="Arial"/>
            </a:endParaRPr>
          </a:p>
          <a:p>
            <a:pPr marL="908685" lvl="1" indent="-287020">
              <a:lnSpc>
                <a:spcPct val="100000"/>
              </a:lnSpc>
              <a:spcBef>
                <a:spcPts val="680"/>
              </a:spcBef>
              <a:buClr>
                <a:srgbClr val="9999CC"/>
              </a:buClr>
              <a:buSzPct val="79166"/>
              <a:buFont typeface="Times New Roman"/>
              <a:buChar char="•"/>
              <a:tabLst>
                <a:tab pos="908685" algn="l"/>
                <a:tab pos="909319" algn="l"/>
              </a:tabLst>
            </a:pPr>
            <a:r>
              <a:rPr sz="1200" b="1" dirty="0">
                <a:latin typeface="Arial"/>
                <a:cs typeface="Arial"/>
              </a:rPr>
              <a:t>Estimating databases,</a:t>
            </a:r>
            <a:r>
              <a:rPr sz="1200" b="1" spc="-7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record</a:t>
            </a:r>
            <a:r>
              <a:rPr sz="1200" b="1" dirty="0">
                <a:latin typeface="Arial"/>
                <a:cs typeface="Arial"/>
              </a:rPr>
              <a:t>s</a:t>
            </a:r>
            <a:r>
              <a:rPr sz="1200" b="1" spc="-5" dirty="0">
                <a:latin typeface="Arial"/>
                <a:cs typeface="Arial"/>
              </a:rPr>
              <a:t> o</a:t>
            </a:r>
            <a:r>
              <a:rPr sz="1200" b="1" dirty="0">
                <a:latin typeface="Arial"/>
                <a:cs typeface="Arial"/>
              </a:rPr>
              <a:t>f</a:t>
            </a:r>
            <a:r>
              <a:rPr sz="1200" b="1" spc="-5" dirty="0">
                <a:latin typeface="Arial"/>
                <a:cs typeface="Arial"/>
              </a:rPr>
              <a:t> pas</a:t>
            </a:r>
            <a:r>
              <a:rPr sz="1200" b="1" dirty="0">
                <a:latin typeface="Arial"/>
                <a:cs typeface="Arial"/>
              </a:rPr>
              <a:t>t</a:t>
            </a:r>
            <a:r>
              <a:rPr sz="1200" b="1" spc="-5" dirty="0">
                <a:latin typeface="Arial"/>
                <a:cs typeface="Arial"/>
              </a:rPr>
              <a:t> projec</a:t>
            </a:r>
            <a:r>
              <a:rPr sz="1200" b="1" dirty="0">
                <a:latin typeface="Arial"/>
                <a:cs typeface="Arial"/>
              </a:rPr>
              <a:t>t</a:t>
            </a:r>
            <a:r>
              <a:rPr sz="1200" b="1" spc="-5" dirty="0">
                <a:latin typeface="Arial"/>
                <a:cs typeface="Arial"/>
              </a:rPr>
              <a:t> performance</a:t>
            </a:r>
            <a:endParaRPr sz="1200">
              <a:latin typeface="Arial"/>
              <a:cs typeface="Arial"/>
            </a:endParaRPr>
          </a:p>
          <a:p>
            <a:pPr marL="509270" indent="-345440">
              <a:lnSpc>
                <a:spcPct val="100000"/>
              </a:lnSpc>
              <a:spcBef>
                <a:spcPts val="570"/>
              </a:spcBef>
              <a:buClr>
                <a:srgbClr val="00007C"/>
              </a:buClr>
              <a:buSzPct val="75000"/>
              <a:buFont typeface="Times New Roman"/>
              <a:buChar char="•"/>
              <a:tabLst>
                <a:tab pos="509270" algn="l"/>
                <a:tab pos="509905" algn="l"/>
              </a:tabLst>
            </a:pPr>
            <a:r>
              <a:rPr sz="1400" b="1" spc="-10" dirty="0">
                <a:latin typeface="Arial"/>
                <a:cs typeface="Arial"/>
              </a:rPr>
              <a:t>Organizational</a:t>
            </a:r>
            <a:r>
              <a:rPr sz="1400" b="1" spc="2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policies</a:t>
            </a:r>
            <a:endParaRPr sz="1400">
              <a:latin typeface="Arial"/>
              <a:cs typeface="Arial"/>
            </a:endParaRPr>
          </a:p>
          <a:p>
            <a:pPr marL="908685" lvl="1" indent="-287655">
              <a:lnSpc>
                <a:spcPct val="100000"/>
              </a:lnSpc>
              <a:spcBef>
                <a:spcPts val="680"/>
              </a:spcBef>
              <a:buClr>
                <a:srgbClr val="9999CC"/>
              </a:buClr>
              <a:buSzPct val="79166"/>
              <a:buFont typeface="Times New Roman"/>
              <a:buChar char="•"/>
              <a:tabLst>
                <a:tab pos="908685" algn="l"/>
                <a:tab pos="909319" algn="l"/>
              </a:tabLst>
            </a:pPr>
            <a:r>
              <a:rPr sz="1200" b="1" dirty="0">
                <a:latin typeface="Arial"/>
                <a:cs typeface="Arial"/>
              </a:rPr>
              <a:t>Formal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and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informal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policies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including</a:t>
            </a:r>
            <a:endParaRPr sz="1200">
              <a:latin typeface="Arial"/>
              <a:cs typeface="Arial"/>
            </a:endParaRPr>
          </a:p>
          <a:p>
            <a:pPr marL="1308100" lvl="2" indent="-229235">
              <a:lnSpc>
                <a:spcPct val="100000"/>
              </a:lnSpc>
              <a:spcBef>
                <a:spcPts val="575"/>
              </a:spcBef>
              <a:buClr>
                <a:srgbClr val="00007C"/>
              </a:buClr>
              <a:buSzPct val="66666"/>
              <a:buFont typeface="Times New Roman"/>
              <a:buChar char="•"/>
              <a:tabLst>
                <a:tab pos="1307465" algn="l"/>
                <a:tab pos="1308100" algn="l"/>
              </a:tabLst>
            </a:pPr>
            <a:r>
              <a:rPr sz="1200" b="1" spc="-5" dirty="0">
                <a:latin typeface="Arial"/>
                <a:cs typeface="Arial"/>
              </a:rPr>
              <a:t>Quality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management</a:t>
            </a:r>
            <a:endParaRPr sz="1200">
              <a:latin typeface="Arial"/>
              <a:cs typeface="Arial"/>
            </a:endParaRPr>
          </a:p>
          <a:p>
            <a:pPr marL="1308100" lvl="2" indent="-229235">
              <a:lnSpc>
                <a:spcPct val="100000"/>
              </a:lnSpc>
              <a:spcBef>
                <a:spcPts val="575"/>
              </a:spcBef>
              <a:buClr>
                <a:srgbClr val="00007C"/>
              </a:buClr>
              <a:buSzPct val="66666"/>
              <a:buFont typeface="Times New Roman"/>
              <a:buChar char="•"/>
              <a:tabLst>
                <a:tab pos="1307465" algn="l"/>
                <a:tab pos="1308100" algn="l"/>
              </a:tabLst>
            </a:pPr>
            <a:r>
              <a:rPr sz="1200" b="1" spc="-5" dirty="0">
                <a:latin typeface="Arial"/>
                <a:cs typeface="Arial"/>
              </a:rPr>
              <a:t>Personnel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management</a:t>
            </a:r>
            <a:endParaRPr sz="1200">
              <a:latin typeface="Arial"/>
              <a:cs typeface="Arial"/>
            </a:endParaRPr>
          </a:p>
          <a:p>
            <a:pPr marL="1308100" lvl="2" indent="-229235">
              <a:lnSpc>
                <a:spcPct val="100000"/>
              </a:lnSpc>
              <a:spcBef>
                <a:spcPts val="580"/>
              </a:spcBef>
              <a:buClr>
                <a:srgbClr val="00007C"/>
              </a:buClr>
              <a:buSzPct val="66666"/>
              <a:buFont typeface="Times New Roman"/>
              <a:buChar char="•"/>
              <a:tabLst>
                <a:tab pos="1307465" algn="l"/>
                <a:tab pos="1308100" algn="l"/>
              </a:tabLst>
            </a:pPr>
            <a:r>
              <a:rPr sz="1200" b="1" dirty="0">
                <a:latin typeface="Arial"/>
                <a:cs typeface="Arial"/>
              </a:rPr>
              <a:t>Financial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controls</a:t>
            </a:r>
            <a:endParaRPr sz="1200">
              <a:latin typeface="Arial"/>
              <a:cs typeface="Arial"/>
            </a:endParaRPr>
          </a:p>
          <a:p>
            <a:pPr marL="509270" indent="-345440">
              <a:lnSpc>
                <a:spcPct val="100000"/>
              </a:lnSpc>
              <a:spcBef>
                <a:spcPts val="565"/>
              </a:spcBef>
              <a:buClr>
                <a:srgbClr val="00007C"/>
              </a:buClr>
              <a:buSzPct val="75000"/>
              <a:buFont typeface="Times New Roman"/>
              <a:buChar char="•"/>
              <a:tabLst>
                <a:tab pos="509270" algn="l"/>
                <a:tab pos="509905" algn="l"/>
              </a:tabLst>
            </a:pPr>
            <a:r>
              <a:rPr sz="1400" b="1" spc="-10" dirty="0">
                <a:latin typeface="Arial"/>
                <a:cs typeface="Arial"/>
              </a:rPr>
              <a:t>Constraints</a:t>
            </a:r>
            <a:endParaRPr sz="1400">
              <a:latin typeface="Arial"/>
              <a:cs typeface="Arial"/>
            </a:endParaRPr>
          </a:p>
          <a:p>
            <a:pPr marL="908685" lvl="1" indent="-287655">
              <a:lnSpc>
                <a:spcPct val="100000"/>
              </a:lnSpc>
              <a:spcBef>
                <a:spcPts val="680"/>
              </a:spcBef>
              <a:buClr>
                <a:srgbClr val="9999CC"/>
              </a:buClr>
              <a:buSzPct val="79166"/>
              <a:buFont typeface="Times New Roman"/>
              <a:buChar char="•"/>
              <a:tabLst>
                <a:tab pos="908685" algn="l"/>
                <a:tab pos="909319" algn="l"/>
              </a:tabLst>
            </a:pPr>
            <a:r>
              <a:rPr sz="1200" b="1" dirty="0">
                <a:latin typeface="Arial"/>
                <a:cs typeface="Arial"/>
              </a:rPr>
              <a:t>Factors</a:t>
            </a:r>
            <a:r>
              <a:rPr sz="1200" b="1" spc="-8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that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limit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the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team’s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options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5539" y="5373115"/>
            <a:ext cx="7239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00007C"/>
                </a:solidFill>
                <a:latin typeface="Times New Roman"/>
                <a:cs typeface="Times New Roman"/>
              </a:rPr>
              <a:t>•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5539" y="5230030"/>
            <a:ext cx="4186554" cy="141859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402590">
              <a:lnSpc>
                <a:spcPct val="100000"/>
              </a:lnSpc>
              <a:spcBef>
                <a:spcPts val="880"/>
              </a:spcBef>
            </a:pPr>
            <a:r>
              <a:rPr sz="1400" b="1" spc="-15" dirty="0">
                <a:latin typeface="Arial"/>
                <a:cs typeface="Arial"/>
              </a:rPr>
              <a:t>Assumptions</a:t>
            </a:r>
            <a:endParaRPr sz="1400">
              <a:latin typeface="Arial"/>
              <a:cs typeface="Arial"/>
            </a:endParaRPr>
          </a:p>
          <a:p>
            <a:pPr marL="756285" indent="-287020">
              <a:lnSpc>
                <a:spcPct val="100000"/>
              </a:lnSpc>
              <a:spcBef>
                <a:spcPts val="680"/>
              </a:spcBef>
              <a:buClr>
                <a:srgbClr val="9999CC"/>
              </a:buClr>
              <a:buSzPct val="79166"/>
              <a:buFont typeface="Times New Roman"/>
              <a:buChar char="•"/>
              <a:tabLst>
                <a:tab pos="756285" algn="l"/>
                <a:tab pos="756920" algn="l"/>
              </a:tabLst>
            </a:pPr>
            <a:r>
              <a:rPr sz="1200" b="1" dirty="0">
                <a:latin typeface="Arial"/>
                <a:cs typeface="Arial"/>
              </a:rPr>
              <a:t>Factors</a:t>
            </a:r>
            <a:r>
              <a:rPr sz="1200" b="1" spc="-8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that</a:t>
            </a:r>
            <a:r>
              <a:rPr sz="1200" b="1" spc="-5" dirty="0">
                <a:latin typeface="Arial"/>
                <a:cs typeface="Arial"/>
              </a:rPr>
              <a:t> are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considered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true,</a:t>
            </a:r>
            <a:r>
              <a:rPr sz="1200" b="1" spc="-5" dirty="0">
                <a:latin typeface="Arial"/>
                <a:cs typeface="Arial"/>
              </a:rPr>
              <a:t> real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or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certain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400" b="1" spc="-15" dirty="0">
                <a:latin typeface="Arial"/>
                <a:cs typeface="Arial"/>
              </a:rPr>
              <a:t>Outputs</a:t>
            </a:r>
            <a:endParaRPr sz="1400">
              <a:latin typeface="Arial"/>
              <a:cs typeface="Arial"/>
            </a:endParaRPr>
          </a:p>
          <a:p>
            <a:pPr marL="756285" indent="-287020">
              <a:lnSpc>
                <a:spcPct val="100000"/>
              </a:lnSpc>
              <a:spcBef>
                <a:spcPts val="680"/>
              </a:spcBef>
              <a:buClr>
                <a:srgbClr val="9999CC"/>
              </a:buClr>
              <a:buSzPct val="79166"/>
              <a:buFont typeface="Times New Roman"/>
              <a:buChar char="•"/>
              <a:tabLst>
                <a:tab pos="756285" algn="l"/>
                <a:tab pos="756920" algn="l"/>
              </a:tabLst>
            </a:pPr>
            <a:r>
              <a:rPr sz="1200" b="1" dirty="0">
                <a:latin typeface="Arial"/>
                <a:cs typeface="Arial"/>
              </a:rPr>
              <a:t>Project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Plan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(Proposal)</a:t>
            </a:r>
            <a:endParaRPr sz="1200">
              <a:latin typeface="Arial"/>
              <a:cs typeface="Arial"/>
            </a:endParaRPr>
          </a:p>
          <a:p>
            <a:pPr marL="756285" indent="-287020">
              <a:lnSpc>
                <a:spcPct val="100000"/>
              </a:lnSpc>
              <a:spcBef>
                <a:spcPts val="575"/>
              </a:spcBef>
              <a:buClr>
                <a:srgbClr val="9999CC"/>
              </a:buClr>
              <a:buSzPct val="79166"/>
              <a:buFont typeface="Times New Roman"/>
              <a:buChar char="•"/>
              <a:tabLst>
                <a:tab pos="756285" algn="l"/>
                <a:tab pos="756920" algn="l"/>
              </a:tabLst>
            </a:pPr>
            <a:r>
              <a:rPr sz="1200" b="1" dirty="0">
                <a:latin typeface="Arial"/>
                <a:cs typeface="Arial"/>
              </a:rPr>
              <a:t>Supporting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Details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7732" y="569467"/>
            <a:ext cx="196786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i="1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600" i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22340" y="587755"/>
            <a:ext cx="20135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Project</a:t>
            </a:r>
            <a:r>
              <a:rPr sz="1600" b="1" i="1" spc="-25" dirty="0">
                <a:solidFill>
                  <a:srgbClr val="656599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Management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3139" y="1148588"/>
            <a:ext cx="5029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Planning</a:t>
            </a:r>
            <a:r>
              <a:rPr sz="3600" spc="-90" dirty="0"/>
              <a:t> </a:t>
            </a:r>
            <a:r>
              <a:rPr sz="3600" dirty="0"/>
              <a:t>Process</a:t>
            </a:r>
            <a:r>
              <a:rPr sz="3600" spc="-35" dirty="0"/>
              <a:t> </a:t>
            </a:r>
            <a:r>
              <a:rPr sz="3600" dirty="0"/>
              <a:t>Flow</a:t>
            </a:r>
            <a:endParaRPr sz="36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981200"/>
            <a:ext cx="8232648" cy="43434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7732" y="569467"/>
            <a:ext cx="196786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i="1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600" b="0" i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0" i="1" spc="-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22340" y="587755"/>
            <a:ext cx="20135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Project</a:t>
            </a:r>
            <a:r>
              <a:rPr sz="1600" b="1" i="1" spc="-25" dirty="0">
                <a:solidFill>
                  <a:srgbClr val="656599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Management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981200"/>
            <a:ext cx="8232648" cy="7924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93139" y="1148588"/>
            <a:ext cx="7844155" cy="552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The</a:t>
            </a:r>
            <a:r>
              <a:rPr sz="3600" b="1" spc="-3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Project</a:t>
            </a:r>
            <a:r>
              <a:rPr sz="3600" b="1" spc="-3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Plan</a:t>
            </a:r>
            <a:endParaRPr sz="360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2670"/>
              </a:spcBef>
            </a:pPr>
            <a:r>
              <a:rPr sz="1600" b="1" spc="-5" dirty="0">
                <a:latin typeface="Arial"/>
                <a:cs typeface="Arial"/>
              </a:rPr>
              <a:t>Contents</a:t>
            </a:r>
            <a:endParaRPr sz="1600">
              <a:latin typeface="Arial"/>
              <a:cs typeface="Arial"/>
            </a:endParaRPr>
          </a:p>
          <a:p>
            <a:pPr marL="661670">
              <a:lnSpc>
                <a:spcPct val="100000"/>
              </a:lnSpc>
              <a:spcBef>
                <a:spcPts val="770"/>
              </a:spcBef>
            </a:pPr>
            <a:r>
              <a:rPr sz="1600" b="1" spc="5" dirty="0">
                <a:latin typeface="Arial"/>
                <a:cs typeface="Arial"/>
              </a:rPr>
              <a:t>Many</a:t>
            </a:r>
            <a:r>
              <a:rPr sz="1600" b="1" spc="-7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format;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5" dirty="0">
                <a:latin typeface="Arial"/>
                <a:cs typeface="Arial"/>
              </a:rPr>
              <a:t>common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sections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are: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(kathy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-62)</a:t>
            </a:r>
            <a:endParaRPr sz="1600">
              <a:latin typeface="Arial"/>
              <a:cs typeface="Arial"/>
            </a:endParaRPr>
          </a:p>
          <a:p>
            <a:pPr marL="661670" indent="-345440">
              <a:lnSpc>
                <a:spcPct val="100000"/>
              </a:lnSpc>
              <a:spcBef>
                <a:spcPts val="765"/>
              </a:spcBef>
              <a:buClr>
                <a:srgbClr val="00007C"/>
              </a:buClr>
              <a:buSzPct val="75000"/>
              <a:buFont typeface="Times New Roman"/>
              <a:buChar char="•"/>
              <a:tabLst>
                <a:tab pos="661670" algn="l"/>
                <a:tab pos="662305" algn="l"/>
              </a:tabLst>
            </a:pPr>
            <a:r>
              <a:rPr sz="1600" b="1" dirty="0">
                <a:latin typeface="Arial"/>
                <a:cs typeface="Arial"/>
              </a:rPr>
              <a:t>Introduction</a:t>
            </a:r>
            <a:r>
              <a:rPr sz="1600" b="1" spc="-7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or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Overview</a:t>
            </a:r>
            <a:endParaRPr sz="1600">
              <a:latin typeface="Arial"/>
              <a:cs typeface="Arial"/>
            </a:endParaRPr>
          </a:p>
          <a:p>
            <a:pPr marL="1061085" marR="5080" lvl="1" indent="-287020">
              <a:lnSpc>
                <a:spcPts val="1340"/>
              </a:lnSpc>
              <a:spcBef>
                <a:spcPts val="1105"/>
              </a:spcBef>
              <a:buClr>
                <a:srgbClr val="9999CC"/>
              </a:buClr>
              <a:buSzPct val="78571"/>
              <a:buFont typeface="Times New Roman"/>
              <a:buChar char="•"/>
              <a:tabLst>
                <a:tab pos="1061085" algn="l"/>
                <a:tab pos="1061720" algn="l"/>
              </a:tabLst>
            </a:pPr>
            <a:r>
              <a:rPr sz="1400" b="1" spc="-10" dirty="0">
                <a:latin typeface="Arial"/>
                <a:cs typeface="Arial"/>
              </a:rPr>
              <a:t>Project Name,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Description</a:t>
            </a:r>
            <a:r>
              <a:rPr sz="1400" b="1" spc="7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and Need </a:t>
            </a:r>
            <a:r>
              <a:rPr sz="1400" b="1" spc="-5" dirty="0">
                <a:latin typeface="Arial"/>
                <a:cs typeface="Arial"/>
              </a:rPr>
              <a:t>it</a:t>
            </a:r>
            <a:r>
              <a:rPr sz="1400" b="1" spc="-10" dirty="0">
                <a:latin typeface="Arial"/>
                <a:cs typeface="Arial"/>
              </a:rPr>
              <a:t> addresses,</a:t>
            </a:r>
            <a:r>
              <a:rPr sz="1400" b="1" spc="6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Sponsor's</a:t>
            </a:r>
            <a:r>
              <a:rPr sz="1400" b="1" spc="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name,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Name</a:t>
            </a:r>
            <a:r>
              <a:rPr sz="1400" b="1" spc="-5" dirty="0">
                <a:latin typeface="Arial"/>
                <a:cs typeface="Arial"/>
              </a:rPr>
              <a:t> of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PM, </a:t>
            </a:r>
            <a:r>
              <a:rPr sz="1400" b="1" spc="-37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Deliverables</a:t>
            </a:r>
            <a:r>
              <a:rPr sz="1400" b="1" spc="6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(Brief),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Reference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Material,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List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of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definitions.</a:t>
            </a:r>
            <a:endParaRPr sz="1400">
              <a:latin typeface="Arial"/>
              <a:cs typeface="Arial"/>
            </a:endParaRPr>
          </a:p>
          <a:p>
            <a:pPr marL="661670" indent="-345440">
              <a:lnSpc>
                <a:spcPct val="100000"/>
              </a:lnSpc>
              <a:spcBef>
                <a:spcPts val="680"/>
              </a:spcBef>
              <a:buClr>
                <a:srgbClr val="00007C"/>
              </a:buClr>
              <a:buSzPct val="75000"/>
              <a:buFont typeface="Times New Roman"/>
              <a:buChar char="•"/>
              <a:tabLst>
                <a:tab pos="661670" algn="l"/>
                <a:tab pos="662305" algn="l"/>
              </a:tabLst>
            </a:pPr>
            <a:r>
              <a:rPr sz="1600" b="1" spc="-5" dirty="0">
                <a:latin typeface="Arial"/>
                <a:cs typeface="Arial"/>
              </a:rPr>
              <a:t>Project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Organization</a:t>
            </a:r>
            <a:endParaRPr sz="1600">
              <a:latin typeface="Arial"/>
              <a:cs typeface="Arial"/>
            </a:endParaRPr>
          </a:p>
          <a:p>
            <a:pPr marL="1061085" lvl="1" indent="-287655">
              <a:lnSpc>
                <a:spcPct val="100000"/>
              </a:lnSpc>
              <a:spcBef>
                <a:spcPts val="775"/>
              </a:spcBef>
              <a:buClr>
                <a:srgbClr val="9999CC"/>
              </a:buClr>
              <a:buSzPct val="78571"/>
              <a:buFont typeface="Times New Roman"/>
              <a:buChar char="•"/>
              <a:tabLst>
                <a:tab pos="1061085" algn="l"/>
                <a:tab pos="1061720" algn="l"/>
              </a:tabLst>
            </a:pPr>
            <a:r>
              <a:rPr sz="1400" b="1" spc="-10" dirty="0">
                <a:latin typeface="Arial"/>
                <a:cs typeface="Arial"/>
              </a:rPr>
              <a:t>Org.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chart, Responsibilities,</a:t>
            </a:r>
            <a:r>
              <a:rPr sz="1400" b="1" spc="9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Other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Org. or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process related info.</a:t>
            </a:r>
            <a:endParaRPr sz="1400">
              <a:latin typeface="Arial"/>
              <a:cs typeface="Arial"/>
            </a:endParaRPr>
          </a:p>
          <a:p>
            <a:pPr marL="661670" indent="-345440">
              <a:lnSpc>
                <a:spcPct val="100000"/>
              </a:lnSpc>
              <a:spcBef>
                <a:spcPts val="665"/>
              </a:spcBef>
              <a:buClr>
                <a:srgbClr val="00007C"/>
              </a:buClr>
              <a:buSzPct val="75000"/>
              <a:buFont typeface="Times New Roman"/>
              <a:buChar char="•"/>
              <a:tabLst>
                <a:tab pos="661670" algn="l"/>
                <a:tab pos="662305" algn="l"/>
              </a:tabLst>
            </a:pPr>
            <a:r>
              <a:rPr sz="1600" b="1" dirty="0">
                <a:latin typeface="Arial"/>
                <a:cs typeface="Arial"/>
              </a:rPr>
              <a:t>Management</a:t>
            </a:r>
            <a:r>
              <a:rPr sz="1600" b="1" spc="-8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and</a:t>
            </a:r>
            <a:r>
              <a:rPr sz="1600" b="1" spc="-5" dirty="0">
                <a:latin typeface="Arial"/>
                <a:cs typeface="Arial"/>
              </a:rPr>
              <a:t> Technical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Approach</a:t>
            </a:r>
            <a:endParaRPr sz="1600">
              <a:latin typeface="Arial"/>
              <a:cs typeface="Arial"/>
            </a:endParaRPr>
          </a:p>
          <a:p>
            <a:pPr marL="1061085" lvl="1" indent="-287655">
              <a:lnSpc>
                <a:spcPct val="100000"/>
              </a:lnSpc>
              <a:spcBef>
                <a:spcPts val="775"/>
              </a:spcBef>
              <a:buClr>
                <a:srgbClr val="9999CC"/>
              </a:buClr>
              <a:buSzPct val="78571"/>
              <a:buFont typeface="Times New Roman"/>
              <a:buChar char="•"/>
              <a:tabLst>
                <a:tab pos="1061085" algn="l"/>
                <a:tab pos="1061720" algn="l"/>
              </a:tabLst>
            </a:pPr>
            <a:r>
              <a:rPr sz="1400" b="1" spc="-15" dirty="0">
                <a:latin typeface="Arial"/>
                <a:cs typeface="Arial"/>
              </a:rPr>
              <a:t>Manag. Objectives,</a:t>
            </a:r>
            <a:r>
              <a:rPr sz="1400" b="1" spc="8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project</a:t>
            </a:r>
            <a:r>
              <a:rPr sz="1400" b="1" spc="35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control,</a:t>
            </a:r>
            <a:r>
              <a:rPr sz="1400" b="1" spc="4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Risk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Manag.,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Staffing,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Technical</a:t>
            </a:r>
            <a:r>
              <a:rPr sz="1400" b="1" spc="6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Processes.</a:t>
            </a:r>
            <a:endParaRPr sz="1400">
              <a:latin typeface="Arial"/>
              <a:cs typeface="Arial"/>
            </a:endParaRPr>
          </a:p>
          <a:p>
            <a:pPr marL="661670" indent="-345440">
              <a:lnSpc>
                <a:spcPct val="100000"/>
              </a:lnSpc>
              <a:spcBef>
                <a:spcPts val="665"/>
              </a:spcBef>
              <a:buClr>
                <a:srgbClr val="00007C"/>
              </a:buClr>
              <a:buSzPct val="75000"/>
              <a:buFont typeface="Times New Roman"/>
              <a:buChar char="•"/>
              <a:tabLst>
                <a:tab pos="661670" algn="l"/>
                <a:tab pos="662305" algn="l"/>
              </a:tabLst>
            </a:pPr>
            <a:r>
              <a:rPr sz="1600" b="1" spc="-5" dirty="0">
                <a:latin typeface="Arial"/>
                <a:cs typeface="Arial"/>
              </a:rPr>
              <a:t>Project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Scope</a:t>
            </a:r>
            <a:endParaRPr sz="1600">
              <a:latin typeface="Arial"/>
              <a:cs typeface="Arial"/>
            </a:endParaRPr>
          </a:p>
          <a:p>
            <a:pPr marL="1061085" lvl="1" indent="-287655">
              <a:lnSpc>
                <a:spcPct val="100000"/>
              </a:lnSpc>
              <a:spcBef>
                <a:spcPts val="775"/>
              </a:spcBef>
              <a:buClr>
                <a:srgbClr val="9999CC"/>
              </a:buClr>
              <a:buSzPct val="78571"/>
              <a:buFont typeface="Times New Roman"/>
              <a:buChar char="•"/>
              <a:tabLst>
                <a:tab pos="1061085" algn="l"/>
                <a:tab pos="1061720" algn="l"/>
              </a:tabLst>
            </a:pPr>
            <a:r>
              <a:rPr sz="1400" b="1" spc="-10" dirty="0">
                <a:latin typeface="Arial"/>
                <a:cs typeface="Arial"/>
              </a:rPr>
              <a:t>Major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Work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Packages/WBS,</a:t>
            </a:r>
            <a:r>
              <a:rPr sz="1400" b="1" spc="6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Key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Deliverables,</a:t>
            </a:r>
            <a:r>
              <a:rPr sz="1400" b="1" spc="8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Other</a:t>
            </a:r>
            <a:r>
              <a:rPr sz="1400" b="1" spc="3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Work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related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Info.,</a:t>
            </a:r>
            <a:endParaRPr sz="1400">
              <a:latin typeface="Arial"/>
              <a:cs typeface="Arial"/>
            </a:endParaRPr>
          </a:p>
          <a:p>
            <a:pPr marL="661670" indent="-345440">
              <a:lnSpc>
                <a:spcPct val="100000"/>
              </a:lnSpc>
              <a:spcBef>
                <a:spcPts val="665"/>
              </a:spcBef>
              <a:buClr>
                <a:srgbClr val="00007C"/>
              </a:buClr>
              <a:buSzPct val="75000"/>
              <a:buFont typeface="Times New Roman"/>
              <a:buChar char="•"/>
              <a:tabLst>
                <a:tab pos="661670" algn="l"/>
                <a:tab pos="662305" algn="l"/>
              </a:tabLst>
            </a:pPr>
            <a:r>
              <a:rPr sz="1600" b="1" spc="-5" dirty="0">
                <a:latin typeface="Arial"/>
                <a:cs typeface="Arial"/>
              </a:rPr>
              <a:t>Project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Schedule</a:t>
            </a:r>
            <a:endParaRPr sz="1600">
              <a:latin typeface="Arial"/>
              <a:cs typeface="Arial"/>
            </a:endParaRPr>
          </a:p>
          <a:p>
            <a:pPr marL="1061085" lvl="1" indent="-287655">
              <a:lnSpc>
                <a:spcPct val="100000"/>
              </a:lnSpc>
              <a:spcBef>
                <a:spcPts val="775"/>
              </a:spcBef>
              <a:buClr>
                <a:srgbClr val="9999CC"/>
              </a:buClr>
              <a:buSzPct val="78571"/>
              <a:buFont typeface="Times New Roman"/>
              <a:buChar char="•"/>
              <a:tabLst>
                <a:tab pos="1061085" algn="l"/>
                <a:tab pos="1061720" algn="l"/>
              </a:tabLst>
            </a:pPr>
            <a:r>
              <a:rPr sz="1400" b="1" spc="-15" dirty="0">
                <a:latin typeface="Arial"/>
                <a:cs typeface="Arial"/>
              </a:rPr>
              <a:t>Summary/Detail</a:t>
            </a:r>
            <a:r>
              <a:rPr sz="1400" b="1" spc="6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Schedules</a:t>
            </a:r>
            <a:endParaRPr sz="1400">
              <a:latin typeface="Arial"/>
              <a:cs typeface="Arial"/>
            </a:endParaRPr>
          </a:p>
          <a:p>
            <a:pPr marL="661670" indent="-345440">
              <a:lnSpc>
                <a:spcPct val="100000"/>
              </a:lnSpc>
              <a:spcBef>
                <a:spcPts val="665"/>
              </a:spcBef>
              <a:buClr>
                <a:srgbClr val="00007C"/>
              </a:buClr>
              <a:buSzPct val="75000"/>
              <a:buFont typeface="Times New Roman"/>
              <a:buChar char="•"/>
              <a:tabLst>
                <a:tab pos="661670" algn="l"/>
                <a:tab pos="662305" algn="l"/>
              </a:tabLst>
            </a:pPr>
            <a:r>
              <a:rPr sz="1600" b="1" spc="-5" dirty="0">
                <a:latin typeface="Arial"/>
                <a:cs typeface="Arial"/>
              </a:rPr>
              <a:t>Budget</a:t>
            </a:r>
            <a:endParaRPr sz="1600">
              <a:latin typeface="Arial"/>
              <a:cs typeface="Arial"/>
            </a:endParaRPr>
          </a:p>
          <a:p>
            <a:pPr marL="1061085" lvl="1" indent="-287655">
              <a:lnSpc>
                <a:spcPct val="100000"/>
              </a:lnSpc>
              <a:spcBef>
                <a:spcPts val="775"/>
              </a:spcBef>
              <a:buClr>
                <a:srgbClr val="9999CC"/>
              </a:buClr>
              <a:buSzPct val="78571"/>
              <a:buFont typeface="Times New Roman"/>
              <a:buChar char="•"/>
              <a:tabLst>
                <a:tab pos="1061085" algn="l"/>
                <a:tab pos="1061720" algn="l"/>
              </a:tabLst>
            </a:pPr>
            <a:r>
              <a:rPr sz="1400" b="1" spc="-15" dirty="0">
                <a:latin typeface="Arial"/>
                <a:cs typeface="Arial"/>
              </a:rPr>
              <a:t>Summary/Detail</a:t>
            </a:r>
            <a:r>
              <a:rPr sz="1400" b="1" spc="65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budget,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7732" y="569467"/>
            <a:ext cx="196786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i="1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600" i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22340" y="587755"/>
            <a:ext cx="20135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Project</a:t>
            </a:r>
            <a:r>
              <a:rPr sz="1600" b="1" i="1" spc="-25" dirty="0">
                <a:solidFill>
                  <a:srgbClr val="656599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Management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981200"/>
            <a:ext cx="8232648" cy="7924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57604" y="3196844"/>
            <a:ext cx="60280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>
                <a:solidFill>
                  <a:srgbClr val="FF3200"/>
                </a:solidFill>
              </a:rPr>
              <a:t>Scope</a:t>
            </a:r>
            <a:r>
              <a:rPr sz="6000" spc="-155" dirty="0">
                <a:solidFill>
                  <a:srgbClr val="FF3200"/>
                </a:solidFill>
              </a:rPr>
              <a:t> </a:t>
            </a:r>
            <a:r>
              <a:rPr sz="6000" spc="-5" dirty="0">
                <a:solidFill>
                  <a:srgbClr val="FF3200"/>
                </a:solidFill>
              </a:rPr>
              <a:t>Definition</a:t>
            </a:r>
            <a:endParaRPr sz="60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7732" y="569467"/>
            <a:ext cx="196786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i="1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600" i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22340" y="587755"/>
            <a:ext cx="20135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Project</a:t>
            </a:r>
            <a:r>
              <a:rPr sz="1600" b="1" i="1" spc="-25" dirty="0">
                <a:solidFill>
                  <a:srgbClr val="656599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Management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981200"/>
            <a:ext cx="8232648" cy="7924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3139" y="1148588"/>
            <a:ext cx="64973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latin typeface="Arial MT"/>
                <a:cs typeface="Arial MT"/>
              </a:rPr>
              <a:t>The</a:t>
            </a:r>
            <a:r>
              <a:rPr sz="3600" b="0" spc="-20" dirty="0">
                <a:latin typeface="Arial MT"/>
                <a:cs typeface="Arial MT"/>
              </a:rPr>
              <a:t> </a:t>
            </a:r>
            <a:r>
              <a:rPr sz="3600" b="0" spc="-5" dirty="0">
                <a:latin typeface="Arial MT"/>
                <a:cs typeface="Arial MT"/>
              </a:rPr>
              <a:t>first</a:t>
            </a:r>
            <a:r>
              <a:rPr sz="3600" b="0" spc="-15" dirty="0">
                <a:latin typeface="Arial MT"/>
                <a:cs typeface="Arial MT"/>
              </a:rPr>
              <a:t> </a:t>
            </a:r>
            <a:r>
              <a:rPr sz="3600" b="0" spc="-5" dirty="0">
                <a:latin typeface="Arial MT"/>
                <a:cs typeface="Arial MT"/>
              </a:rPr>
              <a:t>step</a:t>
            </a:r>
            <a:r>
              <a:rPr sz="3600" b="0" spc="-25" dirty="0">
                <a:latin typeface="Arial MT"/>
                <a:cs typeface="Arial MT"/>
              </a:rPr>
              <a:t> </a:t>
            </a:r>
            <a:r>
              <a:rPr sz="3600" b="0" dirty="0">
                <a:latin typeface="Arial MT"/>
                <a:cs typeface="Arial MT"/>
              </a:rPr>
              <a:t>-</a:t>
            </a:r>
            <a:r>
              <a:rPr sz="3600" b="0" spc="-5" dirty="0">
                <a:latin typeface="Arial MT"/>
                <a:cs typeface="Arial MT"/>
              </a:rPr>
              <a:t> define</a:t>
            </a:r>
            <a:r>
              <a:rPr sz="3600" b="0" spc="-25" dirty="0">
                <a:latin typeface="Arial MT"/>
                <a:cs typeface="Arial MT"/>
              </a:rPr>
              <a:t> </a:t>
            </a:r>
            <a:r>
              <a:rPr sz="3600" b="0" spc="-5" dirty="0">
                <a:latin typeface="Arial MT"/>
                <a:cs typeface="Arial MT"/>
              </a:rPr>
              <a:t>the</a:t>
            </a:r>
            <a:r>
              <a:rPr sz="3600" b="0" spc="-15" dirty="0">
                <a:latin typeface="Arial MT"/>
                <a:cs typeface="Arial MT"/>
              </a:rPr>
              <a:t> </a:t>
            </a:r>
            <a:r>
              <a:rPr sz="3600" b="0" spc="-5" dirty="0">
                <a:latin typeface="Arial MT"/>
                <a:cs typeface="Arial MT"/>
              </a:rPr>
              <a:t>Scope</a:t>
            </a:r>
            <a:endParaRPr sz="36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992111" y="2761488"/>
            <a:ext cx="2057400" cy="1341120"/>
            <a:chOff x="6992111" y="2761488"/>
            <a:chExt cx="2057400" cy="1341120"/>
          </a:xfrm>
        </p:grpSpPr>
        <p:sp>
          <p:nvSpPr>
            <p:cNvPr id="7" name="object 7"/>
            <p:cNvSpPr/>
            <p:nvPr/>
          </p:nvSpPr>
          <p:spPr>
            <a:xfrm>
              <a:off x="6992112" y="2770631"/>
              <a:ext cx="2057400" cy="1332230"/>
            </a:xfrm>
            <a:custGeom>
              <a:avLst/>
              <a:gdLst/>
              <a:ahLst/>
              <a:cxnLst/>
              <a:rect l="l" t="t" r="r" b="b"/>
              <a:pathLst>
                <a:path w="2057400" h="1332229">
                  <a:moveTo>
                    <a:pt x="838200" y="0"/>
                  </a:moveTo>
                  <a:lnTo>
                    <a:pt x="762000" y="39624"/>
                  </a:lnTo>
                  <a:lnTo>
                    <a:pt x="787527" y="56654"/>
                  </a:lnTo>
                  <a:lnTo>
                    <a:pt x="41440" y="1077315"/>
                  </a:lnTo>
                  <a:lnTo>
                    <a:pt x="15240" y="1057656"/>
                  </a:lnTo>
                  <a:lnTo>
                    <a:pt x="0" y="1143000"/>
                  </a:lnTo>
                  <a:lnTo>
                    <a:pt x="76200" y="1103376"/>
                  </a:lnTo>
                  <a:lnTo>
                    <a:pt x="63995" y="1094232"/>
                  </a:lnTo>
                  <a:lnTo>
                    <a:pt x="50253" y="1083932"/>
                  </a:lnTo>
                  <a:lnTo>
                    <a:pt x="800188" y="65087"/>
                  </a:lnTo>
                  <a:lnTo>
                    <a:pt x="826008" y="82296"/>
                  </a:lnTo>
                  <a:lnTo>
                    <a:pt x="831418" y="45720"/>
                  </a:lnTo>
                  <a:lnTo>
                    <a:pt x="838200" y="0"/>
                  </a:lnTo>
                  <a:close/>
                </a:path>
                <a:path w="2057400" h="1332229">
                  <a:moveTo>
                    <a:pt x="1828800" y="1295400"/>
                  </a:moveTo>
                  <a:lnTo>
                    <a:pt x="1817065" y="1289304"/>
                  </a:lnTo>
                  <a:lnTo>
                    <a:pt x="1752600" y="1255776"/>
                  </a:lnTo>
                  <a:lnTo>
                    <a:pt x="1752600" y="1289304"/>
                  </a:lnTo>
                  <a:lnTo>
                    <a:pt x="228600" y="1289304"/>
                  </a:lnTo>
                  <a:lnTo>
                    <a:pt x="228600" y="1255776"/>
                  </a:lnTo>
                  <a:lnTo>
                    <a:pt x="152400" y="1295400"/>
                  </a:lnTo>
                  <a:lnTo>
                    <a:pt x="228600" y="1331976"/>
                  </a:lnTo>
                  <a:lnTo>
                    <a:pt x="228600" y="1301496"/>
                  </a:lnTo>
                  <a:lnTo>
                    <a:pt x="1752600" y="1301496"/>
                  </a:lnTo>
                  <a:lnTo>
                    <a:pt x="1752600" y="1331976"/>
                  </a:lnTo>
                  <a:lnTo>
                    <a:pt x="1816100" y="1301496"/>
                  </a:lnTo>
                  <a:lnTo>
                    <a:pt x="1828800" y="1295400"/>
                  </a:lnTo>
                  <a:close/>
                </a:path>
                <a:path w="2057400" h="1332229">
                  <a:moveTo>
                    <a:pt x="2057400" y="1219200"/>
                  </a:moveTo>
                  <a:lnTo>
                    <a:pt x="2048687" y="1170432"/>
                  </a:lnTo>
                  <a:lnTo>
                    <a:pt x="2042160" y="1133856"/>
                  </a:lnTo>
                  <a:lnTo>
                    <a:pt x="2015820" y="1153604"/>
                  </a:lnTo>
                  <a:lnTo>
                    <a:pt x="1193342" y="55968"/>
                  </a:lnTo>
                  <a:lnTo>
                    <a:pt x="1207008" y="45720"/>
                  </a:lnTo>
                  <a:lnTo>
                    <a:pt x="1219200" y="36576"/>
                  </a:lnTo>
                  <a:lnTo>
                    <a:pt x="1143000" y="0"/>
                  </a:lnTo>
                  <a:lnTo>
                    <a:pt x="1158240" y="82296"/>
                  </a:lnTo>
                  <a:lnTo>
                    <a:pt x="1183119" y="63639"/>
                  </a:lnTo>
                  <a:lnTo>
                    <a:pt x="2007031" y="1160208"/>
                  </a:lnTo>
                  <a:lnTo>
                    <a:pt x="1981200" y="1179576"/>
                  </a:lnTo>
                  <a:lnTo>
                    <a:pt x="2057400" y="1219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68311" y="2770632"/>
              <a:ext cx="1828800" cy="1219200"/>
            </a:xfrm>
            <a:custGeom>
              <a:avLst/>
              <a:gdLst/>
              <a:ahLst/>
              <a:cxnLst/>
              <a:rect l="l" t="t" r="r" b="b"/>
              <a:pathLst>
                <a:path w="1828800" h="1219200">
                  <a:moveTo>
                    <a:pt x="914400" y="0"/>
                  </a:moveTo>
                  <a:lnTo>
                    <a:pt x="0" y="1219200"/>
                  </a:lnTo>
                  <a:lnTo>
                    <a:pt x="1828800" y="12192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59167" y="2761488"/>
              <a:ext cx="1847214" cy="1231900"/>
            </a:xfrm>
            <a:custGeom>
              <a:avLst/>
              <a:gdLst/>
              <a:ahLst/>
              <a:cxnLst/>
              <a:rect l="l" t="t" r="r" b="b"/>
              <a:pathLst>
                <a:path w="1847215" h="1231900">
                  <a:moveTo>
                    <a:pt x="923543" y="0"/>
                  </a:moveTo>
                  <a:lnTo>
                    <a:pt x="0" y="1231391"/>
                  </a:lnTo>
                  <a:lnTo>
                    <a:pt x="12191" y="1231391"/>
                  </a:lnTo>
                  <a:lnTo>
                    <a:pt x="9143" y="1222248"/>
                  </a:lnTo>
                  <a:lnTo>
                    <a:pt x="19049" y="1222248"/>
                  </a:lnTo>
                  <a:lnTo>
                    <a:pt x="923543" y="16255"/>
                  </a:lnTo>
                  <a:lnTo>
                    <a:pt x="920496" y="12191"/>
                  </a:lnTo>
                  <a:lnTo>
                    <a:pt x="932687" y="12191"/>
                  </a:lnTo>
                  <a:lnTo>
                    <a:pt x="923543" y="0"/>
                  </a:lnTo>
                  <a:close/>
                </a:path>
                <a:path w="1847215" h="1231900">
                  <a:moveTo>
                    <a:pt x="19049" y="1222248"/>
                  </a:moveTo>
                  <a:lnTo>
                    <a:pt x="9143" y="1222248"/>
                  </a:lnTo>
                  <a:lnTo>
                    <a:pt x="12191" y="1231391"/>
                  </a:lnTo>
                  <a:lnTo>
                    <a:pt x="19049" y="1222248"/>
                  </a:lnTo>
                  <a:close/>
                </a:path>
                <a:path w="1847215" h="1231900">
                  <a:moveTo>
                    <a:pt x="1828038" y="1222248"/>
                  </a:moveTo>
                  <a:lnTo>
                    <a:pt x="19049" y="1222248"/>
                  </a:lnTo>
                  <a:lnTo>
                    <a:pt x="12191" y="1231391"/>
                  </a:lnTo>
                  <a:lnTo>
                    <a:pt x="1834896" y="1231391"/>
                  </a:lnTo>
                  <a:lnTo>
                    <a:pt x="1828038" y="1222248"/>
                  </a:lnTo>
                  <a:close/>
                </a:path>
                <a:path w="1847215" h="1231900">
                  <a:moveTo>
                    <a:pt x="932687" y="12191"/>
                  </a:moveTo>
                  <a:lnTo>
                    <a:pt x="926591" y="12191"/>
                  </a:lnTo>
                  <a:lnTo>
                    <a:pt x="923543" y="16255"/>
                  </a:lnTo>
                  <a:lnTo>
                    <a:pt x="1834896" y="1231391"/>
                  </a:lnTo>
                  <a:lnTo>
                    <a:pt x="1837943" y="1222248"/>
                  </a:lnTo>
                  <a:lnTo>
                    <a:pt x="1840229" y="1222248"/>
                  </a:lnTo>
                  <a:lnTo>
                    <a:pt x="932687" y="12191"/>
                  </a:lnTo>
                  <a:close/>
                </a:path>
                <a:path w="1847215" h="1231900">
                  <a:moveTo>
                    <a:pt x="1840229" y="1222248"/>
                  </a:moveTo>
                  <a:lnTo>
                    <a:pt x="1837943" y="1222248"/>
                  </a:lnTo>
                  <a:lnTo>
                    <a:pt x="1834896" y="1231391"/>
                  </a:lnTo>
                  <a:lnTo>
                    <a:pt x="1847087" y="1231391"/>
                  </a:lnTo>
                  <a:lnTo>
                    <a:pt x="1840229" y="1222248"/>
                  </a:lnTo>
                  <a:close/>
                </a:path>
                <a:path w="1847215" h="1231900">
                  <a:moveTo>
                    <a:pt x="926591" y="12191"/>
                  </a:moveTo>
                  <a:lnTo>
                    <a:pt x="920496" y="12191"/>
                  </a:lnTo>
                  <a:lnTo>
                    <a:pt x="923543" y="16255"/>
                  </a:lnTo>
                  <a:lnTo>
                    <a:pt x="926591" y="121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53072" y="3010166"/>
              <a:ext cx="1765300" cy="467995"/>
            </a:xfrm>
            <a:custGeom>
              <a:avLst/>
              <a:gdLst/>
              <a:ahLst/>
              <a:cxnLst/>
              <a:rect l="l" t="t" r="r" b="b"/>
              <a:pathLst>
                <a:path w="1765300" h="467995">
                  <a:moveTo>
                    <a:pt x="103632" y="303009"/>
                  </a:moveTo>
                  <a:lnTo>
                    <a:pt x="85344" y="290817"/>
                  </a:lnTo>
                  <a:lnTo>
                    <a:pt x="73152" y="309105"/>
                  </a:lnTo>
                  <a:lnTo>
                    <a:pt x="94488" y="321297"/>
                  </a:lnTo>
                  <a:lnTo>
                    <a:pt x="103632" y="303009"/>
                  </a:lnTo>
                  <a:close/>
                </a:path>
                <a:path w="1765300" h="467995">
                  <a:moveTo>
                    <a:pt x="176784" y="449313"/>
                  </a:moveTo>
                  <a:lnTo>
                    <a:pt x="84112" y="391401"/>
                  </a:lnTo>
                  <a:lnTo>
                    <a:pt x="54864" y="373113"/>
                  </a:lnTo>
                  <a:lnTo>
                    <a:pt x="85344" y="327393"/>
                  </a:lnTo>
                  <a:lnTo>
                    <a:pt x="70104" y="315201"/>
                  </a:lnTo>
                  <a:lnTo>
                    <a:pt x="0" y="424929"/>
                  </a:lnTo>
                  <a:lnTo>
                    <a:pt x="15240" y="434073"/>
                  </a:lnTo>
                  <a:lnTo>
                    <a:pt x="45720" y="391401"/>
                  </a:lnTo>
                  <a:lnTo>
                    <a:pt x="167640" y="467601"/>
                  </a:lnTo>
                  <a:lnTo>
                    <a:pt x="176784" y="449313"/>
                  </a:lnTo>
                  <a:close/>
                </a:path>
                <a:path w="1765300" h="467995">
                  <a:moveTo>
                    <a:pt x="222504" y="379209"/>
                  </a:moveTo>
                  <a:lnTo>
                    <a:pt x="121920" y="315201"/>
                  </a:lnTo>
                  <a:lnTo>
                    <a:pt x="112776" y="333489"/>
                  </a:lnTo>
                  <a:lnTo>
                    <a:pt x="210312" y="397497"/>
                  </a:lnTo>
                  <a:lnTo>
                    <a:pt x="222504" y="379209"/>
                  </a:lnTo>
                  <a:close/>
                </a:path>
                <a:path w="1765300" h="467995">
                  <a:moveTo>
                    <a:pt x="326136" y="217665"/>
                  </a:moveTo>
                  <a:lnTo>
                    <a:pt x="276059" y="187185"/>
                  </a:lnTo>
                  <a:lnTo>
                    <a:pt x="256032" y="174993"/>
                  </a:lnTo>
                  <a:lnTo>
                    <a:pt x="248691" y="169710"/>
                  </a:lnTo>
                  <a:lnTo>
                    <a:pt x="240779" y="166992"/>
                  </a:lnTo>
                  <a:lnTo>
                    <a:pt x="232879" y="166001"/>
                  </a:lnTo>
                  <a:lnTo>
                    <a:pt x="225552" y="165849"/>
                  </a:lnTo>
                  <a:lnTo>
                    <a:pt x="220497" y="168706"/>
                  </a:lnTo>
                  <a:lnTo>
                    <a:pt x="196977" y="204330"/>
                  </a:lnTo>
                  <a:lnTo>
                    <a:pt x="197777" y="215430"/>
                  </a:lnTo>
                  <a:lnTo>
                    <a:pt x="201168" y="226809"/>
                  </a:lnTo>
                  <a:lnTo>
                    <a:pt x="195072" y="223761"/>
                  </a:lnTo>
                  <a:lnTo>
                    <a:pt x="188976" y="223761"/>
                  </a:lnTo>
                  <a:lnTo>
                    <a:pt x="176784" y="229857"/>
                  </a:lnTo>
                  <a:lnTo>
                    <a:pt x="170688" y="235953"/>
                  </a:lnTo>
                  <a:lnTo>
                    <a:pt x="167640" y="242049"/>
                  </a:lnTo>
                  <a:lnTo>
                    <a:pt x="161544" y="248145"/>
                  </a:lnTo>
                  <a:lnTo>
                    <a:pt x="158496" y="257289"/>
                  </a:lnTo>
                  <a:lnTo>
                    <a:pt x="158496" y="269481"/>
                  </a:lnTo>
                  <a:lnTo>
                    <a:pt x="161544" y="278625"/>
                  </a:lnTo>
                  <a:lnTo>
                    <a:pt x="164592" y="284721"/>
                  </a:lnTo>
                  <a:lnTo>
                    <a:pt x="149352" y="275577"/>
                  </a:lnTo>
                  <a:lnTo>
                    <a:pt x="140208" y="290817"/>
                  </a:lnTo>
                  <a:lnTo>
                    <a:pt x="240792" y="354825"/>
                  </a:lnTo>
                  <a:lnTo>
                    <a:pt x="249936" y="336537"/>
                  </a:lnTo>
                  <a:lnTo>
                    <a:pt x="198120" y="303009"/>
                  </a:lnTo>
                  <a:lnTo>
                    <a:pt x="188976" y="296913"/>
                  </a:lnTo>
                  <a:lnTo>
                    <a:pt x="182880" y="293865"/>
                  </a:lnTo>
                  <a:lnTo>
                    <a:pt x="178308" y="284721"/>
                  </a:lnTo>
                  <a:lnTo>
                    <a:pt x="176784" y="281673"/>
                  </a:lnTo>
                  <a:lnTo>
                    <a:pt x="173736" y="278625"/>
                  </a:lnTo>
                  <a:lnTo>
                    <a:pt x="173736" y="266433"/>
                  </a:lnTo>
                  <a:lnTo>
                    <a:pt x="176784" y="260337"/>
                  </a:lnTo>
                  <a:lnTo>
                    <a:pt x="179832" y="257289"/>
                  </a:lnTo>
                  <a:lnTo>
                    <a:pt x="185928" y="245097"/>
                  </a:lnTo>
                  <a:lnTo>
                    <a:pt x="198120" y="245097"/>
                  </a:lnTo>
                  <a:lnTo>
                    <a:pt x="204216" y="248145"/>
                  </a:lnTo>
                  <a:lnTo>
                    <a:pt x="213360" y="254241"/>
                  </a:lnTo>
                  <a:lnTo>
                    <a:pt x="277368" y="293865"/>
                  </a:lnTo>
                  <a:lnTo>
                    <a:pt x="289560" y="278625"/>
                  </a:lnTo>
                  <a:lnTo>
                    <a:pt x="240550" y="245097"/>
                  </a:lnTo>
                  <a:lnTo>
                    <a:pt x="231648" y="239001"/>
                  </a:lnTo>
                  <a:lnTo>
                    <a:pt x="213360" y="217665"/>
                  </a:lnTo>
                  <a:lnTo>
                    <a:pt x="210312" y="211569"/>
                  </a:lnTo>
                  <a:lnTo>
                    <a:pt x="213360" y="205473"/>
                  </a:lnTo>
                  <a:lnTo>
                    <a:pt x="216408" y="196329"/>
                  </a:lnTo>
                  <a:lnTo>
                    <a:pt x="225552" y="187185"/>
                  </a:lnTo>
                  <a:lnTo>
                    <a:pt x="240792" y="187185"/>
                  </a:lnTo>
                  <a:lnTo>
                    <a:pt x="246888" y="190233"/>
                  </a:lnTo>
                  <a:lnTo>
                    <a:pt x="252984" y="196329"/>
                  </a:lnTo>
                  <a:lnTo>
                    <a:pt x="313944" y="235953"/>
                  </a:lnTo>
                  <a:lnTo>
                    <a:pt x="326136" y="217665"/>
                  </a:lnTo>
                  <a:close/>
                </a:path>
                <a:path w="1765300" h="467995">
                  <a:moveTo>
                    <a:pt x="381711" y="125755"/>
                  </a:moveTo>
                  <a:lnTo>
                    <a:pt x="368808" y="86601"/>
                  </a:lnTo>
                  <a:lnTo>
                    <a:pt x="353568" y="101841"/>
                  </a:lnTo>
                  <a:lnTo>
                    <a:pt x="359664" y="110985"/>
                  </a:lnTo>
                  <a:lnTo>
                    <a:pt x="362712" y="117081"/>
                  </a:lnTo>
                  <a:lnTo>
                    <a:pt x="362712" y="135369"/>
                  </a:lnTo>
                  <a:lnTo>
                    <a:pt x="356616" y="141465"/>
                  </a:lnTo>
                  <a:lnTo>
                    <a:pt x="353275" y="147713"/>
                  </a:lnTo>
                  <a:lnTo>
                    <a:pt x="348234" y="152527"/>
                  </a:lnTo>
                  <a:lnTo>
                    <a:pt x="342036" y="155613"/>
                  </a:lnTo>
                  <a:lnTo>
                    <a:pt x="335280" y="156705"/>
                  </a:lnTo>
                  <a:lnTo>
                    <a:pt x="328371" y="157899"/>
                  </a:lnTo>
                  <a:lnTo>
                    <a:pt x="321183" y="157099"/>
                  </a:lnTo>
                  <a:lnTo>
                    <a:pt x="313410" y="154571"/>
                  </a:lnTo>
                  <a:lnTo>
                    <a:pt x="304800" y="150609"/>
                  </a:lnTo>
                  <a:lnTo>
                    <a:pt x="310896" y="141465"/>
                  </a:lnTo>
                  <a:lnTo>
                    <a:pt x="353568" y="77457"/>
                  </a:lnTo>
                  <a:lnTo>
                    <a:pt x="350520" y="74409"/>
                  </a:lnTo>
                  <a:lnTo>
                    <a:pt x="347472" y="74409"/>
                  </a:lnTo>
                  <a:lnTo>
                    <a:pt x="336029" y="66941"/>
                  </a:lnTo>
                  <a:lnTo>
                    <a:pt x="326136" y="63182"/>
                  </a:lnTo>
                  <a:lnTo>
                    <a:pt x="326136" y="86601"/>
                  </a:lnTo>
                  <a:lnTo>
                    <a:pt x="292608" y="141465"/>
                  </a:lnTo>
                  <a:lnTo>
                    <a:pt x="276123" y="113322"/>
                  </a:lnTo>
                  <a:lnTo>
                    <a:pt x="276606" y="106794"/>
                  </a:lnTo>
                  <a:lnTo>
                    <a:pt x="304800" y="80505"/>
                  </a:lnTo>
                  <a:lnTo>
                    <a:pt x="310896" y="77457"/>
                  </a:lnTo>
                  <a:lnTo>
                    <a:pt x="316992" y="80505"/>
                  </a:lnTo>
                  <a:lnTo>
                    <a:pt x="326136" y="86601"/>
                  </a:lnTo>
                  <a:lnTo>
                    <a:pt x="326136" y="63182"/>
                  </a:lnTo>
                  <a:lnTo>
                    <a:pt x="324612" y="62598"/>
                  </a:lnTo>
                  <a:lnTo>
                    <a:pt x="313182" y="61125"/>
                  </a:lnTo>
                  <a:lnTo>
                    <a:pt x="301752" y="62217"/>
                  </a:lnTo>
                  <a:lnTo>
                    <a:pt x="290931" y="65176"/>
                  </a:lnTo>
                  <a:lnTo>
                    <a:pt x="281559" y="69850"/>
                  </a:lnTo>
                  <a:lnTo>
                    <a:pt x="273888" y="76796"/>
                  </a:lnTo>
                  <a:lnTo>
                    <a:pt x="268224" y="86601"/>
                  </a:lnTo>
                  <a:lnTo>
                    <a:pt x="262509" y="96278"/>
                  </a:lnTo>
                  <a:lnTo>
                    <a:pt x="259080" y="106794"/>
                  </a:lnTo>
                  <a:lnTo>
                    <a:pt x="257937" y="117894"/>
                  </a:lnTo>
                  <a:lnTo>
                    <a:pt x="259080" y="129273"/>
                  </a:lnTo>
                  <a:lnTo>
                    <a:pt x="289560" y="165849"/>
                  </a:lnTo>
                  <a:lnTo>
                    <a:pt x="325564" y="178714"/>
                  </a:lnTo>
                  <a:lnTo>
                    <a:pt x="335280" y="178041"/>
                  </a:lnTo>
                  <a:lnTo>
                    <a:pt x="346138" y="174612"/>
                  </a:lnTo>
                  <a:lnTo>
                    <a:pt x="355854" y="168897"/>
                  </a:lnTo>
                  <a:lnTo>
                    <a:pt x="364426" y="160896"/>
                  </a:lnTo>
                  <a:lnTo>
                    <a:pt x="366585" y="157899"/>
                  </a:lnTo>
                  <a:lnTo>
                    <a:pt x="371856" y="150609"/>
                  </a:lnTo>
                  <a:lnTo>
                    <a:pt x="376275" y="141947"/>
                  </a:lnTo>
                  <a:lnTo>
                    <a:pt x="379857" y="133845"/>
                  </a:lnTo>
                  <a:lnTo>
                    <a:pt x="381711" y="125755"/>
                  </a:lnTo>
                  <a:close/>
                </a:path>
                <a:path w="1765300" h="467995">
                  <a:moveTo>
                    <a:pt x="1557528" y="68567"/>
                  </a:moveTo>
                  <a:lnTo>
                    <a:pt x="1539240" y="29210"/>
                  </a:lnTo>
                  <a:lnTo>
                    <a:pt x="1508760" y="5067"/>
                  </a:lnTo>
                  <a:lnTo>
                    <a:pt x="1487424" y="0"/>
                  </a:lnTo>
                  <a:lnTo>
                    <a:pt x="1477035" y="0"/>
                  </a:lnTo>
                  <a:lnTo>
                    <a:pt x="1466088" y="1257"/>
                  </a:lnTo>
                  <a:lnTo>
                    <a:pt x="1456461" y="5067"/>
                  </a:lnTo>
                  <a:lnTo>
                    <a:pt x="1446276" y="8877"/>
                  </a:lnTo>
                  <a:lnTo>
                    <a:pt x="1410462" y="39357"/>
                  </a:lnTo>
                  <a:lnTo>
                    <a:pt x="1392161" y="77457"/>
                  </a:lnTo>
                  <a:lnTo>
                    <a:pt x="1389888" y="96507"/>
                  </a:lnTo>
                  <a:lnTo>
                    <a:pt x="1392783" y="106667"/>
                  </a:lnTo>
                  <a:lnTo>
                    <a:pt x="1397114" y="116827"/>
                  </a:lnTo>
                  <a:lnTo>
                    <a:pt x="1403172" y="127000"/>
                  </a:lnTo>
                  <a:lnTo>
                    <a:pt x="1411224" y="135877"/>
                  </a:lnTo>
                  <a:lnTo>
                    <a:pt x="1418653" y="146050"/>
                  </a:lnTo>
                  <a:lnTo>
                    <a:pt x="1427226" y="152400"/>
                  </a:lnTo>
                  <a:lnTo>
                    <a:pt x="1436941" y="157467"/>
                  </a:lnTo>
                  <a:lnTo>
                    <a:pt x="1447800" y="160007"/>
                  </a:lnTo>
                  <a:lnTo>
                    <a:pt x="1459268" y="162560"/>
                  </a:lnTo>
                  <a:lnTo>
                    <a:pt x="1483372" y="160007"/>
                  </a:lnTo>
                  <a:lnTo>
                    <a:pt x="1496568" y="153657"/>
                  </a:lnTo>
                  <a:lnTo>
                    <a:pt x="1489710" y="142227"/>
                  </a:lnTo>
                  <a:lnTo>
                    <a:pt x="1484376" y="133350"/>
                  </a:lnTo>
                  <a:lnTo>
                    <a:pt x="1475701" y="138417"/>
                  </a:lnTo>
                  <a:lnTo>
                    <a:pt x="1467612" y="140957"/>
                  </a:lnTo>
                  <a:lnTo>
                    <a:pt x="1459509" y="142227"/>
                  </a:lnTo>
                  <a:lnTo>
                    <a:pt x="1450848" y="142227"/>
                  </a:lnTo>
                  <a:lnTo>
                    <a:pt x="1419364" y="118110"/>
                  </a:lnTo>
                  <a:lnTo>
                    <a:pt x="1411224" y="99060"/>
                  </a:lnTo>
                  <a:lnTo>
                    <a:pt x="1411312" y="91427"/>
                  </a:lnTo>
                  <a:lnTo>
                    <a:pt x="1411986" y="82550"/>
                  </a:lnTo>
                  <a:lnTo>
                    <a:pt x="1413789" y="76200"/>
                  </a:lnTo>
                  <a:lnTo>
                    <a:pt x="1417320" y="68567"/>
                  </a:lnTo>
                  <a:lnTo>
                    <a:pt x="1421980" y="62217"/>
                  </a:lnTo>
                  <a:lnTo>
                    <a:pt x="1427226" y="54610"/>
                  </a:lnTo>
                  <a:lnTo>
                    <a:pt x="1433601" y="48260"/>
                  </a:lnTo>
                  <a:lnTo>
                    <a:pt x="1441704" y="41910"/>
                  </a:lnTo>
                  <a:lnTo>
                    <a:pt x="1448562" y="35560"/>
                  </a:lnTo>
                  <a:lnTo>
                    <a:pt x="1462278" y="27927"/>
                  </a:lnTo>
                  <a:lnTo>
                    <a:pt x="1469136" y="22860"/>
                  </a:lnTo>
                  <a:lnTo>
                    <a:pt x="1483233" y="20307"/>
                  </a:lnTo>
                  <a:lnTo>
                    <a:pt x="1490992" y="21577"/>
                  </a:lnTo>
                  <a:lnTo>
                    <a:pt x="1499616" y="22860"/>
                  </a:lnTo>
                  <a:lnTo>
                    <a:pt x="1513332" y="30467"/>
                  </a:lnTo>
                  <a:lnTo>
                    <a:pt x="1536192" y="66027"/>
                  </a:lnTo>
                  <a:lnTo>
                    <a:pt x="1535620" y="73660"/>
                  </a:lnTo>
                  <a:lnTo>
                    <a:pt x="1533906" y="81267"/>
                  </a:lnTo>
                  <a:lnTo>
                    <a:pt x="1531048" y="88900"/>
                  </a:lnTo>
                  <a:lnTo>
                    <a:pt x="1527048" y="96507"/>
                  </a:lnTo>
                  <a:lnTo>
                    <a:pt x="1545336" y="107950"/>
                  </a:lnTo>
                  <a:lnTo>
                    <a:pt x="1551089" y="99060"/>
                  </a:lnTo>
                  <a:lnTo>
                    <a:pt x="1554861" y="90157"/>
                  </a:lnTo>
                  <a:lnTo>
                    <a:pt x="1556905" y="80010"/>
                  </a:lnTo>
                  <a:lnTo>
                    <a:pt x="1557528" y="68567"/>
                  </a:lnTo>
                  <a:close/>
                </a:path>
                <a:path w="1765300" h="467995">
                  <a:moveTo>
                    <a:pt x="1609344" y="205727"/>
                  </a:moveTo>
                  <a:lnTo>
                    <a:pt x="1594104" y="166357"/>
                  </a:lnTo>
                  <a:lnTo>
                    <a:pt x="1589189" y="161302"/>
                  </a:lnTo>
                  <a:lnTo>
                    <a:pt x="1589189" y="195567"/>
                  </a:lnTo>
                  <a:lnTo>
                    <a:pt x="1588008" y="203200"/>
                  </a:lnTo>
                  <a:lnTo>
                    <a:pt x="1586865" y="209550"/>
                  </a:lnTo>
                  <a:lnTo>
                    <a:pt x="1583436" y="217157"/>
                  </a:lnTo>
                  <a:lnTo>
                    <a:pt x="1577721" y="223507"/>
                  </a:lnTo>
                  <a:lnTo>
                    <a:pt x="1569720" y="229857"/>
                  </a:lnTo>
                  <a:lnTo>
                    <a:pt x="1560614" y="237477"/>
                  </a:lnTo>
                  <a:lnTo>
                    <a:pt x="1551813" y="242557"/>
                  </a:lnTo>
                  <a:lnTo>
                    <a:pt x="1543570" y="245110"/>
                  </a:lnTo>
                  <a:lnTo>
                    <a:pt x="1529372" y="245110"/>
                  </a:lnTo>
                  <a:lnTo>
                    <a:pt x="1504518" y="214617"/>
                  </a:lnTo>
                  <a:lnTo>
                    <a:pt x="1505712" y="205727"/>
                  </a:lnTo>
                  <a:lnTo>
                    <a:pt x="1533093" y="172707"/>
                  </a:lnTo>
                  <a:lnTo>
                    <a:pt x="1557528" y="163817"/>
                  </a:lnTo>
                  <a:lnTo>
                    <a:pt x="1564335" y="165100"/>
                  </a:lnTo>
                  <a:lnTo>
                    <a:pt x="1589189" y="195567"/>
                  </a:lnTo>
                  <a:lnTo>
                    <a:pt x="1589189" y="161302"/>
                  </a:lnTo>
                  <a:lnTo>
                    <a:pt x="1586712" y="158750"/>
                  </a:lnTo>
                  <a:lnTo>
                    <a:pt x="1578483" y="152400"/>
                  </a:lnTo>
                  <a:lnTo>
                    <a:pt x="1569669" y="148577"/>
                  </a:lnTo>
                  <a:lnTo>
                    <a:pt x="1560576" y="144767"/>
                  </a:lnTo>
                  <a:lnTo>
                    <a:pt x="1548663" y="144767"/>
                  </a:lnTo>
                  <a:lnTo>
                    <a:pt x="1511808" y="163817"/>
                  </a:lnTo>
                  <a:lnTo>
                    <a:pt x="1484376" y="203200"/>
                  </a:lnTo>
                  <a:lnTo>
                    <a:pt x="1485036" y="214617"/>
                  </a:lnTo>
                  <a:lnTo>
                    <a:pt x="1504708" y="250177"/>
                  </a:lnTo>
                  <a:lnTo>
                    <a:pt x="1524000" y="260350"/>
                  </a:lnTo>
                  <a:lnTo>
                    <a:pt x="1530858" y="264160"/>
                  </a:lnTo>
                  <a:lnTo>
                    <a:pt x="1537716" y="265417"/>
                  </a:lnTo>
                  <a:lnTo>
                    <a:pt x="1544574" y="265417"/>
                  </a:lnTo>
                  <a:lnTo>
                    <a:pt x="1551432" y="264160"/>
                  </a:lnTo>
                  <a:lnTo>
                    <a:pt x="1558810" y="261607"/>
                  </a:lnTo>
                  <a:lnTo>
                    <a:pt x="1567053" y="256527"/>
                  </a:lnTo>
                  <a:lnTo>
                    <a:pt x="1575854" y="251460"/>
                  </a:lnTo>
                  <a:lnTo>
                    <a:pt x="1584960" y="245110"/>
                  </a:lnTo>
                  <a:lnTo>
                    <a:pt x="1593481" y="236207"/>
                  </a:lnTo>
                  <a:lnTo>
                    <a:pt x="1600581" y="227317"/>
                  </a:lnTo>
                  <a:lnTo>
                    <a:pt x="1605953" y="217157"/>
                  </a:lnTo>
                  <a:lnTo>
                    <a:pt x="1609344" y="205727"/>
                  </a:lnTo>
                  <a:close/>
                </a:path>
                <a:path w="1765300" h="467995">
                  <a:moveTo>
                    <a:pt x="1685544" y="285750"/>
                  </a:moveTo>
                  <a:lnTo>
                    <a:pt x="1682496" y="279400"/>
                  </a:lnTo>
                  <a:lnTo>
                    <a:pt x="1679448" y="270510"/>
                  </a:lnTo>
                  <a:lnTo>
                    <a:pt x="1676400" y="264160"/>
                  </a:lnTo>
                  <a:lnTo>
                    <a:pt x="1670304" y="257810"/>
                  </a:lnTo>
                  <a:lnTo>
                    <a:pt x="1669084" y="255257"/>
                  </a:lnTo>
                  <a:lnTo>
                    <a:pt x="1667256" y="251460"/>
                  </a:lnTo>
                  <a:lnTo>
                    <a:pt x="1661160" y="248907"/>
                  </a:lnTo>
                  <a:lnTo>
                    <a:pt x="1658112" y="245110"/>
                  </a:lnTo>
                  <a:lnTo>
                    <a:pt x="1652016" y="242557"/>
                  </a:lnTo>
                  <a:lnTo>
                    <a:pt x="1648968" y="240017"/>
                  </a:lnTo>
                  <a:lnTo>
                    <a:pt x="1645920" y="240017"/>
                  </a:lnTo>
                  <a:lnTo>
                    <a:pt x="1639824" y="236207"/>
                  </a:lnTo>
                  <a:lnTo>
                    <a:pt x="1633728" y="236207"/>
                  </a:lnTo>
                  <a:lnTo>
                    <a:pt x="1630680" y="240017"/>
                  </a:lnTo>
                  <a:lnTo>
                    <a:pt x="1624584" y="240017"/>
                  </a:lnTo>
                  <a:lnTo>
                    <a:pt x="1621536" y="242557"/>
                  </a:lnTo>
                  <a:lnTo>
                    <a:pt x="1615440" y="245110"/>
                  </a:lnTo>
                  <a:lnTo>
                    <a:pt x="1609344" y="251460"/>
                  </a:lnTo>
                  <a:lnTo>
                    <a:pt x="1606296" y="257810"/>
                  </a:lnTo>
                  <a:lnTo>
                    <a:pt x="1606296" y="275577"/>
                  </a:lnTo>
                  <a:lnTo>
                    <a:pt x="1608620" y="281927"/>
                  </a:lnTo>
                  <a:lnTo>
                    <a:pt x="1611249" y="288277"/>
                  </a:lnTo>
                  <a:lnTo>
                    <a:pt x="1614436" y="295910"/>
                  </a:lnTo>
                  <a:lnTo>
                    <a:pt x="1618488" y="306057"/>
                  </a:lnTo>
                  <a:lnTo>
                    <a:pt x="1627632" y="321310"/>
                  </a:lnTo>
                  <a:lnTo>
                    <a:pt x="1627632" y="331457"/>
                  </a:lnTo>
                  <a:lnTo>
                    <a:pt x="1618488" y="340360"/>
                  </a:lnTo>
                  <a:lnTo>
                    <a:pt x="1603248" y="340360"/>
                  </a:lnTo>
                  <a:lnTo>
                    <a:pt x="1584960" y="321310"/>
                  </a:lnTo>
                  <a:lnTo>
                    <a:pt x="1581912" y="316217"/>
                  </a:lnTo>
                  <a:lnTo>
                    <a:pt x="1581912" y="300977"/>
                  </a:lnTo>
                  <a:lnTo>
                    <a:pt x="1584960" y="294627"/>
                  </a:lnTo>
                  <a:lnTo>
                    <a:pt x="1591056" y="288277"/>
                  </a:lnTo>
                  <a:lnTo>
                    <a:pt x="1575816" y="275577"/>
                  </a:lnTo>
                  <a:lnTo>
                    <a:pt x="1570050" y="283210"/>
                  </a:lnTo>
                  <a:lnTo>
                    <a:pt x="1566291" y="290817"/>
                  </a:lnTo>
                  <a:lnTo>
                    <a:pt x="1564233" y="298450"/>
                  </a:lnTo>
                  <a:lnTo>
                    <a:pt x="1563624" y="306057"/>
                  </a:lnTo>
                  <a:lnTo>
                    <a:pt x="1564284" y="313677"/>
                  </a:lnTo>
                  <a:lnTo>
                    <a:pt x="1591056" y="351777"/>
                  </a:lnTo>
                  <a:lnTo>
                    <a:pt x="1603248" y="358127"/>
                  </a:lnTo>
                  <a:lnTo>
                    <a:pt x="1624584" y="358127"/>
                  </a:lnTo>
                  <a:lnTo>
                    <a:pt x="1636776" y="351777"/>
                  </a:lnTo>
                  <a:lnTo>
                    <a:pt x="1645920" y="342900"/>
                  </a:lnTo>
                  <a:lnTo>
                    <a:pt x="1645920" y="340360"/>
                  </a:lnTo>
                  <a:lnTo>
                    <a:pt x="1645920" y="336550"/>
                  </a:lnTo>
                  <a:lnTo>
                    <a:pt x="1648968" y="331457"/>
                  </a:lnTo>
                  <a:lnTo>
                    <a:pt x="1648968" y="325107"/>
                  </a:lnTo>
                  <a:lnTo>
                    <a:pt x="1645920" y="318757"/>
                  </a:lnTo>
                  <a:lnTo>
                    <a:pt x="1644865" y="313677"/>
                  </a:lnTo>
                  <a:lnTo>
                    <a:pt x="1642110" y="307327"/>
                  </a:lnTo>
                  <a:lnTo>
                    <a:pt x="1633728" y="290817"/>
                  </a:lnTo>
                  <a:lnTo>
                    <a:pt x="1630680" y="281927"/>
                  </a:lnTo>
                  <a:lnTo>
                    <a:pt x="1627632" y="275577"/>
                  </a:lnTo>
                  <a:lnTo>
                    <a:pt x="1627632" y="260350"/>
                  </a:lnTo>
                  <a:lnTo>
                    <a:pt x="1633728" y="255257"/>
                  </a:lnTo>
                  <a:lnTo>
                    <a:pt x="1642872" y="255257"/>
                  </a:lnTo>
                  <a:lnTo>
                    <a:pt x="1648968" y="257810"/>
                  </a:lnTo>
                  <a:lnTo>
                    <a:pt x="1664208" y="273050"/>
                  </a:lnTo>
                  <a:lnTo>
                    <a:pt x="1667256" y="279400"/>
                  </a:lnTo>
                  <a:lnTo>
                    <a:pt x="1667256" y="290817"/>
                  </a:lnTo>
                  <a:lnTo>
                    <a:pt x="1664208" y="297167"/>
                  </a:lnTo>
                  <a:lnTo>
                    <a:pt x="1661160" y="300977"/>
                  </a:lnTo>
                  <a:lnTo>
                    <a:pt x="1676400" y="312407"/>
                  </a:lnTo>
                  <a:lnTo>
                    <a:pt x="1679448" y="309867"/>
                  </a:lnTo>
                  <a:lnTo>
                    <a:pt x="1685544" y="297167"/>
                  </a:lnTo>
                  <a:lnTo>
                    <a:pt x="1685544" y="285750"/>
                  </a:lnTo>
                  <a:close/>
                </a:path>
                <a:path w="1765300" h="467995">
                  <a:moveTo>
                    <a:pt x="1764792" y="309867"/>
                  </a:moveTo>
                  <a:lnTo>
                    <a:pt x="1743456" y="300977"/>
                  </a:lnTo>
                  <a:lnTo>
                    <a:pt x="1719072" y="321310"/>
                  </a:lnTo>
                  <a:lnTo>
                    <a:pt x="1709928" y="309867"/>
                  </a:lnTo>
                  <a:lnTo>
                    <a:pt x="1697736" y="318757"/>
                  </a:lnTo>
                  <a:lnTo>
                    <a:pt x="1706880" y="331457"/>
                  </a:lnTo>
                  <a:lnTo>
                    <a:pt x="1655064" y="373367"/>
                  </a:lnTo>
                  <a:lnTo>
                    <a:pt x="1645920" y="382257"/>
                  </a:lnTo>
                  <a:lnTo>
                    <a:pt x="1639824" y="386067"/>
                  </a:lnTo>
                  <a:lnTo>
                    <a:pt x="1639824" y="392417"/>
                  </a:lnTo>
                  <a:lnTo>
                    <a:pt x="1636776" y="394957"/>
                  </a:lnTo>
                  <a:lnTo>
                    <a:pt x="1636776" y="407657"/>
                  </a:lnTo>
                  <a:lnTo>
                    <a:pt x="1639824" y="412750"/>
                  </a:lnTo>
                  <a:lnTo>
                    <a:pt x="1652016" y="425450"/>
                  </a:lnTo>
                  <a:lnTo>
                    <a:pt x="1658112" y="427977"/>
                  </a:lnTo>
                  <a:lnTo>
                    <a:pt x="1667256" y="416560"/>
                  </a:lnTo>
                  <a:lnTo>
                    <a:pt x="1664208" y="412750"/>
                  </a:lnTo>
                  <a:lnTo>
                    <a:pt x="1664208" y="410210"/>
                  </a:lnTo>
                  <a:lnTo>
                    <a:pt x="1661160" y="410210"/>
                  </a:lnTo>
                  <a:lnTo>
                    <a:pt x="1661160" y="407657"/>
                  </a:lnTo>
                  <a:lnTo>
                    <a:pt x="1658112" y="403860"/>
                  </a:lnTo>
                  <a:lnTo>
                    <a:pt x="1658112" y="397510"/>
                  </a:lnTo>
                  <a:lnTo>
                    <a:pt x="1661160" y="397510"/>
                  </a:lnTo>
                  <a:lnTo>
                    <a:pt x="1661160" y="394957"/>
                  </a:lnTo>
                  <a:lnTo>
                    <a:pt x="1664208" y="394957"/>
                  </a:lnTo>
                  <a:lnTo>
                    <a:pt x="1667256" y="388607"/>
                  </a:lnTo>
                  <a:lnTo>
                    <a:pt x="1722120" y="346710"/>
                  </a:lnTo>
                  <a:lnTo>
                    <a:pt x="1734312" y="361950"/>
                  </a:lnTo>
                  <a:lnTo>
                    <a:pt x="1746504" y="351777"/>
                  </a:lnTo>
                  <a:lnTo>
                    <a:pt x="1742440" y="346710"/>
                  </a:lnTo>
                  <a:lnTo>
                    <a:pt x="1734312" y="336550"/>
                  </a:lnTo>
                  <a:lnTo>
                    <a:pt x="1751723" y="321310"/>
                  </a:lnTo>
                  <a:lnTo>
                    <a:pt x="1764792" y="30986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16939" y="2052624"/>
            <a:ext cx="7543800" cy="1910714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220"/>
              </a:spcBef>
              <a:buClr>
                <a:srgbClr val="FF0000"/>
              </a:buClr>
              <a:buFont typeface="Wingdings"/>
              <a:buChar char=""/>
              <a:tabLst>
                <a:tab pos="357505" algn="l"/>
              </a:tabLst>
            </a:pPr>
            <a:r>
              <a:rPr sz="2000" spc="-5" dirty="0">
                <a:latin typeface="Arial MT"/>
                <a:cs typeface="Arial MT"/>
              </a:rPr>
              <a:t>Projects </a:t>
            </a:r>
            <a:r>
              <a:rPr sz="2000" spc="-10" dirty="0">
                <a:latin typeface="Arial MT"/>
                <a:cs typeface="Arial MT"/>
              </a:rPr>
              <a:t>are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Arial MT"/>
                <a:cs typeface="Arial MT"/>
              </a:rPr>
              <a:t>dynamic</a:t>
            </a:r>
            <a:r>
              <a:rPr sz="2000" spc="6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Arial MT"/>
                <a:cs typeface="Arial MT"/>
              </a:rPr>
              <a:t>systems</a:t>
            </a:r>
            <a:r>
              <a:rPr sz="2000" spc="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that </a:t>
            </a:r>
            <a:r>
              <a:rPr sz="2000" spc="5" dirty="0">
                <a:solidFill>
                  <a:srgbClr val="FF0000"/>
                </a:solidFill>
                <a:latin typeface="Arial MT"/>
                <a:cs typeface="Arial MT"/>
              </a:rPr>
              <a:t>must</a:t>
            </a:r>
            <a:r>
              <a:rPr sz="2000" spc="-5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Arial MT"/>
                <a:cs typeface="Arial MT"/>
              </a:rPr>
              <a:t>be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Arial MT"/>
                <a:cs typeface="Arial MT"/>
              </a:rPr>
              <a:t>kept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Arial MT"/>
                <a:cs typeface="Arial MT"/>
              </a:rPr>
              <a:t>in equilibrium</a:t>
            </a:r>
            <a:endParaRPr sz="20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120"/>
              </a:spcBef>
              <a:buFont typeface="Wingdings"/>
              <a:buChar char=""/>
              <a:tabLst>
                <a:tab pos="357505" algn="l"/>
              </a:tabLst>
            </a:pPr>
            <a:r>
              <a:rPr sz="2000" spc="-10" dirty="0">
                <a:solidFill>
                  <a:srgbClr val="FF0000"/>
                </a:solidFill>
                <a:latin typeface="Arial MT"/>
                <a:cs typeface="Arial MT"/>
              </a:rPr>
              <a:t>Not easier at all</a:t>
            </a:r>
            <a:r>
              <a:rPr sz="2000" spc="-10" dirty="0">
                <a:latin typeface="Arial MT"/>
                <a:cs typeface="Arial MT"/>
              </a:rPr>
              <a:t>,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 shown from the dynamics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 the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situation</a:t>
            </a:r>
            <a:endParaRPr sz="1800">
              <a:latin typeface="Arial MT"/>
              <a:cs typeface="Arial MT"/>
            </a:endParaRPr>
          </a:p>
          <a:p>
            <a:pPr marL="356870" marR="1500505" indent="-344805">
              <a:lnSpc>
                <a:spcPct val="100000"/>
              </a:lnSpc>
              <a:buClr>
                <a:srgbClr val="FF0000"/>
              </a:buClr>
              <a:buFont typeface="Wingdings"/>
              <a:buChar char=""/>
              <a:tabLst>
                <a:tab pos="357505" algn="l"/>
              </a:tabLst>
            </a:pPr>
            <a:r>
              <a:rPr sz="2000" spc="-10" dirty="0">
                <a:latin typeface="Arial MT"/>
                <a:cs typeface="Arial MT"/>
              </a:rPr>
              <a:t>Area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inside</a:t>
            </a:r>
            <a:r>
              <a:rPr sz="2000" spc="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 triangle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(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Scope </a:t>
            </a:r>
            <a:r>
              <a:rPr sz="2000" spc="-10" dirty="0">
                <a:solidFill>
                  <a:srgbClr val="0000FF"/>
                </a:solidFill>
                <a:latin typeface="Arial MT"/>
                <a:cs typeface="Arial MT"/>
              </a:rPr>
              <a:t>&amp; </a:t>
            </a:r>
            <a:r>
              <a:rPr sz="2000" spc="-15" dirty="0">
                <a:solidFill>
                  <a:srgbClr val="0000FF"/>
                </a:solidFill>
                <a:latin typeface="Arial MT"/>
                <a:cs typeface="Arial MT"/>
              </a:rPr>
              <a:t>Quality</a:t>
            </a:r>
            <a:r>
              <a:rPr sz="2000" spc="-15" dirty="0">
                <a:latin typeface="Arial MT"/>
                <a:cs typeface="Arial MT"/>
              </a:rPr>
              <a:t>)</a:t>
            </a:r>
            <a:r>
              <a:rPr sz="2000" spc="1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Arial MT"/>
                <a:cs typeface="Arial MT"/>
              </a:rPr>
              <a:t>bound </a:t>
            </a:r>
            <a:r>
              <a:rPr sz="2000" spc="-5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by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Lines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(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Cost,</a:t>
            </a:r>
            <a:r>
              <a:rPr sz="2000" spc="-5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Arial MT"/>
                <a:cs typeface="Arial MT"/>
              </a:rPr>
              <a:t>Time, Resource</a:t>
            </a:r>
            <a:r>
              <a:rPr sz="2000" spc="-10" dirty="0">
                <a:latin typeface="Arial MT"/>
                <a:cs typeface="Arial MT"/>
              </a:rPr>
              <a:t>)</a:t>
            </a:r>
            <a:endParaRPr sz="2000">
              <a:latin typeface="Arial MT"/>
              <a:cs typeface="Arial MT"/>
            </a:endParaRPr>
          </a:p>
          <a:p>
            <a:pPr marL="6602095" marR="5080" indent="109220">
              <a:lnSpc>
                <a:spcPct val="100000"/>
              </a:lnSpc>
              <a:spcBef>
                <a:spcPts val="680"/>
              </a:spcBef>
            </a:pPr>
            <a:r>
              <a:rPr sz="1800" spc="5" dirty="0">
                <a:latin typeface="Arial MT"/>
                <a:cs typeface="Arial MT"/>
              </a:rPr>
              <a:t>Scope 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&amp;</a:t>
            </a:r>
            <a:r>
              <a:rPr sz="1800" spc="-1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Quality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94652" y="4105147"/>
            <a:ext cx="2136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FF0000"/>
                </a:solidFill>
                <a:latin typeface="Arial MT"/>
                <a:cs typeface="Arial MT"/>
              </a:rPr>
              <a:t>Resourc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1800" spc="-15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Availability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3139" y="4138676"/>
            <a:ext cx="1242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“Scope”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79979" y="4214876"/>
            <a:ext cx="2436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term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may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refer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to: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3139" y="4507483"/>
            <a:ext cx="8244205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4069" marR="5080" indent="-344805">
              <a:lnSpc>
                <a:spcPct val="100000"/>
              </a:lnSpc>
              <a:spcBef>
                <a:spcPts val="100"/>
              </a:spcBef>
              <a:buAutoNum type="alphaLcParenR"/>
              <a:tabLst>
                <a:tab pos="814069" algn="l"/>
                <a:tab pos="814705" algn="l"/>
              </a:tabLst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Product scope </a:t>
            </a:r>
            <a:r>
              <a:rPr sz="1800" b="1" dirty="0">
                <a:latin typeface="Arial"/>
                <a:cs typeface="Arial"/>
              </a:rPr>
              <a:t>- the features </a:t>
            </a:r>
            <a:r>
              <a:rPr sz="1800" b="1" spc="-5" dirty="0">
                <a:latin typeface="Arial"/>
                <a:cs typeface="Arial"/>
              </a:rPr>
              <a:t>and </a:t>
            </a:r>
            <a:r>
              <a:rPr sz="1800" b="1" dirty="0">
                <a:latin typeface="Arial"/>
                <a:cs typeface="Arial"/>
              </a:rPr>
              <a:t>functions that </a:t>
            </a:r>
            <a:r>
              <a:rPr sz="1800" b="1" spc="-5" dirty="0">
                <a:latin typeface="Arial"/>
                <a:cs typeface="Arial"/>
              </a:rPr>
              <a:t>are </a:t>
            </a:r>
            <a:r>
              <a:rPr sz="1800" b="1" dirty="0">
                <a:latin typeface="Arial"/>
                <a:cs typeface="Arial"/>
              </a:rPr>
              <a:t>to be included in </a:t>
            </a:r>
            <a:r>
              <a:rPr sz="1800" b="1" spc="-49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product or service.</a:t>
            </a:r>
            <a:endParaRPr sz="1800">
              <a:latin typeface="Arial"/>
              <a:cs typeface="Arial"/>
            </a:endParaRPr>
          </a:p>
          <a:p>
            <a:pPr marL="814069" marR="564515" indent="-344805">
              <a:lnSpc>
                <a:spcPct val="100000"/>
              </a:lnSpc>
              <a:buAutoNum type="alphaLcParenR"/>
              <a:tabLst>
                <a:tab pos="814069" algn="l"/>
                <a:tab pos="814705" algn="l"/>
              </a:tabLst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Project scope </a:t>
            </a:r>
            <a:r>
              <a:rPr sz="1800" b="1" dirty="0">
                <a:latin typeface="Arial"/>
                <a:cs typeface="Arial"/>
              </a:rPr>
              <a:t>- the work </a:t>
            </a:r>
            <a:r>
              <a:rPr sz="1800" b="1" spc="-5" dirty="0">
                <a:latin typeface="Arial"/>
                <a:cs typeface="Arial"/>
              </a:rPr>
              <a:t>that must </a:t>
            </a:r>
            <a:r>
              <a:rPr sz="1800" b="1" dirty="0">
                <a:latin typeface="Arial"/>
                <a:cs typeface="Arial"/>
              </a:rPr>
              <a:t>be done in order </a:t>
            </a:r>
            <a:r>
              <a:rPr sz="1800" b="1" spc="-5" dirty="0">
                <a:latin typeface="Arial"/>
                <a:cs typeface="Arial"/>
              </a:rPr>
              <a:t>to </a:t>
            </a:r>
            <a:r>
              <a:rPr sz="1800" b="1" dirty="0">
                <a:latin typeface="Arial"/>
                <a:cs typeface="Arial"/>
              </a:rPr>
              <a:t>deliver a </a:t>
            </a:r>
            <a:r>
              <a:rPr sz="1800" b="1" spc="-49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product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(with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5" dirty="0">
                <a:latin typeface="Arial"/>
                <a:cs typeface="Arial"/>
              </a:rPr>
              <a:t> specified</a:t>
            </a:r>
            <a:r>
              <a:rPr sz="1800" b="1" dirty="0">
                <a:latin typeface="Arial"/>
                <a:cs typeface="Arial"/>
              </a:rPr>
              <a:t> features</a:t>
            </a:r>
            <a:r>
              <a:rPr sz="1800" b="1" spc="-5" dirty="0">
                <a:latin typeface="Arial"/>
                <a:cs typeface="Arial"/>
              </a:rPr>
              <a:t> and </a:t>
            </a:r>
            <a:r>
              <a:rPr sz="1800" b="1" dirty="0">
                <a:latin typeface="Arial"/>
                <a:cs typeface="Arial"/>
              </a:rPr>
              <a:t>functions).</a:t>
            </a:r>
            <a:endParaRPr sz="1800">
              <a:latin typeface="Arial"/>
              <a:cs typeface="Arial"/>
            </a:endParaRPr>
          </a:p>
          <a:p>
            <a:pPr marL="356870" marR="42545" indent="-344805">
              <a:lnSpc>
                <a:spcPct val="100000"/>
              </a:lnSpc>
              <a:buAutoNum type="arabicPeriod"/>
              <a:tabLst>
                <a:tab pos="356870" algn="l"/>
                <a:tab pos="357505" algn="l"/>
              </a:tabLst>
            </a:pP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Product</a:t>
            </a:r>
            <a:r>
              <a:rPr sz="1800" b="1" i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Scope</a:t>
            </a:r>
            <a:r>
              <a:rPr sz="1800" b="1" i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is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defined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product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requirements</a:t>
            </a:r>
            <a:r>
              <a:rPr sz="1800" b="1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and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is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subject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the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product life </a:t>
            </a:r>
            <a:r>
              <a:rPr sz="1800" b="1" spc="-20" dirty="0">
                <a:solidFill>
                  <a:srgbClr val="0000FF"/>
                </a:solidFill>
                <a:latin typeface="Arial"/>
                <a:cs typeface="Arial"/>
              </a:rPr>
              <a:t>cycle</a:t>
            </a:r>
            <a:endParaRPr sz="18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AutoNum type="arabicPeriod"/>
              <a:tabLst>
                <a:tab pos="356870" algn="l"/>
                <a:tab pos="357505" algn="l"/>
              </a:tabLst>
            </a:pP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Project</a:t>
            </a:r>
            <a:r>
              <a:rPr sz="1800" b="1" i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Scope</a:t>
            </a:r>
            <a:r>
              <a:rPr sz="1800" b="1" i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is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defined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project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 charter</a:t>
            </a:r>
            <a:r>
              <a:rPr sz="1800" b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and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is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subject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37563" y="6427723"/>
            <a:ext cx="1321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project</a:t>
            </a:r>
            <a:r>
              <a:rPr sz="1800" b="1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plan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08340" y="6503923"/>
            <a:ext cx="81724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5" dirty="0">
                <a:latin typeface="Arial"/>
                <a:cs typeface="Arial"/>
              </a:rPr>
              <a:t>(</a:t>
            </a:r>
            <a:r>
              <a:rPr sz="1200" dirty="0">
                <a:latin typeface="Arial MT"/>
                <a:cs typeface="Arial MT"/>
              </a:rPr>
              <a:t>Kathy</a:t>
            </a:r>
            <a:r>
              <a:rPr sz="1200" spc="5" dirty="0">
                <a:latin typeface="Arial MT"/>
                <a:cs typeface="Arial MT"/>
              </a:rPr>
              <a:t>-</a:t>
            </a:r>
            <a:r>
              <a:rPr sz="1200" dirty="0">
                <a:latin typeface="Arial MT"/>
                <a:cs typeface="Arial MT"/>
              </a:rPr>
              <a:t>ch4)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7732" y="569467"/>
            <a:ext cx="196786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i="1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600" i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22340" y="587755"/>
            <a:ext cx="20135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Project</a:t>
            </a:r>
            <a:r>
              <a:rPr sz="1600" b="1" i="1" spc="-25" dirty="0">
                <a:solidFill>
                  <a:srgbClr val="656599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Management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981200"/>
            <a:ext cx="8232648" cy="7924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37764" y="1148588"/>
            <a:ext cx="4182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P</a:t>
            </a:r>
            <a:r>
              <a:rPr spc="-10" dirty="0"/>
              <a:t>ROJECT</a:t>
            </a:r>
            <a:r>
              <a:rPr spc="70" dirty="0"/>
              <a:t> </a:t>
            </a:r>
            <a:r>
              <a:rPr sz="3600" spc="-20" dirty="0"/>
              <a:t>A</a:t>
            </a:r>
            <a:r>
              <a:rPr spc="-20" dirty="0"/>
              <a:t>NALYSIS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40739" y="2005076"/>
            <a:ext cx="8379459" cy="3756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52525" marR="5080" indent="-114046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Step 1 - Conceptual understanding </a:t>
            </a:r>
            <a:r>
              <a:rPr sz="2400" spc="-10" dirty="0">
                <a:latin typeface="Arial MT"/>
                <a:cs typeface="Arial MT"/>
              </a:rPr>
              <a:t>of </a:t>
            </a:r>
            <a:r>
              <a:rPr sz="2400" spc="-5" dirty="0">
                <a:latin typeface="Arial MT"/>
                <a:cs typeface="Arial MT"/>
              </a:rPr>
              <a:t>the </a:t>
            </a:r>
            <a:r>
              <a:rPr sz="2400" dirty="0">
                <a:latin typeface="Arial MT"/>
                <a:cs typeface="Arial MT"/>
              </a:rPr>
              <a:t>project. The aim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here </a:t>
            </a:r>
            <a:r>
              <a:rPr sz="2400" spc="-5" dirty="0">
                <a:latin typeface="Arial MT"/>
                <a:cs typeface="Arial MT"/>
              </a:rPr>
              <a:t>is </a:t>
            </a:r>
            <a:r>
              <a:rPr sz="2400" spc="-10" dirty="0">
                <a:latin typeface="Arial MT"/>
                <a:cs typeface="Arial MT"/>
              </a:rPr>
              <a:t>to </a:t>
            </a:r>
            <a:r>
              <a:rPr sz="2400" dirty="0">
                <a:latin typeface="Arial MT"/>
                <a:cs typeface="Arial MT"/>
              </a:rPr>
              <a:t>understand </a:t>
            </a:r>
            <a:r>
              <a:rPr sz="2400" spc="-5" dirty="0">
                <a:latin typeface="Arial MT"/>
                <a:cs typeface="Arial MT"/>
              </a:rPr>
              <a:t>the goals, risks, constraints, </a:t>
            </a:r>
            <a:r>
              <a:rPr sz="2400" dirty="0">
                <a:latin typeface="Arial MT"/>
                <a:cs typeface="Arial MT"/>
              </a:rPr>
              <a:t> context and features </a:t>
            </a:r>
            <a:r>
              <a:rPr sz="2400" spc="-10" dirty="0">
                <a:latin typeface="Arial MT"/>
                <a:cs typeface="Arial MT"/>
              </a:rPr>
              <a:t>to be </a:t>
            </a:r>
            <a:r>
              <a:rPr sz="2400" spc="-5" dirty="0">
                <a:latin typeface="Arial MT"/>
                <a:cs typeface="Arial MT"/>
              </a:rPr>
              <a:t>delivered. </a:t>
            </a:r>
            <a:r>
              <a:rPr sz="2400" dirty="0">
                <a:latin typeface="Arial MT"/>
                <a:cs typeface="Arial MT"/>
              </a:rPr>
              <a:t>Note that </a:t>
            </a:r>
            <a:r>
              <a:rPr sz="2400" spc="-10" dirty="0">
                <a:latin typeface="Arial MT"/>
                <a:cs typeface="Arial MT"/>
              </a:rPr>
              <a:t>you 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may </a:t>
            </a:r>
            <a:r>
              <a:rPr sz="2400" dirty="0">
                <a:latin typeface="Arial MT"/>
                <a:cs typeface="Arial MT"/>
              </a:rPr>
              <a:t>need a short </a:t>
            </a:r>
            <a:r>
              <a:rPr sz="2400" spc="-5" dirty="0">
                <a:latin typeface="Arial MT"/>
                <a:cs typeface="Arial MT"/>
              </a:rPr>
              <a:t>burst </a:t>
            </a:r>
            <a:r>
              <a:rPr sz="2400" spc="-10" dirty="0">
                <a:latin typeface="Arial MT"/>
                <a:cs typeface="Arial MT"/>
              </a:rPr>
              <a:t>of </a:t>
            </a:r>
            <a:r>
              <a:rPr sz="2400" dirty="0">
                <a:latin typeface="Arial MT"/>
                <a:cs typeface="Arial MT"/>
              </a:rPr>
              <a:t>requirements </a:t>
            </a:r>
            <a:r>
              <a:rPr sz="2400" spc="-5" dirty="0">
                <a:latin typeface="Arial MT"/>
                <a:cs typeface="Arial MT"/>
              </a:rPr>
              <a:t>gathering </a:t>
            </a:r>
            <a:r>
              <a:rPr sz="2400" spc="5" dirty="0">
                <a:latin typeface="Arial MT"/>
                <a:cs typeface="Arial MT"/>
              </a:rPr>
              <a:t>to 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start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20" dirty="0">
                <a:latin typeface="Arial MT"/>
                <a:cs typeface="Arial MT"/>
              </a:rPr>
              <a:t>off!</a:t>
            </a:r>
            <a:endParaRPr sz="2400">
              <a:latin typeface="Arial MT"/>
              <a:cs typeface="Arial MT"/>
            </a:endParaRPr>
          </a:p>
          <a:p>
            <a:pPr marL="1152525" marR="8255" indent="-1140460" algn="just">
              <a:lnSpc>
                <a:spcPct val="100000"/>
              </a:lnSpc>
              <a:spcBef>
                <a:spcPts val="1725"/>
              </a:spcBef>
            </a:pPr>
            <a:r>
              <a:rPr sz="2400" dirty="0">
                <a:latin typeface="Arial MT"/>
                <a:cs typeface="Arial MT"/>
              </a:rPr>
              <a:t>Step 2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- </a:t>
            </a:r>
            <a:r>
              <a:rPr sz="2400" spc="-5" dirty="0">
                <a:latin typeface="Arial MT"/>
                <a:cs typeface="Arial MT"/>
              </a:rPr>
              <a:t>Choose</a:t>
            </a:r>
            <a:r>
              <a:rPr sz="2400" dirty="0">
                <a:latin typeface="Arial MT"/>
                <a:cs typeface="Arial MT"/>
              </a:rPr>
              <a:t> an approach or </a:t>
            </a:r>
            <a:r>
              <a:rPr sz="2400" spc="-5" dirty="0">
                <a:latin typeface="Arial MT"/>
                <a:cs typeface="Arial MT"/>
              </a:rPr>
              <a:t>lifecycle</a:t>
            </a:r>
            <a:r>
              <a:rPr sz="2400" spc="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model to develop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system </a:t>
            </a:r>
            <a:r>
              <a:rPr sz="2400" dirty="0">
                <a:latin typeface="Arial MT"/>
                <a:cs typeface="Arial MT"/>
              </a:rPr>
              <a:t>(Project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product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lifecycles).</a:t>
            </a:r>
            <a:endParaRPr sz="2400">
              <a:latin typeface="Arial MT"/>
              <a:cs typeface="Arial MT"/>
            </a:endParaRPr>
          </a:p>
          <a:p>
            <a:pPr marL="1152525" marR="8255" indent="-1140460" algn="just">
              <a:lnSpc>
                <a:spcPct val="100000"/>
              </a:lnSpc>
              <a:spcBef>
                <a:spcPts val="1730"/>
              </a:spcBef>
            </a:pPr>
            <a:r>
              <a:rPr sz="2400" dirty="0">
                <a:latin typeface="Arial MT"/>
                <a:cs typeface="Arial MT"/>
              </a:rPr>
              <a:t>Step 3 - </a:t>
            </a:r>
            <a:r>
              <a:rPr sz="2400" spc="-10" dirty="0">
                <a:latin typeface="Arial MT"/>
                <a:cs typeface="Arial MT"/>
              </a:rPr>
              <a:t>For </a:t>
            </a:r>
            <a:r>
              <a:rPr sz="2400" spc="-5" dirty="0">
                <a:latin typeface="Arial MT"/>
                <a:cs typeface="Arial MT"/>
              </a:rPr>
              <a:t>each </a:t>
            </a:r>
            <a:r>
              <a:rPr sz="2400" spc="-10" dirty="0">
                <a:latin typeface="Arial MT"/>
                <a:cs typeface="Arial MT"/>
              </a:rPr>
              <a:t>of </a:t>
            </a:r>
            <a:r>
              <a:rPr sz="2400" spc="-5" dirty="0">
                <a:latin typeface="Arial MT"/>
                <a:cs typeface="Arial MT"/>
              </a:rPr>
              <a:t>the </a:t>
            </a:r>
            <a:r>
              <a:rPr sz="2400" dirty="0">
                <a:latin typeface="Arial MT"/>
                <a:cs typeface="Arial MT"/>
              </a:rPr>
              <a:t>phases </a:t>
            </a:r>
            <a:r>
              <a:rPr sz="2400" spc="-5" dirty="0">
                <a:latin typeface="Arial MT"/>
                <a:cs typeface="Arial MT"/>
              </a:rPr>
              <a:t>in the </a:t>
            </a:r>
            <a:r>
              <a:rPr sz="2400" dirty="0">
                <a:latin typeface="Arial MT"/>
                <a:cs typeface="Arial MT"/>
              </a:rPr>
              <a:t>approach a </a:t>
            </a:r>
            <a:r>
              <a:rPr sz="2400" b="1" i="1" spc="-5" dirty="0">
                <a:latin typeface="Arial"/>
                <a:cs typeface="Arial"/>
              </a:rPr>
              <a:t>Work </a:t>
            </a:r>
            <a:r>
              <a:rPr sz="2400" b="1" i="1" dirty="0">
                <a:latin typeface="Arial"/>
                <a:cs typeface="Arial"/>
              </a:rPr>
              <a:t> Breakdown</a:t>
            </a:r>
            <a:r>
              <a:rPr sz="2400" b="1" i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structure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complete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task.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7732" y="569467"/>
            <a:ext cx="196786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i="1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600" i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22340" y="587755"/>
            <a:ext cx="20135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Project</a:t>
            </a:r>
            <a:r>
              <a:rPr sz="1600" b="1" i="1" spc="-25" dirty="0">
                <a:solidFill>
                  <a:srgbClr val="656599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Management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981200"/>
            <a:ext cx="8232648" cy="7924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42564" y="737108"/>
            <a:ext cx="2963545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0" spc="-5" dirty="0">
                <a:latin typeface="Arial MT"/>
                <a:cs typeface="Arial MT"/>
              </a:rPr>
              <a:t>Decomposition</a:t>
            </a:r>
            <a:endParaRPr sz="35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1703323"/>
            <a:ext cx="8548370" cy="5038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025" marR="47244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subdividing</a:t>
            </a:r>
            <a:r>
              <a:rPr sz="1800" b="1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major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3200"/>
                </a:solidFill>
                <a:latin typeface="Arial"/>
                <a:cs typeface="Arial"/>
              </a:rPr>
              <a:t>project</a:t>
            </a:r>
            <a:r>
              <a:rPr sz="1800" b="1" spc="-1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3200"/>
                </a:solidFill>
                <a:latin typeface="Arial"/>
                <a:cs typeface="Arial"/>
              </a:rPr>
              <a:t>deliverables</a:t>
            </a:r>
            <a:r>
              <a:rPr sz="1800" b="1" spc="-55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into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smaller</a:t>
            </a:r>
            <a:r>
              <a:rPr sz="1800" b="1" spc="-10" dirty="0">
                <a:latin typeface="Arial"/>
                <a:cs typeface="Arial"/>
              </a:rPr>
              <a:t>,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more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manageable </a:t>
            </a:r>
            <a:r>
              <a:rPr sz="1800" b="1" spc="-48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3200"/>
                </a:solidFill>
                <a:latin typeface="Arial"/>
                <a:cs typeface="Arial"/>
              </a:rPr>
              <a:t>Components (products) </a:t>
            </a:r>
            <a:r>
              <a:rPr sz="1800" b="1" dirty="0">
                <a:latin typeface="Arial"/>
                <a:cs typeface="Arial"/>
              </a:rPr>
              <a:t>in </a:t>
            </a:r>
            <a:r>
              <a:rPr sz="1800" b="1" spc="-5" dirty="0">
                <a:latin typeface="Arial"/>
                <a:cs typeface="Arial"/>
              </a:rPr>
              <a:t>sufficient </a:t>
            </a:r>
            <a:r>
              <a:rPr sz="1800" b="1" dirty="0">
                <a:latin typeface="Arial"/>
                <a:cs typeface="Arial"/>
              </a:rPr>
              <a:t>detail to </a:t>
            </a:r>
            <a:r>
              <a:rPr sz="1800" b="1" spc="-5" dirty="0">
                <a:latin typeface="Arial"/>
                <a:cs typeface="Arial"/>
              </a:rPr>
              <a:t>support </a:t>
            </a:r>
            <a:r>
              <a:rPr sz="1800" b="1" dirty="0">
                <a:latin typeface="Arial"/>
                <a:cs typeface="Arial"/>
              </a:rPr>
              <a:t>future project 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3200"/>
                </a:solidFill>
                <a:latin typeface="Arial"/>
                <a:cs typeface="Arial"/>
              </a:rPr>
              <a:t>activities</a:t>
            </a:r>
            <a:r>
              <a:rPr sz="1800" b="1" spc="-45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(planning,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executing,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controlling,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and closing);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requires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Steps:</a:t>
            </a:r>
            <a:endParaRPr sz="18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AutoNum type="arabicParenR"/>
              <a:tabLst>
                <a:tab pos="357505" algn="l"/>
              </a:tabLst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Identify</a:t>
            </a:r>
            <a:r>
              <a:rPr sz="2000" b="1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the </a:t>
            </a:r>
            <a:r>
              <a:rPr sz="2000" b="1" spc="-10" dirty="0">
                <a:solidFill>
                  <a:srgbClr val="FF3200"/>
                </a:solidFill>
                <a:latin typeface="Arial"/>
                <a:cs typeface="Arial"/>
              </a:rPr>
              <a:t>major elements</a:t>
            </a:r>
            <a:r>
              <a:rPr sz="2000" b="1" spc="2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</a:t>
            </a:r>
            <a:r>
              <a:rPr sz="2400" b="1" dirty="0">
                <a:solidFill>
                  <a:srgbClr val="FF3200"/>
                </a:solidFill>
                <a:latin typeface="Arial"/>
                <a:cs typeface="Arial"/>
              </a:rPr>
              <a:t>deliverable</a:t>
            </a:r>
            <a:r>
              <a:rPr sz="2000" b="1" dirty="0">
                <a:latin typeface="Arial"/>
                <a:cs typeface="Arial"/>
              </a:rPr>
              <a:t>)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of</a:t>
            </a:r>
            <a:r>
              <a:rPr sz="2000" b="1" spc="-10" dirty="0">
                <a:latin typeface="Arial"/>
                <a:cs typeface="Arial"/>
              </a:rPr>
              <a:t> the project.</a:t>
            </a:r>
            <a:endParaRPr sz="20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15"/>
              </a:spcBef>
              <a:buClr>
                <a:srgbClr val="FF0000"/>
              </a:buClr>
              <a:buAutoNum type="arabicParenR"/>
              <a:tabLst>
                <a:tab pos="357505" algn="l"/>
              </a:tabLst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Identify</a:t>
            </a:r>
            <a:r>
              <a:rPr sz="2000" b="1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3200"/>
                </a:solidFill>
                <a:latin typeface="Arial"/>
                <a:cs typeface="Arial"/>
              </a:rPr>
              <a:t>constituent elements </a:t>
            </a:r>
            <a:r>
              <a:rPr sz="2000" b="1" spc="-5" dirty="0">
                <a:latin typeface="Arial"/>
                <a:cs typeface="Arial"/>
              </a:rPr>
              <a:t>(</a:t>
            </a:r>
            <a:r>
              <a:rPr sz="2000" b="1" spc="-5" dirty="0">
                <a:solidFill>
                  <a:srgbClr val="FF3200"/>
                </a:solidFill>
                <a:latin typeface="Arial"/>
                <a:cs typeface="Arial"/>
              </a:rPr>
              <a:t>Work</a:t>
            </a:r>
            <a:r>
              <a:rPr sz="2000" b="1" spc="-10" dirty="0">
                <a:solidFill>
                  <a:srgbClr val="FF3200"/>
                </a:solidFill>
                <a:latin typeface="Arial"/>
                <a:cs typeface="Arial"/>
              </a:rPr>
              <a:t> Products</a:t>
            </a:r>
            <a:r>
              <a:rPr sz="2000" b="1" spc="-10" dirty="0">
                <a:latin typeface="Arial"/>
                <a:cs typeface="Arial"/>
              </a:rPr>
              <a:t>)</a:t>
            </a:r>
            <a:r>
              <a:rPr sz="2000" b="1" spc="20" dirty="0"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of the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deliverable</a:t>
            </a:r>
            <a:r>
              <a:rPr sz="2000" b="1" spc="-5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356870" marR="5080" indent="-344805">
              <a:lnSpc>
                <a:spcPct val="100000"/>
              </a:lnSpc>
              <a:buClr>
                <a:srgbClr val="FF0000"/>
              </a:buClr>
              <a:buAutoNum type="arabicParenR"/>
              <a:tabLst>
                <a:tab pos="357505" algn="l"/>
              </a:tabLst>
            </a:pP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Decide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if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adequate</a:t>
            </a:r>
            <a:r>
              <a:rPr sz="2000" b="1" spc="20" dirty="0"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3200"/>
                </a:solidFill>
                <a:latin typeface="Arial"/>
                <a:cs typeface="Arial"/>
              </a:rPr>
              <a:t>cost</a:t>
            </a:r>
            <a:r>
              <a:rPr sz="2000" b="1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and </a:t>
            </a:r>
            <a:r>
              <a:rPr sz="2000" b="1" spc="-5" dirty="0">
                <a:solidFill>
                  <a:srgbClr val="FF3200"/>
                </a:solidFill>
                <a:latin typeface="Arial"/>
                <a:cs typeface="Arial"/>
              </a:rPr>
              <a:t>duration</a:t>
            </a:r>
            <a:r>
              <a:rPr sz="2000" b="1" spc="1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estimates</a:t>
            </a:r>
            <a:r>
              <a:rPr sz="2000" b="1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can be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developed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at </a:t>
            </a:r>
            <a:r>
              <a:rPr sz="2000" b="1" spc="-54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this </a:t>
            </a:r>
            <a:r>
              <a:rPr sz="2000" b="1" spc="-5" dirty="0">
                <a:latin typeface="Arial"/>
                <a:cs typeface="Arial"/>
              </a:rPr>
              <a:t>level of detail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3200"/>
                </a:solidFill>
                <a:latin typeface="Arial"/>
                <a:cs typeface="Arial"/>
              </a:rPr>
              <a:t>for</a:t>
            </a:r>
            <a:r>
              <a:rPr sz="2000" b="1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3200"/>
                </a:solidFill>
                <a:latin typeface="Arial"/>
                <a:cs typeface="Arial"/>
              </a:rPr>
              <a:t>each</a:t>
            </a:r>
            <a:r>
              <a:rPr sz="2000" b="1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3200"/>
                </a:solidFill>
                <a:latin typeface="Arial"/>
                <a:cs typeface="Arial"/>
              </a:rPr>
              <a:t>element</a:t>
            </a:r>
            <a:r>
              <a:rPr sz="2000" b="1" spc="-5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lr>
                <a:srgbClr val="FF0000"/>
              </a:buClr>
              <a:buAutoNum type="arabicParenR"/>
              <a:tabLst>
                <a:tab pos="357505" algn="l"/>
              </a:tabLst>
            </a:pPr>
            <a:r>
              <a:rPr sz="2000" b="1" spc="-30" dirty="0">
                <a:solidFill>
                  <a:srgbClr val="0000FF"/>
                </a:solidFill>
                <a:latin typeface="Arial"/>
                <a:cs typeface="Arial"/>
              </a:rPr>
              <a:t>Verify</a:t>
            </a:r>
            <a:r>
              <a:rPr sz="2000" b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the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3200"/>
                </a:solidFill>
                <a:latin typeface="Arial"/>
                <a:cs typeface="Arial"/>
              </a:rPr>
              <a:t>correctness</a:t>
            </a:r>
            <a:r>
              <a:rPr sz="2000" b="1" spc="55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decomposition</a:t>
            </a:r>
            <a:r>
              <a:rPr sz="2000" b="1" spc="-5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1.</a:t>
            </a:r>
            <a:r>
              <a:rPr sz="20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Identify</a:t>
            </a:r>
            <a:r>
              <a:rPr sz="20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the 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major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elements</a:t>
            </a:r>
            <a:r>
              <a:rPr sz="200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of the project.</a:t>
            </a:r>
            <a:endParaRPr sz="2000">
              <a:latin typeface="Arial"/>
              <a:cs typeface="Arial"/>
            </a:endParaRPr>
          </a:p>
          <a:p>
            <a:pPr marL="356870" marR="270510" indent="-344805">
              <a:lnSpc>
                <a:spcPct val="100000"/>
              </a:lnSpc>
              <a:buClr>
                <a:srgbClr val="0000FF"/>
              </a:buClr>
              <a:buFont typeface="Wingdings"/>
              <a:buChar char=""/>
              <a:tabLst>
                <a:tab pos="357505" algn="l"/>
              </a:tabLst>
            </a:pPr>
            <a:r>
              <a:rPr sz="2000" b="1" spc="-5" dirty="0">
                <a:latin typeface="Arial"/>
                <a:cs typeface="Arial"/>
              </a:rPr>
              <a:t>In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general,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the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major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 elements</a:t>
            </a:r>
            <a:r>
              <a:rPr sz="2000" b="1" spc="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will be the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3200"/>
                </a:solidFill>
                <a:latin typeface="Arial"/>
                <a:cs typeface="Arial"/>
              </a:rPr>
              <a:t>project deliverables</a:t>
            </a:r>
            <a:r>
              <a:rPr sz="2000" b="1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and </a:t>
            </a:r>
            <a:r>
              <a:rPr sz="2000" b="1" spc="-540" dirty="0"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3200"/>
                </a:solidFill>
                <a:latin typeface="Arial"/>
                <a:cs typeface="Arial"/>
              </a:rPr>
              <a:t>project management</a:t>
            </a:r>
            <a:r>
              <a:rPr sz="2000" b="1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3200"/>
                </a:solidFill>
                <a:latin typeface="Arial"/>
                <a:cs typeface="Arial"/>
              </a:rPr>
              <a:t>product</a:t>
            </a:r>
            <a:r>
              <a:rPr sz="2000" b="1" spc="-5" dirty="0">
                <a:latin typeface="Arial"/>
                <a:cs typeface="Arial"/>
              </a:rPr>
              <a:t>. For</a:t>
            </a:r>
            <a:r>
              <a:rPr sz="2000" b="1" spc="-10" dirty="0">
                <a:latin typeface="Arial"/>
                <a:cs typeface="Arial"/>
              </a:rPr>
              <a:t> example:</a:t>
            </a:r>
            <a:endParaRPr sz="2000">
              <a:latin typeface="Arial"/>
              <a:cs typeface="Arial"/>
            </a:endParaRPr>
          </a:p>
          <a:p>
            <a:pPr marL="814069" marR="76200" lvl="1" indent="-344805">
              <a:lnSpc>
                <a:spcPct val="100000"/>
              </a:lnSpc>
              <a:buClr>
                <a:srgbClr val="0000FF"/>
              </a:buClr>
              <a:buFont typeface="Wingdings"/>
              <a:buChar char=""/>
              <a:tabLst>
                <a:tab pos="814069" algn="l"/>
                <a:tab pos="814705" algn="l"/>
              </a:tabLst>
            </a:pP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phases</a:t>
            </a:r>
            <a:r>
              <a:rPr sz="2000" b="1" spc="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of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the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project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life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cycle</a:t>
            </a:r>
            <a:r>
              <a:rPr sz="2000" b="1" spc="5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may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be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used as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the </a:t>
            </a:r>
            <a:r>
              <a:rPr sz="2000" b="1" spc="-5" dirty="0">
                <a:solidFill>
                  <a:srgbClr val="FF3200"/>
                </a:solidFill>
                <a:latin typeface="Arial"/>
                <a:cs typeface="Arial"/>
              </a:rPr>
              <a:t>first </a:t>
            </a:r>
            <a:r>
              <a:rPr sz="2000" b="1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3200"/>
                </a:solidFill>
                <a:latin typeface="Arial"/>
                <a:cs typeface="Arial"/>
              </a:rPr>
              <a:t>level </a:t>
            </a:r>
            <a:r>
              <a:rPr sz="2000" b="1" spc="-5" dirty="0">
                <a:latin typeface="Arial"/>
                <a:cs typeface="Arial"/>
              </a:rPr>
              <a:t>of </a:t>
            </a:r>
            <a:r>
              <a:rPr sz="2000" b="1" dirty="0">
                <a:latin typeface="Arial"/>
                <a:cs typeface="Arial"/>
              </a:rPr>
              <a:t>decomposition </a:t>
            </a:r>
            <a:r>
              <a:rPr sz="2000" b="1" spc="-5" dirty="0">
                <a:latin typeface="Arial"/>
                <a:cs typeface="Arial"/>
              </a:rPr>
              <a:t>with the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project deliverables </a:t>
            </a:r>
            <a:r>
              <a:rPr sz="2000" b="1" spc="-5" dirty="0">
                <a:latin typeface="Arial"/>
                <a:cs typeface="Arial"/>
              </a:rPr>
              <a:t>repeated at </a:t>
            </a:r>
            <a:r>
              <a:rPr sz="2000" b="1" spc="-54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the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3200"/>
                </a:solidFill>
                <a:latin typeface="Arial"/>
                <a:cs typeface="Arial"/>
              </a:rPr>
              <a:t>second</a:t>
            </a:r>
            <a:r>
              <a:rPr sz="2000" b="1" spc="5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3200"/>
                </a:solidFill>
                <a:latin typeface="Arial"/>
                <a:cs typeface="Arial"/>
              </a:rPr>
              <a:t>level</a:t>
            </a:r>
            <a:r>
              <a:rPr sz="2000" b="1" spc="-5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814069" marR="429259" lvl="1" indent="-344805">
              <a:lnSpc>
                <a:spcPct val="100000"/>
              </a:lnSpc>
              <a:buClr>
                <a:srgbClr val="0000FF"/>
              </a:buClr>
              <a:buFont typeface="Wingdings"/>
              <a:buChar char=""/>
              <a:tabLst>
                <a:tab pos="814069" algn="l"/>
                <a:tab pos="814705" algn="l"/>
              </a:tabLst>
            </a:pPr>
            <a:r>
              <a:rPr sz="2000" b="1" dirty="0">
                <a:latin typeface="Arial"/>
                <a:cs typeface="Arial"/>
              </a:rPr>
              <a:t>The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organizing principle </a:t>
            </a:r>
            <a:r>
              <a:rPr sz="2000" b="1" dirty="0">
                <a:latin typeface="Arial"/>
                <a:cs typeface="Arial"/>
              </a:rPr>
              <a:t>within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each branch </a:t>
            </a:r>
            <a:r>
              <a:rPr sz="2000" b="1" spc="-5" dirty="0">
                <a:latin typeface="Arial"/>
                <a:cs typeface="Arial"/>
              </a:rPr>
              <a:t>of the </a:t>
            </a:r>
            <a:r>
              <a:rPr sz="2000" b="1" spc="-10" dirty="0">
                <a:latin typeface="Arial"/>
                <a:cs typeface="Arial"/>
              </a:rPr>
              <a:t>WBS </a:t>
            </a:r>
            <a:r>
              <a:rPr sz="2000" b="1" spc="-20" dirty="0">
                <a:solidFill>
                  <a:srgbClr val="FF3200"/>
                </a:solidFill>
                <a:latin typeface="Arial"/>
                <a:cs typeface="Arial"/>
              </a:rPr>
              <a:t>may </a:t>
            </a:r>
            <a:r>
              <a:rPr sz="2000" b="1" spc="-545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b="1" spc="-40" dirty="0">
                <a:solidFill>
                  <a:srgbClr val="FF3200"/>
                </a:solidFill>
                <a:latin typeface="Arial"/>
                <a:cs typeface="Arial"/>
              </a:rPr>
              <a:t>vary</a:t>
            </a:r>
            <a:r>
              <a:rPr sz="2000" b="1" spc="-4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7732" y="569467"/>
            <a:ext cx="196786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i="1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600" i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22340" y="587755"/>
            <a:ext cx="20135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Project</a:t>
            </a:r>
            <a:r>
              <a:rPr sz="1600" b="1" i="1" spc="-25" dirty="0">
                <a:solidFill>
                  <a:srgbClr val="656599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Management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981200"/>
            <a:ext cx="8232648" cy="7924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3139" y="1148588"/>
            <a:ext cx="6548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Software</a:t>
            </a:r>
            <a:r>
              <a:rPr sz="3600" spc="-110" dirty="0"/>
              <a:t> </a:t>
            </a:r>
            <a:r>
              <a:rPr sz="3600" spc="-5" dirty="0"/>
              <a:t>Project</a:t>
            </a:r>
            <a:r>
              <a:rPr sz="3600" spc="-35" dirty="0"/>
              <a:t> </a:t>
            </a:r>
            <a:r>
              <a:rPr sz="3600" spc="-5" dirty="0"/>
              <a:t>Management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69339" y="1980581"/>
            <a:ext cx="7914005" cy="4277995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515"/>
              </a:spcBef>
              <a:buClr>
                <a:srgbClr val="00007C"/>
              </a:buClr>
              <a:buSzPct val="75000"/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Arial MT"/>
                <a:cs typeface="Arial MT"/>
              </a:rPr>
              <a:t>Software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&amp;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Project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Management</a:t>
            </a:r>
            <a:endParaRPr sz="2400">
              <a:latin typeface="Arial MT"/>
              <a:cs typeface="Arial MT"/>
            </a:endParaRPr>
          </a:p>
          <a:p>
            <a:pPr marL="756285" marR="29845" lvl="1" indent="-287020">
              <a:lnSpc>
                <a:spcPct val="80000"/>
              </a:lnSpc>
              <a:spcBef>
                <a:spcPts val="1650"/>
              </a:spcBef>
              <a:buClr>
                <a:srgbClr val="9999CC"/>
              </a:buClr>
              <a:buSzPct val="80000"/>
              <a:buFont typeface="Times New Roman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Arial MT"/>
                <a:cs typeface="Arial MT"/>
              </a:rPr>
              <a:t>Corporate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America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spends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more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than $275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billion</a:t>
            </a:r>
            <a:r>
              <a:rPr sz="2000" spc="9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each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year</a:t>
            </a:r>
            <a:r>
              <a:rPr sz="2000" spc="6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on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approximately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200,000</a:t>
            </a:r>
            <a:r>
              <a:rPr sz="2000" spc="4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application</a:t>
            </a:r>
            <a:r>
              <a:rPr sz="2000" spc="8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software </a:t>
            </a:r>
            <a:r>
              <a:rPr sz="2000" spc="-10" dirty="0">
                <a:latin typeface="Arial MT"/>
                <a:cs typeface="Arial MT"/>
              </a:rPr>
              <a:t>development </a:t>
            </a:r>
            <a:r>
              <a:rPr sz="2000" spc="-5" dirty="0">
                <a:latin typeface="Arial MT"/>
                <a:cs typeface="Arial MT"/>
              </a:rPr>
              <a:t> projects</a:t>
            </a:r>
            <a:endParaRPr sz="2000">
              <a:latin typeface="Arial MT"/>
              <a:cs typeface="Arial MT"/>
            </a:endParaRPr>
          </a:p>
          <a:p>
            <a:pPr marL="756285" marR="1075690" lvl="1" indent="-287020">
              <a:lnSpc>
                <a:spcPct val="80000"/>
              </a:lnSpc>
              <a:spcBef>
                <a:spcPts val="1440"/>
              </a:spcBef>
              <a:buClr>
                <a:srgbClr val="9999CC"/>
              </a:buClr>
              <a:buSzPct val="80000"/>
              <a:buFont typeface="Times New Roman"/>
              <a:buChar char="•"/>
              <a:tabLst>
                <a:tab pos="756285" algn="l"/>
                <a:tab pos="756920" algn="l"/>
              </a:tabLst>
            </a:pPr>
            <a:r>
              <a:rPr sz="2000" spc="-10" dirty="0">
                <a:latin typeface="Arial MT"/>
                <a:cs typeface="Arial MT"/>
              </a:rPr>
              <a:t>Most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of these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projects will</a:t>
            </a:r>
            <a:r>
              <a:rPr sz="2000" spc="9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fail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lack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skilled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project </a:t>
            </a:r>
            <a:r>
              <a:rPr sz="2000" spc="-5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management</a:t>
            </a:r>
            <a:endParaRPr sz="2000">
              <a:latin typeface="Arial MT"/>
              <a:cs typeface="Arial MT"/>
            </a:endParaRPr>
          </a:p>
          <a:p>
            <a:pPr marL="356870" marR="137160" indent="-344805">
              <a:lnSpc>
                <a:spcPct val="80000"/>
              </a:lnSpc>
              <a:spcBef>
                <a:spcPts val="1520"/>
              </a:spcBef>
              <a:buClr>
                <a:srgbClr val="00007C"/>
              </a:buClr>
              <a:buSzPct val="75000"/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0000FF"/>
                </a:solidFill>
                <a:latin typeface="Arial MT"/>
                <a:cs typeface="Arial MT"/>
              </a:rPr>
              <a:t>Management</a:t>
            </a:r>
            <a:r>
              <a:rPr sz="2400" spc="-7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FF"/>
                </a:solidFill>
                <a:latin typeface="Arial MT"/>
                <a:cs typeface="Arial MT"/>
              </a:rPr>
              <a:t>problems</a:t>
            </a:r>
            <a:r>
              <a:rPr sz="24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were</a:t>
            </a:r>
            <a:r>
              <a:rPr sz="2400" dirty="0">
                <a:latin typeface="Arial MT"/>
                <a:cs typeface="Arial MT"/>
              </a:rPr>
              <a:t> more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frequently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5" dirty="0">
                <a:solidFill>
                  <a:srgbClr val="0000FF"/>
                </a:solidFill>
                <a:latin typeface="Arial MT"/>
                <a:cs typeface="Arial MT"/>
              </a:rPr>
              <a:t>dominant </a:t>
            </a:r>
            <a:r>
              <a:rPr sz="2400" spc="-65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FF"/>
                </a:solidFill>
                <a:latin typeface="Arial MT"/>
                <a:cs typeface="Arial MT"/>
              </a:rPr>
              <a:t>cause</a:t>
            </a:r>
            <a:r>
              <a:rPr sz="24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than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FF"/>
                </a:solidFill>
                <a:latin typeface="Arial MT"/>
                <a:cs typeface="Arial MT"/>
              </a:rPr>
              <a:t>technical problems</a:t>
            </a:r>
            <a:endParaRPr sz="2400">
              <a:latin typeface="Arial MT"/>
              <a:cs typeface="Arial MT"/>
            </a:endParaRPr>
          </a:p>
          <a:p>
            <a:pPr marL="356870" marR="5080" indent="-344805">
              <a:lnSpc>
                <a:spcPct val="80000"/>
              </a:lnSpc>
              <a:spcBef>
                <a:spcPts val="1725"/>
              </a:spcBef>
              <a:buClr>
                <a:srgbClr val="00007C"/>
              </a:buClr>
              <a:buSzPct val="75000"/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Arial MT"/>
                <a:cs typeface="Arial MT"/>
              </a:rPr>
              <a:t>Schedule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overruns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were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more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common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(89%)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than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cost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overruns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(62%)</a:t>
            </a:r>
            <a:endParaRPr sz="2400">
              <a:latin typeface="Arial MT"/>
              <a:cs typeface="Arial MT"/>
            </a:endParaRPr>
          </a:p>
          <a:p>
            <a:pPr marL="4584700">
              <a:lnSpc>
                <a:spcPct val="100000"/>
              </a:lnSpc>
              <a:spcBef>
                <a:spcPts val="1155"/>
              </a:spcBef>
            </a:pPr>
            <a:r>
              <a:rPr sz="2400" spc="-5" dirty="0">
                <a:latin typeface="Arial MT"/>
                <a:cs typeface="Arial MT"/>
              </a:rPr>
              <a:t>KPGM’s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Survey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UK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7732" y="569467"/>
            <a:ext cx="196786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i="1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600" i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22340" y="587755"/>
            <a:ext cx="20135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Project</a:t>
            </a:r>
            <a:r>
              <a:rPr sz="1600" b="1" i="1" spc="-25" dirty="0">
                <a:solidFill>
                  <a:srgbClr val="656599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Management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981200"/>
            <a:ext cx="8232648" cy="7924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3139" y="1182115"/>
            <a:ext cx="2802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solidFill>
                  <a:srgbClr val="FF0000"/>
                </a:solidFill>
                <a:latin typeface="Arial MT"/>
                <a:cs typeface="Arial MT"/>
              </a:rPr>
              <a:t>Major</a:t>
            </a:r>
            <a:r>
              <a:rPr sz="2400" b="0" spc="-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b="0" dirty="0">
                <a:solidFill>
                  <a:srgbClr val="FF0000"/>
                </a:solidFill>
                <a:latin typeface="Arial MT"/>
                <a:cs typeface="Arial MT"/>
              </a:rPr>
              <a:t>elements</a:t>
            </a:r>
            <a:r>
              <a:rPr sz="2400" b="0" spc="-8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……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9339" y="1764283"/>
            <a:ext cx="8408035" cy="185356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3695" marR="12065" indent="-341630">
              <a:lnSpc>
                <a:spcPct val="100000"/>
              </a:lnSpc>
              <a:spcBef>
                <a:spcPts val="90"/>
              </a:spcBef>
              <a:buFont typeface="Wingdings"/>
              <a:buChar char=""/>
              <a:tabLst>
                <a:tab pos="353695" algn="l"/>
                <a:tab pos="354330" algn="l"/>
              </a:tabLst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Supporting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and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organizational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processes</a:t>
            </a:r>
            <a:r>
              <a:rPr sz="2000" b="1" spc="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provide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further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elements </a:t>
            </a:r>
            <a:r>
              <a:rPr sz="2000" b="1" spc="-5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for the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WBS</a:t>
            </a:r>
            <a:endParaRPr sz="2000">
              <a:latin typeface="Arial"/>
              <a:cs typeface="Arial"/>
            </a:endParaRPr>
          </a:p>
          <a:p>
            <a:pPr marL="695325" marR="5080" lvl="1" indent="-228600">
              <a:lnSpc>
                <a:spcPct val="100000"/>
              </a:lnSpc>
              <a:buFont typeface="Wingdings"/>
              <a:buChar char=""/>
              <a:tabLst>
                <a:tab pos="695960" algn="l"/>
              </a:tabLst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Identify</a:t>
            </a:r>
            <a:r>
              <a:rPr sz="2000" b="1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which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3200"/>
                </a:solidFill>
                <a:latin typeface="Arial"/>
                <a:cs typeface="Arial"/>
              </a:rPr>
              <a:t>supporting</a:t>
            </a:r>
            <a:r>
              <a:rPr sz="2000" b="1" spc="5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and </a:t>
            </a:r>
            <a:r>
              <a:rPr sz="2000" b="1" spc="-5" dirty="0">
                <a:solidFill>
                  <a:srgbClr val="FF3200"/>
                </a:solidFill>
                <a:latin typeface="Arial"/>
                <a:cs typeface="Arial"/>
              </a:rPr>
              <a:t>organizational</a:t>
            </a:r>
            <a:r>
              <a:rPr sz="2000" b="1" spc="1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processes</a:t>
            </a:r>
            <a:r>
              <a:rPr sz="2000" b="1" spc="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need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 </a:t>
            </a:r>
            <a:r>
              <a:rPr sz="2000" b="1" spc="-54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be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invoked</a:t>
            </a:r>
            <a:endParaRPr sz="2000">
              <a:latin typeface="Arial"/>
              <a:cs typeface="Arial"/>
            </a:endParaRPr>
          </a:p>
          <a:p>
            <a:pPr marL="695325" marR="815975" lvl="1" indent="-228600">
              <a:lnSpc>
                <a:spcPct val="100000"/>
              </a:lnSpc>
              <a:buFont typeface="Wingdings"/>
              <a:buChar char=""/>
              <a:tabLst>
                <a:tab pos="695960" algn="l"/>
              </a:tabLst>
            </a:pPr>
            <a:r>
              <a:rPr sz="2000" b="1" spc="-5" dirty="0">
                <a:latin typeface="Arial"/>
                <a:cs typeface="Arial"/>
              </a:rPr>
              <a:t>Establish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which activities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from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these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processes</a:t>
            </a:r>
            <a:r>
              <a:rPr sz="2000" b="1" spc="5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are </a:t>
            </a:r>
            <a:r>
              <a:rPr sz="2000" b="1" spc="-5" dirty="0">
                <a:latin typeface="Arial"/>
                <a:cs typeface="Arial"/>
              </a:rPr>
              <a:t>to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be </a:t>
            </a:r>
            <a:r>
              <a:rPr sz="2000" b="1" spc="-540" dirty="0"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performed</a:t>
            </a:r>
            <a:r>
              <a:rPr sz="2000" b="1" spc="-5" dirty="0">
                <a:latin typeface="Arial"/>
                <a:cs typeface="Arial"/>
              </a:rPr>
              <a:t>, and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when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568952" y="3657600"/>
            <a:ext cx="1237615" cy="475615"/>
            <a:chOff x="4568952" y="3657600"/>
            <a:chExt cx="1237615" cy="475615"/>
          </a:xfrm>
        </p:grpSpPr>
        <p:sp>
          <p:nvSpPr>
            <p:cNvPr id="8" name="object 8"/>
            <p:cNvSpPr/>
            <p:nvPr/>
          </p:nvSpPr>
          <p:spPr>
            <a:xfrm>
              <a:off x="4572000" y="3663695"/>
              <a:ext cx="1231900" cy="469900"/>
            </a:xfrm>
            <a:custGeom>
              <a:avLst/>
              <a:gdLst/>
              <a:ahLst/>
              <a:cxnLst/>
              <a:rect l="l" t="t" r="r" b="b"/>
              <a:pathLst>
                <a:path w="1231900" h="469900">
                  <a:moveTo>
                    <a:pt x="1231391" y="0"/>
                  </a:moveTo>
                  <a:lnTo>
                    <a:pt x="0" y="0"/>
                  </a:lnTo>
                  <a:lnTo>
                    <a:pt x="0" y="469391"/>
                  </a:lnTo>
                  <a:lnTo>
                    <a:pt x="1231391" y="469391"/>
                  </a:lnTo>
                  <a:lnTo>
                    <a:pt x="1231391" y="0"/>
                  </a:lnTo>
                  <a:close/>
                </a:path>
              </a:pathLst>
            </a:custGeom>
            <a:solidFill>
              <a:srgbClr val="32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68952" y="3657600"/>
              <a:ext cx="1237615" cy="475615"/>
            </a:xfrm>
            <a:custGeom>
              <a:avLst/>
              <a:gdLst/>
              <a:ahLst/>
              <a:cxnLst/>
              <a:rect l="l" t="t" r="r" b="b"/>
              <a:pathLst>
                <a:path w="1237614" h="475614">
                  <a:moveTo>
                    <a:pt x="1237488" y="0"/>
                  </a:moveTo>
                  <a:lnTo>
                    <a:pt x="0" y="0"/>
                  </a:lnTo>
                  <a:lnTo>
                    <a:pt x="0" y="475488"/>
                  </a:lnTo>
                  <a:lnTo>
                    <a:pt x="1237488" y="475488"/>
                  </a:lnTo>
                  <a:lnTo>
                    <a:pt x="1237488" y="472439"/>
                  </a:lnTo>
                  <a:lnTo>
                    <a:pt x="9144" y="472439"/>
                  </a:lnTo>
                  <a:lnTo>
                    <a:pt x="3048" y="466344"/>
                  </a:lnTo>
                  <a:lnTo>
                    <a:pt x="9144" y="466344"/>
                  </a:lnTo>
                  <a:lnTo>
                    <a:pt x="9144" y="9144"/>
                  </a:lnTo>
                  <a:lnTo>
                    <a:pt x="3048" y="9144"/>
                  </a:lnTo>
                  <a:lnTo>
                    <a:pt x="9144" y="6096"/>
                  </a:lnTo>
                  <a:lnTo>
                    <a:pt x="1237488" y="6096"/>
                  </a:lnTo>
                  <a:lnTo>
                    <a:pt x="1237488" y="0"/>
                  </a:lnTo>
                  <a:close/>
                </a:path>
                <a:path w="1237614" h="475614">
                  <a:moveTo>
                    <a:pt x="9144" y="466344"/>
                  </a:moveTo>
                  <a:lnTo>
                    <a:pt x="3048" y="466344"/>
                  </a:lnTo>
                  <a:lnTo>
                    <a:pt x="9144" y="472439"/>
                  </a:lnTo>
                  <a:lnTo>
                    <a:pt x="9144" y="466344"/>
                  </a:lnTo>
                  <a:close/>
                </a:path>
                <a:path w="1237614" h="475614">
                  <a:moveTo>
                    <a:pt x="1228344" y="466344"/>
                  </a:moveTo>
                  <a:lnTo>
                    <a:pt x="9144" y="466344"/>
                  </a:lnTo>
                  <a:lnTo>
                    <a:pt x="9144" y="472439"/>
                  </a:lnTo>
                  <a:lnTo>
                    <a:pt x="1228344" y="472439"/>
                  </a:lnTo>
                  <a:lnTo>
                    <a:pt x="1228344" y="466344"/>
                  </a:lnTo>
                  <a:close/>
                </a:path>
                <a:path w="1237614" h="475614">
                  <a:moveTo>
                    <a:pt x="1228344" y="6096"/>
                  </a:moveTo>
                  <a:lnTo>
                    <a:pt x="1228344" y="472439"/>
                  </a:lnTo>
                  <a:lnTo>
                    <a:pt x="1231392" y="466344"/>
                  </a:lnTo>
                  <a:lnTo>
                    <a:pt x="1237488" y="466344"/>
                  </a:lnTo>
                  <a:lnTo>
                    <a:pt x="1237488" y="9144"/>
                  </a:lnTo>
                  <a:lnTo>
                    <a:pt x="1231392" y="9144"/>
                  </a:lnTo>
                  <a:lnTo>
                    <a:pt x="1228344" y="6096"/>
                  </a:lnTo>
                  <a:close/>
                </a:path>
                <a:path w="1237614" h="475614">
                  <a:moveTo>
                    <a:pt x="1237488" y="466344"/>
                  </a:moveTo>
                  <a:lnTo>
                    <a:pt x="1231392" y="466344"/>
                  </a:lnTo>
                  <a:lnTo>
                    <a:pt x="1228344" y="472439"/>
                  </a:lnTo>
                  <a:lnTo>
                    <a:pt x="1237488" y="472439"/>
                  </a:lnTo>
                  <a:lnTo>
                    <a:pt x="1237488" y="466344"/>
                  </a:lnTo>
                  <a:close/>
                </a:path>
                <a:path w="1237614" h="475614">
                  <a:moveTo>
                    <a:pt x="9144" y="6096"/>
                  </a:moveTo>
                  <a:lnTo>
                    <a:pt x="3048" y="9144"/>
                  </a:lnTo>
                  <a:lnTo>
                    <a:pt x="9144" y="9144"/>
                  </a:lnTo>
                  <a:lnTo>
                    <a:pt x="9144" y="6096"/>
                  </a:lnTo>
                  <a:close/>
                </a:path>
                <a:path w="1237614" h="475614">
                  <a:moveTo>
                    <a:pt x="1228344" y="6096"/>
                  </a:moveTo>
                  <a:lnTo>
                    <a:pt x="9144" y="6096"/>
                  </a:lnTo>
                  <a:lnTo>
                    <a:pt x="9144" y="9144"/>
                  </a:lnTo>
                  <a:lnTo>
                    <a:pt x="1228344" y="9144"/>
                  </a:lnTo>
                  <a:lnTo>
                    <a:pt x="1228344" y="6096"/>
                  </a:lnTo>
                  <a:close/>
                </a:path>
                <a:path w="1237614" h="475614">
                  <a:moveTo>
                    <a:pt x="1237488" y="6096"/>
                  </a:moveTo>
                  <a:lnTo>
                    <a:pt x="1228344" y="6096"/>
                  </a:lnTo>
                  <a:lnTo>
                    <a:pt x="1231392" y="9144"/>
                  </a:lnTo>
                  <a:lnTo>
                    <a:pt x="1237488" y="9144"/>
                  </a:lnTo>
                  <a:lnTo>
                    <a:pt x="1237488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567428" y="3663696"/>
            <a:ext cx="1230630" cy="46990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260"/>
              </a:spcBef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Project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520952" y="4568952"/>
            <a:ext cx="1042669" cy="384175"/>
            <a:chOff x="1520952" y="4568952"/>
            <a:chExt cx="1042669" cy="384175"/>
          </a:xfrm>
        </p:grpSpPr>
        <p:sp>
          <p:nvSpPr>
            <p:cNvPr id="12" name="object 12"/>
            <p:cNvSpPr/>
            <p:nvPr/>
          </p:nvSpPr>
          <p:spPr>
            <a:xfrm>
              <a:off x="1524000" y="4572000"/>
              <a:ext cx="1036319" cy="381000"/>
            </a:xfrm>
            <a:custGeom>
              <a:avLst/>
              <a:gdLst/>
              <a:ahLst/>
              <a:cxnLst/>
              <a:rect l="l" t="t" r="r" b="b"/>
              <a:pathLst>
                <a:path w="1036319" h="381000">
                  <a:moveTo>
                    <a:pt x="1036319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36319" y="381000"/>
                  </a:lnTo>
                  <a:lnTo>
                    <a:pt x="1036319" y="0"/>
                  </a:lnTo>
                  <a:close/>
                </a:path>
              </a:pathLst>
            </a:custGeom>
            <a:solidFill>
              <a:srgbClr val="B3E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0952" y="4568952"/>
              <a:ext cx="1042669" cy="384175"/>
            </a:xfrm>
            <a:custGeom>
              <a:avLst/>
              <a:gdLst/>
              <a:ahLst/>
              <a:cxnLst/>
              <a:rect l="l" t="t" r="r" b="b"/>
              <a:pathLst>
                <a:path w="1042669" h="384175">
                  <a:moveTo>
                    <a:pt x="1042416" y="0"/>
                  </a:moveTo>
                  <a:lnTo>
                    <a:pt x="0" y="0"/>
                  </a:lnTo>
                  <a:lnTo>
                    <a:pt x="0" y="384048"/>
                  </a:lnTo>
                  <a:lnTo>
                    <a:pt x="1042416" y="384048"/>
                  </a:lnTo>
                  <a:lnTo>
                    <a:pt x="1042416" y="381000"/>
                  </a:lnTo>
                  <a:lnTo>
                    <a:pt x="9143" y="381000"/>
                  </a:lnTo>
                  <a:lnTo>
                    <a:pt x="3047" y="374904"/>
                  </a:lnTo>
                  <a:lnTo>
                    <a:pt x="9143" y="374904"/>
                  </a:lnTo>
                  <a:lnTo>
                    <a:pt x="9143" y="9143"/>
                  </a:lnTo>
                  <a:lnTo>
                    <a:pt x="3047" y="9143"/>
                  </a:lnTo>
                  <a:lnTo>
                    <a:pt x="9143" y="3048"/>
                  </a:lnTo>
                  <a:lnTo>
                    <a:pt x="1042416" y="3048"/>
                  </a:lnTo>
                  <a:lnTo>
                    <a:pt x="1042416" y="0"/>
                  </a:lnTo>
                  <a:close/>
                </a:path>
                <a:path w="1042669" h="384175">
                  <a:moveTo>
                    <a:pt x="9143" y="374904"/>
                  </a:moveTo>
                  <a:lnTo>
                    <a:pt x="3047" y="374904"/>
                  </a:lnTo>
                  <a:lnTo>
                    <a:pt x="9143" y="381000"/>
                  </a:lnTo>
                  <a:lnTo>
                    <a:pt x="9143" y="374904"/>
                  </a:lnTo>
                  <a:close/>
                </a:path>
                <a:path w="1042669" h="384175">
                  <a:moveTo>
                    <a:pt x="1033272" y="374904"/>
                  </a:moveTo>
                  <a:lnTo>
                    <a:pt x="9143" y="374904"/>
                  </a:lnTo>
                  <a:lnTo>
                    <a:pt x="9143" y="381000"/>
                  </a:lnTo>
                  <a:lnTo>
                    <a:pt x="1033272" y="381000"/>
                  </a:lnTo>
                  <a:lnTo>
                    <a:pt x="1033272" y="374904"/>
                  </a:lnTo>
                  <a:close/>
                </a:path>
                <a:path w="1042669" h="384175">
                  <a:moveTo>
                    <a:pt x="1033272" y="3048"/>
                  </a:moveTo>
                  <a:lnTo>
                    <a:pt x="1033272" y="381000"/>
                  </a:lnTo>
                  <a:lnTo>
                    <a:pt x="1036320" y="374904"/>
                  </a:lnTo>
                  <a:lnTo>
                    <a:pt x="1042416" y="374904"/>
                  </a:lnTo>
                  <a:lnTo>
                    <a:pt x="1042416" y="9143"/>
                  </a:lnTo>
                  <a:lnTo>
                    <a:pt x="1036320" y="9143"/>
                  </a:lnTo>
                  <a:lnTo>
                    <a:pt x="1033272" y="3048"/>
                  </a:lnTo>
                  <a:close/>
                </a:path>
                <a:path w="1042669" h="384175">
                  <a:moveTo>
                    <a:pt x="1042416" y="374904"/>
                  </a:moveTo>
                  <a:lnTo>
                    <a:pt x="1036320" y="374904"/>
                  </a:lnTo>
                  <a:lnTo>
                    <a:pt x="1033272" y="381000"/>
                  </a:lnTo>
                  <a:lnTo>
                    <a:pt x="1042416" y="381000"/>
                  </a:lnTo>
                  <a:lnTo>
                    <a:pt x="1042416" y="374904"/>
                  </a:lnTo>
                  <a:close/>
                </a:path>
                <a:path w="1042669" h="384175">
                  <a:moveTo>
                    <a:pt x="9143" y="3048"/>
                  </a:moveTo>
                  <a:lnTo>
                    <a:pt x="3047" y="9143"/>
                  </a:lnTo>
                  <a:lnTo>
                    <a:pt x="9143" y="9143"/>
                  </a:lnTo>
                  <a:lnTo>
                    <a:pt x="9143" y="3048"/>
                  </a:lnTo>
                  <a:close/>
                </a:path>
                <a:path w="1042669" h="384175">
                  <a:moveTo>
                    <a:pt x="1033272" y="3048"/>
                  </a:moveTo>
                  <a:lnTo>
                    <a:pt x="9143" y="3048"/>
                  </a:lnTo>
                  <a:lnTo>
                    <a:pt x="9143" y="9143"/>
                  </a:lnTo>
                  <a:lnTo>
                    <a:pt x="1033272" y="9143"/>
                  </a:lnTo>
                  <a:lnTo>
                    <a:pt x="1033272" y="3048"/>
                  </a:lnTo>
                  <a:close/>
                </a:path>
                <a:path w="1042669" h="384175">
                  <a:moveTo>
                    <a:pt x="1042416" y="3048"/>
                  </a:moveTo>
                  <a:lnTo>
                    <a:pt x="1033272" y="3048"/>
                  </a:lnTo>
                  <a:lnTo>
                    <a:pt x="1036320" y="9143"/>
                  </a:lnTo>
                  <a:lnTo>
                    <a:pt x="1042416" y="9143"/>
                  </a:lnTo>
                  <a:lnTo>
                    <a:pt x="1042416" y="3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524000" y="4572000"/>
            <a:ext cx="1036319" cy="38100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0"/>
              </a:spcBef>
            </a:pPr>
            <a:r>
              <a:rPr sz="1800" dirty="0">
                <a:latin typeface="Arial MT"/>
                <a:cs typeface="Arial MT"/>
              </a:rPr>
              <a:t>Phase</a:t>
            </a:r>
            <a:r>
              <a:rPr sz="1800" spc="-1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611623" y="4568952"/>
            <a:ext cx="1039494" cy="384175"/>
            <a:chOff x="4611623" y="4568952"/>
            <a:chExt cx="1039494" cy="384175"/>
          </a:xfrm>
        </p:grpSpPr>
        <p:sp>
          <p:nvSpPr>
            <p:cNvPr id="16" name="object 16"/>
            <p:cNvSpPr/>
            <p:nvPr/>
          </p:nvSpPr>
          <p:spPr>
            <a:xfrm>
              <a:off x="4614671" y="4572000"/>
              <a:ext cx="1036319" cy="381000"/>
            </a:xfrm>
            <a:custGeom>
              <a:avLst/>
              <a:gdLst/>
              <a:ahLst/>
              <a:cxnLst/>
              <a:rect l="l" t="t" r="r" b="b"/>
              <a:pathLst>
                <a:path w="1036320" h="381000">
                  <a:moveTo>
                    <a:pt x="103632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36320" y="381000"/>
                  </a:lnTo>
                  <a:lnTo>
                    <a:pt x="1036320" y="0"/>
                  </a:lnTo>
                  <a:close/>
                </a:path>
              </a:pathLst>
            </a:custGeom>
            <a:solidFill>
              <a:srgbClr val="B3E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611623" y="4568952"/>
              <a:ext cx="1039494" cy="384175"/>
            </a:xfrm>
            <a:custGeom>
              <a:avLst/>
              <a:gdLst/>
              <a:ahLst/>
              <a:cxnLst/>
              <a:rect l="l" t="t" r="r" b="b"/>
              <a:pathLst>
                <a:path w="1039495" h="384175">
                  <a:moveTo>
                    <a:pt x="1039367" y="0"/>
                  </a:moveTo>
                  <a:lnTo>
                    <a:pt x="0" y="0"/>
                  </a:lnTo>
                  <a:lnTo>
                    <a:pt x="0" y="384048"/>
                  </a:lnTo>
                  <a:lnTo>
                    <a:pt x="1039367" y="384048"/>
                  </a:lnTo>
                  <a:lnTo>
                    <a:pt x="1039367" y="381000"/>
                  </a:lnTo>
                  <a:lnTo>
                    <a:pt x="9143" y="381000"/>
                  </a:lnTo>
                  <a:lnTo>
                    <a:pt x="3048" y="374904"/>
                  </a:lnTo>
                  <a:lnTo>
                    <a:pt x="9143" y="374904"/>
                  </a:lnTo>
                  <a:lnTo>
                    <a:pt x="9143" y="9143"/>
                  </a:lnTo>
                  <a:lnTo>
                    <a:pt x="3048" y="9143"/>
                  </a:lnTo>
                  <a:lnTo>
                    <a:pt x="9143" y="3048"/>
                  </a:lnTo>
                  <a:lnTo>
                    <a:pt x="1039367" y="3048"/>
                  </a:lnTo>
                  <a:lnTo>
                    <a:pt x="1039367" y="0"/>
                  </a:lnTo>
                  <a:close/>
                </a:path>
                <a:path w="1039495" h="384175">
                  <a:moveTo>
                    <a:pt x="9143" y="374904"/>
                  </a:moveTo>
                  <a:lnTo>
                    <a:pt x="3048" y="374904"/>
                  </a:lnTo>
                  <a:lnTo>
                    <a:pt x="9143" y="381000"/>
                  </a:lnTo>
                  <a:lnTo>
                    <a:pt x="9143" y="374904"/>
                  </a:lnTo>
                  <a:close/>
                </a:path>
                <a:path w="1039495" h="384175">
                  <a:moveTo>
                    <a:pt x="1030224" y="374904"/>
                  </a:moveTo>
                  <a:lnTo>
                    <a:pt x="9143" y="374904"/>
                  </a:lnTo>
                  <a:lnTo>
                    <a:pt x="9143" y="381000"/>
                  </a:lnTo>
                  <a:lnTo>
                    <a:pt x="1030224" y="381000"/>
                  </a:lnTo>
                  <a:lnTo>
                    <a:pt x="1030224" y="374904"/>
                  </a:lnTo>
                  <a:close/>
                </a:path>
                <a:path w="1039495" h="384175">
                  <a:moveTo>
                    <a:pt x="1030224" y="3048"/>
                  </a:moveTo>
                  <a:lnTo>
                    <a:pt x="1030224" y="381000"/>
                  </a:lnTo>
                  <a:lnTo>
                    <a:pt x="1036320" y="374904"/>
                  </a:lnTo>
                  <a:lnTo>
                    <a:pt x="1039367" y="374904"/>
                  </a:lnTo>
                  <a:lnTo>
                    <a:pt x="1039367" y="9143"/>
                  </a:lnTo>
                  <a:lnTo>
                    <a:pt x="1036320" y="9143"/>
                  </a:lnTo>
                  <a:lnTo>
                    <a:pt x="1030224" y="3048"/>
                  </a:lnTo>
                  <a:close/>
                </a:path>
                <a:path w="1039495" h="384175">
                  <a:moveTo>
                    <a:pt x="1039367" y="374904"/>
                  </a:moveTo>
                  <a:lnTo>
                    <a:pt x="1036320" y="374904"/>
                  </a:lnTo>
                  <a:lnTo>
                    <a:pt x="1030224" y="381000"/>
                  </a:lnTo>
                  <a:lnTo>
                    <a:pt x="1039367" y="381000"/>
                  </a:lnTo>
                  <a:lnTo>
                    <a:pt x="1039367" y="374904"/>
                  </a:lnTo>
                  <a:close/>
                </a:path>
                <a:path w="1039495" h="384175">
                  <a:moveTo>
                    <a:pt x="9143" y="3048"/>
                  </a:moveTo>
                  <a:lnTo>
                    <a:pt x="3048" y="9143"/>
                  </a:lnTo>
                  <a:lnTo>
                    <a:pt x="9143" y="9143"/>
                  </a:lnTo>
                  <a:lnTo>
                    <a:pt x="9143" y="3048"/>
                  </a:lnTo>
                  <a:close/>
                </a:path>
                <a:path w="1039495" h="384175">
                  <a:moveTo>
                    <a:pt x="1030224" y="3048"/>
                  </a:moveTo>
                  <a:lnTo>
                    <a:pt x="9143" y="3048"/>
                  </a:lnTo>
                  <a:lnTo>
                    <a:pt x="9143" y="9143"/>
                  </a:lnTo>
                  <a:lnTo>
                    <a:pt x="1030224" y="9143"/>
                  </a:lnTo>
                  <a:lnTo>
                    <a:pt x="1030224" y="3048"/>
                  </a:lnTo>
                  <a:close/>
                </a:path>
                <a:path w="1039495" h="384175">
                  <a:moveTo>
                    <a:pt x="1039367" y="3048"/>
                  </a:moveTo>
                  <a:lnTo>
                    <a:pt x="1030224" y="3048"/>
                  </a:lnTo>
                  <a:lnTo>
                    <a:pt x="1036320" y="9143"/>
                  </a:lnTo>
                  <a:lnTo>
                    <a:pt x="1039367" y="9143"/>
                  </a:lnTo>
                  <a:lnTo>
                    <a:pt x="1039367" y="3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614671" y="4572000"/>
            <a:ext cx="1036319" cy="38100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0"/>
              </a:spcBef>
            </a:pPr>
            <a:r>
              <a:rPr sz="1800" dirty="0">
                <a:latin typeface="Arial MT"/>
                <a:cs typeface="Arial MT"/>
              </a:rPr>
              <a:t>Phase</a:t>
            </a:r>
            <a:r>
              <a:rPr sz="1800" spc="-1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540752" y="4568952"/>
            <a:ext cx="1042669" cy="384175"/>
            <a:chOff x="7540752" y="4568952"/>
            <a:chExt cx="1042669" cy="384175"/>
          </a:xfrm>
        </p:grpSpPr>
        <p:sp>
          <p:nvSpPr>
            <p:cNvPr id="20" name="object 20"/>
            <p:cNvSpPr/>
            <p:nvPr/>
          </p:nvSpPr>
          <p:spPr>
            <a:xfrm>
              <a:off x="7546848" y="4572000"/>
              <a:ext cx="1036319" cy="381000"/>
            </a:xfrm>
            <a:custGeom>
              <a:avLst/>
              <a:gdLst/>
              <a:ahLst/>
              <a:cxnLst/>
              <a:rect l="l" t="t" r="r" b="b"/>
              <a:pathLst>
                <a:path w="1036320" h="381000">
                  <a:moveTo>
                    <a:pt x="103632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36320" y="381000"/>
                  </a:lnTo>
                  <a:lnTo>
                    <a:pt x="1036320" y="0"/>
                  </a:lnTo>
                  <a:close/>
                </a:path>
              </a:pathLst>
            </a:custGeom>
            <a:solidFill>
              <a:srgbClr val="B3E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40752" y="4568952"/>
              <a:ext cx="1042669" cy="384175"/>
            </a:xfrm>
            <a:custGeom>
              <a:avLst/>
              <a:gdLst/>
              <a:ahLst/>
              <a:cxnLst/>
              <a:rect l="l" t="t" r="r" b="b"/>
              <a:pathLst>
                <a:path w="1042670" h="384175">
                  <a:moveTo>
                    <a:pt x="1042416" y="0"/>
                  </a:moveTo>
                  <a:lnTo>
                    <a:pt x="0" y="0"/>
                  </a:lnTo>
                  <a:lnTo>
                    <a:pt x="0" y="384048"/>
                  </a:lnTo>
                  <a:lnTo>
                    <a:pt x="1042416" y="384048"/>
                  </a:lnTo>
                  <a:lnTo>
                    <a:pt x="1042416" y="381000"/>
                  </a:lnTo>
                  <a:lnTo>
                    <a:pt x="9144" y="381000"/>
                  </a:lnTo>
                  <a:lnTo>
                    <a:pt x="6096" y="374904"/>
                  </a:lnTo>
                  <a:lnTo>
                    <a:pt x="9144" y="374904"/>
                  </a:lnTo>
                  <a:lnTo>
                    <a:pt x="9144" y="9143"/>
                  </a:lnTo>
                  <a:lnTo>
                    <a:pt x="6096" y="9143"/>
                  </a:lnTo>
                  <a:lnTo>
                    <a:pt x="9144" y="3048"/>
                  </a:lnTo>
                  <a:lnTo>
                    <a:pt x="1042416" y="3048"/>
                  </a:lnTo>
                  <a:lnTo>
                    <a:pt x="1042416" y="0"/>
                  </a:lnTo>
                  <a:close/>
                </a:path>
                <a:path w="1042670" h="384175">
                  <a:moveTo>
                    <a:pt x="9144" y="374904"/>
                  </a:moveTo>
                  <a:lnTo>
                    <a:pt x="6096" y="374904"/>
                  </a:lnTo>
                  <a:lnTo>
                    <a:pt x="9144" y="381000"/>
                  </a:lnTo>
                  <a:lnTo>
                    <a:pt x="9144" y="374904"/>
                  </a:lnTo>
                  <a:close/>
                </a:path>
                <a:path w="1042670" h="384175">
                  <a:moveTo>
                    <a:pt x="1033272" y="374904"/>
                  </a:moveTo>
                  <a:lnTo>
                    <a:pt x="9144" y="374904"/>
                  </a:lnTo>
                  <a:lnTo>
                    <a:pt x="9144" y="381000"/>
                  </a:lnTo>
                  <a:lnTo>
                    <a:pt x="1033272" y="381000"/>
                  </a:lnTo>
                  <a:lnTo>
                    <a:pt x="1033272" y="374904"/>
                  </a:lnTo>
                  <a:close/>
                </a:path>
                <a:path w="1042670" h="384175">
                  <a:moveTo>
                    <a:pt x="1033272" y="3048"/>
                  </a:moveTo>
                  <a:lnTo>
                    <a:pt x="1033272" y="381000"/>
                  </a:lnTo>
                  <a:lnTo>
                    <a:pt x="1039368" y="374904"/>
                  </a:lnTo>
                  <a:lnTo>
                    <a:pt x="1042416" y="374904"/>
                  </a:lnTo>
                  <a:lnTo>
                    <a:pt x="1042416" y="9143"/>
                  </a:lnTo>
                  <a:lnTo>
                    <a:pt x="1039368" y="9143"/>
                  </a:lnTo>
                  <a:lnTo>
                    <a:pt x="1033272" y="3048"/>
                  </a:lnTo>
                  <a:close/>
                </a:path>
                <a:path w="1042670" h="384175">
                  <a:moveTo>
                    <a:pt x="1042416" y="374904"/>
                  </a:moveTo>
                  <a:lnTo>
                    <a:pt x="1039368" y="374904"/>
                  </a:lnTo>
                  <a:lnTo>
                    <a:pt x="1033272" y="381000"/>
                  </a:lnTo>
                  <a:lnTo>
                    <a:pt x="1042416" y="381000"/>
                  </a:lnTo>
                  <a:lnTo>
                    <a:pt x="1042416" y="374904"/>
                  </a:lnTo>
                  <a:close/>
                </a:path>
                <a:path w="1042670" h="384175">
                  <a:moveTo>
                    <a:pt x="9144" y="3048"/>
                  </a:moveTo>
                  <a:lnTo>
                    <a:pt x="6096" y="9143"/>
                  </a:lnTo>
                  <a:lnTo>
                    <a:pt x="9144" y="9143"/>
                  </a:lnTo>
                  <a:lnTo>
                    <a:pt x="9144" y="3048"/>
                  </a:lnTo>
                  <a:close/>
                </a:path>
                <a:path w="1042670" h="384175">
                  <a:moveTo>
                    <a:pt x="1033272" y="3048"/>
                  </a:moveTo>
                  <a:lnTo>
                    <a:pt x="9144" y="3048"/>
                  </a:lnTo>
                  <a:lnTo>
                    <a:pt x="9144" y="9143"/>
                  </a:lnTo>
                  <a:lnTo>
                    <a:pt x="1033272" y="9143"/>
                  </a:lnTo>
                  <a:lnTo>
                    <a:pt x="1033272" y="3048"/>
                  </a:lnTo>
                  <a:close/>
                </a:path>
                <a:path w="1042670" h="384175">
                  <a:moveTo>
                    <a:pt x="1042416" y="3048"/>
                  </a:moveTo>
                  <a:lnTo>
                    <a:pt x="1033272" y="3048"/>
                  </a:lnTo>
                  <a:lnTo>
                    <a:pt x="1039368" y="9143"/>
                  </a:lnTo>
                  <a:lnTo>
                    <a:pt x="1042416" y="9143"/>
                  </a:lnTo>
                  <a:lnTo>
                    <a:pt x="1042416" y="3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546847" y="4572000"/>
            <a:ext cx="1036319" cy="38100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310"/>
              </a:spcBef>
            </a:pPr>
            <a:r>
              <a:rPr sz="1800" dirty="0">
                <a:latin typeface="Arial MT"/>
                <a:cs typeface="Arial MT"/>
              </a:rPr>
              <a:t>Phase</a:t>
            </a:r>
            <a:r>
              <a:rPr sz="1800" spc="-1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06551" y="4114800"/>
            <a:ext cx="7443470" cy="1676400"/>
            <a:chOff x="606551" y="4114800"/>
            <a:chExt cx="7443470" cy="1676400"/>
          </a:xfrm>
        </p:grpSpPr>
        <p:sp>
          <p:nvSpPr>
            <p:cNvPr id="24" name="object 24"/>
            <p:cNvSpPr/>
            <p:nvPr/>
          </p:nvSpPr>
          <p:spPr>
            <a:xfrm>
              <a:off x="2017776" y="4114799"/>
              <a:ext cx="6032500" cy="457200"/>
            </a:xfrm>
            <a:custGeom>
              <a:avLst/>
              <a:gdLst/>
              <a:ahLst/>
              <a:cxnLst/>
              <a:rect l="l" t="t" r="r" b="b"/>
              <a:pathLst>
                <a:path w="6032500" h="457200">
                  <a:moveTo>
                    <a:pt x="6031992" y="228600"/>
                  </a:moveTo>
                  <a:lnTo>
                    <a:pt x="6025896" y="228600"/>
                  </a:lnTo>
                  <a:lnTo>
                    <a:pt x="6025896" y="225552"/>
                  </a:lnTo>
                  <a:lnTo>
                    <a:pt x="3136392" y="225552"/>
                  </a:lnTo>
                  <a:lnTo>
                    <a:pt x="3136392" y="0"/>
                  </a:lnTo>
                  <a:lnTo>
                    <a:pt x="3127235" y="0"/>
                  </a:lnTo>
                  <a:lnTo>
                    <a:pt x="3127235" y="225552"/>
                  </a:lnTo>
                  <a:lnTo>
                    <a:pt x="3048" y="225552"/>
                  </a:lnTo>
                  <a:lnTo>
                    <a:pt x="3048" y="228600"/>
                  </a:lnTo>
                  <a:lnTo>
                    <a:pt x="0" y="228600"/>
                  </a:lnTo>
                  <a:lnTo>
                    <a:pt x="0" y="457200"/>
                  </a:lnTo>
                  <a:lnTo>
                    <a:pt x="12192" y="457200"/>
                  </a:lnTo>
                  <a:lnTo>
                    <a:pt x="12192" y="237744"/>
                  </a:lnTo>
                  <a:lnTo>
                    <a:pt x="3127235" y="237744"/>
                  </a:lnTo>
                  <a:lnTo>
                    <a:pt x="3127235" y="457200"/>
                  </a:lnTo>
                  <a:lnTo>
                    <a:pt x="3136392" y="457200"/>
                  </a:lnTo>
                  <a:lnTo>
                    <a:pt x="3136392" y="237744"/>
                  </a:lnTo>
                  <a:lnTo>
                    <a:pt x="6022835" y="237744"/>
                  </a:lnTo>
                  <a:lnTo>
                    <a:pt x="6022835" y="457200"/>
                  </a:lnTo>
                  <a:lnTo>
                    <a:pt x="6031992" y="457200"/>
                  </a:lnTo>
                  <a:lnTo>
                    <a:pt x="6031992" y="228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136648" y="5410200"/>
              <a:ext cx="1466215" cy="381000"/>
            </a:xfrm>
            <a:custGeom>
              <a:avLst/>
              <a:gdLst/>
              <a:ahLst/>
              <a:cxnLst/>
              <a:rect l="l" t="t" r="r" b="b"/>
              <a:pathLst>
                <a:path w="1466214" h="381000">
                  <a:moveTo>
                    <a:pt x="1466088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466088" y="381000"/>
                  </a:lnTo>
                  <a:lnTo>
                    <a:pt x="1466088" y="0"/>
                  </a:lnTo>
                  <a:close/>
                </a:path>
              </a:pathLst>
            </a:custGeom>
            <a:solidFill>
              <a:srgbClr val="ECB2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133599" y="5407152"/>
              <a:ext cx="1472565" cy="384175"/>
            </a:xfrm>
            <a:custGeom>
              <a:avLst/>
              <a:gdLst/>
              <a:ahLst/>
              <a:cxnLst/>
              <a:rect l="l" t="t" r="r" b="b"/>
              <a:pathLst>
                <a:path w="1472564" h="384175">
                  <a:moveTo>
                    <a:pt x="1472184" y="0"/>
                  </a:moveTo>
                  <a:lnTo>
                    <a:pt x="0" y="0"/>
                  </a:lnTo>
                  <a:lnTo>
                    <a:pt x="0" y="384048"/>
                  </a:lnTo>
                  <a:lnTo>
                    <a:pt x="1472184" y="384048"/>
                  </a:lnTo>
                  <a:lnTo>
                    <a:pt x="1472184" y="381000"/>
                  </a:lnTo>
                  <a:lnTo>
                    <a:pt x="9143" y="381000"/>
                  </a:lnTo>
                  <a:lnTo>
                    <a:pt x="3048" y="374904"/>
                  </a:lnTo>
                  <a:lnTo>
                    <a:pt x="9143" y="374904"/>
                  </a:lnTo>
                  <a:lnTo>
                    <a:pt x="9143" y="9143"/>
                  </a:lnTo>
                  <a:lnTo>
                    <a:pt x="3048" y="9143"/>
                  </a:lnTo>
                  <a:lnTo>
                    <a:pt x="9143" y="3048"/>
                  </a:lnTo>
                  <a:lnTo>
                    <a:pt x="1472184" y="3048"/>
                  </a:lnTo>
                  <a:lnTo>
                    <a:pt x="1472184" y="0"/>
                  </a:lnTo>
                  <a:close/>
                </a:path>
                <a:path w="1472564" h="384175">
                  <a:moveTo>
                    <a:pt x="9143" y="374904"/>
                  </a:moveTo>
                  <a:lnTo>
                    <a:pt x="3048" y="374904"/>
                  </a:lnTo>
                  <a:lnTo>
                    <a:pt x="9143" y="381000"/>
                  </a:lnTo>
                  <a:lnTo>
                    <a:pt x="9143" y="374904"/>
                  </a:lnTo>
                  <a:close/>
                </a:path>
                <a:path w="1472564" h="384175">
                  <a:moveTo>
                    <a:pt x="1463039" y="374904"/>
                  </a:moveTo>
                  <a:lnTo>
                    <a:pt x="9143" y="374904"/>
                  </a:lnTo>
                  <a:lnTo>
                    <a:pt x="9143" y="381000"/>
                  </a:lnTo>
                  <a:lnTo>
                    <a:pt x="1463039" y="381000"/>
                  </a:lnTo>
                  <a:lnTo>
                    <a:pt x="1463039" y="374904"/>
                  </a:lnTo>
                  <a:close/>
                </a:path>
                <a:path w="1472564" h="384175">
                  <a:moveTo>
                    <a:pt x="1463039" y="3048"/>
                  </a:moveTo>
                  <a:lnTo>
                    <a:pt x="1463039" y="381000"/>
                  </a:lnTo>
                  <a:lnTo>
                    <a:pt x="1466088" y="374904"/>
                  </a:lnTo>
                  <a:lnTo>
                    <a:pt x="1472184" y="374904"/>
                  </a:lnTo>
                  <a:lnTo>
                    <a:pt x="1472184" y="9143"/>
                  </a:lnTo>
                  <a:lnTo>
                    <a:pt x="1466088" y="9143"/>
                  </a:lnTo>
                  <a:lnTo>
                    <a:pt x="1463039" y="3048"/>
                  </a:lnTo>
                  <a:close/>
                </a:path>
                <a:path w="1472564" h="384175">
                  <a:moveTo>
                    <a:pt x="1472184" y="374904"/>
                  </a:moveTo>
                  <a:lnTo>
                    <a:pt x="1466088" y="374904"/>
                  </a:lnTo>
                  <a:lnTo>
                    <a:pt x="1463039" y="381000"/>
                  </a:lnTo>
                  <a:lnTo>
                    <a:pt x="1472184" y="381000"/>
                  </a:lnTo>
                  <a:lnTo>
                    <a:pt x="1472184" y="374904"/>
                  </a:lnTo>
                  <a:close/>
                </a:path>
                <a:path w="1472564" h="384175">
                  <a:moveTo>
                    <a:pt x="9143" y="3048"/>
                  </a:moveTo>
                  <a:lnTo>
                    <a:pt x="3048" y="9143"/>
                  </a:lnTo>
                  <a:lnTo>
                    <a:pt x="9143" y="9143"/>
                  </a:lnTo>
                  <a:lnTo>
                    <a:pt x="9143" y="3048"/>
                  </a:lnTo>
                  <a:close/>
                </a:path>
                <a:path w="1472564" h="384175">
                  <a:moveTo>
                    <a:pt x="1463039" y="3048"/>
                  </a:moveTo>
                  <a:lnTo>
                    <a:pt x="9143" y="3048"/>
                  </a:lnTo>
                  <a:lnTo>
                    <a:pt x="9143" y="9143"/>
                  </a:lnTo>
                  <a:lnTo>
                    <a:pt x="1463039" y="9143"/>
                  </a:lnTo>
                  <a:lnTo>
                    <a:pt x="1463039" y="3048"/>
                  </a:lnTo>
                  <a:close/>
                </a:path>
                <a:path w="1472564" h="384175">
                  <a:moveTo>
                    <a:pt x="1472184" y="3048"/>
                  </a:moveTo>
                  <a:lnTo>
                    <a:pt x="1463039" y="3048"/>
                  </a:lnTo>
                  <a:lnTo>
                    <a:pt x="1466088" y="9143"/>
                  </a:lnTo>
                  <a:lnTo>
                    <a:pt x="1472184" y="9143"/>
                  </a:lnTo>
                  <a:lnTo>
                    <a:pt x="1472184" y="3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09599" y="5410200"/>
              <a:ext cx="1466215" cy="381000"/>
            </a:xfrm>
            <a:custGeom>
              <a:avLst/>
              <a:gdLst/>
              <a:ahLst/>
              <a:cxnLst/>
              <a:rect l="l" t="t" r="r" b="b"/>
              <a:pathLst>
                <a:path w="1466214" h="381000">
                  <a:moveTo>
                    <a:pt x="1466088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466088" y="381000"/>
                  </a:lnTo>
                  <a:lnTo>
                    <a:pt x="1466088" y="0"/>
                  </a:lnTo>
                  <a:close/>
                </a:path>
              </a:pathLst>
            </a:custGeom>
            <a:solidFill>
              <a:srgbClr val="ECB2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06552" y="4952999"/>
              <a:ext cx="2143125" cy="838200"/>
            </a:xfrm>
            <a:custGeom>
              <a:avLst/>
              <a:gdLst/>
              <a:ahLst/>
              <a:cxnLst/>
              <a:rect l="l" t="t" r="r" b="b"/>
              <a:pathLst>
                <a:path w="2143125" h="838200">
                  <a:moveTo>
                    <a:pt x="2142744" y="228600"/>
                  </a:moveTo>
                  <a:lnTo>
                    <a:pt x="2139696" y="228600"/>
                  </a:lnTo>
                  <a:lnTo>
                    <a:pt x="2139696" y="225552"/>
                  </a:lnTo>
                  <a:lnTo>
                    <a:pt x="1380744" y="225552"/>
                  </a:lnTo>
                  <a:lnTo>
                    <a:pt x="1380744" y="0"/>
                  </a:lnTo>
                  <a:lnTo>
                    <a:pt x="1371587" y="0"/>
                  </a:lnTo>
                  <a:lnTo>
                    <a:pt x="1371587" y="225552"/>
                  </a:lnTo>
                  <a:lnTo>
                    <a:pt x="612648" y="225552"/>
                  </a:lnTo>
                  <a:lnTo>
                    <a:pt x="612648" y="228600"/>
                  </a:lnTo>
                  <a:lnTo>
                    <a:pt x="609587" y="228600"/>
                  </a:lnTo>
                  <a:lnTo>
                    <a:pt x="609587" y="454152"/>
                  </a:lnTo>
                  <a:lnTo>
                    <a:pt x="0" y="454152"/>
                  </a:lnTo>
                  <a:lnTo>
                    <a:pt x="0" y="838200"/>
                  </a:lnTo>
                  <a:lnTo>
                    <a:pt x="1472184" y="838200"/>
                  </a:lnTo>
                  <a:lnTo>
                    <a:pt x="1472184" y="835152"/>
                  </a:lnTo>
                  <a:lnTo>
                    <a:pt x="1472184" y="829056"/>
                  </a:lnTo>
                  <a:lnTo>
                    <a:pt x="1472184" y="463296"/>
                  </a:lnTo>
                  <a:lnTo>
                    <a:pt x="1472184" y="457200"/>
                  </a:lnTo>
                  <a:lnTo>
                    <a:pt x="1472184" y="454152"/>
                  </a:lnTo>
                  <a:lnTo>
                    <a:pt x="1463040" y="454152"/>
                  </a:lnTo>
                  <a:lnTo>
                    <a:pt x="1463040" y="463296"/>
                  </a:lnTo>
                  <a:lnTo>
                    <a:pt x="1463040" y="829056"/>
                  </a:lnTo>
                  <a:lnTo>
                    <a:pt x="9144" y="829056"/>
                  </a:lnTo>
                  <a:lnTo>
                    <a:pt x="9144" y="463296"/>
                  </a:lnTo>
                  <a:lnTo>
                    <a:pt x="1463040" y="463296"/>
                  </a:lnTo>
                  <a:lnTo>
                    <a:pt x="1463040" y="454152"/>
                  </a:lnTo>
                  <a:lnTo>
                    <a:pt x="618744" y="454152"/>
                  </a:lnTo>
                  <a:lnTo>
                    <a:pt x="618744" y="237756"/>
                  </a:lnTo>
                  <a:lnTo>
                    <a:pt x="2133587" y="237756"/>
                  </a:lnTo>
                  <a:lnTo>
                    <a:pt x="2133587" y="457200"/>
                  </a:lnTo>
                  <a:lnTo>
                    <a:pt x="2142744" y="457200"/>
                  </a:lnTo>
                  <a:lnTo>
                    <a:pt x="2142744" y="228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105399" y="5410200"/>
              <a:ext cx="1374775" cy="381000"/>
            </a:xfrm>
            <a:custGeom>
              <a:avLst/>
              <a:gdLst/>
              <a:ahLst/>
              <a:cxnLst/>
              <a:rect l="l" t="t" r="r" b="b"/>
              <a:pathLst>
                <a:path w="1374775" h="381000">
                  <a:moveTo>
                    <a:pt x="1374648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374648" y="381000"/>
                  </a:lnTo>
                  <a:lnTo>
                    <a:pt x="1374648" y="0"/>
                  </a:lnTo>
                  <a:close/>
                </a:path>
              </a:pathLst>
            </a:custGeom>
            <a:solidFill>
              <a:srgbClr val="ECB2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102351" y="5407152"/>
              <a:ext cx="1381125" cy="384175"/>
            </a:xfrm>
            <a:custGeom>
              <a:avLst/>
              <a:gdLst/>
              <a:ahLst/>
              <a:cxnLst/>
              <a:rect l="l" t="t" r="r" b="b"/>
              <a:pathLst>
                <a:path w="1381125" h="384175">
                  <a:moveTo>
                    <a:pt x="1380744" y="0"/>
                  </a:moveTo>
                  <a:lnTo>
                    <a:pt x="0" y="0"/>
                  </a:lnTo>
                  <a:lnTo>
                    <a:pt x="0" y="384048"/>
                  </a:lnTo>
                  <a:lnTo>
                    <a:pt x="1380744" y="384048"/>
                  </a:lnTo>
                  <a:lnTo>
                    <a:pt x="1380744" y="381000"/>
                  </a:lnTo>
                  <a:lnTo>
                    <a:pt x="9144" y="381000"/>
                  </a:lnTo>
                  <a:lnTo>
                    <a:pt x="3048" y="374904"/>
                  </a:lnTo>
                  <a:lnTo>
                    <a:pt x="9144" y="374904"/>
                  </a:lnTo>
                  <a:lnTo>
                    <a:pt x="9144" y="9143"/>
                  </a:lnTo>
                  <a:lnTo>
                    <a:pt x="3048" y="9143"/>
                  </a:lnTo>
                  <a:lnTo>
                    <a:pt x="9144" y="3048"/>
                  </a:lnTo>
                  <a:lnTo>
                    <a:pt x="1380744" y="3048"/>
                  </a:lnTo>
                  <a:lnTo>
                    <a:pt x="1380744" y="0"/>
                  </a:lnTo>
                  <a:close/>
                </a:path>
                <a:path w="1381125" h="384175">
                  <a:moveTo>
                    <a:pt x="9144" y="374904"/>
                  </a:moveTo>
                  <a:lnTo>
                    <a:pt x="3048" y="374904"/>
                  </a:lnTo>
                  <a:lnTo>
                    <a:pt x="9144" y="381000"/>
                  </a:lnTo>
                  <a:lnTo>
                    <a:pt x="9144" y="374904"/>
                  </a:lnTo>
                  <a:close/>
                </a:path>
                <a:path w="1381125" h="384175">
                  <a:moveTo>
                    <a:pt x="1371600" y="374904"/>
                  </a:moveTo>
                  <a:lnTo>
                    <a:pt x="9144" y="374904"/>
                  </a:lnTo>
                  <a:lnTo>
                    <a:pt x="9144" y="381000"/>
                  </a:lnTo>
                  <a:lnTo>
                    <a:pt x="1371600" y="381000"/>
                  </a:lnTo>
                  <a:lnTo>
                    <a:pt x="1371600" y="374904"/>
                  </a:lnTo>
                  <a:close/>
                </a:path>
                <a:path w="1381125" h="384175">
                  <a:moveTo>
                    <a:pt x="1371600" y="3048"/>
                  </a:moveTo>
                  <a:lnTo>
                    <a:pt x="1371600" y="381000"/>
                  </a:lnTo>
                  <a:lnTo>
                    <a:pt x="1374648" y="374904"/>
                  </a:lnTo>
                  <a:lnTo>
                    <a:pt x="1380744" y="374904"/>
                  </a:lnTo>
                  <a:lnTo>
                    <a:pt x="1380744" y="9143"/>
                  </a:lnTo>
                  <a:lnTo>
                    <a:pt x="1374648" y="9143"/>
                  </a:lnTo>
                  <a:lnTo>
                    <a:pt x="1371600" y="3048"/>
                  </a:lnTo>
                  <a:close/>
                </a:path>
                <a:path w="1381125" h="384175">
                  <a:moveTo>
                    <a:pt x="1380744" y="374904"/>
                  </a:moveTo>
                  <a:lnTo>
                    <a:pt x="1374648" y="374904"/>
                  </a:lnTo>
                  <a:lnTo>
                    <a:pt x="1371600" y="381000"/>
                  </a:lnTo>
                  <a:lnTo>
                    <a:pt x="1380744" y="381000"/>
                  </a:lnTo>
                  <a:lnTo>
                    <a:pt x="1380744" y="374904"/>
                  </a:lnTo>
                  <a:close/>
                </a:path>
                <a:path w="1381125" h="384175">
                  <a:moveTo>
                    <a:pt x="9144" y="3048"/>
                  </a:moveTo>
                  <a:lnTo>
                    <a:pt x="3048" y="9143"/>
                  </a:lnTo>
                  <a:lnTo>
                    <a:pt x="9144" y="9143"/>
                  </a:lnTo>
                  <a:lnTo>
                    <a:pt x="9144" y="3048"/>
                  </a:lnTo>
                  <a:close/>
                </a:path>
                <a:path w="1381125" h="384175">
                  <a:moveTo>
                    <a:pt x="1371600" y="3048"/>
                  </a:moveTo>
                  <a:lnTo>
                    <a:pt x="9144" y="3048"/>
                  </a:lnTo>
                  <a:lnTo>
                    <a:pt x="9144" y="9143"/>
                  </a:lnTo>
                  <a:lnTo>
                    <a:pt x="1371600" y="9143"/>
                  </a:lnTo>
                  <a:lnTo>
                    <a:pt x="1371600" y="3048"/>
                  </a:lnTo>
                  <a:close/>
                </a:path>
                <a:path w="1381125" h="384175">
                  <a:moveTo>
                    <a:pt x="1380744" y="3048"/>
                  </a:moveTo>
                  <a:lnTo>
                    <a:pt x="1371600" y="3048"/>
                  </a:lnTo>
                  <a:lnTo>
                    <a:pt x="1374648" y="9143"/>
                  </a:lnTo>
                  <a:lnTo>
                    <a:pt x="1380744" y="9143"/>
                  </a:lnTo>
                  <a:lnTo>
                    <a:pt x="1380744" y="3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657600" y="5410200"/>
              <a:ext cx="1469390" cy="381000"/>
            </a:xfrm>
            <a:custGeom>
              <a:avLst/>
              <a:gdLst/>
              <a:ahLst/>
              <a:cxnLst/>
              <a:rect l="l" t="t" r="r" b="b"/>
              <a:pathLst>
                <a:path w="1469389" h="381000">
                  <a:moveTo>
                    <a:pt x="1469136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469136" y="381000"/>
                  </a:lnTo>
                  <a:lnTo>
                    <a:pt x="1469136" y="0"/>
                  </a:lnTo>
                  <a:close/>
                </a:path>
              </a:pathLst>
            </a:custGeom>
            <a:solidFill>
              <a:srgbClr val="ECB2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654551" y="5407152"/>
              <a:ext cx="1472565" cy="384175"/>
            </a:xfrm>
            <a:custGeom>
              <a:avLst/>
              <a:gdLst/>
              <a:ahLst/>
              <a:cxnLst/>
              <a:rect l="l" t="t" r="r" b="b"/>
              <a:pathLst>
                <a:path w="1472564" h="384175">
                  <a:moveTo>
                    <a:pt x="1472184" y="0"/>
                  </a:moveTo>
                  <a:lnTo>
                    <a:pt x="0" y="0"/>
                  </a:lnTo>
                  <a:lnTo>
                    <a:pt x="0" y="384048"/>
                  </a:lnTo>
                  <a:lnTo>
                    <a:pt x="1472184" y="384048"/>
                  </a:lnTo>
                  <a:lnTo>
                    <a:pt x="1472184" y="381000"/>
                  </a:lnTo>
                  <a:lnTo>
                    <a:pt x="9144" y="381000"/>
                  </a:lnTo>
                  <a:lnTo>
                    <a:pt x="3048" y="374904"/>
                  </a:lnTo>
                  <a:lnTo>
                    <a:pt x="9144" y="374904"/>
                  </a:lnTo>
                  <a:lnTo>
                    <a:pt x="9144" y="9143"/>
                  </a:lnTo>
                  <a:lnTo>
                    <a:pt x="3048" y="9143"/>
                  </a:lnTo>
                  <a:lnTo>
                    <a:pt x="9144" y="3048"/>
                  </a:lnTo>
                  <a:lnTo>
                    <a:pt x="1472184" y="3048"/>
                  </a:lnTo>
                  <a:lnTo>
                    <a:pt x="1472184" y="0"/>
                  </a:lnTo>
                  <a:close/>
                </a:path>
                <a:path w="1472564" h="384175">
                  <a:moveTo>
                    <a:pt x="9144" y="374904"/>
                  </a:moveTo>
                  <a:lnTo>
                    <a:pt x="3048" y="374904"/>
                  </a:lnTo>
                  <a:lnTo>
                    <a:pt x="9144" y="381000"/>
                  </a:lnTo>
                  <a:lnTo>
                    <a:pt x="9144" y="374904"/>
                  </a:lnTo>
                  <a:close/>
                </a:path>
                <a:path w="1472564" h="384175">
                  <a:moveTo>
                    <a:pt x="1463039" y="374904"/>
                  </a:moveTo>
                  <a:lnTo>
                    <a:pt x="9144" y="374904"/>
                  </a:lnTo>
                  <a:lnTo>
                    <a:pt x="9144" y="381000"/>
                  </a:lnTo>
                  <a:lnTo>
                    <a:pt x="1463039" y="381000"/>
                  </a:lnTo>
                  <a:lnTo>
                    <a:pt x="1463039" y="374904"/>
                  </a:lnTo>
                  <a:close/>
                </a:path>
                <a:path w="1472564" h="384175">
                  <a:moveTo>
                    <a:pt x="1463039" y="3048"/>
                  </a:moveTo>
                  <a:lnTo>
                    <a:pt x="1463039" y="381000"/>
                  </a:lnTo>
                  <a:lnTo>
                    <a:pt x="1469136" y="374904"/>
                  </a:lnTo>
                  <a:lnTo>
                    <a:pt x="1472184" y="374904"/>
                  </a:lnTo>
                  <a:lnTo>
                    <a:pt x="1472184" y="9143"/>
                  </a:lnTo>
                  <a:lnTo>
                    <a:pt x="1469136" y="9143"/>
                  </a:lnTo>
                  <a:lnTo>
                    <a:pt x="1463039" y="3048"/>
                  </a:lnTo>
                  <a:close/>
                </a:path>
                <a:path w="1472564" h="384175">
                  <a:moveTo>
                    <a:pt x="1472184" y="374904"/>
                  </a:moveTo>
                  <a:lnTo>
                    <a:pt x="1469136" y="374904"/>
                  </a:lnTo>
                  <a:lnTo>
                    <a:pt x="1463039" y="381000"/>
                  </a:lnTo>
                  <a:lnTo>
                    <a:pt x="1472184" y="381000"/>
                  </a:lnTo>
                  <a:lnTo>
                    <a:pt x="1472184" y="374904"/>
                  </a:lnTo>
                  <a:close/>
                </a:path>
                <a:path w="1472564" h="384175">
                  <a:moveTo>
                    <a:pt x="9144" y="3048"/>
                  </a:moveTo>
                  <a:lnTo>
                    <a:pt x="3048" y="9143"/>
                  </a:lnTo>
                  <a:lnTo>
                    <a:pt x="9144" y="9143"/>
                  </a:lnTo>
                  <a:lnTo>
                    <a:pt x="9144" y="3048"/>
                  </a:lnTo>
                  <a:close/>
                </a:path>
                <a:path w="1472564" h="384175">
                  <a:moveTo>
                    <a:pt x="1463039" y="3048"/>
                  </a:moveTo>
                  <a:lnTo>
                    <a:pt x="9144" y="3048"/>
                  </a:lnTo>
                  <a:lnTo>
                    <a:pt x="9144" y="9143"/>
                  </a:lnTo>
                  <a:lnTo>
                    <a:pt x="1463039" y="9143"/>
                  </a:lnTo>
                  <a:lnTo>
                    <a:pt x="1463039" y="3048"/>
                  </a:lnTo>
                  <a:close/>
                </a:path>
                <a:path w="1472564" h="384175">
                  <a:moveTo>
                    <a:pt x="1472184" y="3048"/>
                  </a:moveTo>
                  <a:lnTo>
                    <a:pt x="1463039" y="3048"/>
                  </a:lnTo>
                  <a:lnTo>
                    <a:pt x="1469136" y="9143"/>
                  </a:lnTo>
                  <a:lnTo>
                    <a:pt x="1472184" y="9143"/>
                  </a:lnTo>
                  <a:lnTo>
                    <a:pt x="1472184" y="3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09600" y="5437123"/>
            <a:ext cx="5843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  <a:tabLst>
                <a:tab pos="1617980" algn="l"/>
                <a:tab pos="3138805" algn="l"/>
                <a:tab pos="4586605" algn="l"/>
              </a:tabLst>
            </a:pPr>
            <a:r>
              <a:rPr sz="1800" dirty="0">
                <a:latin typeface="Arial MT"/>
                <a:cs typeface="Arial MT"/>
              </a:rPr>
              <a:t>Deliverable1	Deliverable2	Deliverable3	Delivrable4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264152" y="4953000"/>
            <a:ext cx="3819525" cy="838200"/>
            <a:chOff x="4264152" y="4953000"/>
            <a:chExt cx="3819525" cy="838200"/>
          </a:xfrm>
        </p:grpSpPr>
        <p:sp>
          <p:nvSpPr>
            <p:cNvPr id="35" name="object 35"/>
            <p:cNvSpPr/>
            <p:nvPr/>
          </p:nvSpPr>
          <p:spPr>
            <a:xfrm>
              <a:off x="4264139" y="4952999"/>
              <a:ext cx="1533525" cy="457200"/>
            </a:xfrm>
            <a:custGeom>
              <a:avLst/>
              <a:gdLst/>
              <a:ahLst/>
              <a:cxnLst/>
              <a:rect l="l" t="t" r="r" b="b"/>
              <a:pathLst>
                <a:path w="1533525" h="457200">
                  <a:moveTo>
                    <a:pt x="1533156" y="228600"/>
                  </a:moveTo>
                  <a:lnTo>
                    <a:pt x="1527060" y="228600"/>
                  </a:lnTo>
                  <a:lnTo>
                    <a:pt x="1527060" y="225552"/>
                  </a:lnTo>
                  <a:lnTo>
                    <a:pt x="771156" y="225552"/>
                  </a:lnTo>
                  <a:lnTo>
                    <a:pt x="771156" y="0"/>
                  </a:lnTo>
                  <a:lnTo>
                    <a:pt x="762000" y="0"/>
                  </a:lnTo>
                  <a:lnTo>
                    <a:pt x="762000" y="225552"/>
                  </a:lnTo>
                  <a:lnTo>
                    <a:pt x="12" y="225552"/>
                  </a:lnTo>
                  <a:lnTo>
                    <a:pt x="12" y="228600"/>
                  </a:lnTo>
                  <a:lnTo>
                    <a:pt x="0" y="457200"/>
                  </a:lnTo>
                  <a:lnTo>
                    <a:pt x="9156" y="457200"/>
                  </a:lnTo>
                  <a:lnTo>
                    <a:pt x="9156" y="237756"/>
                  </a:lnTo>
                  <a:lnTo>
                    <a:pt x="1524000" y="237756"/>
                  </a:lnTo>
                  <a:lnTo>
                    <a:pt x="1524000" y="457200"/>
                  </a:lnTo>
                  <a:lnTo>
                    <a:pt x="1533156" y="457200"/>
                  </a:lnTo>
                  <a:lnTo>
                    <a:pt x="1533156" y="228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629400" y="5410200"/>
              <a:ext cx="1450975" cy="381000"/>
            </a:xfrm>
            <a:custGeom>
              <a:avLst/>
              <a:gdLst/>
              <a:ahLst/>
              <a:cxnLst/>
              <a:rect l="l" t="t" r="r" b="b"/>
              <a:pathLst>
                <a:path w="1450975" h="381000">
                  <a:moveTo>
                    <a:pt x="1450848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450848" y="381000"/>
                  </a:lnTo>
                  <a:lnTo>
                    <a:pt x="1450848" y="0"/>
                  </a:lnTo>
                  <a:close/>
                </a:path>
              </a:pathLst>
            </a:custGeom>
            <a:solidFill>
              <a:srgbClr val="ECB2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626352" y="5407151"/>
              <a:ext cx="1457325" cy="384175"/>
            </a:xfrm>
            <a:custGeom>
              <a:avLst/>
              <a:gdLst/>
              <a:ahLst/>
              <a:cxnLst/>
              <a:rect l="l" t="t" r="r" b="b"/>
              <a:pathLst>
                <a:path w="1457325" h="384175">
                  <a:moveTo>
                    <a:pt x="1456944" y="0"/>
                  </a:moveTo>
                  <a:lnTo>
                    <a:pt x="0" y="0"/>
                  </a:lnTo>
                  <a:lnTo>
                    <a:pt x="0" y="384048"/>
                  </a:lnTo>
                  <a:lnTo>
                    <a:pt x="1456944" y="384048"/>
                  </a:lnTo>
                  <a:lnTo>
                    <a:pt x="1456944" y="381000"/>
                  </a:lnTo>
                  <a:lnTo>
                    <a:pt x="9144" y="381000"/>
                  </a:lnTo>
                  <a:lnTo>
                    <a:pt x="3048" y="374904"/>
                  </a:lnTo>
                  <a:lnTo>
                    <a:pt x="9144" y="374904"/>
                  </a:lnTo>
                  <a:lnTo>
                    <a:pt x="9144" y="9143"/>
                  </a:lnTo>
                  <a:lnTo>
                    <a:pt x="3048" y="9143"/>
                  </a:lnTo>
                  <a:lnTo>
                    <a:pt x="9144" y="3048"/>
                  </a:lnTo>
                  <a:lnTo>
                    <a:pt x="1456944" y="3048"/>
                  </a:lnTo>
                  <a:lnTo>
                    <a:pt x="1456944" y="0"/>
                  </a:lnTo>
                  <a:close/>
                </a:path>
                <a:path w="1457325" h="384175">
                  <a:moveTo>
                    <a:pt x="9144" y="374904"/>
                  </a:moveTo>
                  <a:lnTo>
                    <a:pt x="3048" y="374904"/>
                  </a:lnTo>
                  <a:lnTo>
                    <a:pt x="9144" y="381000"/>
                  </a:lnTo>
                  <a:lnTo>
                    <a:pt x="9144" y="374904"/>
                  </a:lnTo>
                  <a:close/>
                </a:path>
                <a:path w="1457325" h="384175">
                  <a:moveTo>
                    <a:pt x="1447800" y="374904"/>
                  </a:moveTo>
                  <a:lnTo>
                    <a:pt x="9144" y="374904"/>
                  </a:lnTo>
                  <a:lnTo>
                    <a:pt x="9144" y="381000"/>
                  </a:lnTo>
                  <a:lnTo>
                    <a:pt x="1447800" y="381000"/>
                  </a:lnTo>
                  <a:lnTo>
                    <a:pt x="1447800" y="374904"/>
                  </a:lnTo>
                  <a:close/>
                </a:path>
                <a:path w="1457325" h="384175">
                  <a:moveTo>
                    <a:pt x="1447800" y="3048"/>
                  </a:moveTo>
                  <a:lnTo>
                    <a:pt x="1447800" y="381000"/>
                  </a:lnTo>
                  <a:lnTo>
                    <a:pt x="1450848" y="374904"/>
                  </a:lnTo>
                  <a:lnTo>
                    <a:pt x="1456944" y="374904"/>
                  </a:lnTo>
                  <a:lnTo>
                    <a:pt x="1456944" y="9143"/>
                  </a:lnTo>
                  <a:lnTo>
                    <a:pt x="1450848" y="9143"/>
                  </a:lnTo>
                  <a:lnTo>
                    <a:pt x="1447800" y="3048"/>
                  </a:lnTo>
                  <a:close/>
                </a:path>
                <a:path w="1457325" h="384175">
                  <a:moveTo>
                    <a:pt x="1456944" y="374904"/>
                  </a:moveTo>
                  <a:lnTo>
                    <a:pt x="1450848" y="374904"/>
                  </a:lnTo>
                  <a:lnTo>
                    <a:pt x="1447800" y="381000"/>
                  </a:lnTo>
                  <a:lnTo>
                    <a:pt x="1456944" y="381000"/>
                  </a:lnTo>
                  <a:lnTo>
                    <a:pt x="1456944" y="374904"/>
                  </a:lnTo>
                  <a:close/>
                </a:path>
                <a:path w="1457325" h="384175">
                  <a:moveTo>
                    <a:pt x="9144" y="3048"/>
                  </a:moveTo>
                  <a:lnTo>
                    <a:pt x="3048" y="9143"/>
                  </a:lnTo>
                  <a:lnTo>
                    <a:pt x="9144" y="9143"/>
                  </a:lnTo>
                  <a:lnTo>
                    <a:pt x="9144" y="3048"/>
                  </a:lnTo>
                  <a:close/>
                </a:path>
                <a:path w="1457325" h="384175">
                  <a:moveTo>
                    <a:pt x="1447800" y="3048"/>
                  </a:moveTo>
                  <a:lnTo>
                    <a:pt x="9144" y="3048"/>
                  </a:lnTo>
                  <a:lnTo>
                    <a:pt x="9144" y="9143"/>
                  </a:lnTo>
                  <a:lnTo>
                    <a:pt x="1447800" y="9143"/>
                  </a:lnTo>
                  <a:lnTo>
                    <a:pt x="1447800" y="3048"/>
                  </a:lnTo>
                  <a:close/>
                </a:path>
                <a:path w="1457325" h="384175">
                  <a:moveTo>
                    <a:pt x="1456944" y="3048"/>
                  </a:moveTo>
                  <a:lnTo>
                    <a:pt x="1447800" y="3048"/>
                  </a:lnTo>
                  <a:lnTo>
                    <a:pt x="1450848" y="9143"/>
                  </a:lnTo>
                  <a:lnTo>
                    <a:pt x="1456944" y="9143"/>
                  </a:lnTo>
                  <a:lnTo>
                    <a:pt x="1456944" y="3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480047" y="5437123"/>
            <a:ext cx="1635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Delivrable5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8147304" y="5407152"/>
            <a:ext cx="1457325" cy="384175"/>
            <a:chOff x="8147304" y="5407152"/>
            <a:chExt cx="1457325" cy="384175"/>
          </a:xfrm>
        </p:grpSpPr>
        <p:sp>
          <p:nvSpPr>
            <p:cNvPr id="40" name="object 40"/>
            <p:cNvSpPr/>
            <p:nvPr/>
          </p:nvSpPr>
          <p:spPr>
            <a:xfrm>
              <a:off x="8150352" y="5410200"/>
              <a:ext cx="1454150" cy="381000"/>
            </a:xfrm>
            <a:custGeom>
              <a:avLst/>
              <a:gdLst/>
              <a:ahLst/>
              <a:cxnLst/>
              <a:rect l="l" t="t" r="r" b="b"/>
              <a:pathLst>
                <a:path w="1454150" h="381000">
                  <a:moveTo>
                    <a:pt x="1453896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453896" y="381000"/>
                  </a:lnTo>
                  <a:lnTo>
                    <a:pt x="1453896" y="0"/>
                  </a:lnTo>
                  <a:close/>
                </a:path>
              </a:pathLst>
            </a:custGeom>
            <a:solidFill>
              <a:srgbClr val="ECB2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147304" y="5407152"/>
              <a:ext cx="1457325" cy="384175"/>
            </a:xfrm>
            <a:custGeom>
              <a:avLst/>
              <a:gdLst/>
              <a:ahLst/>
              <a:cxnLst/>
              <a:rect l="l" t="t" r="r" b="b"/>
              <a:pathLst>
                <a:path w="1457325" h="384175">
                  <a:moveTo>
                    <a:pt x="1456944" y="0"/>
                  </a:moveTo>
                  <a:lnTo>
                    <a:pt x="0" y="0"/>
                  </a:lnTo>
                  <a:lnTo>
                    <a:pt x="0" y="384048"/>
                  </a:lnTo>
                  <a:lnTo>
                    <a:pt x="1456944" y="384048"/>
                  </a:lnTo>
                  <a:lnTo>
                    <a:pt x="1456944" y="381000"/>
                  </a:lnTo>
                  <a:lnTo>
                    <a:pt x="9144" y="381000"/>
                  </a:lnTo>
                  <a:lnTo>
                    <a:pt x="3048" y="374904"/>
                  </a:lnTo>
                  <a:lnTo>
                    <a:pt x="9144" y="374904"/>
                  </a:lnTo>
                  <a:lnTo>
                    <a:pt x="9144" y="9143"/>
                  </a:lnTo>
                  <a:lnTo>
                    <a:pt x="3048" y="9143"/>
                  </a:lnTo>
                  <a:lnTo>
                    <a:pt x="9144" y="3048"/>
                  </a:lnTo>
                  <a:lnTo>
                    <a:pt x="1456944" y="3048"/>
                  </a:lnTo>
                  <a:lnTo>
                    <a:pt x="1456944" y="0"/>
                  </a:lnTo>
                  <a:close/>
                </a:path>
                <a:path w="1457325" h="384175">
                  <a:moveTo>
                    <a:pt x="9144" y="374904"/>
                  </a:moveTo>
                  <a:lnTo>
                    <a:pt x="3048" y="374904"/>
                  </a:lnTo>
                  <a:lnTo>
                    <a:pt x="9144" y="381000"/>
                  </a:lnTo>
                  <a:lnTo>
                    <a:pt x="9144" y="374904"/>
                  </a:lnTo>
                  <a:close/>
                </a:path>
                <a:path w="1457325" h="384175">
                  <a:moveTo>
                    <a:pt x="1456944" y="374904"/>
                  </a:moveTo>
                  <a:lnTo>
                    <a:pt x="9144" y="374904"/>
                  </a:lnTo>
                  <a:lnTo>
                    <a:pt x="9144" y="381000"/>
                  </a:lnTo>
                  <a:lnTo>
                    <a:pt x="1456944" y="381000"/>
                  </a:lnTo>
                  <a:lnTo>
                    <a:pt x="1456944" y="374904"/>
                  </a:lnTo>
                  <a:close/>
                </a:path>
                <a:path w="1457325" h="384175">
                  <a:moveTo>
                    <a:pt x="9144" y="3048"/>
                  </a:moveTo>
                  <a:lnTo>
                    <a:pt x="3048" y="9143"/>
                  </a:lnTo>
                  <a:lnTo>
                    <a:pt x="9144" y="9143"/>
                  </a:lnTo>
                  <a:lnTo>
                    <a:pt x="9144" y="3048"/>
                  </a:lnTo>
                  <a:close/>
                </a:path>
                <a:path w="1457325" h="384175">
                  <a:moveTo>
                    <a:pt x="1456944" y="3048"/>
                  </a:moveTo>
                  <a:lnTo>
                    <a:pt x="9144" y="3048"/>
                  </a:lnTo>
                  <a:lnTo>
                    <a:pt x="9144" y="9143"/>
                  </a:lnTo>
                  <a:lnTo>
                    <a:pt x="1456944" y="9143"/>
                  </a:lnTo>
                  <a:lnTo>
                    <a:pt x="1456944" y="3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29400" y="5410200"/>
            <a:ext cx="2974975" cy="38100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612265">
              <a:lnSpc>
                <a:spcPct val="100000"/>
              </a:lnSpc>
              <a:spcBef>
                <a:spcPts val="310"/>
              </a:spcBef>
            </a:pPr>
            <a:r>
              <a:rPr sz="1800" dirty="0">
                <a:latin typeface="Arial MT"/>
                <a:cs typeface="Arial MT"/>
              </a:rPr>
              <a:t>Deliverable6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490727" y="4953000"/>
            <a:ext cx="8278495" cy="1676400"/>
            <a:chOff x="490727" y="4953000"/>
            <a:chExt cx="8278495" cy="1676400"/>
          </a:xfrm>
        </p:grpSpPr>
        <p:sp>
          <p:nvSpPr>
            <p:cNvPr id="44" name="object 44"/>
            <p:cNvSpPr/>
            <p:nvPr/>
          </p:nvSpPr>
          <p:spPr>
            <a:xfrm>
              <a:off x="7235952" y="4952999"/>
              <a:ext cx="1533525" cy="457200"/>
            </a:xfrm>
            <a:custGeom>
              <a:avLst/>
              <a:gdLst/>
              <a:ahLst/>
              <a:cxnLst/>
              <a:rect l="l" t="t" r="r" b="b"/>
              <a:pathLst>
                <a:path w="1533525" h="457200">
                  <a:moveTo>
                    <a:pt x="1533144" y="228600"/>
                  </a:moveTo>
                  <a:lnTo>
                    <a:pt x="1527048" y="228600"/>
                  </a:lnTo>
                  <a:lnTo>
                    <a:pt x="1527048" y="225552"/>
                  </a:lnTo>
                  <a:lnTo>
                    <a:pt x="771144" y="225552"/>
                  </a:lnTo>
                  <a:lnTo>
                    <a:pt x="771144" y="0"/>
                  </a:lnTo>
                  <a:lnTo>
                    <a:pt x="762000" y="0"/>
                  </a:lnTo>
                  <a:lnTo>
                    <a:pt x="762000" y="225552"/>
                  </a:lnTo>
                  <a:lnTo>
                    <a:pt x="0" y="225552"/>
                  </a:lnTo>
                  <a:lnTo>
                    <a:pt x="0" y="228600"/>
                  </a:lnTo>
                  <a:lnTo>
                    <a:pt x="0" y="237756"/>
                  </a:lnTo>
                  <a:lnTo>
                    <a:pt x="0" y="457200"/>
                  </a:lnTo>
                  <a:lnTo>
                    <a:pt x="9144" y="457200"/>
                  </a:lnTo>
                  <a:lnTo>
                    <a:pt x="9144" y="237756"/>
                  </a:lnTo>
                  <a:lnTo>
                    <a:pt x="1524000" y="237756"/>
                  </a:lnTo>
                  <a:lnTo>
                    <a:pt x="1524000" y="457200"/>
                  </a:lnTo>
                  <a:lnTo>
                    <a:pt x="1533144" y="457200"/>
                  </a:lnTo>
                  <a:lnTo>
                    <a:pt x="1533144" y="228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93775" y="6248400"/>
              <a:ext cx="1329055" cy="381000"/>
            </a:xfrm>
            <a:custGeom>
              <a:avLst/>
              <a:gdLst/>
              <a:ahLst/>
              <a:cxnLst/>
              <a:rect l="l" t="t" r="r" b="b"/>
              <a:pathLst>
                <a:path w="1329055" h="381000">
                  <a:moveTo>
                    <a:pt x="1328928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328928" y="381000"/>
                  </a:lnTo>
                  <a:lnTo>
                    <a:pt x="1328928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90727" y="6245352"/>
              <a:ext cx="1332230" cy="384175"/>
            </a:xfrm>
            <a:custGeom>
              <a:avLst/>
              <a:gdLst/>
              <a:ahLst/>
              <a:cxnLst/>
              <a:rect l="l" t="t" r="r" b="b"/>
              <a:pathLst>
                <a:path w="1332230" h="384175">
                  <a:moveTo>
                    <a:pt x="1331976" y="0"/>
                  </a:moveTo>
                  <a:lnTo>
                    <a:pt x="0" y="0"/>
                  </a:lnTo>
                  <a:lnTo>
                    <a:pt x="0" y="384048"/>
                  </a:lnTo>
                  <a:lnTo>
                    <a:pt x="1331976" y="384048"/>
                  </a:lnTo>
                  <a:lnTo>
                    <a:pt x="1331976" y="381000"/>
                  </a:lnTo>
                  <a:lnTo>
                    <a:pt x="9143" y="381000"/>
                  </a:lnTo>
                  <a:lnTo>
                    <a:pt x="3048" y="374904"/>
                  </a:lnTo>
                  <a:lnTo>
                    <a:pt x="9143" y="374904"/>
                  </a:lnTo>
                  <a:lnTo>
                    <a:pt x="9143" y="9144"/>
                  </a:lnTo>
                  <a:lnTo>
                    <a:pt x="3048" y="9144"/>
                  </a:lnTo>
                  <a:lnTo>
                    <a:pt x="9143" y="3048"/>
                  </a:lnTo>
                  <a:lnTo>
                    <a:pt x="1331976" y="3048"/>
                  </a:lnTo>
                  <a:lnTo>
                    <a:pt x="1331976" y="0"/>
                  </a:lnTo>
                  <a:close/>
                </a:path>
                <a:path w="1332230" h="384175">
                  <a:moveTo>
                    <a:pt x="9143" y="374904"/>
                  </a:moveTo>
                  <a:lnTo>
                    <a:pt x="3048" y="374904"/>
                  </a:lnTo>
                  <a:lnTo>
                    <a:pt x="9143" y="381000"/>
                  </a:lnTo>
                  <a:lnTo>
                    <a:pt x="9143" y="374904"/>
                  </a:lnTo>
                  <a:close/>
                </a:path>
                <a:path w="1332230" h="384175">
                  <a:moveTo>
                    <a:pt x="1322832" y="374904"/>
                  </a:moveTo>
                  <a:lnTo>
                    <a:pt x="9143" y="374904"/>
                  </a:lnTo>
                  <a:lnTo>
                    <a:pt x="9143" y="381000"/>
                  </a:lnTo>
                  <a:lnTo>
                    <a:pt x="1322832" y="381000"/>
                  </a:lnTo>
                  <a:lnTo>
                    <a:pt x="1322832" y="374904"/>
                  </a:lnTo>
                  <a:close/>
                </a:path>
                <a:path w="1332230" h="384175">
                  <a:moveTo>
                    <a:pt x="1322832" y="3048"/>
                  </a:moveTo>
                  <a:lnTo>
                    <a:pt x="1322832" y="381000"/>
                  </a:lnTo>
                  <a:lnTo>
                    <a:pt x="1328928" y="374904"/>
                  </a:lnTo>
                  <a:lnTo>
                    <a:pt x="1331976" y="374904"/>
                  </a:lnTo>
                  <a:lnTo>
                    <a:pt x="1331976" y="9144"/>
                  </a:lnTo>
                  <a:lnTo>
                    <a:pt x="1328928" y="9144"/>
                  </a:lnTo>
                  <a:lnTo>
                    <a:pt x="1322832" y="3048"/>
                  </a:lnTo>
                  <a:close/>
                </a:path>
                <a:path w="1332230" h="384175">
                  <a:moveTo>
                    <a:pt x="1331976" y="374904"/>
                  </a:moveTo>
                  <a:lnTo>
                    <a:pt x="1328928" y="374904"/>
                  </a:lnTo>
                  <a:lnTo>
                    <a:pt x="1322832" y="381000"/>
                  </a:lnTo>
                  <a:lnTo>
                    <a:pt x="1331976" y="381000"/>
                  </a:lnTo>
                  <a:lnTo>
                    <a:pt x="1331976" y="374904"/>
                  </a:lnTo>
                  <a:close/>
                </a:path>
                <a:path w="1332230" h="384175">
                  <a:moveTo>
                    <a:pt x="9143" y="3048"/>
                  </a:moveTo>
                  <a:lnTo>
                    <a:pt x="3048" y="9144"/>
                  </a:lnTo>
                  <a:lnTo>
                    <a:pt x="9143" y="9144"/>
                  </a:lnTo>
                  <a:lnTo>
                    <a:pt x="9143" y="3048"/>
                  </a:lnTo>
                  <a:close/>
                </a:path>
                <a:path w="1332230" h="384175">
                  <a:moveTo>
                    <a:pt x="1322832" y="3048"/>
                  </a:moveTo>
                  <a:lnTo>
                    <a:pt x="9143" y="3048"/>
                  </a:lnTo>
                  <a:lnTo>
                    <a:pt x="9143" y="9144"/>
                  </a:lnTo>
                  <a:lnTo>
                    <a:pt x="1322832" y="9144"/>
                  </a:lnTo>
                  <a:lnTo>
                    <a:pt x="1322832" y="3048"/>
                  </a:lnTo>
                  <a:close/>
                </a:path>
                <a:path w="1332230" h="384175">
                  <a:moveTo>
                    <a:pt x="1331976" y="3048"/>
                  </a:moveTo>
                  <a:lnTo>
                    <a:pt x="1322832" y="3048"/>
                  </a:lnTo>
                  <a:lnTo>
                    <a:pt x="1328928" y="9144"/>
                  </a:lnTo>
                  <a:lnTo>
                    <a:pt x="1331976" y="9144"/>
                  </a:lnTo>
                  <a:lnTo>
                    <a:pt x="1331976" y="3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865375" y="6248400"/>
              <a:ext cx="1329055" cy="381000"/>
            </a:xfrm>
            <a:custGeom>
              <a:avLst/>
              <a:gdLst/>
              <a:ahLst/>
              <a:cxnLst/>
              <a:rect l="l" t="t" r="r" b="b"/>
              <a:pathLst>
                <a:path w="1329055" h="381000">
                  <a:moveTo>
                    <a:pt x="1328927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328927" y="381000"/>
                  </a:lnTo>
                  <a:lnTo>
                    <a:pt x="1328927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862327" y="6245352"/>
              <a:ext cx="1335405" cy="384175"/>
            </a:xfrm>
            <a:custGeom>
              <a:avLst/>
              <a:gdLst/>
              <a:ahLst/>
              <a:cxnLst/>
              <a:rect l="l" t="t" r="r" b="b"/>
              <a:pathLst>
                <a:path w="1335405" h="384175">
                  <a:moveTo>
                    <a:pt x="1335024" y="0"/>
                  </a:moveTo>
                  <a:lnTo>
                    <a:pt x="0" y="0"/>
                  </a:lnTo>
                  <a:lnTo>
                    <a:pt x="0" y="384048"/>
                  </a:lnTo>
                  <a:lnTo>
                    <a:pt x="1335024" y="384048"/>
                  </a:lnTo>
                  <a:lnTo>
                    <a:pt x="1335024" y="381000"/>
                  </a:lnTo>
                  <a:lnTo>
                    <a:pt x="9144" y="381000"/>
                  </a:lnTo>
                  <a:lnTo>
                    <a:pt x="3048" y="374904"/>
                  </a:lnTo>
                  <a:lnTo>
                    <a:pt x="9144" y="374904"/>
                  </a:lnTo>
                  <a:lnTo>
                    <a:pt x="9144" y="9144"/>
                  </a:lnTo>
                  <a:lnTo>
                    <a:pt x="3048" y="9144"/>
                  </a:lnTo>
                  <a:lnTo>
                    <a:pt x="9144" y="3048"/>
                  </a:lnTo>
                  <a:lnTo>
                    <a:pt x="1335024" y="3048"/>
                  </a:lnTo>
                  <a:lnTo>
                    <a:pt x="1335024" y="0"/>
                  </a:lnTo>
                  <a:close/>
                </a:path>
                <a:path w="1335405" h="384175">
                  <a:moveTo>
                    <a:pt x="9144" y="374904"/>
                  </a:moveTo>
                  <a:lnTo>
                    <a:pt x="3048" y="374904"/>
                  </a:lnTo>
                  <a:lnTo>
                    <a:pt x="9144" y="381000"/>
                  </a:lnTo>
                  <a:lnTo>
                    <a:pt x="9144" y="374904"/>
                  </a:lnTo>
                  <a:close/>
                </a:path>
                <a:path w="1335405" h="384175">
                  <a:moveTo>
                    <a:pt x="1322832" y="374904"/>
                  </a:moveTo>
                  <a:lnTo>
                    <a:pt x="9144" y="374904"/>
                  </a:lnTo>
                  <a:lnTo>
                    <a:pt x="9144" y="381000"/>
                  </a:lnTo>
                  <a:lnTo>
                    <a:pt x="1322832" y="381000"/>
                  </a:lnTo>
                  <a:lnTo>
                    <a:pt x="1322832" y="374904"/>
                  </a:lnTo>
                  <a:close/>
                </a:path>
                <a:path w="1335405" h="384175">
                  <a:moveTo>
                    <a:pt x="1322832" y="3048"/>
                  </a:moveTo>
                  <a:lnTo>
                    <a:pt x="1322832" y="381000"/>
                  </a:lnTo>
                  <a:lnTo>
                    <a:pt x="1328928" y="374904"/>
                  </a:lnTo>
                  <a:lnTo>
                    <a:pt x="1335024" y="374904"/>
                  </a:lnTo>
                  <a:lnTo>
                    <a:pt x="1335024" y="9144"/>
                  </a:lnTo>
                  <a:lnTo>
                    <a:pt x="1328928" y="9144"/>
                  </a:lnTo>
                  <a:lnTo>
                    <a:pt x="1322832" y="3048"/>
                  </a:lnTo>
                  <a:close/>
                </a:path>
                <a:path w="1335405" h="384175">
                  <a:moveTo>
                    <a:pt x="1335024" y="374904"/>
                  </a:moveTo>
                  <a:lnTo>
                    <a:pt x="1328928" y="374904"/>
                  </a:lnTo>
                  <a:lnTo>
                    <a:pt x="1322832" y="381000"/>
                  </a:lnTo>
                  <a:lnTo>
                    <a:pt x="1335024" y="381000"/>
                  </a:lnTo>
                  <a:lnTo>
                    <a:pt x="1335024" y="374904"/>
                  </a:lnTo>
                  <a:close/>
                </a:path>
                <a:path w="1335405" h="384175">
                  <a:moveTo>
                    <a:pt x="9144" y="3048"/>
                  </a:moveTo>
                  <a:lnTo>
                    <a:pt x="3048" y="9144"/>
                  </a:lnTo>
                  <a:lnTo>
                    <a:pt x="9144" y="9144"/>
                  </a:lnTo>
                  <a:lnTo>
                    <a:pt x="9144" y="3048"/>
                  </a:lnTo>
                  <a:close/>
                </a:path>
                <a:path w="1335405" h="384175">
                  <a:moveTo>
                    <a:pt x="1322832" y="3048"/>
                  </a:moveTo>
                  <a:lnTo>
                    <a:pt x="9144" y="3048"/>
                  </a:lnTo>
                  <a:lnTo>
                    <a:pt x="9144" y="9144"/>
                  </a:lnTo>
                  <a:lnTo>
                    <a:pt x="1322832" y="9144"/>
                  </a:lnTo>
                  <a:lnTo>
                    <a:pt x="1322832" y="3048"/>
                  </a:lnTo>
                  <a:close/>
                </a:path>
                <a:path w="1335405" h="384175">
                  <a:moveTo>
                    <a:pt x="1335024" y="3048"/>
                  </a:moveTo>
                  <a:lnTo>
                    <a:pt x="1322832" y="3048"/>
                  </a:lnTo>
                  <a:lnTo>
                    <a:pt x="1328928" y="9144"/>
                  </a:lnTo>
                  <a:lnTo>
                    <a:pt x="1335024" y="9144"/>
                  </a:lnTo>
                  <a:lnTo>
                    <a:pt x="1335024" y="3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236976" y="6248400"/>
              <a:ext cx="1325880" cy="381000"/>
            </a:xfrm>
            <a:custGeom>
              <a:avLst/>
              <a:gdLst/>
              <a:ahLst/>
              <a:cxnLst/>
              <a:rect l="l" t="t" r="r" b="b"/>
              <a:pathLst>
                <a:path w="1325879" h="381000">
                  <a:moveTo>
                    <a:pt x="1325879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325879" y="381000"/>
                  </a:lnTo>
                  <a:lnTo>
                    <a:pt x="1325879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233927" y="6245352"/>
              <a:ext cx="1332230" cy="384175"/>
            </a:xfrm>
            <a:custGeom>
              <a:avLst/>
              <a:gdLst/>
              <a:ahLst/>
              <a:cxnLst/>
              <a:rect l="l" t="t" r="r" b="b"/>
              <a:pathLst>
                <a:path w="1332229" h="384175">
                  <a:moveTo>
                    <a:pt x="1331976" y="0"/>
                  </a:moveTo>
                  <a:lnTo>
                    <a:pt x="0" y="0"/>
                  </a:lnTo>
                  <a:lnTo>
                    <a:pt x="0" y="384048"/>
                  </a:lnTo>
                  <a:lnTo>
                    <a:pt x="1331976" y="384048"/>
                  </a:lnTo>
                  <a:lnTo>
                    <a:pt x="1331976" y="381000"/>
                  </a:lnTo>
                  <a:lnTo>
                    <a:pt x="9144" y="381000"/>
                  </a:lnTo>
                  <a:lnTo>
                    <a:pt x="3048" y="374904"/>
                  </a:lnTo>
                  <a:lnTo>
                    <a:pt x="9144" y="374904"/>
                  </a:lnTo>
                  <a:lnTo>
                    <a:pt x="9144" y="9144"/>
                  </a:lnTo>
                  <a:lnTo>
                    <a:pt x="3048" y="9144"/>
                  </a:lnTo>
                  <a:lnTo>
                    <a:pt x="9144" y="3048"/>
                  </a:lnTo>
                  <a:lnTo>
                    <a:pt x="1331976" y="3048"/>
                  </a:lnTo>
                  <a:lnTo>
                    <a:pt x="1331976" y="0"/>
                  </a:lnTo>
                  <a:close/>
                </a:path>
                <a:path w="1332229" h="384175">
                  <a:moveTo>
                    <a:pt x="9144" y="374904"/>
                  </a:moveTo>
                  <a:lnTo>
                    <a:pt x="3048" y="374904"/>
                  </a:lnTo>
                  <a:lnTo>
                    <a:pt x="9144" y="381000"/>
                  </a:lnTo>
                  <a:lnTo>
                    <a:pt x="9144" y="374904"/>
                  </a:lnTo>
                  <a:close/>
                </a:path>
                <a:path w="1332229" h="384175">
                  <a:moveTo>
                    <a:pt x="1322832" y="374904"/>
                  </a:moveTo>
                  <a:lnTo>
                    <a:pt x="9144" y="374904"/>
                  </a:lnTo>
                  <a:lnTo>
                    <a:pt x="9144" y="381000"/>
                  </a:lnTo>
                  <a:lnTo>
                    <a:pt x="1322832" y="381000"/>
                  </a:lnTo>
                  <a:lnTo>
                    <a:pt x="1322832" y="374904"/>
                  </a:lnTo>
                  <a:close/>
                </a:path>
                <a:path w="1332229" h="384175">
                  <a:moveTo>
                    <a:pt x="1322832" y="3048"/>
                  </a:moveTo>
                  <a:lnTo>
                    <a:pt x="1322832" y="381000"/>
                  </a:lnTo>
                  <a:lnTo>
                    <a:pt x="1325880" y="374904"/>
                  </a:lnTo>
                  <a:lnTo>
                    <a:pt x="1331976" y="374904"/>
                  </a:lnTo>
                  <a:lnTo>
                    <a:pt x="1331976" y="9144"/>
                  </a:lnTo>
                  <a:lnTo>
                    <a:pt x="1325880" y="9144"/>
                  </a:lnTo>
                  <a:lnTo>
                    <a:pt x="1322832" y="3048"/>
                  </a:lnTo>
                  <a:close/>
                </a:path>
                <a:path w="1332229" h="384175">
                  <a:moveTo>
                    <a:pt x="1331976" y="374904"/>
                  </a:moveTo>
                  <a:lnTo>
                    <a:pt x="1325880" y="374904"/>
                  </a:lnTo>
                  <a:lnTo>
                    <a:pt x="1322832" y="381000"/>
                  </a:lnTo>
                  <a:lnTo>
                    <a:pt x="1331976" y="381000"/>
                  </a:lnTo>
                  <a:lnTo>
                    <a:pt x="1331976" y="374904"/>
                  </a:lnTo>
                  <a:close/>
                </a:path>
                <a:path w="1332229" h="384175">
                  <a:moveTo>
                    <a:pt x="9144" y="3048"/>
                  </a:moveTo>
                  <a:lnTo>
                    <a:pt x="3048" y="9144"/>
                  </a:lnTo>
                  <a:lnTo>
                    <a:pt x="9144" y="9144"/>
                  </a:lnTo>
                  <a:lnTo>
                    <a:pt x="9144" y="3048"/>
                  </a:lnTo>
                  <a:close/>
                </a:path>
                <a:path w="1332229" h="384175">
                  <a:moveTo>
                    <a:pt x="1322832" y="3048"/>
                  </a:moveTo>
                  <a:lnTo>
                    <a:pt x="9144" y="3048"/>
                  </a:lnTo>
                  <a:lnTo>
                    <a:pt x="9144" y="9144"/>
                  </a:lnTo>
                  <a:lnTo>
                    <a:pt x="1322832" y="9144"/>
                  </a:lnTo>
                  <a:lnTo>
                    <a:pt x="1322832" y="3048"/>
                  </a:lnTo>
                  <a:close/>
                </a:path>
                <a:path w="1332229" h="384175">
                  <a:moveTo>
                    <a:pt x="1331976" y="3048"/>
                  </a:moveTo>
                  <a:lnTo>
                    <a:pt x="1322832" y="3048"/>
                  </a:lnTo>
                  <a:lnTo>
                    <a:pt x="1325880" y="9144"/>
                  </a:lnTo>
                  <a:lnTo>
                    <a:pt x="1331976" y="9144"/>
                  </a:lnTo>
                  <a:lnTo>
                    <a:pt x="1331976" y="3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493776" y="6275323"/>
            <a:ext cx="4052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00"/>
              </a:spcBef>
              <a:tabLst>
                <a:tab pos="1462405" algn="l"/>
                <a:tab pos="2834005" algn="l"/>
              </a:tabLst>
            </a:pPr>
            <a:r>
              <a:rPr sz="1800" spc="-10" dirty="0">
                <a:solidFill>
                  <a:srgbClr val="7F7F7F"/>
                </a:solidFill>
                <a:latin typeface="Arial MT"/>
                <a:cs typeface="Arial MT"/>
              </a:rPr>
              <a:t>W</a:t>
            </a:r>
            <a:r>
              <a:rPr sz="1800" dirty="0">
                <a:solidFill>
                  <a:srgbClr val="7F7F7F"/>
                </a:solidFill>
                <a:latin typeface="Arial MT"/>
                <a:cs typeface="Arial MT"/>
              </a:rPr>
              <a:t>.</a:t>
            </a:r>
            <a:r>
              <a:rPr sz="1800" spc="-12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7F7F7F"/>
                </a:solidFill>
                <a:latin typeface="Arial MT"/>
                <a:cs typeface="Arial MT"/>
              </a:rPr>
              <a:t>Produc</a:t>
            </a:r>
            <a:r>
              <a:rPr sz="1800" dirty="0">
                <a:solidFill>
                  <a:srgbClr val="7F7F7F"/>
                </a:solidFill>
                <a:latin typeface="Arial MT"/>
                <a:cs typeface="Arial MT"/>
              </a:rPr>
              <a:t>t	</a:t>
            </a:r>
            <a:r>
              <a:rPr sz="1800" spc="-10" dirty="0">
                <a:solidFill>
                  <a:srgbClr val="7F7F7F"/>
                </a:solidFill>
                <a:latin typeface="Arial MT"/>
                <a:cs typeface="Arial MT"/>
              </a:rPr>
              <a:t>W</a:t>
            </a:r>
            <a:r>
              <a:rPr sz="1800" dirty="0">
                <a:solidFill>
                  <a:srgbClr val="7F7F7F"/>
                </a:solidFill>
                <a:latin typeface="Arial MT"/>
                <a:cs typeface="Arial MT"/>
              </a:rPr>
              <a:t>.</a:t>
            </a:r>
            <a:r>
              <a:rPr sz="1800" spc="-12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7F7F7F"/>
                </a:solidFill>
                <a:latin typeface="Arial MT"/>
                <a:cs typeface="Arial MT"/>
              </a:rPr>
              <a:t>Produc</a:t>
            </a:r>
            <a:r>
              <a:rPr sz="1800" dirty="0">
                <a:solidFill>
                  <a:srgbClr val="7F7F7F"/>
                </a:solidFill>
                <a:latin typeface="Arial MT"/>
                <a:cs typeface="Arial MT"/>
              </a:rPr>
              <a:t>t	</a:t>
            </a:r>
            <a:r>
              <a:rPr sz="1800" spc="-10" dirty="0">
                <a:solidFill>
                  <a:srgbClr val="7F7F7F"/>
                </a:solidFill>
                <a:latin typeface="Arial MT"/>
                <a:cs typeface="Arial MT"/>
              </a:rPr>
              <a:t>W</a:t>
            </a:r>
            <a:r>
              <a:rPr sz="1800" dirty="0">
                <a:solidFill>
                  <a:srgbClr val="7F7F7F"/>
                </a:solidFill>
                <a:latin typeface="Arial MT"/>
                <a:cs typeface="Arial MT"/>
              </a:rPr>
              <a:t>.</a:t>
            </a:r>
            <a:r>
              <a:rPr sz="1800" spc="-12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7F7F7F"/>
                </a:solidFill>
                <a:latin typeface="Arial MT"/>
                <a:cs typeface="Arial MT"/>
              </a:rPr>
              <a:t>Product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987539" y="5791200"/>
            <a:ext cx="2828925" cy="457200"/>
          </a:xfrm>
          <a:custGeom>
            <a:avLst/>
            <a:gdLst/>
            <a:ahLst/>
            <a:cxnLst/>
            <a:rect l="l" t="t" r="r" b="b"/>
            <a:pathLst>
              <a:path w="2828925" h="457200">
                <a:moveTo>
                  <a:pt x="2828556" y="228600"/>
                </a:moveTo>
                <a:lnTo>
                  <a:pt x="2825508" y="228600"/>
                </a:lnTo>
                <a:lnTo>
                  <a:pt x="2825508" y="225552"/>
                </a:lnTo>
                <a:lnTo>
                  <a:pt x="237756" y="225552"/>
                </a:lnTo>
                <a:lnTo>
                  <a:pt x="237756" y="0"/>
                </a:lnTo>
                <a:lnTo>
                  <a:pt x="228600" y="0"/>
                </a:lnTo>
                <a:lnTo>
                  <a:pt x="228600" y="225552"/>
                </a:lnTo>
                <a:lnTo>
                  <a:pt x="3060" y="225552"/>
                </a:lnTo>
                <a:lnTo>
                  <a:pt x="3060" y="228600"/>
                </a:lnTo>
                <a:lnTo>
                  <a:pt x="0" y="228600"/>
                </a:lnTo>
                <a:lnTo>
                  <a:pt x="0" y="457200"/>
                </a:lnTo>
                <a:lnTo>
                  <a:pt x="9156" y="457200"/>
                </a:lnTo>
                <a:lnTo>
                  <a:pt x="9156" y="237756"/>
                </a:lnTo>
                <a:lnTo>
                  <a:pt x="1447800" y="237756"/>
                </a:lnTo>
                <a:lnTo>
                  <a:pt x="1447800" y="457200"/>
                </a:lnTo>
                <a:lnTo>
                  <a:pt x="1456956" y="457200"/>
                </a:lnTo>
                <a:lnTo>
                  <a:pt x="1456956" y="237756"/>
                </a:lnTo>
                <a:lnTo>
                  <a:pt x="2819400" y="237756"/>
                </a:lnTo>
                <a:lnTo>
                  <a:pt x="2819400" y="457200"/>
                </a:lnTo>
                <a:lnTo>
                  <a:pt x="2828556" y="457200"/>
                </a:lnTo>
                <a:lnTo>
                  <a:pt x="2828556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7732" y="569467"/>
            <a:ext cx="196786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i="1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600" i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22340" y="587755"/>
            <a:ext cx="20135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Project</a:t>
            </a:r>
            <a:r>
              <a:rPr sz="1600" b="1" i="1" spc="-25" dirty="0">
                <a:solidFill>
                  <a:srgbClr val="656599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Management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981200"/>
            <a:ext cx="8232648" cy="7924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40739" y="834643"/>
            <a:ext cx="8426450" cy="5755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255" indent="-25019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262890" algn="l"/>
              </a:tabLst>
            </a:pPr>
            <a:r>
              <a:rPr sz="1800" dirty="0">
                <a:latin typeface="Arial MT"/>
                <a:cs typeface="Arial MT"/>
              </a:rPr>
              <a:t>Identify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constituent</a:t>
            </a:r>
            <a:r>
              <a:rPr sz="1800" spc="-7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elements:</a:t>
            </a:r>
            <a:r>
              <a:rPr sz="1800" spc="-6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project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product</a:t>
            </a:r>
            <a:r>
              <a:rPr sz="18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activities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AutoNum type="arabicPeriod" startAt="2"/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AutoNum type="arabicPeriod" startAt="2"/>
            </a:pPr>
            <a:endParaRPr sz="1950">
              <a:latin typeface="Arial MT"/>
              <a:cs typeface="Arial MT"/>
            </a:endParaRPr>
          </a:p>
          <a:p>
            <a:pPr marL="585470" marR="5080" lvl="1" indent="-344805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586105" algn="l"/>
              </a:tabLst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Constituent elements</a:t>
            </a:r>
            <a:r>
              <a:rPr sz="2000" b="1" spc="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should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be described</a:t>
            </a:r>
            <a:r>
              <a:rPr sz="2000" b="1" spc="30" dirty="0"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in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terms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tangible</a:t>
            </a:r>
            <a:r>
              <a:rPr sz="2000" b="1" spc="-5" dirty="0">
                <a:latin typeface="Arial"/>
                <a:cs typeface="Arial"/>
              </a:rPr>
              <a:t>, 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verifiable</a:t>
            </a:r>
            <a:r>
              <a:rPr sz="20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results</a:t>
            </a:r>
            <a:r>
              <a:rPr sz="2000" b="1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in order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to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facilitate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3200"/>
                </a:solidFill>
                <a:latin typeface="Arial"/>
                <a:cs typeface="Arial"/>
              </a:rPr>
              <a:t>performance measurement</a:t>
            </a:r>
            <a:r>
              <a:rPr sz="2000" b="1" spc="-5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585470" marR="342900" lvl="1" indent="-344805">
              <a:lnSpc>
                <a:spcPct val="100000"/>
              </a:lnSpc>
              <a:buAutoNum type="arabicParenR"/>
              <a:tabLst>
                <a:tab pos="586105" algn="l"/>
              </a:tabLst>
            </a:pPr>
            <a:r>
              <a:rPr sz="2000" b="1" spc="-5" dirty="0">
                <a:latin typeface="Arial"/>
                <a:cs typeface="Arial"/>
              </a:rPr>
              <a:t>Like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major elements, the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constituent elements should</a:t>
            </a:r>
            <a:r>
              <a:rPr sz="2000" b="1" spc="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also </a:t>
            </a:r>
            <a:r>
              <a:rPr sz="2000" b="1" spc="-5" dirty="0">
                <a:latin typeface="Arial"/>
                <a:cs typeface="Arial"/>
              </a:rPr>
              <a:t>be 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defined in terms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of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how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the work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of the project</a:t>
            </a:r>
            <a:r>
              <a:rPr sz="2000" b="1" spc="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will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actually</a:t>
            </a:r>
            <a:r>
              <a:rPr sz="2000" b="1" spc="4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be </a:t>
            </a:r>
            <a:r>
              <a:rPr sz="2000" b="1" spc="-540" dirty="0"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accomplished.</a:t>
            </a:r>
            <a:endParaRPr sz="2000">
              <a:latin typeface="Arial"/>
              <a:cs typeface="Arial"/>
            </a:endParaRPr>
          </a:p>
          <a:p>
            <a:pPr marL="585470" marR="852169" lvl="1" indent="-344805">
              <a:lnSpc>
                <a:spcPct val="100000"/>
              </a:lnSpc>
              <a:buAutoNum type="arabicParenR"/>
              <a:tabLst>
                <a:tab pos="586105" algn="l"/>
              </a:tabLst>
            </a:pPr>
            <a:r>
              <a:rPr sz="2000" b="1" spc="-20" dirty="0">
                <a:latin typeface="Arial"/>
                <a:cs typeface="Arial"/>
              </a:rPr>
              <a:t>Tangible,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verifiable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results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can</a:t>
            </a:r>
            <a:r>
              <a:rPr sz="2000" b="1" spc="25" dirty="0"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include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services</a:t>
            </a:r>
            <a:r>
              <a:rPr sz="2000" b="1" spc="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as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well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as </a:t>
            </a:r>
            <a:r>
              <a:rPr sz="2000" b="1" spc="-540" dirty="0"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products</a:t>
            </a:r>
            <a:endParaRPr sz="2000">
              <a:latin typeface="Arial"/>
              <a:cs typeface="Arial"/>
            </a:endParaRPr>
          </a:p>
          <a:p>
            <a:pPr marL="585470" lvl="1" indent="-344805">
              <a:lnSpc>
                <a:spcPct val="100000"/>
              </a:lnSpc>
              <a:buAutoNum type="arabicParenR"/>
              <a:tabLst>
                <a:tab pos="586105" algn="l"/>
              </a:tabLst>
            </a:pPr>
            <a:r>
              <a:rPr sz="2000" b="1" spc="-5" dirty="0">
                <a:latin typeface="Arial"/>
                <a:cs typeface="Arial"/>
              </a:rPr>
              <a:t>status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reporting could be </a:t>
            </a:r>
            <a:r>
              <a:rPr sz="2000" b="1" spc="-5" dirty="0">
                <a:latin typeface="Arial"/>
                <a:cs typeface="Arial"/>
              </a:rPr>
              <a:t>described as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weekly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status reports</a:t>
            </a:r>
            <a:endParaRPr sz="2000">
              <a:latin typeface="Arial"/>
              <a:cs typeface="Arial"/>
            </a:endParaRPr>
          </a:p>
          <a:p>
            <a:pPr marL="585470" marR="367665" lvl="1" indent="-344805">
              <a:lnSpc>
                <a:spcPct val="100000"/>
              </a:lnSpc>
              <a:buAutoNum type="arabicParenR"/>
              <a:tabLst>
                <a:tab pos="586105" algn="l"/>
              </a:tabLst>
            </a:pPr>
            <a:r>
              <a:rPr sz="2000" b="1" dirty="0">
                <a:latin typeface="Arial"/>
                <a:cs typeface="Arial"/>
              </a:rPr>
              <a:t>Making </a:t>
            </a:r>
            <a:r>
              <a:rPr sz="2000" b="1" spc="-5" dirty="0">
                <a:latin typeface="Arial"/>
                <a:cs typeface="Arial"/>
              </a:rPr>
              <a:t>sure </a:t>
            </a:r>
            <a:r>
              <a:rPr sz="2000" b="1" spc="-10" dirty="0">
                <a:latin typeface="Arial"/>
                <a:cs typeface="Arial"/>
              </a:rPr>
              <a:t>we </a:t>
            </a:r>
            <a:r>
              <a:rPr sz="2000" b="1" spc="-5" dirty="0">
                <a:latin typeface="Arial"/>
                <a:cs typeface="Arial"/>
              </a:rPr>
              <a:t>have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identified all the things </a:t>
            </a:r>
            <a:r>
              <a:rPr sz="2000" b="1" spc="-5" dirty="0">
                <a:latin typeface="Arial"/>
                <a:cs typeface="Arial"/>
              </a:rPr>
              <a:t>the project is to 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create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help to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ensure</a:t>
            </a:r>
            <a:r>
              <a:rPr sz="2000" b="1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that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all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activities needed</a:t>
            </a:r>
            <a:r>
              <a:rPr sz="2000" b="1" spc="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to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15" dirty="0">
                <a:latin typeface="Arial"/>
                <a:cs typeface="Arial"/>
              </a:rPr>
              <a:t>carry</a:t>
            </a:r>
            <a:r>
              <a:rPr sz="2000" b="1" spc="5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out are </a:t>
            </a:r>
            <a:r>
              <a:rPr sz="2000" b="1" spc="-540" dirty="0"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accounted for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(and </a:t>
            </a:r>
            <a:r>
              <a:rPr sz="2000" b="1" spc="-10" dirty="0">
                <a:latin typeface="Arial"/>
                <a:cs typeface="Arial"/>
              </a:rPr>
              <a:t>we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can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make</a:t>
            </a:r>
            <a:r>
              <a:rPr sz="2000" b="1" spc="-5" dirty="0">
                <a:latin typeface="Arial"/>
                <a:cs typeface="Arial"/>
              </a:rPr>
              <a:t> accurate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estimates)</a:t>
            </a:r>
            <a:endParaRPr sz="2000">
              <a:latin typeface="Arial"/>
              <a:cs typeface="Arial"/>
            </a:endParaRPr>
          </a:p>
          <a:p>
            <a:pPr marL="585470" marR="394970" lvl="1" indent="-344805">
              <a:lnSpc>
                <a:spcPct val="100000"/>
              </a:lnSpc>
              <a:buAutoNum type="arabicParenR"/>
              <a:tabLst>
                <a:tab pos="586105" algn="l"/>
              </a:tabLst>
            </a:pPr>
            <a:r>
              <a:rPr sz="2000" b="1" spc="-10" dirty="0">
                <a:latin typeface="Arial"/>
                <a:cs typeface="Arial"/>
              </a:rPr>
              <a:t>Project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products</a:t>
            </a:r>
            <a:r>
              <a:rPr sz="2000" b="1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have </a:t>
            </a:r>
            <a:r>
              <a:rPr sz="2000" b="1" spc="-10" dirty="0">
                <a:solidFill>
                  <a:srgbClr val="FF3200"/>
                </a:solidFill>
                <a:latin typeface="Arial"/>
                <a:cs typeface="Arial"/>
              </a:rPr>
              <a:t>activities</a:t>
            </a:r>
            <a:r>
              <a:rPr sz="2000" b="1" spc="-5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3200"/>
                </a:solidFill>
                <a:latin typeface="Arial"/>
                <a:cs typeface="Arial"/>
              </a:rPr>
              <a:t>to create</a:t>
            </a:r>
            <a:r>
              <a:rPr sz="2000" b="1" spc="2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them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and</a:t>
            </a:r>
            <a:r>
              <a:rPr sz="2000" b="1" spc="20" dirty="0"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vice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versa </a:t>
            </a:r>
            <a:r>
              <a:rPr sz="2000" b="1" spc="-5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activities</a:t>
            </a:r>
            <a:r>
              <a:rPr sz="2000" b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produce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something (tangible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3200"/>
                </a:solidFill>
                <a:latin typeface="Arial"/>
                <a:cs typeface="Arial"/>
              </a:rPr>
              <a:t>product</a:t>
            </a:r>
            <a:r>
              <a:rPr sz="2000" b="1" spc="-5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585470" marR="260350" lvl="1" indent="-344805">
              <a:lnSpc>
                <a:spcPct val="100000"/>
              </a:lnSpc>
              <a:buAutoNum type="arabicParenR"/>
              <a:tabLst>
                <a:tab pos="586105" algn="l"/>
              </a:tabLst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Products </a:t>
            </a:r>
            <a:r>
              <a:rPr sz="2000" b="1" spc="-5" dirty="0">
                <a:latin typeface="Arial"/>
                <a:cs typeface="Arial"/>
              </a:rPr>
              <a:t>include large number of </a:t>
            </a:r>
            <a:r>
              <a:rPr sz="2000" b="1" spc="-5" dirty="0">
                <a:solidFill>
                  <a:srgbClr val="FF3200"/>
                </a:solidFill>
                <a:latin typeface="Arial"/>
                <a:cs typeface="Arial"/>
              </a:rPr>
              <a:t>technical products </a:t>
            </a:r>
            <a:r>
              <a:rPr sz="2000" b="1" spc="-5" dirty="0">
                <a:latin typeface="Arial"/>
                <a:cs typeface="Arial"/>
              </a:rPr>
              <a:t>including </a:t>
            </a:r>
            <a:r>
              <a:rPr sz="2000" b="1" spc="-545" dirty="0"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3200"/>
                </a:solidFill>
                <a:latin typeface="Arial"/>
                <a:cs typeface="Arial"/>
              </a:rPr>
              <a:t>management</a:t>
            </a:r>
            <a:r>
              <a:rPr sz="2000" b="1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and the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3200"/>
                </a:solidFill>
                <a:latin typeface="Arial"/>
                <a:cs typeface="Arial"/>
              </a:rPr>
              <a:t>quality</a:t>
            </a:r>
            <a:r>
              <a:rPr sz="2000" b="1" spc="-15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of the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project (e.g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Planning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documents</a:t>
            </a:r>
            <a:r>
              <a:rPr sz="20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would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be</a:t>
            </a:r>
            <a:r>
              <a:rPr sz="2000" b="1" spc="20" dirty="0"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3200"/>
                </a:solidFill>
                <a:latin typeface="Arial"/>
                <a:cs typeface="Arial"/>
              </a:rPr>
              <a:t>management</a:t>
            </a:r>
            <a:r>
              <a:rPr sz="2000" b="1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3200"/>
                </a:solidFill>
                <a:latin typeface="Arial"/>
                <a:cs typeface="Arial"/>
              </a:rPr>
              <a:t>product</a:t>
            </a:r>
            <a:r>
              <a:rPr sz="2000" b="1" spc="-5" dirty="0">
                <a:latin typeface="Arial"/>
                <a:cs typeface="Arial"/>
              </a:rPr>
              <a:t>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7732" y="569467"/>
            <a:ext cx="196786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i="1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600" i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22340" y="587755"/>
            <a:ext cx="20135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Project</a:t>
            </a:r>
            <a:r>
              <a:rPr sz="1600" b="1" i="1" spc="-25" dirty="0">
                <a:solidFill>
                  <a:srgbClr val="656599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Management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981200"/>
            <a:ext cx="8232648" cy="7924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5545" marR="5080" indent="-31115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P</a:t>
            </a:r>
            <a:r>
              <a:rPr spc="-10" dirty="0"/>
              <a:t>ROJECT</a:t>
            </a:r>
            <a:r>
              <a:rPr spc="110" dirty="0"/>
              <a:t> </a:t>
            </a:r>
            <a:r>
              <a:rPr sz="3600" spc="-20" dirty="0"/>
              <a:t>A</a:t>
            </a:r>
            <a:r>
              <a:rPr spc="-20" dirty="0"/>
              <a:t>NALYSIS</a:t>
            </a:r>
            <a:r>
              <a:rPr spc="180" dirty="0"/>
              <a:t> </a:t>
            </a:r>
            <a:r>
              <a:rPr spc="-10" dirty="0"/>
              <a:t>BY</a:t>
            </a:r>
            <a:r>
              <a:rPr spc="130" dirty="0"/>
              <a:t> </a:t>
            </a:r>
            <a:r>
              <a:rPr sz="3600" spc="-10" dirty="0"/>
              <a:t>W</a:t>
            </a:r>
            <a:r>
              <a:rPr spc="-10" dirty="0"/>
              <a:t>ORK </a:t>
            </a:r>
            <a:r>
              <a:rPr spc="-875" dirty="0"/>
              <a:t> </a:t>
            </a:r>
            <a:r>
              <a:rPr sz="3600" spc="-15" dirty="0"/>
              <a:t>B</a:t>
            </a:r>
            <a:r>
              <a:rPr spc="-15" dirty="0"/>
              <a:t>REAKDOWN</a:t>
            </a:r>
            <a:r>
              <a:rPr spc="185" dirty="0"/>
              <a:t> </a:t>
            </a:r>
            <a:r>
              <a:rPr sz="3600" spc="-10" dirty="0"/>
              <a:t>S</a:t>
            </a:r>
            <a:r>
              <a:rPr spc="-10" dirty="0"/>
              <a:t>TRUCTURES</a:t>
            </a:r>
            <a:endParaRPr sz="36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1045" y="2316540"/>
            <a:ext cx="8328798" cy="4242943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7732" y="569467"/>
            <a:ext cx="196786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i="1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600" i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22340" y="587755"/>
            <a:ext cx="20135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Project</a:t>
            </a:r>
            <a:r>
              <a:rPr sz="1600" b="1" i="1" spc="-25" dirty="0">
                <a:solidFill>
                  <a:srgbClr val="656599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Management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981200"/>
            <a:ext cx="8232648" cy="7924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3139" y="874267"/>
            <a:ext cx="67945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W</a:t>
            </a:r>
            <a:r>
              <a:rPr spc="-10" dirty="0"/>
              <a:t>ORK</a:t>
            </a:r>
            <a:r>
              <a:rPr spc="100" dirty="0"/>
              <a:t> </a:t>
            </a:r>
            <a:r>
              <a:rPr sz="3600" spc="-15" dirty="0"/>
              <a:t>B</a:t>
            </a:r>
            <a:r>
              <a:rPr spc="-15" dirty="0"/>
              <a:t>REAKDOWN</a:t>
            </a:r>
            <a:r>
              <a:rPr spc="180" dirty="0"/>
              <a:t> </a:t>
            </a:r>
            <a:r>
              <a:rPr sz="3600" dirty="0"/>
              <a:t>-</a:t>
            </a:r>
            <a:r>
              <a:rPr sz="3600" spc="-5" dirty="0"/>
              <a:t> T</a:t>
            </a:r>
            <a:r>
              <a:rPr spc="-5" dirty="0"/>
              <a:t>HE</a:t>
            </a:r>
            <a:r>
              <a:rPr spc="110" dirty="0"/>
              <a:t> </a:t>
            </a:r>
            <a:r>
              <a:rPr sz="3600" spc="-20" dirty="0"/>
              <a:t>100% </a:t>
            </a:r>
            <a:r>
              <a:rPr sz="3600" spc="-985" dirty="0"/>
              <a:t> </a:t>
            </a:r>
            <a:r>
              <a:rPr sz="3600" spc="-15" dirty="0"/>
              <a:t>R</a:t>
            </a:r>
            <a:r>
              <a:rPr spc="-15" dirty="0"/>
              <a:t>ULE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236979" y="2462276"/>
            <a:ext cx="767969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Arial"/>
                <a:cs typeface="Arial"/>
              </a:rPr>
              <a:t>The </a:t>
            </a:r>
            <a:r>
              <a:rPr sz="2400" b="1" i="1" spc="-10" dirty="0">
                <a:latin typeface="Arial"/>
                <a:cs typeface="Arial"/>
              </a:rPr>
              <a:t>100% Rule</a:t>
            </a:r>
            <a:r>
              <a:rPr sz="2400" i="1" spc="-10" dirty="0">
                <a:latin typeface="Arial"/>
                <a:cs typeface="Arial"/>
              </a:rPr>
              <a:t>...states </a:t>
            </a:r>
            <a:r>
              <a:rPr sz="2400" i="1" dirty="0">
                <a:latin typeface="Arial"/>
                <a:cs typeface="Arial"/>
              </a:rPr>
              <a:t>that the </a:t>
            </a:r>
            <a:r>
              <a:rPr sz="2400" i="1" spc="-5" dirty="0">
                <a:latin typeface="Arial"/>
                <a:cs typeface="Arial"/>
              </a:rPr>
              <a:t>WBS includes </a:t>
            </a:r>
            <a:r>
              <a:rPr sz="2400" i="1" spc="5" dirty="0">
                <a:latin typeface="Arial"/>
                <a:cs typeface="Arial"/>
              </a:rPr>
              <a:t>100% of </a:t>
            </a:r>
            <a:r>
              <a:rPr sz="2400" i="1" spc="1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the work defined by </a:t>
            </a:r>
            <a:r>
              <a:rPr sz="2400" i="1" spc="-5" dirty="0">
                <a:latin typeface="Arial"/>
                <a:cs typeface="Arial"/>
              </a:rPr>
              <a:t>the </a:t>
            </a:r>
            <a:r>
              <a:rPr sz="2400" i="1" dirty="0">
                <a:latin typeface="Arial"/>
                <a:cs typeface="Arial"/>
              </a:rPr>
              <a:t>project scope </a:t>
            </a:r>
            <a:r>
              <a:rPr sz="2400" i="1" spc="-5" dirty="0">
                <a:latin typeface="Arial"/>
                <a:cs typeface="Arial"/>
              </a:rPr>
              <a:t>and </a:t>
            </a:r>
            <a:r>
              <a:rPr sz="2400" i="1" dirty="0">
                <a:latin typeface="Arial"/>
                <a:cs typeface="Arial"/>
              </a:rPr>
              <a:t>captures all </a:t>
            </a:r>
            <a:r>
              <a:rPr sz="2400" i="1" spc="5" dirty="0">
                <a:latin typeface="Arial"/>
                <a:cs typeface="Arial"/>
              </a:rPr>
              <a:t> </a:t>
            </a:r>
            <a:r>
              <a:rPr sz="2400" u="heavy" dirty="0">
                <a:solidFill>
                  <a:srgbClr val="656599"/>
                </a:solidFill>
                <a:uFill>
                  <a:solidFill>
                    <a:srgbClr val="656599"/>
                  </a:solidFill>
                </a:uFill>
                <a:latin typeface="Arial MT"/>
                <a:cs typeface="Arial MT"/>
              </a:rPr>
              <a:t>deliverables</a:t>
            </a:r>
            <a:r>
              <a:rPr sz="2400" dirty="0">
                <a:solidFill>
                  <a:srgbClr val="656599"/>
                </a:solidFill>
                <a:latin typeface="Arial MT"/>
                <a:cs typeface="Arial MT"/>
              </a:rPr>
              <a:t> </a:t>
            </a:r>
            <a:r>
              <a:rPr sz="2400" i="1" dirty="0">
                <a:latin typeface="Arial"/>
                <a:cs typeface="Arial"/>
              </a:rPr>
              <a:t>- internal, external, interim </a:t>
            </a:r>
            <a:r>
              <a:rPr sz="2400" i="1" spc="-10" dirty="0">
                <a:latin typeface="Arial"/>
                <a:cs typeface="Arial"/>
              </a:rPr>
              <a:t>-in terms </a:t>
            </a:r>
            <a:r>
              <a:rPr sz="2400" i="1" dirty="0">
                <a:latin typeface="Arial"/>
                <a:cs typeface="Arial"/>
              </a:rPr>
              <a:t>of </a:t>
            </a:r>
            <a:r>
              <a:rPr sz="2400" i="1" spc="5" dirty="0">
                <a:latin typeface="Arial"/>
                <a:cs typeface="Arial"/>
              </a:rPr>
              <a:t>the </a:t>
            </a:r>
            <a:r>
              <a:rPr sz="2400" i="1" spc="1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work</a:t>
            </a:r>
            <a:r>
              <a:rPr sz="2400" i="1" spc="-5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to</a:t>
            </a:r>
            <a:r>
              <a:rPr sz="2400" i="1" spc="-1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be</a:t>
            </a:r>
            <a:r>
              <a:rPr sz="2400" i="1" spc="-1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completed,</a:t>
            </a:r>
            <a:r>
              <a:rPr sz="2400" i="1" spc="-2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including</a:t>
            </a:r>
            <a:r>
              <a:rPr sz="2400" i="1" spc="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project</a:t>
            </a:r>
            <a:r>
              <a:rPr sz="2400" i="1" spc="-2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management.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7732" y="569467"/>
            <a:ext cx="196786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i="1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600" i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22340" y="587755"/>
            <a:ext cx="20135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Project</a:t>
            </a:r>
            <a:r>
              <a:rPr sz="1600" b="1" i="1" spc="-25" dirty="0">
                <a:solidFill>
                  <a:srgbClr val="656599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Management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981200"/>
            <a:ext cx="8232648" cy="7924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3139" y="1148588"/>
            <a:ext cx="5584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Purpose</a:t>
            </a:r>
            <a:r>
              <a:rPr sz="3600" spc="-35" dirty="0"/>
              <a:t> </a:t>
            </a:r>
            <a:r>
              <a:rPr sz="3600" dirty="0"/>
              <a:t>of</a:t>
            </a:r>
            <a:r>
              <a:rPr sz="3600" spc="-35" dirty="0"/>
              <a:t> </a:t>
            </a:r>
            <a:r>
              <a:rPr sz="3600" spc="-5" dirty="0"/>
              <a:t>Creating</a:t>
            </a:r>
            <a:r>
              <a:rPr sz="3600" spc="-35" dirty="0"/>
              <a:t> </a:t>
            </a:r>
            <a:r>
              <a:rPr sz="3600" spc="-5" dirty="0"/>
              <a:t>WBS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93139" y="2081275"/>
            <a:ext cx="7263765" cy="353567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0"/>
              </a:spcBef>
              <a:buClr>
                <a:srgbClr val="00007C"/>
              </a:buClr>
              <a:buSzPct val="75000"/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3200" b="1" spc="-20" dirty="0">
                <a:latin typeface="Arial"/>
                <a:cs typeface="Arial"/>
              </a:rPr>
              <a:t>Improve</a:t>
            </a:r>
            <a:r>
              <a:rPr sz="3200" b="1" spc="5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accuracy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of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cost,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time,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and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resource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estimates.</a:t>
            </a:r>
            <a:endParaRPr sz="3200">
              <a:latin typeface="Arial"/>
              <a:cs typeface="Arial"/>
            </a:endParaRPr>
          </a:p>
          <a:p>
            <a:pPr marL="356870" marR="364490" indent="-344805">
              <a:lnSpc>
                <a:spcPct val="100000"/>
              </a:lnSpc>
              <a:spcBef>
                <a:spcPts val="2305"/>
              </a:spcBef>
              <a:buClr>
                <a:srgbClr val="00007C"/>
              </a:buClr>
              <a:buSzPct val="75000"/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3200" b="1" spc="-10" dirty="0">
                <a:latin typeface="Arial"/>
                <a:cs typeface="Arial"/>
              </a:rPr>
              <a:t>Define </a:t>
            </a:r>
            <a:r>
              <a:rPr sz="3200" b="1" spc="-5" dirty="0">
                <a:latin typeface="Arial"/>
                <a:cs typeface="Arial"/>
              </a:rPr>
              <a:t>a baseline </a:t>
            </a:r>
            <a:r>
              <a:rPr sz="3200" b="1" spc="-10" dirty="0">
                <a:latin typeface="Arial"/>
                <a:cs typeface="Arial"/>
              </a:rPr>
              <a:t>for </a:t>
            </a:r>
            <a:r>
              <a:rPr sz="3200" b="1" spc="-5" dirty="0">
                <a:latin typeface="Arial"/>
                <a:cs typeface="Arial"/>
              </a:rPr>
              <a:t>performance </a:t>
            </a:r>
            <a:r>
              <a:rPr sz="3200" b="1" spc="-88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measurement and control.</a:t>
            </a:r>
            <a:endParaRPr sz="3200">
              <a:latin typeface="Arial"/>
              <a:cs typeface="Arial"/>
            </a:endParaRPr>
          </a:p>
          <a:p>
            <a:pPr marL="356870" marR="1336040" indent="-344805">
              <a:lnSpc>
                <a:spcPct val="100000"/>
              </a:lnSpc>
              <a:spcBef>
                <a:spcPts val="2305"/>
              </a:spcBef>
              <a:buClr>
                <a:srgbClr val="00007C"/>
              </a:buClr>
              <a:buSzPct val="75000"/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3200" b="1" spc="-5" dirty="0">
                <a:latin typeface="Arial"/>
                <a:cs typeface="Arial"/>
              </a:rPr>
              <a:t>Facilitate </a:t>
            </a:r>
            <a:r>
              <a:rPr sz="3200" b="1" spc="-10" dirty="0">
                <a:latin typeface="Arial"/>
                <a:cs typeface="Arial"/>
              </a:rPr>
              <a:t>clear responsibility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assignments.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7732" y="569467"/>
            <a:ext cx="196786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i="1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600" b="0" i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0" i="1" spc="-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22340" y="587755"/>
            <a:ext cx="20135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Project</a:t>
            </a:r>
            <a:r>
              <a:rPr sz="1600" b="1" i="1" spc="-25" dirty="0">
                <a:solidFill>
                  <a:srgbClr val="656599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Management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981200"/>
            <a:ext cx="8232648" cy="7924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93139" y="1148588"/>
            <a:ext cx="8054340" cy="4961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Work</a:t>
            </a:r>
            <a:r>
              <a:rPr sz="3600" b="1" spc="-2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Break</a:t>
            </a:r>
            <a:r>
              <a:rPr sz="3600" b="1" spc="-30" dirty="0">
                <a:latin typeface="Arial"/>
                <a:cs typeface="Arial"/>
              </a:rPr>
              <a:t> </a:t>
            </a:r>
            <a:r>
              <a:rPr sz="3600" b="1" spc="20" dirty="0">
                <a:latin typeface="Arial"/>
                <a:cs typeface="Arial"/>
              </a:rPr>
              <a:t>Down</a:t>
            </a:r>
            <a:r>
              <a:rPr sz="3600" b="1" spc="-12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Structure</a:t>
            </a:r>
            <a:endParaRPr sz="3600">
              <a:latin typeface="Arial"/>
              <a:cs typeface="Arial"/>
            </a:endParaRPr>
          </a:p>
          <a:p>
            <a:pPr marL="356870" marR="5080" indent="-344805">
              <a:lnSpc>
                <a:spcPts val="1540"/>
              </a:lnSpc>
              <a:spcBef>
                <a:spcPts val="3040"/>
              </a:spcBef>
              <a:buClr>
                <a:srgbClr val="00007C"/>
              </a:buClr>
              <a:buSzPct val="75000"/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1600" b="1" spc="-10" dirty="0">
                <a:latin typeface="Arial"/>
                <a:cs typeface="Arial"/>
              </a:rPr>
              <a:t>displays </a:t>
            </a:r>
            <a:r>
              <a:rPr sz="1600" b="1" dirty="0">
                <a:latin typeface="Arial"/>
                <a:cs typeface="Arial"/>
              </a:rPr>
              <a:t>and </a:t>
            </a:r>
            <a:r>
              <a:rPr sz="1600" b="1" spc="-5" dirty="0">
                <a:latin typeface="Arial"/>
                <a:cs typeface="Arial"/>
              </a:rPr>
              <a:t>defines </a:t>
            </a:r>
            <a:r>
              <a:rPr sz="1600" b="1" dirty="0">
                <a:latin typeface="Arial"/>
                <a:cs typeface="Arial"/>
              </a:rPr>
              <a:t>the product to be developed or produced by hardware, 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software,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support,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and/or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service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element,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and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relates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the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work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scope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elements </a:t>
            </a:r>
            <a:r>
              <a:rPr sz="1600" b="1" spc="-4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to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each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other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and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to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the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end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product(s).</a:t>
            </a:r>
            <a:endParaRPr sz="1600">
              <a:latin typeface="Arial"/>
              <a:cs typeface="Arial"/>
            </a:endParaRPr>
          </a:p>
          <a:p>
            <a:pPr marL="356870" marR="90170" indent="-344805">
              <a:lnSpc>
                <a:spcPts val="1540"/>
              </a:lnSpc>
              <a:spcBef>
                <a:spcPts val="1140"/>
              </a:spcBef>
              <a:buClr>
                <a:srgbClr val="00007C"/>
              </a:buClr>
              <a:buSzPct val="75000"/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1600" b="1" spc="5" dirty="0">
                <a:latin typeface="Arial"/>
                <a:cs typeface="Arial"/>
              </a:rPr>
              <a:t>A </a:t>
            </a:r>
            <a:r>
              <a:rPr sz="1600" b="1" spc="10" dirty="0">
                <a:latin typeface="Arial"/>
                <a:cs typeface="Arial"/>
              </a:rPr>
              <a:t>WBS, </a:t>
            </a:r>
            <a:r>
              <a:rPr sz="1600" b="1" dirty="0">
                <a:latin typeface="Arial"/>
                <a:cs typeface="Arial"/>
              </a:rPr>
              <a:t>up to </a:t>
            </a:r>
            <a:r>
              <a:rPr sz="1600" b="1" spc="-5" dirty="0">
                <a:latin typeface="Arial"/>
                <a:cs typeface="Arial"/>
              </a:rPr>
              <a:t>level </a:t>
            </a:r>
            <a:r>
              <a:rPr sz="1600" b="1" dirty="0">
                <a:latin typeface="Arial"/>
                <a:cs typeface="Arial"/>
              </a:rPr>
              <a:t>3, is developed during the </a:t>
            </a:r>
            <a:r>
              <a:rPr sz="1600" b="1" spc="-5" dirty="0">
                <a:latin typeface="Arial"/>
                <a:cs typeface="Arial"/>
              </a:rPr>
              <a:t>proposal </a:t>
            </a:r>
            <a:r>
              <a:rPr sz="1600" b="1" dirty="0">
                <a:latin typeface="Arial"/>
                <a:cs typeface="Arial"/>
              </a:rPr>
              <a:t>as </a:t>
            </a:r>
            <a:r>
              <a:rPr sz="1600" b="1" spc="-5" dirty="0">
                <a:latin typeface="Arial"/>
                <a:cs typeface="Arial"/>
              </a:rPr>
              <a:t>level three </a:t>
            </a:r>
            <a:r>
              <a:rPr sz="1600" b="1" dirty="0">
                <a:latin typeface="Arial"/>
                <a:cs typeface="Arial"/>
              </a:rPr>
              <a:t>of </a:t>
            </a:r>
            <a:r>
              <a:rPr sz="1600" b="1" spc="-5" dirty="0">
                <a:latin typeface="Arial"/>
                <a:cs typeface="Arial"/>
              </a:rPr>
              <a:t>the 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15" dirty="0">
                <a:latin typeface="Arial"/>
                <a:cs typeface="Arial"/>
              </a:rPr>
              <a:t>WBS </a:t>
            </a:r>
            <a:r>
              <a:rPr sz="1600" b="1" dirty="0">
                <a:latin typeface="Arial"/>
                <a:cs typeface="Arial"/>
              </a:rPr>
              <a:t>is the normal </a:t>
            </a:r>
            <a:r>
              <a:rPr sz="1600" b="1" spc="-5" dirty="0">
                <a:latin typeface="Arial"/>
                <a:cs typeface="Arial"/>
              </a:rPr>
              <a:t>reporting level </a:t>
            </a:r>
            <a:r>
              <a:rPr sz="1600" b="1" dirty="0">
                <a:latin typeface="Arial"/>
                <a:cs typeface="Arial"/>
              </a:rPr>
              <a:t>of </a:t>
            </a:r>
            <a:r>
              <a:rPr sz="1600" b="1" spc="-5" dirty="0">
                <a:latin typeface="Arial"/>
                <a:cs typeface="Arial"/>
              </a:rPr>
              <a:t>external contractual information. 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Standards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are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to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be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followed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if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required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by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the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customer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(like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U.S.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government </a:t>
            </a:r>
            <a:r>
              <a:rPr sz="1600" b="1" spc="-4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MIL-STD-881).</a:t>
            </a:r>
            <a:endParaRPr sz="1600">
              <a:latin typeface="Arial"/>
              <a:cs typeface="Arial"/>
            </a:endParaRPr>
          </a:p>
          <a:p>
            <a:pPr marL="356870" marR="153035" indent="-344805">
              <a:lnSpc>
                <a:spcPct val="80000"/>
              </a:lnSpc>
              <a:spcBef>
                <a:spcPts val="1150"/>
              </a:spcBef>
              <a:buClr>
                <a:srgbClr val="00007C"/>
              </a:buClr>
              <a:buSzPct val="75000"/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1600" b="1" spc="-20" dirty="0">
                <a:latin typeface="Arial"/>
                <a:cs typeface="Arial"/>
              </a:rPr>
              <a:t>After</a:t>
            </a:r>
            <a:r>
              <a:rPr sz="1600" b="1" spc="5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Contract</a:t>
            </a:r>
            <a:r>
              <a:rPr sz="1600" b="1" dirty="0">
                <a:latin typeface="Arial"/>
                <a:cs typeface="Arial"/>
              </a:rPr>
              <a:t> award, the</a:t>
            </a:r>
            <a:r>
              <a:rPr sz="1600" b="1" spc="-5" dirty="0">
                <a:latin typeface="Arial"/>
                <a:cs typeface="Arial"/>
              </a:rPr>
              <a:t> Project</a:t>
            </a:r>
            <a:r>
              <a:rPr sz="1600" b="1" dirty="0">
                <a:latin typeface="Arial"/>
                <a:cs typeface="Arial"/>
              </a:rPr>
              <a:t> Manager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expands the WBS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into</a:t>
            </a:r>
            <a:r>
              <a:rPr sz="1600" b="1" dirty="0">
                <a:latin typeface="Arial"/>
                <a:cs typeface="Arial"/>
              </a:rPr>
              <a:t> a </a:t>
            </a:r>
            <a:r>
              <a:rPr sz="1600" b="1" spc="-5" dirty="0">
                <a:latin typeface="Arial"/>
                <a:cs typeface="Arial"/>
              </a:rPr>
              <a:t>Contract 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5" dirty="0">
                <a:latin typeface="Arial"/>
                <a:cs typeface="Arial"/>
              </a:rPr>
              <a:t>Work</a:t>
            </a:r>
            <a:r>
              <a:rPr sz="1600" b="1" spc="-7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Breakdown </a:t>
            </a:r>
            <a:r>
              <a:rPr sz="1600" b="1" spc="-5" dirty="0">
                <a:latin typeface="Arial"/>
                <a:cs typeface="Arial"/>
              </a:rPr>
              <a:t>Structure</a:t>
            </a:r>
            <a:r>
              <a:rPr sz="1600" b="1" dirty="0">
                <a:latin typeface="Arial"/>
                <a:cs typeface="Arial"/>
              </a:rPr>
              <a:t> (CWBS) as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the </a:t>
            </a:r>
            <a:r>
              <a:rPr sz="1600" b="1" spc="-5" dirty="0">
                <a:latin typeface="Arial"/>
                <a:cs typeface="Arial"/>
              </a:rPr>
              <a:t>initial</a:t>
            </a:r>
            <a:r>
              <a:rPr sz="1600" b="1" dirty="0">
                <a:latin typeface="Arial"/>
                <a:cs typeface="Arial"/>
              </a:rPr>
              <a:t> step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in the </a:t>
            </a:r>
            <a:r>
              <a:rPr sz="1600" b="1" spc="-5" dirty="0">
                <a:latin typeface="Arial"/>
                <a:cs typeface="Arial"/>
              </a:rPr>
              <a:t>planning</a:t>
            </a:r>
            <a:r>
              <a:rPr sz="1600" b="1" spc="-6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process.</a:t>
            </a:r>
            <a:endParaRPr sz="1600">
              <a:latin typeface="Arial"/>
              <a:cs typeface="Arial"/>
            </a:endParaRPr>
          </a:p>
          <a:p>
            <a:pPr marL="356870" marR="716915" indent="-344805">
              <a:lnSpc>
                <a:spcPts val="1540"/>
              </a:lnSpc>
              <a:spcBef>
                <a:spcPts val="1135"/>
              </a:spcBef>
              <a:buClr>
                <a:srgbClr val="00007C"/>
              </a:buClr>
              <a:buSzPct val="75000"/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1600" b="1" spc="15" dirty="0">
                <a:latin typeface="Arial"/>
                <a:cs typeface="Arial"/>
              </a:rPr>
              <a:t>WBS</a:t>
            </a:r>
            <a:r>
              <a:rPr sz="1600" b="1" spc="-8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expansion</a:t>
            </a:r>
            <a:r>
              <a:rPr sz="1600" b="1" spc="-5" dirty="0">
                <a:latin typeface="Arial"/>
                <a:cs typeface="Arial"/>
              </a:rPr>
              <a:t> will</a:t>
            </a:r>
            <a:r>
              <a:rPr sz="1600" b="1" dirty="0">
                <a:latin typeface="Arial"/>
                <a:cs typeface="Arial"/>
              </a:rPr>
              <a:t> extend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the CWBS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5" dirty="0">
                <a:latin typeface="Arial"/>
                <a:cs typeface="Arial"/>
              </a:rPr>
              <a:t>minimum</a:t>
            </a:r>
            <a:r>
              <a:rPr sz="1600" b="1" spc="-7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of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one </a:t>
            </a:r>
            <a:r>
              <a:rPr sz="1600" b="1" spc="-5" dirty="0">
                <a:latin typeface="Arial"/>
                <a:cs typeface="Arial"/>
              </a:rPr>
              <a:t>level </a:t>
            </a:r>
            <a:r>
              <a:rPr sz="1600" b="1" dirty="0">
                <a:latin typeface="Arial"/>
                <a:cs typeface="Arial"/>
              </a:rPr>
              <a:t>below</a:t>
            </a:r>
            <a:r>
              <a:rPr sz="1600" b="1" spc="-5" dirty="0">
                <a:latin typeface="Arial"/>
                <a:cs typeface="Arial"/>
              </a:rPr>
              <a:t> the </a:t>
            </a:r>
            <a:r>
              <a:rPr sz="1600" b="1" spc="-4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negotiated external reporting level. </a:t>
            </a:r>
            <a:r>
              <a:rPr sz="1600" b="1" spc="-20" dirty="0">
                <a:latin typeface="Arial"/>
                <a:cs typeface="Arial"/>
              </a:rPr>
              <a:t>Why?</a:t>
            </a:r>
            <a:endParaRPr sz="1600">
              <a:latin typeface="Arial"/>
              <a:cs typeface="Arial"/>
            </a:endParaRPr>
          </a:p>
          <a:p>
            <a:pPr marL="356870" marR="135255" indent="-344805">
              <a:lnSpc>
                <a:spcPts val="1540"/>
              </a:lnSpc>
              <a:spcBef>
                <a:spcPts val="1145"/>
              </a:spcBef>
              <a:buClr>
                <a:srgbClr val="00007C"/>
              </a:buClr>
              <a:buSzPct val="75000"/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1600" b="1" dirty="0">
                <a:latin typeface="Arial"/>
                <a:cs typeface="Arial"/>
              </a:rPr>
              <a:t>This sets up </a:t>
            </a:r>
            <a:r>
              <a:rPr sz="1600" b="1" spc="-5" dirty="0">
                <a:latin typeface="Arial"/>
                <a:cs typeface="Arial"/>
              </a:rPr>
              <a:t>(1) </a:t>
            </a:r>
            <a:r>
              <a:rPr sz="1600" b="1" dirty="0">
                <a:latin typeface="Arial"/>
                <a:cs typeface="Arial"/>
              </a:rPr>
              <a:t>the framework for work scope </a:t>
            </a:r>
            <a:r>
              <a:rPr sz="1600" b="1" spc="-5" dirty="0">
                <a:latin typeface="Arial"/>
                <a:cs typeface="Arial"/>
              </a:rPr>
              <a:t>definitions </a:t>
            </a:r>
            <a:r>
              <a:rPr sz="1600" b="1" dirty="0">
                <a:latin typeface="Arial"/>
                <a:cs typeface="Arial"/>
              </a:rPr>
              <a:t>and </a:t>
            </a:r>
            <a:r>
              <a:rPr sz="1600" b="1" spc="-5" dirty="0">
                <a:latin typeface="Arial"/>
                <a:cs typeface="Arial"/>
              </a:rPr>
              <a:t>(2) assignments </a:t>
            </a:r>
            <a:r>
              <a:rPr sz="1600" b="1" spc="-4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to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the</a:t>
            </a:r>
            <a:r>
              <a:rPr sz="1600" b="1" spc="-5" dirty="0">
                <a:latin typeface="Arial"/>
                <a:cs typeface="Arial"/>
              </a:rPr>
              <a:t> functional organizations.</a:t>
            </a:r>
            <a:endParaRPr sz="1600">
              <a:latin typeface="Arial"/>
              <a:cs typeface="Arial"/>
            </a:endParaRPr>
          </a:p>
          <a:p>
            <a:pPr marL="356870" marR="8890" indent="-344805">
              <a:lnSpc>
                <a:spcPts val="1540"/>
              </a:lnSpc>
              <a:spcBef>
                <a:spcPts val="1145"/>
              </a:spcBef>
              <a:buClr>
                <a:srgbClr val="00007C"/>
              </a:buClr>
              <a:buSzPct val="75000"/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1600" b="1" dirty="0">
                <a:latin typeface="Arial"/>
                <a:cs typeface="Arial"/>
              </a:rPr>
              <a:t>One and only one </a:t>
            </a:r>
            <a:r>
              <a:rPr sz="1600" b="1" spc="10" dirty="0">
                <a:latin typeface="Arial"/>
                <a:cs typeface="Arial"/>
              </a:rPr>
              <a:t>CWBS </a:t>
            </a:r>
            <a:r>
              <a:rPr sz="1600" b="1" spc="-5" dirty="0">
                <a:latin typeface="Arial"/>
                <a:cs typeface="Arial"/>
              </a:rPr>
              <a:t>exists </a:t>
            </a:r>
            <a:r>
              <a:rPr sz="1600" b="1" dirty="0">
                <a:latin typeface="Arial"/>
                <a:cs typeface="Arial"/>
              </a:rPr>
              <a:t>for each </a:t>
            </a:r>
            <a:r>
              <a:rPr sz="1600" b="1" spc="-5" dirty="0">
                <a:latin typeface="Arial"/>
                <a:cs typeface="Arial"/>
              </a:rPr>
              <a:t>contract </a:t>
            </a:r>
            <a:r>
              <a:rPr sz="1600" b="1" dirty="0">
                <a:latin typeface="Arial"/>
                <a:cs typeface="Arial"/>
              </a:rPr>
              <a:t>and once </a:t>
            </a:r>
            <a:r>
              <a:rPr sz="1600" b="1" spc="-5" dirty="0">
                <a:latin typeface="Arial"/>
                <a:cs typeface="Arial"/>
              </a:rPr>
              <a:t>created will exist for </a:t>
            </a:r>
            <a:r>
              <a:rPr sz="1600" b="1" spc="-4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the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life </a:t>
            </a:r>
            <a:r>
              <a:rPr sz="1600" b="1" dirty="0">
                <a:latin typeface="Arial"/>
                <a:cs typeface="Arial"/>
              </a:rPr>
              <a:t>of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the</a:t>
            </a:r>
            <a:r>
              <a:rPr sz="1600" b="1" spc="-5" dirty="0">
                <a:latin typeface="Arial"/>
                <a:cs typeface="Arial"/>
              </a:rPr>
              <a:t> contract.</a:t>
            </a:r>
            <a:endParaRPr sz="16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775"/>
              </a:spcBef>
              <a:buClr>
                <a:srgbClr val="00007C"/>
              </a:buClr>
              <a:buSzPct val="75000"/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1600" b="1" dirty="0">
                <a:latin typeface="Arial"/>
                <a:cs typeface="Arial"/>
              </a:rPr>
              <a:t>Only</a:t>
            </a:r>
            <a:r>
              <a:rPr sz="1600" b="1" spc="-8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formal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contract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change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will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effect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change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in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the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WBS……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7732" y="569467"/>
            <a:ext cx="196786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i="1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600" i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22340" y="587755"/>
            <a:ext cx="20135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Project</a:t>
            </a:r>
            <a:r>
              <a:rPr sz="1600" b="1" i="1" spc="-25" dirty="0">
                <a:solidFill>
                  <a:srgbClr val="656599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Management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981200"/>
            <a:ext cx="8232648" cy="7924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80107" y="1148588"/>
            <a:ext cx="6297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Work</a:t>
            </a:r>
            <a:r>
              <a:rPr sz="3600" spc="-35" dirty="0"/>
              <a:t> </a:t>
            </a:r>
            <a:r>
              <a:rPr sz="3600" spc="5" dirty="0"/>
              <a:t>Breakdown</a:t>
            </a:r>
            <a:r>
              <a:rPr sz="3600" spc="-100" dirty="0"/>
              <a:t> </a:t>
            </a:r>
            <a:r>
              <a:rPr sz="3600" spc="-5" dirty="0"/>
              <a:t>Structure</a:t>
            </a:r>
            <a:r>
              <a:rPr sz="3600" spc="-25" dirty="0"/>
              <a:t> </a:t>
            </a:r>
            <a:r>
              <a:rPr sz="3600" dirty="0"/>
              <a:t>II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93139" y="2029459"/>
            <a:ext cx="8029575" cy="397573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6870" marR="629285" indent="-344805">
              <a:lnSpc>
                <a:spcPct val="80000"/>
              </a:lnSpc>
              <a:spcBef>
                <a:spcPts val="530"/>
              </a:spcBef>
              <a:buClr>
                <a:srgbClr val="00007C"/>
              </a:buClr>
              <a:buSzPct val="75000"/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WBS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is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used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report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status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externally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customer.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CWBS </a:t>
            </a:r>
            <a:r>
              <a:rPr sz="1800" b="1" dirty="0">
                <a:latin typeface="Arial"/>
                <a:cs typeface="Arial"/>
              </a:rPr>
              <a:t>is used internally to plan in detail and to collect status 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information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on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 periodic bases.</a:t>
            </a:r>
            <a:endParaRPr sz="1800">
              <a:latin typeface="Arial"/>
              <a:cs typeface="Arial"/>
            </a:endParaRPr>
          </a:p>
          <a:p>
            <a:pPr marL="417830" indent="-405765">
              <a:lnSpc>
                <a:spcPct val="100000"/>
              </a:lnSpc>
              <a:spcBef>
                <a:spcPts val="865"/>
              </a:spcBef>
              <a:buClr>
                <a:srgbClr val="00007C"/>
              </a:buClr>
              <a:buSzPct val="75000"/>
              <a:buFont typeface="Times New Roman"/>
              <a:buChar char="•"/>
              <a:tabLst>
                <a:tab pos="417830" algn="l"/>
                <a:tab pos="418465" algn="l"/>
              </a:tabLst>
            </a:pP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Customer, </a:t>
            </a:r>
            <a:r>
              <a:rPr sz="1800" b="1" dirty="0">
                <a:latin typeface="Arial"/>
                <a:cs typeface="Arial"/>
              </a:rPr>
              <a:t>not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5" dirty="0">
                <a:latin typeface="Arial"/>
                <a:cs typeface="Arial"/>
              </a:rPr>
              <a:t> contractor,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is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primary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owner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WBS.</a:t>
            </a:r>
            <a:endParaRPr sz="1800">
              <a:latin typeface="Arial"/>
              <a:cs typeface="Arial"/>
            </a:endParaRPr>
          </a:p>
          <a:p>
            <a:pPr marL="356870" marR="404495" indent="-344805">
              <a:lnSpc>
                <a:spcPct val="80000"/>
              </a:lnSpc>
              <a:spcBef>
                <a:spcPts val="1295"/>
              </a:spcBef>
              <a:buClr>
                <a:srgbClr val="00007C"/>
              </a:buClr>
              <a:buSzPct val="75000"/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CWBS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is </a:t>
            </a:r>
            <a:r>
              <a:rPr sz="1800" b="1" i="1" dirty="0">
                <a:latin typeface="Arial"/>
                <a:cs typeface="Arial"/>
              </a:rPr>
              <a:t>not</a:t>
            </a:r>
            <a:r>
              <a:rPr sz="1800" b="1" i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"people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organization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chart”;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it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is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“work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scope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chart”.</a:t>
            </a:r>
            <a:endParaRPr sz="1800">
              <a:latin typeface="Arial"/>
              <a:cs typeface="Arial"/>
            </a:endParaRPr>
          </a:p>
          <a:p>
            <a:pPr marL="356870" marR="5080" indent="-344805">
              <a:lnSpc>
                <a:spcPts val="1730"/>
              </a:lnSpc>
              <a:spcBef>
                <a:spcPts val="1280"/>
              </a:spcBef>
              <a:buClr>
                <a:srgbClr val="00007C"/>
              </a:buClr>
              <a:buSzPct val="75000"/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resource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charges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must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go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directly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into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single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Task Plan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element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and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not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split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between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sz="1800" b="1" spc="10" dirty="0">
                <a:latin typeface="Arial"/>
                <a:cs typeface="Arial"/>
              </a:rPr>
              <a:t>two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or more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Task Plan elements.</a:t>
            </a:r>
            <a:endParaRPr sz="1800">
              <a:latin typeface="Arial"/>
              <a:cs typeface="Arial"/>
            </a:endParaRPr>
          </a:p>
          <a:p>
            <a:pPr marL="356870" marR="263525" indent="-344805">
              <a:lnSpc>
                <a:spcPct val="80000"/>
              </a:lnSpc>
              <a:spcBef>
                <a:spcPts val="1310"/>
              </a:spcBef>
              <a:buClr>
                <a:srgbClr val="00007C"/>
              </a:buClr>
              <a:buSzPct val="75000"/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1800" b="1" dirty="0">
                <a:latin typeface="Arial"/>
                <a:cs typeface="Arial"/>
              </a:rPr>
              <a:t>The WBS/CWBS will </a:t>
            </a:r>
            <a:r>
              <a:rPr sz="1800" b="1" spc="-5" dirty="0">
                <a:latin typeface="Arial"/>
                <a:cs typeface="Arial"/>
              </a:rPr>
              <a:t>serve multiple functions (e.g. Design </a:t>
            </a:r>
            <a:r>
              <a:rPr sz="1800" b="1" dirty="0">
                <a:latin typeface="Arial"/>
                <a:cs typeface="Arial"/>
              </a:rPr>
              <a:t>To </a:t>
            </a:r>
            <a:r>
              <a:rPr sz="1800" b="1" spc="-5" dirty="0">
                <a:latin typeface="Arial"/>
                <a:cs typeface="Arial"/>
              </a:rPr>
              <a:t>Cost 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(DTC),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Life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Cycle</a:t>
            </a:r>
            <a:r>
              <a:rPr sz="1800" b="1" spc="7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Cost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(LCC), Engineering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Bill(s)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5" dirty="0">
                <a:latin typeface="Arial"/>
                <a:cs typeface="Arial"/>
              </a:rPr>
              <a:t> Material (EBOM),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Manufacturing Bill (s) of Material (MBOM), as well as the product 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structure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 </a:t>
            </a:r>
            <a:r>
              <a:rPr sz="1800" b="1" spc="-5" dirty="0">
                <a:latin typeface="Arial"/>
                <a:cs typeface="Arial"/>
              </a:rPr>
              <a:t>the end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items) in one</a:t>
            </a:r>
            <a:r>
              <a:rPr sz="1800" b="1" spc="-5" dirty="0">
                <a:latin typeface="Arial"/>
                <a:cs typeface="Arial"/>
              </a:rPr>
              <a:t> format.</a:t>
            </a:r>
            <a:endParaRPr sz="1800">
              <a:latin typeface="Arial"/>
              <a:cs typeface="Arial"/>
            </a:endParaRPr>
          </a:p>
          <a:p>
            <a:pPr marL="356870" marR="657860" indent="-344805">
              <a:lnSpc>
                <a:spcPct val="80000"/>
              </a:lnSpc>
              <a:spcBef>
                <a:spcPts val="1295"/>
              </a:spcBef>
              <a:buClr>
                <a:srgbClr val="00007C"/>
              </a:buClr>
              <a:buSzPct val="75000"/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1800" b="1" spc="-5" dirty="0">
                <a:latin typeface="Arial"/>
                <a:cs typeface="Arial"/>
              </a:rPr>
              <a:t>Never lose sight of the fact that the WBS is used for TECHNICAL </a:t>
            </a:r>
            <a:r>
              <a:rPr sz="1800" b="1" spc="-49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PLANNING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and STATUS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ACHIEVEMENT.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7732" y="569467"/>
            <a:ext cx="196786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i="1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600" i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22340" y="587755"/>
            <a:ext cx="20135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Project</a:t>
            </a:r>
            <a:r>
              <a:rPr sz="1600" b="1" i="1" spc="-25" dirty="0">
                <a:solidFill>
                  <a:srgbClr val="656599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Management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3139" y="1148588"/>
            <a:ext cx="3883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Hierarchy</a:t>
            </a:r>
            <a:r>
              <a:rPr sz="3600" spc="-50" dirty="0"/>
              <a:t> </a:t>
            </a:r>
            <a:r>
              <a:rPr sz="3600" spc="-5" dirty="0"/>
              <a:t>of</a:t>
            </a:r>
            <a:r>
              <a:rPr sz="3600" spc="-45" dirty="0"/>
              <a:t> </a:t>
            </a:r>
            <a:r>
              <a:rPr sz="3600" spc="-5" dirty="0"/>
              <a:t>WBS</a:t>
            </a:r>
            <a:endParaRPr sz="36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981200"/>
            <a:ext cx="8232648" cy="43434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7732" y="569467"/>
            <a:ext cx="196786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i="1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600" i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22340" y="587755"/>
            <a:ext cx="20135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Project</a:t>
            </a:r>
            <a:r>
              <a:rPr sz="1600" b="1" i="1" spc="-25" dirty="0">
                <a:solidFill>
                  <a:srgbClr val="656599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Management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981200"/>
            <a:ext cx="8232648" cy="7924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3139" y="1148588"/>
            <a:ext cx="3298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Design</a:t>
            </a:r>
            <a:r>
              <a:rPr sz="3600" spc="-50" dirty="0"/>
              <a:t> </a:t>
            </a:r>
            <a:r>
              <a:rPr sz="3600" spc="-5" dirty="0"/>
              <a:t>of</a:t>
            </a:r>
            <a:r>
              <a:rPr sz="3600" spc="-45" dirty="0"/>
              <a:t> </a:t>
            </a:r>
            <a:r>
              <a:rPr sz="3600" spc="-5" dirty="0"/>
              <a:t>WBS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93139" y="1919731"/>
            <a:ext cx="7990205" cy="278130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65"/>
              </a:spcBef>
              <a:buClr>
                <a:srgbClr val="00007C"/>
              </a:buClr>
              <a:buSzPct val="75000"/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WBS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is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normally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presented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in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chart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form</a:t>
            </a:r>
            <a:endParaRPr sz="18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860"/>
              </a:spcBef>
              <a:buClr>
                <a:srgbClr val="00007C"/>
              </a:buClr>
              <a:buSzPct val="75000"/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WBS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should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not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confused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with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method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presentation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875"/>
              </a:spcBef>
              <a:buClr>
                <a:srgbClr val="9999CC"/>
              </a:buClr>
              <a:buSzPct val="78125"/>
              <a:buFont typeface="Times New Roman"/>
              <a:buChar char="•"/>
              <a:tabLst>
                <a:tab pos="756285" algn="l"/>
                <a:tab pos="756920" algn="l"/>
              </a:tabLst>
            </a:pPr>
            <a:r>
              <a:rPr sz="1600" b="1" dirty="0">
                <a:latin typeface="Arial"/>
                <a:cs typeface="Arial"/>
              </a:rPr>
              <a:t>drawing</a:t>
            </a:r>
            <a:r>
              <a:rPr sz="1600" b="1" spc="-8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an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unstructured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activity</a:t>
            </a:r>
            <a:r>
              <a:rPr sz="1600" b="1" spc="-7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list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in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chart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form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does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not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5" dirty="0">
                <a:latin typeface="Arial"/>
                <a:cs typeface="Arial"/>
              </a:rPr>
              <a:t>make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it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</a:t>
            </a:r>
            <a:r>
              <a:rPr sz="1600" b="1" spc="5" dirty="0">
                <a:latin typeface="Arial"/>
                <a:cs typeface="Arial"/>
              </a:rPr>
              <a:t> WBS.</a:t>
            </a:r>
            <a:endParaRPr sz="16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760"/>
              </a:spcBef>
              <a:buClr>
                <a:srgbClr val="00007C"/>
              </a:buClr>
              <a:buSzPct val="75000"/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1800" b="1" dirty="0">
                <a:latin typeface="Arial"/>
                <a:cs typeface="Arial"/>
              </a:rPr>
              <a:t>Each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item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WBS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is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generally</a:t>
            </a:r>
            <a:r>
              <a:rPr sz="1800" b="1" spc="-95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assigned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unique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identifier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869"/>
              </a:spcBef>
              <a:buClr>
                <a:srgbClr val="9999CC"/>
              </a:buClr>
              <a:buSzPct val="78125"/>
              <a:buFont typeface="Times New Roman"/>
              <a:buChar char="•"/>
              <a:tabLst>
                <a:tab pos="756285" algn="l"/>
                <a:tab pos="756920" algn="l"/>
              </a:tabLst>
            </a:pPr>
            <a:r>
              <a:rPr sz="1600" b="1" dirty="0">
                <a:latin typeface="Arial"/>
                <a:cs typeface="Arial"/>
              </a:rPr>
              <a:t>These </a:t>
            </a:r>
            <a:r>
              <a:rPr sz="1600" b="1" spc="-5" dirty="0">
                <a:latin typeface="Arial"/>
                <a:cs typeface="Arial"/>
              </a:rPr>
              <a:t>identifiers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are </a:t>
            </a:r>
            <a:r>
              <a:rPr sz="1600" b="1" spc="-5" dirty="0">
                <a:latin typeface="Arial"/>
                <a:cs typeface="Arial"/>
              </a:rPr>
              <a:t>often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known </a:t>
            </a:r>
            <a:r>
              <a:rPr sz="1600" b="1" spc="-5" dirty="0">
                <a:latin typeface="Arial"/>
                <a:cs typeface="Arial"/>
              </a:rPr>
              <a:t>collectively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as</a:t>
            </a:r>
            <a:r>
              <a:rPr sz="1600" b="1" dirty="0">
                <a:latin typeface="Arial"/>
                <a:cs typeface="Arial"/>
              </a:rPr>
              <a:t> the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i="1" dirty="0">
                <a:latin typeface="Arial"/>
                <a:cs typeface="Arial"/>
              </a:rPr>
              <a:t>code of</a:t>
            </a:r>
            <a:r>
              <a:rPr sz="1600" b="1" i="1" spc="5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accounts</a:t>
            </a:r>
            <a:r>
              <a:rPr sz="1600" b="1" spc="-5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756285" marR="531495" lvl="1" indent="-287020">
              <a:lnSpc>
                <a:spcPts val="1540"/>
              </a:lnSpc>
              <a:spcBef>
                <a:spcPts val="1135"/>
              </a:spcBef>
              <a:buClr>
                <a:srgbClr val="9999CC"/>
              </a:buClr>
              <a:buSzPct val="78125"/>
              <a:buFont typeface="Times New Roman"/>
              <a:buChar char="•"/>
              <a:tabLst>
                <a:tab pos="756285" algn="l"/>
                <a:tab pos="756920" algn="l"/>
              </a:tabLst>
            </a:pPr>
            <a:r>
              <a:rPr sz="1600" b="1" dirty="0">
                <a:latin typeface="Arial"/>
                <a:cs typeface="Arial"/>
              </a:rPr>
              <a:t>The items at the lowest </a:t>
            </a:r>
            <a:r>
              <a:rPr sz="1600" b="1" spc="-5" dirty="0">
                <a:latin typeface="Arial"/>
                <a:cs typeface="Arial"/>
              </a:rPr>
              <a:t>level </a:t>
            </a:r>
            <a:r>
              <a:rPr sz="1600" b="1" dirty="0">
                <a:latin typeface="Arial"/>
                <a:cs typeface="Arial"/>
              </a:rPr>
              <a:t>of the WBS are </a:t>
            </a:r>
            <a:r>
              <a:rPr sz="1600" b="1" spc="-5" dirty="0">
                <a:latin typeface="Arial"/>
                <a:cs typeface="Arial"/>
              </a:rPr>
              <a:t>often referred </a:t>
            </a:r>
            <a:r>
              <a:rPr sz="1600" b="1" dirty="0">
                <a:latin typeface="Arial"/>
                <a:cs typeface="Arial"/>
              </a:rPr>
              <a:t>to as </a:t>
            </a:r>
            <a:r>
              <a:rPr sz="1600" b="1" i="1" spc="-5" dirty="0">
                <a:latin typeface="Arial"/>
                <a:cs typeface="Arial"/>
              </a:rPr>
              <a:t>work </a:t>
            </a:r>
            <a:r>
              <a:rPr sz="1600" b="1" i="1" spc="-430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packages</a:t>
            </a:r>
            <a:r>
              <a:rPr sz="1600" b="1" spc="-5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800" b="1" spc="-5" dirty="0">
                <a:latin typeface="Arial"/>
                <a:cs typeface="Arial"/>
              </a:rPr>
              <a:t>List-form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WBS with </a:t>
            </a:r>
            <a:r>
              <a:rPr sz="1800" b="1" dirty="0">
                <a:latin typeface="Arial"/>
                <a:cs typeface="Arial"/>
              </a:rPr>
              <a:t>3</a:t>
            </a:r>
            <a:r>
              <a:rPr sz="1800" b="1" spc="-5" dirty="0">
                <a:latin typeface="Arial"/>
                <a:cs typeface="Arial"/>
              </a:rPr>
              <a:t> level code of account </a:t>
            </a:r>
            <a:r>
              <a:rPr sz="1800" b="1" spc="-10" dirty="0">
                <a:latin typeface="Arial"/>
                <a:cs typeface="Arial"/>
              </a:rPr>
              <a:t>(Royce-144)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05000" y="4724400"/>
            <a:ext cx="6705600" cy="23256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943603" y="6856688"/>
            <a:ext cx="6692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65" dirty="0">
                <a:latin typeface="Arial MT"/>
                <a:cs typeface="Arial MT"/>
              </a:rPr>
              <a:t>F</a:t>
            </a:r>
            <a:r>
              <a:rPr sz="1200" spc="-10" dirty="0">
                <a:latin typeface="Arial MT"/>
                <a:cs typeface="Arial MT"/>
              </a:rPr>
              <a:t>A</a:t>
            </a:r>
            <a:r>
              <a:rPr sz="1200" dirty="0">
                <a:latin typeface="Arial MT"/>
                <a:cs typeface="Arial MT"/>
              </a:rPr>
              <a:t>ST NU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23692" y="6856688"/>
            <a:ext cx="89090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 MT"/>
                <a:cs typeface="Arial MT"/>
              </a:rPr>
              <a:t>Spring,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2010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7732" y="569467"/>
            <a:ext cx="196786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i="1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600" i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22340" y="587755"/>
            <a:ext cx="20135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Project</a:t>
            </a:r>
            <a:r>
              <a:rPr sz="1600" b="1" i="1" spc="-25" dirty="0">
                <a:solidFill>
                  <a:srgbClr val="656599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Management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3139" y="1148588"/>
            <a:ext cx="4441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Product</a:t>
            </a:r>
            <a:r>
              <a:rPr sz="3600" spc="-50" dirty="0"/>
              <a:t> </a:t>
            </a:r>
            <a:r>
              <a:rPr sz="3600" spc="-5" dirty="0"/>
              <a:t>Based</a:t>
            </a:r>
            <a:r>
              <a:rPr sz="3600" spc="-45" dirty="0"/>
              <a:t> </a:t>
            </a:r>
            <a:r>
              <a:rPr sz="3600" spc="-5" dirty="0"/>
              <a:t>WBS</a:t>
            </a:r>
            <a:endParaRPr sz="36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981200"/>
            <a:ext cx="8232648" cy="43434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7732" y="569467"/>
            <a:ext cx="196786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i="1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600" i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22340" y="587755"/>
            <a:ext cx="20135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Project</a:t>
            </a:r>
            <a:r>
              <a:rPr sz="1600" b="1" i="1" spc="-25" dirty="0">
                <a:solidFill>
                  <a:srgbClr val="656599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Management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981200"/>
            <a:ext cx="8232648" cy="7924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3139" y="1148588"/>
            <a:ext cx="72339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Software</a:t>
            </a:r>
            <a:r>
              <a:rPr sz="3600" spc="-95" dirty="0"/>
              <a:t> </a:t>
            </a:r>
            <a:r>
              <a:rPr sz="3600" spc="-5" dirty="0"/>
              <a:t>Project</a:t>
            </a:r>
            <a:r>
              <a:rPr sz="3600" spc="-30" dirty="0"/>
              <a:t> </a:t>
            </a:r>
            <a:r>
              <a:rPr sz="3600" spc="-5" dirty="0"/>
              <a:t>Management</a:t>
            </a:r>
            <a:r>
              <a:rPr sz="3600" spc="-25" dirty="0"/>
              <a:t> </a:t>
            </a:r>
            <a:r>
              <a:rPr sz="3600" spc="-5" dirty="0"/>
              <a:t>(2)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93139" y="1887089"/>
            <a:ext cx="4961890" cy="431927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000" b="1" spc="-5" dirty="0">
                <a:latin typeface="Arial"/>
                <a:cs typeface="Arial"/>
              </a:rPr>
              <a:t>Success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Factors</a:t>
            </a:r>
            <a:endParaRPr sz="2000">
              <a:latin typeface="Arial"/>
              <a:cs typeface="Arial"/>
            </a:endParaRPr>
          </a:p>
          <a:p>
            <a:pPr marL="756285" indent="-287020">
              <a:lnSpc>
                <a:spcPct val="100000"/>
              </a:lnSpc>
              <a:spcBef>
                <a:spcPts val="965"/>
              </a:spcBef>
              <a:buClr>
                <a:srgbClr val="9999CC"/>
              </a:buClr>
              <a:buSzPct val="80555"/>
              <a:buFont typeface="Times New Roman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Arial MT"/>
                <a:cs typeface="Arial MT"/>
              </a:rPr>
              <a:t>User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involvement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–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20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points</a:t>
            </a:r>
            <a:endParaRPr sz="1800">
              <a:latin typeface="Arial MT"/>
              <a:cs typeface="Arial MT"/>
            </a:endParaRPr>
          </a:p>
          <a:p>
            <a:pPr marL="756285" indent="-287655">
              <a:lnSpc>
                <a:spcPct val="100000"/>
              </a:lnSpc>
              <a:spcBef>
                <a:spcPts val="865"/>
              </a:spcBef>
              <a:buClr>
                <a:srgbClr val="9999CC"/>
              </a:buClr>
              <a:buSzPct val="80555"/>
              <a:buFont typeface="Times New Roman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Arial MT"/>
                <a:cs typeface="Arial MT"/>
              </a:rPr>
              <a:t>Executive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Support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–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15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points</a:t>
            </a:r>
            <a:endParaRPr sz="1800">
              <a:latin typeface="Arial MT"/>
              <a:cs typeface="Arial MT"/>
            </a:endParaRPr>
          </a:p>
          <a:p>
            <a:pPr marL="756285" indent="-287020">
              <a:lnSpc>
                <a:spcPct val="100000"/>
              </a:lnSpc>
              <a:spcBef>
                <a:spcPts val="865"/>
              </a:spcBef>
              <a:buClr>
                <a:srgbClr val="9999CC"/>
              </a:buClr>
              <a:buSzPct val="80555"/>
              <a:buFont typeface="Times New Roman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Arial MT"/>
                <a:cs typeface="Arial MT"/>
              </a:rPr>
              <a:t>Clear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Business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Objectives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–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15</a:t>
            </a:r>
            <a:r>
              <a:rPr sz="1800" spc="5" dirty="0">
                <a:latin typeface="Arial MT"/>
                <a:cs typeface="Arial MT"/>
              </a:rPr>
              <a:t> points</a:t>
            </a:r>
            <a:endParaRPr sz="1800">
              <a:latin typeface="Arial MT"/>
              <a:cs typeface="Arial MT"/>
            </a:endParaRPr>
          </a:p>
          <a:p>
            <a:pPr marL="756285" indent="-287020">
              <a:lnSpc>
                <a:spcPct val="100000"/>
              </a:lnSpc>
              <a:spcBef>
                <a:spcPts val="865"/>
              </a:spcBef>
              <a:buClr>
                <a:srgbClr val="9999CC"/>
              </a:buClr>
              <a:buSzPct val="80555"/>
              <a:buFont typeface="Times New Roman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Arial MT"/>
                <a:cs typeface="Arial MT"/>
              </a:rPr>
              <a:t>Experienced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Project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Manager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–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15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points</a:t>
            </a:r>
            <a:endParaRPr sz="1800">
              <a:latin typeface="Arial MT"/>
              <a:cs typeface="Arial MT"/>
            </a:endParaRPr>
          </a:p>
          <a:p>
            <a:pPr marL="756285" indent="-287020">
              <a:lnSpc>
                <a:spcPct val="100000"/>
              </a:lnSpc>
              <a:spcBef>
                <a:spcPts val="865"/>
              </a:spcBef>
              <a:buClr>
                <a:srgbClr val="9999CC"/>
              </a:buClr>
              <a:buSzPct val="80555"/>
              <a:buFont typeface="Times New Roman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Arial MT"/>
                <a:cs typeface="Arial MT"/>
              </a:rPr>
              <a:t>Small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milestones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–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10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points</a:t>
            </a:r>
            <a:endParaRPr sz="1800">
              <a:latin typeface="Arial MT"/>
              <a:cs typeface="Arial MT"/>
            </a:endParaRPr>
          </a:p>
          <a:p>
            <a:pPr marL="756285" indent="-287020">
              <a:lnSpc>
                <a:spcPct val="100000"/>
              </a:lnSpc>
              <a:spcBef>
                <a:spcPts val="860"/>
              </a:spcBef>
              <a:buClr>
                <a:srgbClr val="9999CC"/>
              </a:buClr>
              <a:buSzPct val="80555"/>
              <a:buFont typeface="Times New Roman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Arial MT"/>
                <a:cs typeface="Arial MT"/>
              </a:rPr>
              <a:t>Firm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basic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requirements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–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5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points</a:t>
            </a:r>
            <a:endParaRPr sz="1800">
              <a:latin typeface="Arial MT"/>
              <a:cs typeface="Arial MT"/>
            </a:endParaRPr>
          </a:p>
          <a:p>
            <a:pPr marL="756285" indent="-287020">
              <a:lnSpc>
                <a:spcPct val="100000"/>
              </a:lnSpc>
              <a:spcBef>
                <a:spcPts val="865"/>
              </a:spcBef>
              <a:buClr>
                <a:srgbClr val="9999CC"/>
              </a:buClr>
              <a:buSzPct val="80555"/>
              <a:buFont typeface="Times New Roman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Arial MT"/>
                <a:cs typeface="Arial MT"/>
              </a:rPr>
              <a:t>Competent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staff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– 5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points</a:t>
            </a:r>
            <a:endParaRPr sz="1800">
              <a:latin typeface="Arial MT"/>
              <a:cs typeface="Arial MT"/>
            </a:endParaRPr>
          </a:p>
          <a:p>
            <a:pPr marL="756285" indent="-287020">
              <a:lnSpc>
                <a:spcPct val="100000"/>
              </a:lnSpc>
              <a:spcBef>
                <a:spcPts val="865"/>
              </a:spcBef>
              <a:buClr>
                <a:srgbClr val="9999CC"/>
              </a:buClr>
              <a:buSzPct val="80555"/>
              <a:buFont typeface="Times New Roman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Arial MT"/>
                <a:cs typeface="Arial MT"/>
              </a:rPr>
              <a:t>Proper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planning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–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5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points</a:t>
            </a:r>
            <a:endParaRPr sz="1800">
              <a:latin typeface="Arial MT"/>
              <a:cs typeface="Arial MT"/>
            </a:endParaRPr>
          </a:p>
          <a:p>
            <a:pPr marL="756285" indent="-287020">
              <a:lnSpc>
                <a:spcPct val="100000"/>
              </a:lnSpc>
              <a:spcBef>
                <a:spcPts val="865"/>
              </a:spcBef>
              <a:buClr>
                <a:srgbClr val="9999CC"/>
              </a:buClr>
              <a:buSzPct val="80555"/>
              <a:buFont typeface="Times New Roman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Arial MT"/>
                <a:cs typeface="Arial MT"/>
              </a:rPr>
              <a:t>Ownership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–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5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points</a:t>
            </a:r>
            <a:endParaRPr sz="1800">
              <a:latin typeface="Arial MT"/>
              <a:cs typeface="Arial MT"/>
            </a:endParaRPr>
          </a:p>
          <a:p>
            <a:pPr marL="756285" indent="-287020">
              <a:lnSpc>
                <a:spcPct val="100000"/>
              </a:lnSpc>
              <a:spcBef>
                <a:spcPts val="865"/>
              </a:spcBef>
              <a:buClr>
                <a:srgbClr val="9999CC"/>
              </a:buClr>
              <a:buSzPct val="80555"/>
              <a:buFont typeface="Times New Roman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Arial MT"/>
                <a:cs typeface="Arial MT"/>
              </a:rPr>
              <a:t>Others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–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5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points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7732" y="569467"/>
            <a:ext cx="196786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i="1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600" i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22340" y="587755"/>
            <a:ext cx="20135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Project</a:t>
            </a:r>
            <a:r>
              <a:rPr sz="1600" b="1" i="1" spc="-25" dirty="0">
                <a:solidFill>
                  <a:srgbClr val="656599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Management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3139" y="1148588"/>
            <a:ext cx="5408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Deliverables</a:t>
            </a:r>
            <a:r>
              <a:rPr sz="3600" spc="40" dirty="0"/>
              <a:t> </a:t>
            </a:r>
            <a:r>
              <a:rPr sz="3600" spc="-5" dirty="0"/>
              <a:t>Based</a:t>
            </a:r>
            <a:r>
              <a:rPr sz="3600" spc="-35" dirty="0"/>
              <a:t> </a:t>
            </a:r>
            <a:r>
              <a:rPr sz="3600" dirty="0"/>
              <a:t>WBS</a:t>
            </a:r>
            <a:endParaRPr sz="36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981200"/>
            <a:ext cx="8232648" cy="43434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7732" y="569467"/>
            <a:ext cx="196786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i="1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600" i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22340" y="587755"/>
            <a:ext cx="20135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Project</a:t>
            </a:r>
            <a:r>
              <a:rPr sz="1600" b="1" i="1" spc="-25" dirty="0">
                <a:solidFill>
                  <a:srgbClr val="656599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Management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437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WBS Template for </a:t>
            </a:r>
            <a:r>
              <a:rPr dirty="0"/>
              <a:t>Software </a:t>
            </a:r>
            <a:r>
              <a:rPr spc="-20" dirty="0"/>
              <a:t>Development </a:t>
            </a:r>
            <a:r>
              <a:rPr spc="-875" dirty="0"/>
              <a:t> </a:t>
            </a:r>
            <a:r>
              <a:rPr spc="-5" dirty="0"/>
              <a:t>Project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981200"/>
            <a:ext cx="8232648" cy="46482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7732" y="569467"/>
            <a:ext cx="196786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i="1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600" i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22340" y="587755"/>
            <a:ext cx="20135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Project</a:t>
            </a:r>
            <a:r>
              <a:rPr sz="1600" b="1" i="1" spc="-25" dirty="0">
                <a:solidFill>
                  <a:srgbClr val="656599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Management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981200"/>
            <a:ext cx="8232648" cy="7924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3139" y="1148588"/>
            <a:ext cx="36664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WBS</a:t>
            </a:r>
            <a:r>
              <a:rPr sz="3600" spc="-75" dirty="0"/>
              <a:t> </a:t>
            </a:r>
            <a:r>
              <a:rPr sz="3600" spc="5" dirty="0"/>
              <a:t>Framework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93139" y="2044700"/>
            <a:ext cx="8060055" cy="445643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6870" marR="5080" indent="-344805">
              <a:lnSpc>
                <a:spcPts val="2590"/>
              </a:lnSpc>
              <a:spcBef>
                <a:spcPts val="425"/>
              </a:spcBef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3200"/>
                </a:solidFill>
                <a:latin typeface="Times New Roman"/>
                <a:cs typeface="Times New Roman"/>
              </a:rPr>
              <a:t>framework</a:t>
            </a:r>
            <a:r>
              <a:rPr sz="2400" spc="7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dictating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number</a:t>
            </a:r>
            <a:r>
              <a:rPr sz="2400" spc="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of</a:t>
            </a:r>
            <a:r>
              <a:rPr sz="2400" spc="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levels</a:t>
            </a:r>
            <a:r>
              <a:rPr sz="2400" spc="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nature</a:t>
            </a:r>
            <a:r>
              <a:rPr sz="2400" spc="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of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each level </a:t>
            </a:r>
            <a:r>
              <a:rPr sz="2400" spc="-5" dirty="0">
                <a:latin typeface="Times New Roman"/>
                <a:cs typeface="Times New Roman"/>
              </a:rPr>
              <a:t>may </a:t>
            </a:r>
            <a:r>
              <a:rPr sz="2400" dirty="0">
                <a:latin typeface="Times New Roman"/>
                <a:cs typeface="Times New Roman"/>
              </a:rPr>
              <a:t>be imposed on a WBS (e.g. </a:t>
            </a:r>
            <a:r>
              <a:rPr sz="2400" spc="-25" dirty="0">
                <a:latin typeface="Times New Roman"/>
                <a:cs typeface="Times New Roman"/>
              </a:rPr>
              <a:t>IBM </a:t>
            </a:r>
            <a:r>
              <a:rPr sz="2400" spc="-5" dirty="0">
                <a:latin typeface="Times New Roman"/>
                <a:cs typeface="Times New Roman"/>
              </a:rPr>
              <a:t>recommended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3200"/>
                </a:solidFill>
                <a:latin typeface="Times New Roman"/>
                <a:cs typeface="Times New Roman"/>
              </a:rPr>
              <a:t>five</a:t>
            </a:r>
            <a:r>
              <a:rPr sz="2400" b="1" spc="-5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3200"/>
                </a:solidFill>
                <a:latin typeface="Times New Roman"/>
                <a:cs typeface="Times New Roman"/>
              </a:rPr>
              <a:t>levels):</a:t>
            </a:r>
            <a:endParaRPr sz="240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spcBef>
                <a:spcPts val="1350"/>
              </a:spcBef>
              <a:buClr>
                <a:srgbClr val="9999CC"/>
              </a:buClr>
              <a:buSzPct val="80000"/>
              <a:buFont typeface="Times New Roman"/>
              <a:buChar char="•"/>
              <a:tabLst>
                <a:tab pos="756285" algn="l"/>
                <a:tab pos="756920" algn="l"/>
              </a:tabLst>
            </a:pPr>
            <a:r>
              <a:rPr sz="20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Level</a:t>
            </a:r>
            <a:r>
              <a:rPr sz="2000" b="1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1:</a:t>
            </a:r>
            <a:r>
              <a:rPr sz="2000" b="1" spc="-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3200"/>
                </a:solidFill>
                <a:latin typeface="Times New Roman"/>
                <a:cs typeface="Times New Roman"/>
              </a:rPr>
              <a:t>Project.</a:t>
            </a:r>
            <a:endParaRPr sz="200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spcBef>
                <a:spcPts val="1200"/>
              </a:spcBef>
              <a:buClr>
                <a:srgbClr val="9999CC"/>
              </a:buClr>
              <a:buSzPct val="80000"/>
              <a:buFont typeface="Times New Roman"/>
              <a:buChar char="•"/>
              <a:tabLst>
                <a:tab pos="756285" algn="l"/>
                <a:tab pos="756920" algn="l"/>
              </a:tabLst>
            </a:pPr>
            <a:r>
              <a:rPr sz="20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Level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2:</a:t>
            </a:r>
            <a:r>
              <a:rPr sz="20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3200"/>
                </a:solidFill>
                <a:latin typeface="Times New Roman"/>
                <a:cs typeface="Times New Roman"/>
              </a:rPr>
              <a:t>Deliverables</a:t>
            </a:r>
            <a:r>
              <a:rPr sz="2000" spc="1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(such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software,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manuals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 training courses)</a:t>
            </a:r>
            <a:endParaRPr sz="2000">
              <a:latin typeface="Times New Roman"/>
              <a:cs typeface="Times New Roman"/>
            </a:endParaRPr>
          </a:p>
          <a:p>
            <a:pPr marL="756285" marR="391160" indent="-287020">
              <a:lnSpc>
                <a:spcPts val="2160"/>
              </a:lnSpc>
              <a:spcBef>
                <a:spcPts val="1475"/>
              </a:spcBef>
              <a:buClr>
                <a:srgbClr val="9999CC"/>
              </a:buClr>
              <a:buSzPct val="80000"/>
              <a:buFont typeface="Times New Roman"/>
              <a:buChar char="•"/>
              <a:tabLst>
                <a:tab pos="756285" algn="l"/>
                <a:tab pos="756920" algn="l"/>
              </a:tabLst>
            </a:pPr>
            <a:r>
              <a:rPr sz="20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Level 3:</a:t>
            </a:r>
            <a:r>
              <a:rPr sz="20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3200"/>
                </a:solidFill>
                <a:latin typeface="Times New Roman"/>
                <a:cs typeface="Times New Roman"/>
              </a:rPr>
              <a:t>Components</a:t>
            </a:r>
            <a:r>
              <a:rPr sz="2000" spc="-10" dirty="0">
                <a:latin typeface="Times New Roman"/>
                <a:cs typeface="Times New Roman"/>
              </a:rPr>
              <a:t>;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Which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-15" dirty="0">
                <a:solidFill>
                  <a:srgbClr val="0000FF"/>
                </a:solidFill>
                <a:latin typeface="Times New Roman"/>
                <a:cs typeface="Times New Roman"/>
              </a:rPr>
              <a:t>key</a:t>
            </a:r>
            <a:r>
              <a:rPr sz="2000" spc="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FF"/>
                </a:solidFill>
                <a:latin typeface="Times New Roman"/>
                <a:cs typeface="Times New Roman"/>
              </a:rPr>
              <a:t>work</a:t>
            </a:r>
            <a:r>
              <a:rPr sz="2000" spc="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000FF"/>
                </a:solidFill>
                <a:latin typeface="Times New Roman"/>
                <a:cs typeface="Times New Roman"/>
              </a:rPr>
              <a:t>items</a:t>
            </a:r>
            <a:r>
              <a:rPr sz="2000" spc="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needed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produce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deliverables</a:t>
            </a:r>
            <a:r>
              <a:rPr sz="20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(e.g.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modules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tests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required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produce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system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software)</a:t>
            </a:r>
            <a:endParaRPr sz="2000">
              <a:latin typeface="Times New Roman"/>
              <a:cs typeface="Times New Roman"/>
            </a:endParaRPr>
          </a:p>
          <a:p>
            <a:pPr marL="756285" marR="281940" indent="-287020">
              <a:lnSpc>
                <a:spcPts val="2160"/>
              </a:lnSpc>
              <a:spcBef>
                <a:spcPts val="1440"/>
              </a:spcBef>
              <a:buClr>
                <a:srgbClr val="9999CC"/>
              </a:buClr>
              <a:buSzPct val="80000"/>
              <a:buFont typeface="Times New Roman"/>
              <a:buChar char="•"/>
              <a:tabLst>
                <a:tab pos="756285" algn="l"/>
                <a:tab pos="756920" algn="l"/>
              </a:tabLst>
            </a:pPr>
            <a:r>
              <a:rPr sz="20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Level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4:</a:t>
            </a:r>
            <a:r>
              <a:rPr sz="20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3200"/>
                </a:solidFill>
                <a:latin typeface="Times New Roman"/>
                <a:cs typeface="Times New Roman"/>
              </a:rPr>
              <a:t>Activities</a:t>
            </a:r>
            <a:r>
              <a:rPr sz="2000" spc="5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b="1" spc="-10" dirty="0">
                <a:latin typeface="Times New Roman"/>
                <a:cs typeface="Times New Roman"/>
              </a:rPr>
              <a:t>Work-packages</a:t>
            </a:r>
            <a:r>
              <a:rPr sz="2000" b="1" spc="3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which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major</a:t>
            </a:r>
            <a:r>
              <a:rPr sz="20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FF"/>
                </a:solidFill>
                <a:latin typeface="Times New Roman"/>
                <a:cs typeface="Times New Roman"/>
              </a:rPr>
              <a:t>work</a:t>
            </a:r>
            <a:r>
              <a:rPr sz="2000" spc="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000FF"/>
                </a:solidFill>
                <a:latin typeface="Times New Roman"/>
                <a:cs typeface="Times New Roman"/>
              </a:rPr>
              <a:t>items</a:t>
            </a:r>
            <a:r>
              <a:rPr sz="2000" spc="-15" dirty="0">
                <a:latin typeface="Times New Roman"/>
                <a:cs typeface="Times New Roman"/>
              </a:rPr>
              <a:t>,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or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collections 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related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tasks</a:t>
            </a:r>
            <a:r>
              <a:rPr sz="2000" spc="-10" dirty="0">
                <a:latin typeface="Times New Roman"/>
                <a:cs typeface="Times New Roman"/>
              </a:rPr>
              <a:t>,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required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produce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component)</a:t>
            </a:r>
            <a:endParaRPr sz="2000">
              <a:latin typeface="Times New Roman"/>
              <a:cs typeface="Times New Roman"/>
            </a:endParaRPr>
          </a:p>
          <a:p>
            <a:pPr marL="756285" marR="11430" indent="-287020">
              <a:lnSpc>
                <a:spcPts val="2160"/>
              </a:lnSpc>
              <a:spcBef>
                <a:spcPts val="1440"/>
              </a:spcBef>
              <a:buClr>
                <a:srgbClr val="9999CC"/>
              </a:buClr>
              <a:buSzPct val="80000"/>
              <a:buFont typeface="Times New Roman"/>
              <a:buChar char="•"/>
              <a:tabLst>
                <a:tab pos="756285" algn="l"/>
                <a:tab pos="756920" algn="l"/>
              </a:tabLst>
            </a:pPr>
            <a:r>
              <a:rPr sz="20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Level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5:</a:t>
            </a:r>
            <a:r>
              <a:rPr sz="20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3200"/>
                </a:solidFill>
                <a:latin typeface="Times New Roman"/>
                <a:cs typeface="Times New Roman"/>
              </a:rPr>
              <a:t>Tasks</a:t>
            </a:r>
            <a:r>
              <a:rPr sz="2000" spc="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(tasks that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will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normally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responsibility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FF3200"/>
                </a:solidFill>
                <a:latin typeface="Times New Roman"/>
                <a:cs typeface="Times New Roman"/>
              </a:rPr>
              <a:t>single </a:t>
            </a:r>
            <a:r>
              <a:rPr sz="2000" spc="-484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3200"/>
                </a:solidFill>
                <a:latin typeface="Times New Roman"/>
                <a:cs typeface="Times New Roman"/>
              </a:rPr>
              <a:t>person</a:t>
            </a:r>
            <a:r>
              <a:rPr sz="2000" spc="-5" dirty="0">
                <a:latin typeface="Times New Roman"/>
                <a:cs typeface="Times New Roman"/>
              </a:rPr>
              <a:t>).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7732" y="569467"/>
            <a:ext cx="196786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i="1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600" i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22340" y="587755"/>
            <a:ext cx="20135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Project</a:t>
            </a:r>
            <a:r>
              <a:rPr sz="1600" b="1" i="1" spc="-25" dirty="0">
                <a:solidFill>
                  <a:srgbClr val="656599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Management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981200"/>
            <a:ext cx="8232648" cy="7924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12923" y="3596132"/>
            <a:ext cx="558355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FF3200"/>
                </a:solidFill>
              </a:rPr>
              <a:t>Activity</a:t>
            </a:r>
            <a:r>
              <a:rPr sz="5400" spc="-140" dirty="0">
                <a:solidFill>
                  <a:srgbClr val="FF3200"/>
                </a:solidFill>
              </a:rPr>
              <a:t> </a:t>
            </a:r>
            <a:r>
              <a:rPr sz="5400" spc="-5" dirty="0">
                <a:solidFill>
                  <a:srgbClr val="FF3200"/>
                </a:solidFill>
              </a:rPr>
              <a:t>Planning</a:t>
            </a:r>
            <a:endParaRPr sz="54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7732" y="569467"/>
            <a:ext cx="196786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i="1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600" i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22340" y="587755"/>
            <a:ext cx="20135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Project</a:t>
            </a:r>
            <a:r>
              <a:rPr sz="1600" b="1" i="1" spc="-25" dirty="0">
                <a:solidFill>
                  <a:srgbClr val="656599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Management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981200"/>
            <a:ext cx="8232648" cy="7924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60852" y="776732"/>
            <a:ext cx="3456304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52090" algn="l"/>
              </a:tabLst>
            </a:pPr>
            <a:r>
              <a:rPr sz="3500" b="0" spc="-5" dirty="0">
                <a:latin typeface="Arial MT"/>
                <a:cs typeface="Arial MT"/>
              </a:rPr>
              <a:t>Activity/Tas</a:t>
            </a:r>
            <a:r>
              <a:rPr sz="3500" b="0" dirty="0">
                <a:latin typeface="Arial MT"/>
                <a:cs typeface="Arial MT"/>
              </a:rPr>
              <a:t>k	</a:t>
            </a:r>
            <a:r>
              <a:rPr sz="3500" b="0" spc="-5" dirty="0">
                <a:latin typeface="Arial MT"/>
                <a:cs typeface="Arial MT"/>
              </a:rPr>
              <a:t>List</a:t>
            </a:r>
            <a:endParaRPr sz="35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9339" y="1779524"/>
            <a:ext cx="8386445" cy="1243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9705" marR="41275" indent="-167640">
              <a:lnSpc>
                <a:spcPct val="100000"/>
              </a:lnSpc>
              <a:spcBef>
                <a:spcPts val="90"/>
              </a:spcBef>
              <a:buChar char="•"/>
              <a:tabLst>
                <a:tab pos="180340" algn="l"/>
              </a:tabLst>
            </a:pPr>
            <a:r>
              <a:rPr sz="2000" spc="-190" dirty="0">
                <a:solidFill>
                  <a:srgbClr val="0000FF"/>
                </a:solidFill>
                <a:latin typeface="Arial MT"/>
                <a:cs typeface="Arial MT"/>
              </a:rPr>
              <a:t>T</a:t>
            </a:r>
            <a:r>
              <a:rPr sz="2000" spc="-10" dirty="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sz="2000" spc="15" dirty="0">
                <a:solidFill>
                  <a:srgbClr val="0000FF"/>
                </a:solidFill>
                <a:latin typeface="Arial MT"/>
                <a:cs typeface="Arial MT"/>
              </a:rPr>
              <a:t>sk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s</a:t>
            </a:r>
            <a:r>
              <a:rPr sz="2000" spc="-9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(Leaves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of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75" dirty="0">
                <a:latin typeface="Arial MT"/>
                <a:cs typeface="Arial MT"/>
              </a:rPr>
              <a:t>W</a:t>
            </a:r>
            <a:r>
              <a:rPr sz="2000" spc="-10" dirty="0">
                <a:latin typeface="Arial MT"/>
                <a:cs typeface="Arial MT"/>
              </a:rPr>
              <a:t>BS/PBS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</a:t>
            </a:r>
            <a:r>
              <a:rPr sz="2000" spc="-5" dirty="0">
                <a:latin typeface="Arial MT"/>
                <a:cs typeface="Arial MT"/>
              </a:rPr>
              <a:t>s</a:t>
            </a:r>
            <a:r>
              <a:rPr sz="2000" spc="-130" dirty="0"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A50020"/>
                </a:solidFill>
                <a:latin typeface="Arial MT"/>
                <a:cs typeface="Arial MT"/>
              </a:rPr>
              <a:t>Activit</a:t>
            </a:r>
            <a:r>
              <a:rPr sz="2000" spc="-5" dirty="0">
                <a:solidFill>
                  <a:srgbClr val="A50020"/>
                </a:solidFill>
                <a:latin typeface="Arial MT"/>
                <a:cs typeface="Arial MT"/>
              </a:rPr>
              <a:t>y</a:t>
            </a:r>
            <a:r>
              <a:rPr sz="2000" spc="30" dirty="0">
                <a:solidFill>
                  <a:srgbClr val="A50020"/>
                </a:solidFill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A50020"/>
                </a:solidFill>
                <a:latin typeface="Arial MT"/>
                <a:cs typeface="Arial MT"/>
              </a:rPr>
              <a:t>Pla</a:t>
            </a:r>
            <a:r>
              <a:rPr sz="2000" spc="-5" dirty="0">
                <a:solidFill>
                  <a:srgbClr val="A50020"/>
                </a:solidFill>
                <a:latin typeface="Arial MT"/>
                <a:cs typeface="Arial MT"/>
              </a:rPr>
              <a:t>n</a:t>
            </a:r>
            <a:r>
              <a:rPr sz="2000" spc="40" dirty="0">
                <a:solidFill>
                  <a:srgbClr val="A5002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)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and the </a:t>
            </a:r>
            <a:r>
              <a:rPr sz="2000" spc="-10" dirty="0">
                <a:solidFill>
                  <a:srgbClr val="0000FF"/>
                </a:solidFill>
                <a:latin typeface="Arial MT"/>
                <a:cs typeface="Arial MT"/>
              </a:rPr>
              <a:t>precedence  </a:t>
            </a:r>
            <a:r>
              <a:rPr sz="2000" spc="-20" dirty="0">
                <a:solidFill>
                  <a:srgbClr val="0000FF"/>
                </a:solidFill>
                <a:latin typeface="Arial MT"/>
                <a:cs typeface="Arial MT"/>
              </a:rPr>
              <a:t>analysis</a:t>
            </a:r>
            <a:r>
              <a:rPr sz="2000" spc="8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(as</a:t>
            </a:r>
            <a:r>
              <a:rPr sz="2000" spc="-110" dirty="0"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A50020"/>
                </a:solidFill>
                <a:latin typeface="Arial MT"/>
                <a:cs typeface="Arial MT"/>
              </a:rPr>
              <a:t>Activity</a:t>
            </a:r>
            <a:r>
              <a:rPr sz="2000" spc="35" dirty="0">
                <a:solidFill>
                  <a:srgbClr val="A5002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A50020"/>
                </a:solidFill>
                <a:latin typeface="Arial MT"/>
                <a:cs typeface="Arial MT"/>
              </a:rPr>
              <a:t>Sequencing</a:t>
            </a:r>
            <a:r>
              <a:rPr sz="2000" spc="-10" dirty="0">
                <a:latin typeface="Arial MT"/>
                <a:cs typeface="Arial MT"/>
              </a:rPr>
              <a:t>)</a:t>
            </a:r>
            <a:r>
              <a:rPr sz="2000" spc="1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results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this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3200"/>
                </a:solidFill>
                <a:latin typeface="Arial MT"/>
                <a:cs typeface="Arial MT"/>
              </a:rPr>
              <a:t>management </a:t>
            </a:r>
            <a:r>
              <a:rPr sz="2000" spc="-10" dirty="0">
                <a:solidFill>
                  <a:srgbClr val="FF3200"/>
                </a:solidFill>
                <a:latin typeface="Arial MT"/>
                <a:cs typeface="Arial MT"/>
              </a:rPr>
              <a:t>deliverable</a:t>
            </a:r>
            <a:r>
              <a:rPr sz="2000" spc="-10" dirty="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  <a:p>
            <a:pPr marL="180340" marR="5080" indent="-167640">
              <a:lnSpc>
                <a:spcPct val="100000"/>
              </a:lnSpc>
              <a:buChar char="•"/>
              <a:tabLst>
                <a:tab pos="180340" algn="l"/>
              </a:tabLst>
            </a:pP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Example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 format:</a:t>
            </a:r>
            <a:r>
              <a:rPr sz="2000" spc="-6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latin typeface="Arial MT"/>
                <a:cs typeface="Arial MT"/>
              </a:rPr>
              <a:t>We</a:t>
            </a:r>
            <a:r>
              <a:rPr sz="2000" spc="-10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can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5" dirty="0">
                <a:solidFill>
                  <a:srgbClr val="0000FF"/>
                </a:solidFill>
                <a:latin typeface="Arial MT"/>
                <a:cs typeface="Arial MT"/>
              </a:rPr>
              <a:t>make</a:t>
            </a:r>
            <a:r>
              <a:rPr sz="20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first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two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columns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and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3200"/>
                </a:solidFill>
                <a:latin typeface="Arial MT"/>
                <a:cs typeface="Arial MT"/>
              </a:rPr>
              <a:t>start</a:t>
            </a:r>
            <a:r>
              <a:rPr sz="2000" spc="-5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3200"/>
                </a:solidFill>
                <a:latin typeface="Arial MT"/>
                <a:cs typeface="Arial MT"/>
              </a:rPr>
              <a:t>working</a:t>
            </a:r>
            <a:r>
              <a:rPr sz="2000" spc="15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on the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next two</a:t>
            </a:r>
            <a:r>
              <a:rPr sz="2000" spc="4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(</a:t>
            </a:r>
            <a:r>
              <a:rPr sz="2000" spc="-10" dirty="0">
                <a:solidFill>
                  <a:srgbClr val="0000FF"/>
                </a:solidFill>
                <a:latin typeface="Arial MT"/>
                <a:cs typeface="Arial MT"/>
              </a:rPr>
              <a:t>durations</a:t>
            </a:r>
            <a:r>
              <a:rPr sz="2000" spc="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estimation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and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precedence</a:t>
            </a:r>
            <a:r>
              <a:rPr sz="2000" spc="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requirements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Arial MT"/>
                <a:cs typeface="Arial MT"/>
              </a:rPr>
              <a:t>parallel</a:t>
            </a:r>
            <a:r>
              <a:rPr sz="2000" spc="-10" dirty="0">
                <a:latin typeface="Arial MT"/>
                <a:cs typeface="Arial MT"/>
              </a:rPr>
              <a:t>).</a:t>
            </a:r>
            <a:endParaRPr sz="2000">
              <a:latin typeface="Arial MT"/>
              <a:cs typeface="Arial MT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203704" y="3194304"/>
          <a:ext cx="6628129" cy="37520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5150"/>
                <a:gridCol w="3015615"/>
                <a:gridCol w="1430655"/>
                <a:gridCol w="1616709"/>
              </a:tblGrid>
              <a:tr h="749807">
                <a:tc grid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Activity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Duration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(weeks)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Precedents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Hardware</a:t>
                      </a:r>
                      <a:r>
                        <a:rPr sz="1800" spc="-5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selection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solidFill>
                            <a:srgbClr val="FF32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Software</a:t>
                      </a:r>
                      <a:r>
                        <a:rPr sz="1800" spc="-5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design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solidFill>
                            <a:srgbClr val="FF32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Install</a:t>
                      </a:r>
                      <a:r>
                        <a:rPr sz="1800" spc="-5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hardware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solidFill>
                            <a:srgbClr val="FF32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solidFill>
                            <a:srgbClr val="FF32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Code</a:t>
                      </a:r>
                      <a:r>
                        <a:rPr sz="1800" spc="-3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sz="1800" spc="-3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sz="1800" spc="-3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software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solidFill>
                            <a:srgbClr val="FF32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solidFill>
                            <a:srgbClr val="FF32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File</a:t>
                      </a:r>
                      <a:r>
                        <a:rPr sz="1800" spc="-5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take-on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solidFill>
                            <a:srgbClr val="FF32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solidFill>
                            <a:srgbClr val="FF32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Write</a:t>
                      </a:r>
                      <a:r>
                        <a:rPr sz="1800" spc="-3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user</a:t>
                      </a:r>
                      <a:r>
                        <a:rPr sz="1800" spc="-2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manuals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10" dirty="0">
                          <a:solidFill>
                            <a:srgbClr val="FF32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User</a:t>
                      </a:r>
                      <a:r>
                        <a:rPr sz="1800" spc="-5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training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solidFill>
                            <a:srgbClr val="FF32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5" dirty="0">
                          <a:solidFill>
                            <a:srgbClr val="FF3200"/>
                          </a:solidFill>
                          <a:latin typeface="Times New Roman"/>
                          <a:cs typeface="Times New Roman"/>
                        </a:rPr>
                        <a:t>E,F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H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Install</a:t>
                      </a:r>
                      <a:r>
                        <a:rPr sz="1800" spc="-3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sz="1800" spc="-3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sz="1800" spc="-3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system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solidFill>
                            <a:srgbClr val="FF32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solidFill>
                            <a:srgbClr val="FF3200"/>
                          </a:solidFill>
                          <a:latin typeface="Times New Roman"/>
                          <a:cs typeface="Times New Roman"/>
                        </a:rPr>
                        <a:t>C,D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7732" y="569467"/>
            <a:ext cx="196786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i="1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600" i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22340" y="587755"/>
            <a:ext cx="20135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Project</a:t>
            </a:r>
            <a:r>
              <a:rPr sz="1600" b="1" i="1" spc="-25" dirty="0">
                <a:solidFill>
                  <a:srgbClr val="656599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Management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981200"/>
            <a:ext cx="8232648" cy="7924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34716" y="1163828"/>
            <a:ext cx="3700145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b="0" dirty="0">
                <a:latin typeface="Arial MT"/>
                <a:cs typeface="Arial MT"/>
              </a:rPr>
              <a:t>Precedence</a:t>
            </a:r>
            <a:r>
              <a:rPr sz="3100" b="0" spc="-85" dirty="0">
                <a:latin typeface="Arial MT"/>
                <a:cs typeface="Arial MT"/>
              </a:rPr>
              <a:t> </a:t>
            </a:r>
            <a:r>
              <a:rPr sz="3100" b="0" spc="-5" dirty="0">
                <a:latin typeface="Arial MT"/>
                <a:cs typeface="Arial MT"/>
              </a:rPr>
              <a:t>Analysis</a:t>
            </a:r>
            <a:endParaRPr sz="31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9339" y="1928876"/>
            <a:ext cx="8237855" cy="435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1321435" indent="-34480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7505" algn="l"/>
              </a:tabLst>
            </a:pPr>
            <a:r>
              <a:rPr sz="2400" b="1" spc="-10" dirty="0">
                <a:latin typeface="Arial"/>
                <a:cs typeface="Arial"/>
              </a:rPr>
              <a:t>Involves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reviewing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activities </a:t>
            </a:r>
            <a:r>
              <a:rPr sz="2400" b="1" dirty="0">
                <a:latin typeface="Arial"/>
                <a:cs typeface="Arial"/>
              </a:rPr>
              <a:t>and </a:t>
            </a:r>
            <a:r>
              <a:rPr sz="2400" b="1" dirty="0">
                <a:solidFill>
                  <a:srgbClr val="FF3200"/>
                </a:solidFill>
                <a:latin typeface="Arial"/>
                <a:cs typeface="Arial"/>
              </a:rPr>
              <a:t>determining </a:t>
            </a:r>
            <a:r>
              <a:rPr sz="2400" b="1" spc="-655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3200"/>
                </a:solidFill>
                <a:latin typeface="Arial"/>
                <a:cs typeface="Arial"/>
              </a:rPr>
              <a:t>dependencies</a:t>
            </a:r>
            <a:endParaRPr sz="2400">
              <a:latin typeface="Arial"/>
              <a:cs typeface="Arial"/>
            </a:endParaRPr>
          </a:p>
          <a:p>
            <a:pPr marL="814069" marR="89535" lvl="1" indent="-344805">
              <a:lnSpc>
                <a:spcPct val="100000"/>
              </a:lnSpc>
              <a:buFont typeface="Wingdings"/>
              <a:buChar char=""/>
              <a:tabLst>
                <a:tab pos="814705" algn="l"/>
              </a:tabLst>
            </a:pP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Mandatory</a:t>
            </a:r>
            <a:r>
              <a:rPr sz="2400" b="1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dependencies:</a:t>
            </a:r>
            <a:r>
              <a:rPr sz="2400" b="1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3200"/>
                </a:solidFill>
                <a:latin typeface="Arial"/>
                <a:cs typeface="Arial"/>
              </a:rPr>
              <a:t>inherent</a:t>
            </a:r>
            <a:r>
              <a:rPr sz="2400" b="1" spc="-35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in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the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nature of </a:t>
            </a:r>
            <a:r>
              <a:rPr sz="2400" b="1" spc="-6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the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10" dirty="0">
                <a:latin typeface="Arial"/>
                <a:cs typeface="Arial"/>
              </a:rPr>
              <a:t>work;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3200"/>
                </a:solidFill>
                <a:latin typeface="Arial"/>
                <a:cs typeface="Arial"/>
              </a:rPr>
              <a:t>hard</a:t>
            </a:r>
            <a:r>
              <a:rPr sz="2400" b="1" spc="-5" dirty="0">
                <a:solidFill>
                  <a:srgbClr val="FF3200"/>
                </a:solidFill>
                <a:latin typeface="Arial"/>
                <a:cs typeface="Arial"/>
              </a:rPr>
              <a:t> logic</a:t>
            </a:r>
            <a:r>
              <a:rPr sz="2400" b="1" spc="-15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(like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testing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after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coding)</a:t>
            </a:r>
            <a:endParaRPr sz="2400">
              <a:latin typeface="Arial"/>
              <a:cs typeface="Arial"/>
            </a:endParaRPr>
          </a:p>
          <a:p>
            <a:pPr marL="814069" lvl="1" indent="-344805">
              <a:lnSpc>
                <a:spcPct val="100000"/>
              </a:lnSpc>
              <a:buFont typeface="Wingdings"/>
              <a:buChar char=""/>
              <a:tabLst>
                <a:tab pos="814705" algn="l"/>
              </a:tabLst>
            </a:pP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Discretionary</a:t>
            </a:r>
            <a:r>
              <a:rPr sz="2400" b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dependencies:</a:t>
            </a:r>
            <a:r>
              <a:rPr sz="2400" b="1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defined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by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the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project</a:t>
            </a:r>
            <a:endParaRPr sz="2400">
              <a:latin typeface="Arial"/>
              <a:cs typeface="Arial"/>
            </a:endParaRPr>
          </a:p>
          <a:p>
            <a:pPr marL="814069" marR="424815">
              <a:lnSpc>
                <a:spcPts val="2500"/>
              </a:lnSpc>
              <a:spcBef>
                <a:spcPts val="400"/>
              </a:spcBef>
            </a:pP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team</a:t>
            </a:r>
            <a:r>
              <a:rPr sz="2400" b="1" dirty="0">
                <a:latin typeface="Arial"/>
                <a:cs typeface="Arial"/>
              </a:rPr>
              <a:t>; </a:t>
            </a:r>
            <a:r>
              <a:rPr sz="2400" b="1" dirty="0">
                <a:solidFill>
                  <a:srgbClr val="FF3200"/>
                </a:solidFill>
                <a:latin typeface="Arial"/>
                <a:cs typeface="Arial"/>
              </a:rPr>
              <a:t>soft logic </a:t>
            </a:r>
            <a:r>
              <a:rPr sz="2000" b="1" spc="-15" dirty="0">
                <a:latin typeface="Arial"/>
                <a:cs typeface="Arial"/>
              </a:rPr>
              <a:t>(Wait </a:t>
            </a:r>
            <a:r>
              <a:rPr sz="2000" b="1" spc="-5" dirty="0">
                <a:latin typeface="Arial"/>
                <a:cs typeface="Arial"/>
              </a:rPr>
              <a:t>for feedback on prototype before </a:t>
            </a:r>
            <a:r>
              <a:rPr sz="2000" b="1" spc="-54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detail</a:t>
            </a:r>
            <a:r>
              <a:rPr sz="2000" b="1" spc="-10" dirty="0">
                <a:latin typeface="Arial"/>
                <a:cs typeface="Arial"/>
              </a:rPr>
              <a:t> design)</a:t>
            </a:r>
            <a:endParaRPr sz="2000">
              <a:latin typeface="Arial"/>
              <a:cs typeface="Arial"/>
            </a:endParaRPr>
          </a:p>
          <a:p>
            <a:pPr marL="814069" lvl="1" indent="-344805">
              <a:lnSpc>
                <a:spcPts val="2760"/>
              </a:lnSpc>
              <a:buFont typeface="Wingdings"/>
              <a:buChar char=""/>
              <a:tabLst>
                <a:tab pos="814705" algn="l"/>
              </a:tabLst>
            </a:pP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External</a:t>
            </a:r>
            <a:r>
              <a:rPr sz="2400" b="1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dependencies:</a:t>
            </a:r>
            <a:r>
              <a:rPr sz="2400" b="1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involve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relationships</a:t>
            </a:r>
            <a:endParaRPr sz="2400">
              <a:latin typeface="Arial"/>
              <a:cs typeface="Arial"/>
            </a:endParaRPr>
          </a:p>
          <a:p>
            <a:pPr marL="814069" marR="612140">
              <a:lnSpc>
                <a:spcPct val="100000"/>
              </a:lnSpc>
            </a:pPr>
            <a:r>
              <a:rPr sz="2400" b="1" spc="5" dirty="0">
                <a:latin typeface="Arial"/>
                <a:cs typeface="Arial"/>
              </a:rPr>
              <a:t>between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project</a:t>
            </a:r>
            <a:r>
              <a:rPr sz="24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and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3200"/>
                </a:solidFill>
                <a:latin typeface="Arial"/>
                <a:cs typeface="Arial"/>
              </a:rPr>
              <a:t>non-project</a:t>
            </a:r>
            <a:r>
              <a:rPr sz="2400" b="1" spc="-15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3200"/>
                </a:solidFill>
                <a:latin typeface="Arial"/>
                <a:cs typeface="Arial"/>
              </a:rPr>
              <a:t>activities</a:t>
            </a:r>
            <a:r>
              <a:rPr sz="2400" b="1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(e.g. </a:t>
            </a:r>
            <a:r>
              <a:rPr sz="2400" b="1" spc="-6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supply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of </a:t>
            </a:r>
            <a:r>
              <a:rPr sz="2400" b="1" spc="5" dirty="0">
                <a:latin typeface="Arial"/>
                <a:cs typeface="Arial"/>
              </a:rPr>
              <a:t>hardware)</a:t>
            </a:r>
            <a:endParaRPr sz="2400">
              <a:latin typeface="Arial"/>
              <a:cs typeface="Arial"/>
            </a:endParaRPr>
          </a:p>
          <a:p>
            <a:pPr marL="356870" marR="651510" indent="-344805">
              <a:lnSpc>
                <a:spcPct val="100000"/>
              </a:lnSpc>
              <a:buFont typeface="Wingdings"/>
              <a:buChar char=""/>
              <a:tabLst>
                <a:tab pos="357505" algn="l"/>
              </a:tabLst>
            </a:pPr>
            <a:r>
              <a:rPr sz="2400" b="1" spc="-65" dirty="0">
                <a:latin typeface="Arial"/>
                <a:cs typeface="Arial"/>
              </a:rPr>
              <a:t>You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must</a:t>
            </a:r>
            <a:r>
              <a:rPr sz="2400" b="1" i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determine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dependencies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order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to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use </a:t>
            </a:r>
            <a:r>
              <a:rPr sz="2400" b="1" spc="-6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critical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path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analysis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7732" y="569467"/>
            <a:ext cx="196786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i="1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600" i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22340" y="587755"/>
            <a:ext cx="20135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Project</a:t>
            </a:r>
            <a:r>
              <a:rPr sz="1600" b="1" i="1" spc="-25" dirty="0">
                <a:solidFill>
                  <a:srgbClr val="656599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Management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02208" y="1295400"/>
            <a:ext cx="8549640" cy="1743710"/>
            <a:chOff x="902208" y="1295400"/>
            <a:chExt cx="8549640" cy="17437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" y="1981200"/>
              <a:ext cx="8232648" cy="7924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02208" y="1295400"/>
              <a:ext cx="8549640" cy="1743710"/>
            </a:xfrm>
            <a:custGeom>
              <a:avLst/>
              <a:gdLst/>
              <a:ahLst/>
              <a:cxnLst/>
              <a:rect l="l" t="t" r="r" b="b"/>
              <a:pathLst>
                <a:path w="8549640" h="1743710">
                  <a:moveTo>
                    <a:pt x="8549640" y="0"/>
                  </a:moveTo>
                  <a:lnTo>
                    <a:pt x="0" y="0"/>
                  </a:lnTo>
                  <a:lnTo>
                    <a:pt x="0" y="1743455"/>
                  </a:lnTo>
                  <a:lnTo>
                    <a:pt x="8549640" y="1743455"/>
                  </a:lnTo>
                  <a:lnTo>
                    <a:pt x="8549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59939" y="749300"/>
            <a:ext cx="3484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latin typeface="Arial MT"/>
                <a:cs typeface="Arial MT"/>
              </a:rPr>
              <a:t>Network</a:t>
            </a:r>
            <a:r>
              <a:rPr sz="2400" b="0" spc="-50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Planning</a:t>
            </a:r>
            <a:r>
              <a:rPr sz="2400" b="0" spc="-45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Models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7900" y="1322323"/>
            <a:ext cx="778637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6870" algn="l"/>
                <a:tab pos="357505" algn="l"/>
              </a:tabLst>
            </a:pPr>
            <a:r>
              <a:rPr sz="1800" dirty="0">
                <a:latin typeface="Arial MT"/>
                <a:cs typeface="Arial MT"/>
              </a:rPr>
              <a:t>Approaches to </a:t>
            </a:r>
            <a:r>
              <a:rPr sz="1800" b="1" dirty="0">
                <a:latin typeface="Arial"/>
                <a:cs typeface="Arial"/>
              </a:rPr>
              <a:t>scheduling; </a:t>
            </a:r>
            <a:r>
              <a:rPr sz="1800" dirty="0">
                <a:latin typeface="Arial MT"/>
                <a:cs typeface="Arial MT"/>
              </a:rPr>
              <a:t>that achieve separation </a:t>
            </a:r>
            <a:r>
              <a:rPr sz="1800" spc="-5" dirty="0">
                <a:latin typeface="Arial MT"/>
                <a:cs typeface="Arial MT"/>
              </a:rPr>
              <a:t>between </a:t>
            </a:r>
            <a:r>
              <a:rPr sz="1800" dirty="0">
                <a:latin typeface="Arial MT"/>
                <a:cs typeface="Arial MT"/>
              </a:rPr>
              <a:t>the </a:t>
            </a:r>
            <a:r>
              <a:rPr sz="1800" b="1" spc="5" dirty="0">
                <a:solidFill>
                  <a:srgbClr val="0000FF"/>
                </a:solidFill>
                <a:latin typeface="Arial"/>
                <a:cs typeface="Arial"/>
              </a:rPr>
              <a:t>logical </a:t>
            </a:r>
            <a:r>
              <a:rPr sz="1800" b="1" spc="-4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(relationships)</a:t>
            </a:r>
            <a:r>
              <a:rPr sz="1800" spc="-1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 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physical</a:t>
            </a:r>
            <a:r>
              <a:rPr sz="1800" b="1" spc="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(constraints/execution);</a:t>
            </a:r>
            <a:r>
              <a:rPr sz="1800" spc="-9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networks</a:t>
            </a:r>
            <a:r>
              <a:rPr sz="1800" b="1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5" dirty="0">
                <a:latin typeface="Arial MT"/>
                <a:cs typeface="Arial MT"/>
              </a:rPr>
              <a:t>to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FF3200"/>
                </a:solidFill>
                <a:latin typeface="Arial"/>
                <a:cs typeface="Arial"/>
              </a:rPr>
              <a:t>model</a:t>
            </a:r>
            <a:r>
              <a:rPr sz="1800" b="1" spc="-45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project.</a:t>
            </a:r>
            <a:endParaRPr sz="18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"/>
              <a:tabLst>
                <a:tab pos="356870" algn="l"/>
                <a:tab pos="357505" algn="l"/>
              </a:tabLst>
            </a:pPr>
            <a:r>
              <a:rPr sz="1800" dirty="0">
                <a:latin typeface="Arial MT"/>
                <a:cs typeface="Arial MT"/>
              </a:rPr>
              <a:t>i.e.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represent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project’s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activities</a:t>
            </a:r>
            <a:r>
              <a:rPr sz="1800" spc="-5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their</a:t>
            </a:r>
            <a:r>
              <a:rPr sz="1800" spc="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relationships</a:t>
            </a:r>
            <a:r>
              <a:rPr sz="1800" spc="-1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 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3200"/>
                </a:solidFill>
                <a:latin typeface="Arial MT"/>
                <a:cs typeface="Arial MT"/>
              </a:rPr>
              <a:t>network</a:t>
            </a:r>
            <a:r>
              <a:rPr sz="1800" spc="-5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 marL="356870" marR="205740" indent="-344805">
              <a:lnSpc>
                <a:spcPct val="100000"/>
              </a:lnSpc>
              <a:buFont typeface="Wingdings"/>
              <a:buChar char=""/>
              <a:tabLst>
                <a:tab pos="356870" algn="l"/>
                <a:tab pos="357505" algn="l"/>
              </a:tabLst>
            </a:pPr>
            <a:r>
              <a:rPr sz="1800" dirty="0">
                <a:latin typeface="Arial MT"/>
                <a:cs typeface="Arial MT"/>
              </a:rPr>
              <a:t>first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stage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 creating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network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model</a:t>
            </a:r>
            <a:r>
              <a:rPr sz="1800" dirty="0">
                <a:latin typeface="Arial MT"/>
                <a:cs typeface="Arial MT"/>
              </a:rPr>
              <a:t>: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represent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 activities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 their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interrelationships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 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graph</a:t>
            </a:r>
            <a:r>
              <a:rPr sz="1800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3139" y="3224276"/>
            <a:ext cx="5033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0" dirty="0">
                <a:latin typeface="Arial"/>
                <a:cs typeface="Arial"/>
              </a:rPr>
              <a:t>Task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Dependencies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(relationships)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031480" y="3358896"/>
            <a:ext cx="356870" cy="387350"/>
          </a:xfrm>
          <a:custGeom>
            <a:avLst/>
            <a:gdLst/>
            <a:ahLst/>
            <a:cxnLst/>
            <a:rect l="l" t="t" r="r" b="b"/>
            <a:pathLst>
              <a:path w="356870" h="387350">
                <a:moveTo>
                  <a:pt x="356616" y="0"/>
                </a:moveTo>
                <a:lnTo>
                  <a:pt x="0" y="0"/>
                </a:lnTo>
                <a:lnTo>
                  <a:pt x="0" y="387095"/>
                </a:lnTo>
                <a:lnTo>
                  <a:pt x="356616" y="387095"/>
                </a:lnTo>
                <a:lnTo>
                  <a:pt x="356616" y="381000"/>
                </a:lnTo>
                <a:lnTo>
                  <a:pt x="9144" y="381000"/>
                </a:lnTo>
                <a:lnTo>
                  <a:pt x="6096" y="374903"/>
                </a:lnTo>
                <a:lnTo>
                  <a:pt x="9144" y="374903"/>
                </a:lnTo>
                <a:lnTo>
                  <a:pt x="9144" y="9143"/>
                </a:lnTo>
                <a:lnTo>
                  <a:pt x="6096" y="9143"/>
                </a:lnTo>
                <a:lnTo>
                  <a:pt x="9144" y="6095"/>
                </a:lnTo>
                <a:lnTo>
                  <a:pt x="356616" y="6095"/>
                </a:lnTo>
                <a:lnTo>
                  <a:pt x="356616" y="0"/>
                </a:lnTo>
                <a:close/>
              </a:path>
              <a:path w="356870" h="387350">
                <a:moveTo>
                  <a:pt x="9144" y="374903"/>
                </a:moveTo>
                <a:lnTo>
                  <a:pt x="6096" y="374903"/>
                </a:lnTo>
                <a:lnTo>
                  <a:pt x="9144" y="381000"/>
                </a:lnTo>
                <a:lnTo>
                  <a:pt x="9144" y="374903"/>
                </a:lnTo>
                <a:close/>
              </a:path>
              <a:path w="356870" h="387350">
                <a:moveTo>
                  <a:pt x="347472" y="374903"/>
                </a:moveTo>
                <a:lnTo>
                  <a:pt x="9144" y="374903"/>
                </a:lnTo>
                <a:lnTo>
                  <a:pt x="9144" y="381000"/>
                </a:lnTo>
                <a:lnTo>
                  <a:pt x="347472" y="381000"/>
                </a:lnTo>
                <a:lnTo>
                  <a:pt x="347472" y="374903"/>
                </a:lnTo>
                <a:close/>
              </a:path>
              <a:path w="356870" h="387350">
                <a:moveTo>
                  <a:pt x="347472" y="6095"/>
                </a:moveTo>
                <a:lnTo>
                  <a:pt x="347472" y="381000"/>
                </a:lnTo>
                <a:lnTo>
                  <a:pt x="350520" y="374903"/>
                </a:lnTo>
                <a:lnTo>
                  <a:pt x="356616" y="374903"/>
                </a:lnTo>
                <a:lnTo>
                  <a:pt x="356616" y="9143"/>
                </a:lnTo>
                <a:lnTo>
                  <a:pt x="350520" y="9143"/>
                </a:lnTo>
                <a:lnTo>
                  <a:pt x="347472" y="6095"/>
                </a:lnTo>
                <a:close/>
              </a:path>
              <a:path w="356870" h="387350">
                <a:moveTo>
                  <a:pt x="356616" y="374903"/>
                </a:moveTo>
                <a:lnTo>
                  <a:pt x="350520" y="374903"/>
                </a:lnTo>
                <a:lnTo>
                  <a:pt x="347472" y="381000"/>
                </a:lnTo>
                <a:lnTo>
                  <a:pt x="356616" y="381000"/>
                </a:lnTo>
                <a:lnTo>
                  <a:pt x="356616" y="374903"/>
                </a:lnTo>
                <a:close/>
              </a:path>
              <a:path w="356870" h="387350">
                <a:moveTo>
                  <a:pt x="9144" y="6095"/>
                </a:moveTo>
                <a:lnTo>
                  <a:pt x="6096" y="9143"/>
                </a:lnTo>
                <a:lnTo>
                  <a:pt x="9144" y="9143"/>
                </a:lnTo>
                <a:lnTo>
                  <a:pt x="9144" y="6095"/>
                </a:lnTo>
                <a:close/>
              </a:path>
              <a:path w="356870" h="387350">
                <a:moveTo>
                  <a:pt x="347472" y="6095"/>
                </a:moveTo>
                <a:lnTo>
                  <a:pt x="9144" y="6095"/>
                </a:lnTo>
                <a:lnTo>
                  <a:pt x="9144" y="9143"/>
                </a:lnTo>
                <a:lnTo>
                  <a:pt x="347472" y="9143"/>
                </a:lnTo>
                <a:lnTo>
                  <a:pt x="347472" y="6095"/>
                </a:lnTo>
                <a:close/>
              </a:path>
              <a:path w="356870" h="387350">
                <a:moveTo>
                  <a:pt x="356616" y="6095"/>
                </a:moveTo>
                <a:lnTo>
                  <a:pt x="347472" y="6095"/>
                </a:lnTo>
                <a:lnTo>
                  <a:pt x="350520" y="9143"/>
                </a:lnTo>
                <a:lnTo>
                  <a:pt x="356616" y="9143"/>
                </a:lnTo>
                <a:lnTo>
                  <a:pt x="356616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113268" y="3388867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A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717280" y="3663696"/>
            <a:ext cx="356870" cy="387350"/>
          </a:xfrm>
          <a:custGeom>
            <a:avLst/>
            <a:gdLst/>
            <a:ahLst/>
            <a:cxnLst/>
            <a:rect l="l" t="t" r="r" b="b"/>
            <a:pathLst>
              <a:path w="356870" h="387350">
                <a:moveTo>
                  <a:pt x="356616" y="0"/>
                </a:moveTo>
                <a:lnTo>
                  <a:pt x="0" y="0"/>
                </a:lnTo>
                <a:lnTo>
                  <a:pt x="0" y="387095"/>
                </a:lnTo>
                <a:lnTo>
                  <a:pt x="356616" y="387095"/>
                </a:lnTo>
                <a:lnTo>
                  <a:pt x="356616" y="381000"/>
                </a:lnTo>
                <a:lnTo>
                  <a:pt x="9144" y="381000"/>
                </a:lnTo>
                <a:lnTo>
                  <a:pt x="6096" y="374903"/>
                </a:lnTo>
                <a:lnTo>
                  <a:pt x="9144" y="374903"/>
                </a:lnTo>
                <a:lnTo>
                  <a:pt x="9144" y="9143"/>
                </a:lnTo>
                <a:lnTo>
                  <a:pt x="6096" y="9143"/>
                </a:lnTo>
                <a:lnTo>
                  <a:pt x="9144" y="6095"/>
                </a:lnTo>
                <a:lnTo>
                  <a:pt x="356616" y="6095"/>
                </a:lnTo>
                <a:lnTo>
                  <a:pt x="356616" y="0"/>
                </a:lnTo>
                <a:close/>
              </a:path>
              <a:path w="356870" h="387350">
                <a:moveTo>
                  <a:pt x="9144" y="374903"/>
                </a:moveTo>
                <a:lnTo>
                  <a:pt x="6096" y="374903"/>
                </a:lnTo>
                <a:lnTo>
                  <a:pt x="9144" y="381000"/>
                </a:lnTo>
                <a:lnTo>
                  <a:pt x="9144" y="374903"/>
                </a:lnTo>
                <a:close/>
              </a:path>
              <a:path w="356870" h="387350">
                <a:moveTo>
                  <a:pt x="347472" y="374903"/>
                </a:moveTo>
                <a:lnTo>
                  <a:pt x="9144" y="374903"/>
                </a:lnTo>
                <a:lnTo>
                  <a:pt x="9144" y="381000"/>
                </a:lnTo>
                <a:lnTo>
                  <a:pt x="347472" y="381000"/>
                </a:lnTo>
                <a:lnTo>
                  <a:pt x="347472" y="374903"/>
                </a:lnTo>
                <a:close/>
              </a:path>
              <a:path w="356870" h="387350">
                <a:moveTo>
                  <a:pt x="347472" y="6095"/>
                </a:moveTo>
                <a:lnTo>
                  <a:pt x="347472" y="381000"/>
                </a:lnTo>
                <a:lnTo>
                  <a:pt x="350520" y="374903"/>
                </a:lnTo>
                <a:lnTo>
                  <a:pt x="356616" y="374903"/>
                </a:lnTo>
                <a:lnTo>
                  <a:pt x="356616" y="9143"/>
                </a:lnTo>
                <a:lnTo>
                  <a:pt x="350520" y="9143"/>
                </a:lnTo>
                <a:lnTo>
                  <a:pt x="347472" y="6095"/>
                </a:lnTo>
                <a:close/>
              </a:path>
              <a:path w="356870" h="387350">
                <a:moveTo>
                  <a:pt x="356616" y="374903"/>
                </a:moveTo>
                <a:lnTo>
                  <a:pt x="350520" y="374903"/>
                </a:lnTo>
                <a:lnTo>
                  <a:pt x="347472" y="381000"/>
                </a:lnTo>
                <a:lnTo>
                  <a:pt x="356616" y="381000"/>
                </a:lnTo>
                <a:lnTo>
                  <a:pt x="356616" y="374903"/>
                </a:lnTo>
                <a:close/>
              </a:path>
              <a:path w="356870" h="387350">
                <a:moveTo>
                  <a:pt x="9144" y="6095"/>
                </a:moveTo>
                <a:lnTo>
                  <a:pt x="6096" y="9143"/>
                </a:lnTo>
                <a:lnTo>
                  <a:pt x="9144" y="9143"/>
                </a:lnTo>
                <a:lnTo>
                  <a:pt x="9144" y="6095"/>
                </a:lnTo>
                <a:close/>
              </a:path>
              <a:path w="356870" h="387350">
                <a:moveTo>
                  <a:pt x="347472" y="6095"/>
                </a:moveTo>
                <a:lnTo>
                  <a:pt x="9144" y="6095"/>
                </a:lnTo>
                <a:lnTo>
                  <a:pt x="9144" y="9143"/>
                </a:lnTo>
                <a:lnTo>
                  <a:pt x="347472" y="9143"/>
                </a:lnTo>
                <a:lnTo>
                  <a:pt x="347472" y="6095"/>
                </a:lnTo>
                <a:close/>
              </a:path>
              <a:path w="356870" h="387350">
                <a:moveTo>
                  <a:pt x="356616" y="6095"/>
                </a:moveTo>
                <a:lnTo>
                  <a:pt x="347472" y="6095"/>
                </a:lnTo>
                <a:lnTo>
                  <a:pt x="350520" y="9143"/>
                </a:lnTo>
                <a:lnTo>
                  <a:pt x="356616" y="9143"/>
                </a:lnTo>
                <a:lnTo>
                  <a:pt x="356616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799068" y="3693667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B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339328" y="3511296"/>
            <a:ext cx="384175" cy="165100"/>
          </a:xfrm>
          <a:custGeom>
            <a:avLst/>
            <a:gdLst/>
            <a:ahLst/>
            <a:cxnLst/>
            <a:rect l="l" t="t" r="r" b="b"/>
            <a:pathLst>
              <a:path w="384175" h="165100">
                <a:moveTo>
                  <a:pt x="310237" y="135116"/>
                </a:moveTo>
                <a:lnTo>
                  <a:pt x="298703" y="164591"/>
                </a:lnTo>
                <a:lnTo>
                  <a:pt x="384048" y="158495"/>
                </a:lnTo>
                <a:lnTo>
                  <a:pt x="367501" y="140207"/>
                </a:lnTo>
                <a:lnTo>
                  <a:pt x="323088" y="140207"/>
                </a:lnTo>
                <a:lnTo>
                  <a:pt x="310237" y="135116"/>
                </a:lnTo>
                <a:close/>
              </a:path>
              <a:path w="384175" h="165100">
                <a:moveTo>
                  <a:pt x="314791" y="123478"/>
                </a:moveTo>
                <a:lnTo>
                  <a:pt x="310237" y="135116"/>
                </a:lnTo>
                <a:lnTo>
                  <a:pt x="323088" y="140207"/>
                </a:lnTo>
                <a:lnTo>
                  <a:pt x="326136" y="128015"/>
                </a:lnTo>
                <a:lnTo>
                  <a:pt x="314791" y="123478"/>
                </a:lnTo>
                <a:close/>
              </a:path>
              <a:path w="384175" h="165100">
                <a:moveTo>
                  <a:pt x="326136" y="94487"/>
                </a:moveTo>
                <a:lnTo>
                  <a:pt x="314791" y="123478"/>
                </a:lnTo>
                <a:lnTo>
                  <a:pt x="326136" y="128015"/>
                </a:lnTo>
                <a:lnTo>
                  <a:pt x="323088" y="140207"/>
                </a:lnTo>
                <a:lnTo>
                  <a:pt x="367501" y="140207"/>
                </a:lnTo>
                <a:lnTo>
                  <a:pt x="326136" y="94487"/>
                </a:lnTo>
                <a:close/>
              </a:path>
              <a:path w="384175" h="165100">
                <a:moveTo>
                  <a:pt x="6096" y="0"/>
                </a:moveTo>
                <a:lnTo>
                  <a:pt x="0" y="12191"/>
                </a:lnTo>
                <a:lnTo>
                  <a:pt x="310237" y="135116"/>
                </a:lnTo>
                <a:lnTo>
                  <a:pt x="314791" y="123478"/>
                </a:lnTo>
                <a:lnTo>
                  <a:pt x="60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16939" y="3738168"/>
            <a:ext cx="7172325" cy="97028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2000" b="1" spc="-5" dirty="0">
                <a:latin typeface="Arial"/>
                <a:cs typeface="Arial"/>
              </a:rPr>
              <a:t>Finish-to-start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(</a:t>
            </a:r>
            <a:r>
              <a:rPr sz="2000" b="1" spc="-5" dirty="0">
                <a:solidFill>
                  <a:srgbClr val="FF3200"/>
                </a:solidFill>
                <a:latin typeface="Arial"/>
                <a:cs typeface="Arial"/>
              </a:rPr>
              <a:t>FS</a:t>
            </a:r>
            <a:r>
              <a:rPr sz="2000" b="1" spc="-5" dirty="0">
                <a:latin typeface="Arial"/>
                <a:cs typeface="Arial"/>
              </a:rPr>
              <a:t>):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spc="-50" dirty="0">
                <a:latin typeface="Arial MT"/>
                <a:cs typeface="Arial MT"/>
              </a:rPr>
              <a:t>Task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(B)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cannot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start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until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task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(A) finishes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000" b="1" spc="-5" dirty="0">
                <a:latin typeface="Arial"/>
                <a:cs typeface="Arial"/>
              </a:rPr>
              <a:t>Start-to-start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(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SS</a:t>
            </a:r>
            <a:r>
              <a:rPr sz="2000" b="1" spc="-5" dirty="0">
                <a:latin typeface="Arial"/>
                <a:cs typeface="Arial"/>
              </a:rPr>
              <a:t>):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spc="-50" dirty="0">
                <a:latin typeface="Arial MT"/>
                <a:cs typeface="Arial MT"/>
              </a:rPr>
              <a:t>Task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(B) cannot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start until task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(A) starts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793480" y="4197096"/>
            <a:ext cx="356870" cy="387350"/>
          </a:xfrm>
          <a:custGeom>
            <a:avLst/>
            <a:gdLst/>
            <a:ahLst/>
            <a:cxnLst/>
            <a:rect l="l" t="t" r="r" b="b"/>
            <a:pathLst>
              <a:path w="356870" h="387350">
                <a:moveTo>
                  <a:pt x="356616" y="0"/>
                </a:moveTo>
                <a:lnTo>
                  <a:pt x="0" y="0"/>
                </a:lnTo>
                <a:lnTo>
                  <a:pt x="0" y="387095"/>
                </a:lnTo>
                <a:lnTo>
                  <a:pt x="356616" y="387095"/>
                </a:lnTo>
                <a:lnTo>
                  <a:pt x="356616" y="380999"/>
                </a:lnTo>
                <a:lnTo>
                  <a:pt x="9144" y="380999"/>
                </a:lnTo>
                <a:lnTo>
                  <a:pt x="6096" y="374903"/>
                </a:lnTo>
                <a:lnTo>
                  <a:pt x="9144" y="374903"/>
                </a:lnTo>
                <a:lnTo>
                  <a:pt x="9144" y="9143"/>
                </a:lnTo>
                <a:lnTo>
                  <a:pt x="6096" y="9143"/>
                </a:lnTo>
                <a:lnTo>
                  <a:pt x="9144" y="6095"/>
                </a:lnTo>
                <a:lnTo>
                  <a:pt x="356616" y="6095"/>
                </a:lnTo>
                <a:lnTo>
                  <a:pt x="356616" y="0"/>
                </a:lnTo>
                <a:close/>
              </a:path>
              <a:path w="356870" h="387350">
                <a:moveTo>
                  <a:pt x="9144" y="374903"/>
                </a:moveTo>
                <a:lnTo>
                  <a:pt x="6096" y="374903"/>
                </a:lnTo>
                <a:lnTo>
                  <a:pt x="9144" y="380999"/>
                </a:lnTo>
                <a:lnTo>
                  <a:pt x="9144" y="374903"/>
                </a:lnTo>
                <a:close/>
              </a:path>
              <a:path w="356870" h="387350">
                <a:moveTo>
                  <a:pt x="347472" y="374903"/>
                </a:moveTo>
                <a:lnTo>
                  <a:pt x="9144" y="374903"/>
                </a:lnTo>
                <a:lnTo>
                  <a:pt x="9144" y="380999"/>
                </a:lnTo>
                <a:lnTo>
                  <a:pt x="347472" y="380999"/>
                </a:lnTo>
                <a:lnTo>
                  <a:pt x="347472" y="374903"/>
                </a:lnTo>
                <a:close/>
              </a:path>
              <a:path w="356870" h="387350">
                <a:moveTo>
                  <a:pt x="347472" y="6095"/>
                </a:moveTo>
                <a:lnTo>
                  <a:pt x="347472" y="380999"/>
                </a:lnTo>
                <a:lnTo>
                  <a:pt x="350520" y="374903"/>
                </a:lnTo>
                <a:lnTo>
                  <a:pt x="356616" y="374903"/>
                </a:lnTo>
                <a:lnTo>
                  <a:pt x="356616" y="9143"/>
                </a:lnTo>
                <a:lnTo>
                  <a:pt x="350520" y="9143"/>
                </a:lnTo>
                <a:lnTo>
                  <a:pt x="347472" y="6095"/>
                </a:lnTo>
                <a:close/>
              </a:path>
              <a:path w="356870" h="387350">
                <a:moveTo>
                  <a:pt x="356616" y="374903"/>
                </a:moveTo>
                <a:lnTo>
                  <a:pt x="350520" y="374903"/>
                </a:lnTo>
                <a:lnTo>
                  <a:pt x="347472" y="380999"/>
                </a:lnTo>
                <a:lnTo>
                  <a:pt x="356616" y="380999"/>
                </a:lnTo>
                <a:lnTo>
                  <a:pt x="356616" y="374903"/>
                </a:lnTo>
                <a:close/>
              </a:path>
              <a:path w="356870" h="387350">
                <a:moveTo>
                  <a:pt x="9144" y="6095"/>
                </a:moveTo>
                <a:lnTo>
                  <a:pt x="6096" y="9143"/>
                </a:lnTo>
                <a:lnTo>
                  <a:pt x="9144" y="9143"/>
                </a:lnTo>
                <a:lnTo>
                  <a:pt x="9144" y="6095"/>
                </a:lnTo>
                <a:close/>
              </a:path>
              <a:path w="356870" h="387350">
                <a:moveTo>
                  <a:pt x="347472" y="6095"/>
                </a:moveTo>
                <a:lnTo>
                  <a:pt x="9144" y="6095"/>
                </a:lnTo>
                <a:lnTo>
                  <a:pt x="9144" y="9143"/>
                </a:lnTo>
                <a:lnTo>
                  <a:pt x="347472" y="9143"/>
                </a:lnTo>
                <a:lnTo>
                  <a:pt x="347472" y="6095"/>
                </a:lnTo>
                <a:close/>
              </a:path>
              <a:path w="356870" h="387350">
                <a:moveTo>
                  <a:pt x="356616" y="6095"/>
                </a:moveTo>
                <a:lnTo>
                  <a:pt x="347472" y="6095"/>
                </a:lnTo>
                <a:lnTo>
                  <a:pt x="350520" y="9143"/>
                </a:lnTo>
                <a:lnTo>
                  <a:pt x="356616" y="9143"/>
                </a:lnTo>
                <a:lnTo>
                  <a:pt x="356616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875268" y="4227067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641080" y="4349496"/>
            <a:ext cx="509270" cy="768350"/>
            <a:chOff x="8641080" y="4349496"/>
            <a:chExt cx="509270" cy="768350"/>
          </a:xfrm>
        </p:grpSpPr>
        <p:sp>
          <p:nvSpPr>
            <p:cNvPr id="19" name="object 19"/>
            <p:cNvSpPr/>
            <p:nvPr/>
          </p:nvSpPr>
          <p:spPr>
            <a:xfrm>
              <a:off x="8793480" y="4730496"/>
              <a:ext cx="356870" cy="387350"/>
            </a:xfrm>
            <a:custGeom>
              <a:avLst/>
              <a:gdLst/>
              <a:ahLst/>
              <a:cxnLst/>
              <a:rect l="l" t="t" r="r" b="b"/>
              <a:pathLst>
                <a:path w="356870" h="387350">
                  <a:moveTo>
                    <a:pt x="356616" y="0"/>
                  </a:moveTo>
                  <a:lnTo>
                    <a:pt x="0" y="0"/>
                  </a:lnTo>
                  <a:lnTo>
                    <a:pt x="0" y="387095"/>
                  </a:lnTo>
                  <a:lnTo>
                    <a:pt x="356616" y="387095"/>
                  </a:lnTo>
                  <a:lnTo>
                    <a:pt x="356616" y="380999"/>
                  </a:lnTo>
                  <a:lnTo>
                    <a:pt x="9144" y="380999"/>
                  </a:lnTo>
                  <a:lnTo>
                    <a:pt x="6096" y="374903"/>
                  </a:lnTo>
                  <a:lnTo>
                    <a:pt x="9144" y="374903"/>
                  </a:lnTo>
                  <a:lnTo>
                    <a:pt x="9144" y="9143"/>
                  </a:lnTo>
                  <a:lnTo>
                    <a:pt x="6096" y="9143"/>
                  </a:lnTo>
                  <a:lnTo>
                    <a:pt x="9144" y="6095"/>
                  </a:lnTo>
                  <a:lnTo>
                    <a:pt x="356616" y="6095"/>
                  </a:lnTo>
                  <a:lnTo>
                    <a:pt x="356616" y="0"/>
                  </a:lnTo>
                  <a:close/>
                </a:path>
                <a:path w="356870" h="387350">
                  <a:moveTo>
                    <a:pt x="9144" y="374903"/>
                  </a:moveTo>
                  <a:lnTo>
                    <a:pt x="6096" y="374903"/>
                  </a:lnTo>
                  <a:lnTo>
                    <a:pt x="9144" y="380999"/>
                  </a:lnTo>
                  <a:lnTo>
                    <a:pt x="9144" y="374903"/>
                  </a:lnTo>
                  <a:close/>
                </a:path>
                <a:path w="356870" h="387350">
                  <a:moveTo>
                    <a:pt x="347472" y="374903"/>
                  </a:moveTo>
                  <a:lnTo>
                    <a:pt x="9144" y="374903"/>
                  </a:lnTo>
                  <a:lnTo>
                    <a:pt x="9144" y="380999"/>
                  </a:lnTo>
                  <a:lnTo>
                    <a:pt x="347472" y="380999"/>
                  </a:lnTo>
                  <a:lnTo>
                    <a:pt x="347472" y="374903"/>
                  </a:lnTo>
                  <a:close/>
                </a:path>
                <a:path w="356870" h="387350">
                  <a:moveTo>
                    <a:pt x="347472" y="6095"/>
                  </a:moveTo>
                  <a:lnTo>
                    <a:pt x="347472" y="380999"/>
                  </a:lnTo>
                  <a:lnTo>
                    <a:pt x="350520" y="374903"/>
                  </a:lnTo>
                  <a:lnTo>
                    <a:pt x="356616" y="374903"/>
                  </a:lnTo>
                  <a:lnTo>
                    <a:pt x="356616" y="9143"/>
                  </a:lnTo>
                  <a:lnTo>
                    <a:pt x="350520" y="9143"/>
                  </a:lnTo>
                  <a:lnTo>
                    <a:pt x="347472" y="6095"/>
                  </a:lnTo>
                  <a:close/>
                </a:path>
                <a:path w="356870" h="387350">
                  <a:moveTo>
                    <a:pt x="356616" y="374903"/>
                  </a:moveTo>
                  <a:lnTo>
                    <a:pt x="350520" y="374903"/>
                  </a:lnTo>
                  <a:lnTo>
                    <a:pt x="347472" y="380999"/>
                  </a:lnTo>
                  <a:lnTo>
                    <a:pt x="356616" y="380999"/>
                  </a:lnTo>
                  <a:lnTo>
                    <a:pt x="356616" y="374903"/>
                  </a:lnTo>
                  <a:close/>
                </a:path>
                <a:path w="356870" h="387350">
                  <a:moveTo>
                    <a:pt x="9144" y="6095"/>
                  </a:moveTo>
                  <a:lnTo>
                    <a:pt x="6096" y="9143"/>
                  </a:lnTo>
                  <a:lnTo>
                    <a:pt x="9144" y="9143"/>
                  </a:lnTo>
                  <a:lnTo>
                    <a:pt x="9144" y="6095"/>
                  </a:lnTo>
                  <a:close/>
                </a:path>
                <a:path w="356870" h="387350">
                  <a:moveTo>
                    <a:pt x="347472" y="6095"/>
                  </a:moveTo>
                  <a:lnTo>
                    <a:pt x="9144" y="6095"/>
                  </a:lnTo>
                  <a:lnTo>
                    <a:pt x="9144" y="9143"/>
                  </a:lnTo>
                  <a:lnTo>
                    <a:pt x="347472" y="9143"/>
                  </a:lnTo>
                  <a:lnTo>
                    <a:pt x="347472" y="6095"/>
                  </a:lnTo>
                  <a:close/>
                </a:path>
                <a:path w="356870" h="387350">
                  <a:moveTo>
                    <a:pt x="356616" y="6095"/>
                  </a:moveTo>
                  <a:lnTo>
                    <a:pt x="347472" y="6095"/>
                  </a:lnTo>
                  <a:lnTo>
                    <a:pt x="350520" y="9143"/>
                  </a:lnTo>
                  <a:lnTo>
                    <a:pt x="356616" y="9143"/>
                  </a:lnTo>
                  <a:lnTo>
                    <a:pt x="356616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47176" y="4849368"/>
              <a:ext cx="152400" cy="7620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8641080" y="4349496"/>
              <a:ext cx="158750" cy="542925"/>
            </a:xfrm>
            <a:custGeom>
              <a:avLst/>
              <a:gdLst/>
              <a:ahLst/>
              <a:cxnLst/>
              <a:rect l="l" t="t" r="r" b="b"/>
              <a:pathLst>
                <a:path w="158750" h="542925">
                  <a:moveTo>
                    <a:pt x="158496" y="0"/>
                  </a:moveTo>
                  <a:lnTo>
                    <a:pt x="3048" y="0"/>
                  </a:lnTo>
                  <a:lnTo>
                    <a:pt x="0" y="3048"/>
                  </a:lnTo>
                  <a:lnTo>
                    <a:pt x="0" y="539495"/>
                  </a:lnTo>
                  <a:lnTo>
                    <a:pt x="3048" y="542543"/>
                  </a:lnTo>
                  <a:lnTo>
                    <a:pt x="158496" y="542543"/>
                  </a:lnTo>
                  <a:lnTo>
                    <a:pt x="158496" y="539495"/>
                  </a:lnTo>
                  <a:lnTo>
                    <a:pt x="9144" y="539495"/>
                  </a:lnTo>
                  <a:lnTo>
                    <a:pt x="6096" y="533399"/>
                  </a:lnTo>
                  <a:lnTo>
                    <a:pt x="9144" y="533399"/>
                  </a:lnTo>
                  <a:lnTo>
                    <a:pt x="9144" y="9143"/>
                  </a:lnTo>
                  <a:lnTo>
                    <a:pt x="6096" y="9143"/>
                  </a:lnTo>
                  <a:lnTo>
                    <a:pt x="9144" y="6095"/>
                  </a:lnTo>
                  <a:lnTo>
                    <a:pt x="158496" y="6095"/>
                  </a:lnTo>
                  <a:lnTo>
                    <a:pt x="158496" y="0"/>
                  </a:lnTo>
                  <a:close/>
                </a:path>
                <a:path w="158750" h="542925">
                  <a:moveTo>
                    <a:pt x="9144" y="533399"/>
                  </a:moveTo>
                  <a:lnTo>
                    <a:pt x="6096" y="533399"/>
                  </a:lnTo>
                  <a:lnTo>
                    <a:pt x="9144" y="539495"/>
                  </a:lnTo>
                  <a:lnTo>
                    <a:pt x="9144" y="533399"/>
                  </a:lnTo>
                  <a:close/>
                </a:path>
                <a:path w="158750" h="542925">
                  <a:moveTo>
                    <a:pt x="158496" y="533399"/>
                  </a:moveTo>
                  <a:lnTo>
                    <a:pt x="9144" y="533399"/>
                  </a:lnTo>
                  <a:lnTo>
                    <a:pt x="9144" y="539495"/>
                  </a:lnTo>
                  <a:lnTo>
                    <a:pt x="158496" y="539495"/>
                  </a:lnTo>
                  <a:lnTo>
                    <a:pt x="158496" y="533399"/>
                  </a:lnTo>
                  <a:close/>
                </a:path>
                <a:path w="158750" h="542925">
                  <a:moveTo>
                    <a:pt x="9144" y="6095"/>
                  </a:moveTo>
                  <a:lnTo>
                    <a:pt x="6096" y="9143"/>
                  </a:lnTo>
                  <a:lnTo>
                    <a:pt x="9144" y="9143"/>
                  </a:lnTo>
                  <a:lnTo>
                    <a:pt x="9144" y="6095"/>
                  </a:lnTo>
                  <a:close/>
                </a:path>
                <a:path w="158750" h="542925">
                  <a:moveTo>
                    <a:pt x="158496" y="6095"/>
                  </a:moveTo>
                  <a:lnTo>
                    <a:pt x="9144" y="6095"/>
                  </a:lnTo>
                  <a:lnTo>
                    <a:pt x="9144" y="9143"/>
                  </a:lnTo>
                  <a:lnTo>
                    <a:pt x="158496" y="9143"/>
                  </a:lnTo>
                  <a:lnTo>
                    <a:pt x="158496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16939" y="4760467"/>
            <a:ext cx="8136255" cy="558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1975"/>
              </a:lnSpc>
              <a:spcBef>
                <a:spcPts val="100"/>
              </a:spcBef>
            </a:pP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B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2215"/>
              </a:lnSpc>
            </a:pPr>
            <a:r>
              <a:rPr sz="2000" b="1" spc="-5" dirty="0">
                <a:latin typeface="Arial"/>
                <a:cs typeface="Arial"/>
              </a:rPr>
              <a:t>Finish-to-Finish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</a:t>
            </a:r>
            <a:r>
              <a:rPr sz="2000" b="1" dirty="0">
                <a:solidFill>
                  <a:srgbClr val="009900"/>
                </a:solidFill>
                <a:latin typeface="Arial"/>
                <a:cs typeface="Arial"/>
              </a:rPr>
              <a:t>FF)</a:t>
            </a:r>
            <a:r>
              <a:rPr sz="2000" b="1" dirty="0">
                <a:latin typeface="Arial"/>
                <a:cs typeface="Arial"/>
              </a:rPr>
              <a:t>: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spc="-50" dirty="0">
                <a:latin typeface="Arial MT"/>
                <a:cs typeface="Arial MT"/>
              </a:rPr>
              <a:t>Task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(B)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cannot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finish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until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task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(A) finishes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793480" y="5263896"/>
            <a:ext cx="356870" cy="387350"/>
          </a:xfrm>
          <a:custGeom>
            <a:avLst/>
            <a:gdLst/>
            <a:ahLst/>
            <a:cxnLst/>
            <a:rect l="l" t="t" r="r" b="b"/>
            <a:pathLst>
              <a:path w="356870" h="387350">
                <a:moveTo>
                  <a:pt x="356616" y="0"/>
                </a:moveTo>
                <a:lnTo>
                  <a:pt x="0" y="0"/>
                </a:lnTo>
                <a:lnTo>
                  <a:pt x="0" y="387095"/>
                </a:lnTo>
                <a:lnTo>
                  <a:pt x="356616" y="387095"/>
                </a:lnTo>
                <a:lnTo>
                  <a:pt x="356616" y="380999"/>
                </a:lnTo>
                <a:lnTo>
                  <a:pt x="9144" y="380999"/>
                </a:lnTo>
                <a:lnTo>
                  <a:pt x="6096" y="374903"/>
                </a:lnTo>
                <a:lnTo>
                  <a:pt x="9144" y="374903"/>
                </a:lnTo>
                <a:lnTo>
                  <a:pt x="9144" y="9143"/>
                </a:lnTo>
                <a:lnTo>
                  <a:pt x="6096" y="9143"/>
                </a:lnTo>
                <a:lnTo>
                  <a:pt x="9144" y="6095"/>
                </a:lnTo>
                <a:lnTo>
                  <a:pt x="356616" y="6095"/>
                </a:lnTo>
                <a:lnTo>
                  <a:pt x="356616" y="0"/>
                </a:lnTo>
                <a:close/>
              </a:path>
              <a:path w="356870" h="387350">
                <a:moveTo>
                  <a:pt x="9144" y="374903"/>
                </a:moveTo>
                <a:lnTo>
                  <a:pt x="6096" y="374903"/>
                </a:lnTo>
                <a:lnTo>
                  <a:pt x="9144" y="380999"/>
                </a:lnTo>
                <a:lnTo>
                  <a:pt x="9144" y="374903"/>
                </a:lnTo>
                <a:close/>
              </a:path>
              <a:path w="356870" h="387350">
                <a:moveTo>
                  <a:pt x="347472" y="374903"/>
                </a:moveTo>
                <a:lnTo>
                  <a:pt x="9144" y="374903"/>
                </a:lnTo>
                <a:lnTo>
                  <a:pt x="9144" y="380999"/>
                </a:lnTo>
                <a:lnTo>
                  <a:pt x="347472" y="380999"/>
                </a:lnTo>
                <a:lnTo>
                  <a:pt x="347472" y="374903"/>
                </a:lnTo>
                <a:close/>
              </a:path>
              <a:path w="356870" h="387350">
                <a:moveTo>
                  <a:pt x="347472" y="6095"/>
                </a:moveTo>
                <a:lnTo>
                  <a:pt x="347472" y="380999"/>
                </a:lnTo>
                <a:lnTo>
                  <a:pt x="350520" y="374903"/>
                </a:lnTo>
                <a:lnTo>
                  <a:pt x="356616" y="374903"/>
                </a:lnTo>
                <a:lnTo>
                  <a:pt x="356616" y="9143"/>
                </a:lnTo>
                <a:lnTo>
                  <a:pt x="350520" y="9143"/>
                </a:lnTo>
                <a:lnTo>
                  <a:pt x="347472" y="6095"/>
                </a:lnTo>
                <a:close/>
              </a:path>
              <a:path w="356870" h="387350">
                <a:moveTo>
                  <a:pt x="356616" y="374903"/>
                </a:moveTo>
                <a:lnTo>
                  <a:pt x="350520" y="374903"/>
                </a:lnTo>
                <a:lnTo>
                  <a:pt x="347472" y="380999"/>
                </a:lnTo>
                <a:lnTo>
                  <a:pt x="356616" y="380999"/>
                </a:lnTo>
                <a:lnTo>
                  <a:pt x="356616" y="374903"/>
                </a:lnTo>
                <a:close/>
              </a:path>
              <a:path w="356870" h="387350">
                <a:moveTo>
                  <a:pt x="9144" y="6095"/>
                </a:moveTo>
                <a:lnTo>
                  <a:pt x="6096" y="9143"/>
                </a:lnTo>
                <a:lnTo>
                  <a:pt x="9144" y="9143"/>
                </a:lnTo>
                <a:lnTo>
                  <a:pt x="9144" y="6095"/>
                </a:lnTo>
                <a:close/>
              </a:path>
              <a:path w="356870" h="387350">
                <a:moveTo>
                  <a:pt x="347472" y="6095"/>
                </a:moveTo>
                <a:lnTo>
                  <a:pt x="9144" y="6095"/>
                </a:lnTo>
                <a:lnTo>
                  <a:pt x="9144" y="9143"/>
                </a:lnTo>
                <a:lnTo>
                  <a:pt x="347472" y="9143"/>
                </a:lnTo>
                <a:lnTo>
                  <a:pt x="347472" y="6095"/>
                </a:lnTo>
                <a:close/>
              </a:path>
              <a:path w="356870" h="387350">
                <a:moveTo>
                  <a:pt x="356616" y="6095"/>
                </a:moveTo>
                <a:lnTo>
                  <a:pt x="347472" y="6095"/>
                </a:lnTo>
                <a:lnTo>
                  <a:pt x="350520" y="9143"/>
                </a:lnTo>
                <a:lnTo>
                  <a:pt x="356616" y="9143"/>
                </a:lnTo>
                <a:lnTo>
                  <a:pt x="356616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875268" y="5293867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9900"/>
                </a:solidFill>
                <a:latin typeface="Arial MT"/>
                <a:cs typeface="Arial MT"/>
              </a:rPr>
              <a:t>A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793480" y="5797296"/>
            <a:ext cx="356870" cy="387350"/>
          </a:xfrm>
          <a:custGeom>
            <a:avLst/>
            <a:gdLst/>
            <a:ahLst/>
            <a:cxnLst/>
            <a:rect l="l" t="t" r="r" b="b"/>
            <a:pathLst>
              <a:path w="356870" h="387350">
                <a:moveTo>
                  <a:pt x="356616" y="0"/>
                </a:moveTo>
                <a:lnTo>
                  <a:pt x="0" y="0"/>
                </a:lnTo>
                <a:lnTo>
                  <a:pt x="0" y="387095"/>
                </a:lnTo>
                <a:lnTo>
                  <a:pt x="356616" y="387095"/>
                </a:lnTo>
                <a:lnTo>
                  <a:pt x="356616" y="380999"/>
                </a:lnTo>
                <a:lnTo>
                  <a:pt x="9144" y="380999"/>
                </a:lnTo>
                <a:lnTo>
                  <a:pt x="6096" y="374903"/>
                </a:lnTo>
                <a:lnTo>
                  <a:pt x="9144" y="374903"/>
                </a:lnTo>
                <a:lnTo>
                  <a:pt x="9144" y="9143"/>
                </a:lnTo>
                <a:lnTo>
                  <a:pt x="6096" y="9143"/>
                </a:lnTo>
                <a:lnTo>
                  <a:pt x="9144" y="6095"/>
                </a:lnTo>
                <a:lnTo>
                  <a:pt x="356616" y="6095"/>
                </a:lnTo>
                <a:lnTo>
                  <a:pt x="356616" y="0"/>
                </a:lnTo>
                <a:close/>
              </a:path>
              <a:path w="356870" h="387350">
                <a:moveTo>
                  <a:pt x="9144" y="374903"/>
                </a:moveTo>
                <a:lnTo>
                  <a:pt x="6096" y="374903"/>
                </a:lnTo>
                <a:lnTo>
                  <a:pt x="9144" y="380999"/>
                </a:lnTo>
                <a:lnTo>
                  <a:pt x="9144" y="374903"/>
                </a:lnTo>
                <a:close/>
              </a:path>
              <a:path w="356870" h="387350">
                <a:moveTo>
                  <a:pt x="347472" y="374903"/>
                </a:moveTo>
                <a:lnTo>
                  <a:pt x="9144" y="374903"/>
                </a:lnTo>
                <a:lnTo>
                  <a:pt x="9144" y="380999"/>
                </a:lnTo>
                <a:lnTo>
                  <a:pt x="347472" y="380999"/>
                </a:lnTo>
                <a:lnTo>
                  <a:pt x="347472" y="374903"/>
                </a:lnTo>
                <a:close/>
              </a:path>
              <a:path w="356870" h="387350">
                <a:moveTo>
                  <a:pt x="347472" y="6095"/>
                </a:moveTo>
                <a:lnTo>
                  <a:pt x="347472" y="380999"/>
                </a:lnTo>
                <a:lnTo>
                  <a:pt x="350520" y="374903"/>
                </a:lnTo>
                <a:lnTo>
                  <a:pt x="356616" y="374903"/>
                </a:lnTo>
                <a:lnTo>
                  <a:pt x="356616" y="9143"/>
                </a:lnTo>
                <a:lnTo>
                  <a:pt x="350520" y="9143"/>
                </a:lnTo>
                <a:lnTo>
                  <a:pt x="347472" y="6095"/>
                </a:lnTo>
                <a:close/>
              </a:path>
              <a:path w="356870" h="387350">
                <a:moveTo>
                  <a:pt x="356616" y="374903"/>
                </a:moveTo>
                <a:lnTo>
                  <a:pt x="350520" y="374903"/>
                </a:lnTo>
                <a:lnTo>
                  <a:pt x="347472" y="380999"/>
                </a:lnTo>
                <a:lnTo>
                  <a:pt x="356616" y="380999"/>
                </a:lnTo>
                <a:lnTo>
                  <a:pt x="356616" y="374903"/>
                </a:lnTo>
                <a:close/>
              </a:path>
              <a:path w="356870" h="387350">
                <a:moveTo>
                  <a:pt x="9144" y="6095"/>
                </a:moveTo>
                <a:lnTo>
                  <a:pt x="6096" y="9143"/>
                </a:lnTo>
                <a:lnTo>
                  <a:pt x="9144" y="9143"/>
                </a:lnTo>
                <a:lnTo>
                  <a:pt x="9144" y="6095"/>
                </a:lnTo>
                <a:close/>
              </a:path>
              <a:path w="356870" h="387350">
                <a:moveTo>
                  <a:pt x="347472" y="6095"/>
                </a:moveTo>
                <a:lnTo>
                  <a:pt x="9144" y="6095"/>
                </a:lnTo>
                <a:lnTo>
                  <a:pt x="9144" y="9143"/>
                </a:lnTo>
                <a:lnTo>
                  <a:pt x="347472" y="9143"/>
                </a:lnTo>
                <a:lnTo>
                  <a:pt x="347472" y="6095"/>
                </a:lnTo>
                <a:close/>
              </a:path>
              <a:path w="356870" h="387350">
                <a:moveTo>
                  <a:pt x="356616" y="6095"/>
                </a:moveTo>
                <a:lnTo>
                  <a:pt x="347472" y="6095"/>
                </a:lnTo>
                <a:lnTo>
                  <a:pt x="350520" y="9143"/>
                </a:lnTo>
                <a:lnTo>
                  <a:pt x="356616" y="9143"/>
                </a:lnTo>
                <a:lnTo>
                  <a:pt x="356616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875268" y="5827267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9900"/>
                </a:solidFill>
                <a:latin typeface="Arial MT"/>
                <a:cs typeface="Arial MT"/>
              </a:rPr>
              <a:t>B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9110471" y="5486400"/>
            <a:ext cx="192405" cy="502920"/>
            <a:chOff x="9110471" y="5486400"/>
            <a:chExt cx="192405" cy="502920"/>
          </a:xfrm>
        </p:grpSpPr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10471" y="5913119"/>
              <a:ext cx="188975" cy="7620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9143999" y="5486400"/>
              <a:ext cx="158750" cy="469900"/>
            </a:xfrm>
            <a:custGeom>
              <a:avLst/>
              <a:gdLst/>
              <a:ahLst/>
              <a:cxnLst/>
              <a:rect l="l" t="t" r="r" b="b"/>
              <a:pathLst>
                <a:path w="158750" h="469900">
                  <a:moveTo>
                    <a:pt x="149351" y="457200"/>
                  </a:moveTo>
                  <a:lnTo>
                    <a:pt x="0" y="457200"/>
                  </a:lnTo>
                  <a:lnTo>
                    <a:pt x="0" y="469392"/>
                  </a:lnTo>
                  <a:lnTo>
                    <a:pt x="155448" y="469392"/>
                  </a:lnTo>
                  <a:lnTo>
                    <a:pt x="158496" y="466344"/>
                  </a:lnTo>
                  <a:lnTo>
                    <a:pt x="158496" y="463295"/>
                  </a:lnTo>
                  <a:lnTo>
                    <a:pt x="149351" y="463295"/>
                  </a:lnTo>
                  <a:lnTo>
                    <a:pt x="149351" y="457200"/>
                  </a:lnTo>
                  <a:close/>
                </a:path>
                <a:path w="158750" h="469900">
                  <a:moveTo>
                    <a:pt x="149351" y="6095"/>
                  </a:moveTo>
                  <a:lnTo>
                    <a:pt x="149351" y="463295"/>
                  </a:lnTo>
                  <a:lnTo>
                    <a:pt x="152400" y="457200"/>
                  </a:lnTo>
                  <a:lnTo>
                    <a:pt x="158496" y="457200"/>
                  </a:lnTo>
                  <a:lnTo>
                    <a:pt x="158496" y="12192"/>
                  </a:lnTo>
                  <a:lnTo>
                    <a:pt x="152400" y="12192"/>
                  </a:lnTo>
                  <a:lnTo>
                    <a:pt x="149351" y="6095"/>
                  </a:lnTo>
                  <a:close/>
                </a:path>
                <a:path w="158750" h="469900">
                  <a:moveTo>
                    <a:pt x="158496" y="457200"/>
                  </a:moveTo>
                  <a:lnTo>
                    <a:pt x="152400" y="457200"/>
                  </a:lnTo>
                  <a:lnTo>
                    <a:pt x="149351" y="463295"/>
                  </a:lnTo>
                  <a:lnTo>
                    <a:pt x="158496" y="463295"/>
                  </a:lnTo>
                  <a:lnTo>
                    <a:pt x="158496" y="457200"/>
                  </a:lnTo>
                  <a:close/>
                </a:path>
                <a:path w="158750" h="469900">
                  <a:moveTo>
                    <a:pt x="155448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49351" y="12192"/>
                  </a:lnTo>
                  <a:lnTo>
                    <a:pt x="149351" y="6095"/>
                  </a:lnTo>
                  <a:lnTo>
                    <a:pt x="158496" y="6095"/>
                  </a:lnTo>
                  <a:lnTo>
                    <a:pt x="158496" y="3048"/>
                  </a:lnTo>
                  <a:lnTo>
                    <a:pt x="155448" y="0"/>
                  </a:lnTo>
                  <a:close/>
                </a:path>
                <a:path w="158750" h="469900">
                  <a:moveTo>
                    <a:pt x="158496" y="6095"/>
                  </a:moveTo>
                  <a:lnTo>
                    <a:pt x="149351" y="6095"/>
                  </a:lnTo>
                  <a:lnTo>
                    <a:pt x="152400" y="12192"/>
                  </a:lnTo>
                  <a:lnTo>
                    <a:pt x="158496" y="12192"/>
                  </a:lnTo>
                  <a:lnTo>
                    <a:pt x="158496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/>
          <p:nvPr/>
        </p:nvSpPr>
        <p:spPr>
          <a:xfrm>
            <a:off x="6888480" y="5864351"/>
            <a:ext cx="1042669" cy="838200"/>
          </a:xfrm>
          <a:custGeom>
            <a:avLst/>
            <a:gdLst/>
            <a:ahLst/>
            <a:cxnLst/>
            <a:rect l="l" t="t" r="r" b="b"/>
            <a:pathLst>
              <a:path w="1042670" h="838200">
                <a:moveTo>
                  <a:pt x="356616" y="451104"/>
                </a:moveTo>
                <a:lnTo>
                  <a:pt x="347472" y="451104"/>
                </a:lnTo>
                <a:lnTo>
                  <a:pt x="347472" y="460248"/>
                </a:lnTo>
                <a:lnTo>
                  <a:pt x="347472" y="829056"/>
                </a:lnTo>
                <a:lnTo>
                  <a:pt x="9144" y="829056"/>
                </a:lnTo>
                <a:lnTo>
                  <a:pt x="9144" y="460248"/>
                </a:lnTo>
                <a:lnTo>
                  <a:pt x="347472" y="460248"/>
                </a:lnTo>
                <a:lnTo>
                  <a:pt x="347472" y="451104"/>
                </a:lnTo>
                <a:lnTo>
                  <a:pt x="0" y="451104"/>
                </a:lnTo>
                <a:lnTo>
                  <a:pt x="0" y="838200"/>
                </a:lnTo>
                <a:lnTo>
                  <a:pt x="356616" y="838200"/>
                </a:lnTo>
                <a:lnTo>
                  <a:pt x="356616" y="832104"/>
                </a:lnTo>
                <a:lnTo>
                  <a:pt x="356616" y="829056"/>
                </a:lnTo>
                <a:lnTo>
                  <a:pt x="356616" y="460248"/>
                </a:lnTo>
                <a:lnTo>
                  <a:pt x="356616" y="457200"/>
                </a:lnTo>
                <a:lnTo>
                  <a:pt x="356616" y="451104"/>
                </a:lnTo>
                <a:close/>
              </a:path>
              <a:path w="1042670" h="838200">
                <a:moveTo>
                  <a:pt x="1042416" y="0"/>
                </a:moveTo>
                <a:lnTo>
                  <a:pt x="1033272" y="0"/>
                </a:lnTo>
                <a:lnTo>
                  <a:pt x="1033272" y="9144"/>
                </a:lnTo>
                <a:lnTo>
                  <a:pt x="1033272" y="374904"/>
                </a:lnTo>
                <a:lnTo>
                  <a:pt x="694944" y="374904"/>
                </a:lnTo>
                <a:lnTo>
                  <a:pt x="694944" y="9144"/>
                </a:lnTo>
                <a:lnTo>
                  <a:pt x="1033272" y="9144"/>
                </a:lnTo>
                <a:lnTo>
                  <a:pt x="1033272" y="0"/>
                </a:lnTo>
                <a:lnTo>
                  <a:pt x="685800" y="0"/>
                </a:lnTo>
                <a:lnTo>
                  <a:pt x="685800" y="384048"/>
                </a:lnTo>
                <a:lnTo>
                  <a:pt x="1042416" y="384048"/>
                </a:lnTo>
                <a:lnTo>
                  <a:pt x="1042416" y="381000"/>
                </a:lnTo>
                <a:lnTo>
                  <a:pt x="1042416" y="374904"/>
                </a:lnTo>
                <a:lnTo>
                  <a:pt x="1042416" y="9144"/>
                </a:lnTo>
                <a:lnTo>
                  <a:pt x="1042416" y="3048"/>
                </a:lnTo>
                <a:lnTo>
                  <a:pt x="10424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916939" y="5427646"/>
            <a:ext cx="6995795" cy="121793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000" b="1" spc="-5" dirty="0">
                <a:latin typeface="Arial"/>
                <a:cs typeface="Arial"/>
              </a:rPr>
              <a:t>Start-to-finish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3200"/>
                </a:solidFill>
                <a:latin typeface="Arial"/>
                <a:cs typeface="Arial"/>
              </a:rPr>
              <a:t>(SF</a:t>
            </a:r>
            <a:r>
              <a:rPr sz="2000" b="1" spc="-5" dirty="0">
                <a:latin typeface="Arial"/>
                <a:cs typeface="Arial"/>
              </a:rPr>
              <a:t>):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spc="-50" dirty="0">
                <a:latin typeface="Arial MT"/>
                <a:cs typeface="Arial MT"/>
              </a:rPr>
              <a:t>Task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(B)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cannot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finish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until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task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(A)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starts</a:t>
            </a:r>
            <a:endParaRPr sz="2000">
              <a:latin typeface="Arial MT"/>
              <a:cs typeface="Arial MT"/>
            </a:endParaRPr>
          </a:p>
          <a:p>
            <a:pPr marR="83185" algn="r">
              <a:lnSpc>
                <a:spcPct val="100000"/>
              </a:lnSpc>
              <a:spcBef>
                <a:spcPts val="610"/>
              </a:spcBef>
            </a:pP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A</a:t>
            </a:r>
            <a:endParaRPr sz="1800">
              <a:latin typeface="Arial MT"/>
              <a:cs typeface="Arial MT"/>
            </a:endParaRPr>
          </a:p>
          <a:p>
            <a:pPr marR="768985" algn="r">
              <a:lnSpc>
                <a:spcPct val="100000"/>
              </a:lnSpc>
              <a:spcBef>
                <a:spcPts val="1390"/>
              </a:spcBef>
            </a:pP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B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7199376" y="6086855"/>
            <a:ext cx="381000" cy="426720"/>
            <a:chOff x="7199376" y="6086855"/>
            <a:chExt cx="381000" cy="426720"/>
          </a:xfrm>
        </p:grpSpPr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99376" y="6437375"/>
              <a:ext cx="185927" cy="7620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7421880" y="6086855"/>
              <a:ext cx="158750" cy="387350"/>
            </a:xfrm>
            <a:custGeom>
              <a:avLst/>
              <a:gdLst/>
              <a:ahLst/>
              <a:cxnLst/>
              <a:rect l="l" t="t" r="r" b="b"/>
              <a:pathLst>
                <a:path w="158750" h="387350">
                  <a:moveTo>
                    <a:pt x="158496" y="0"/>
                  </a:moveTo>
                  <a:lnTo>
                    <a:pt x="3048" y="0"/>
                  </a:lnTo>
                  <a:lnTo>
                    <a:pt x="0" y="3048"/>
                  </a:lnTo>
                  <a:lnTo>
                    <a:pt x="0" y="387096"/>
                  </a:lnTo>
                  <a:lnTo>
                    <a:pt x="9144" y="387096"/>
                  </a:lnTo>
                  <a:lnTo>
                    <a:pt x="9144" y="9144"/>
                  </a:lnTo>
                  <a:lnTo>
                    <a:pt x="6096" y="9144"/>
                  </a:lnTo>
                  <a:lnTo>
                    <a:pt x="9144" y="6096"/>
                  </a:lnTo>
                  <a:lnTo>
                    <a:pt x="158496" y="6096"/>
                  </a:lnTo>
                  <a:lnTo>
                    <a:pt x="158496" y="0"/>
                  </a:lnTo>
                  <a:close/>
                </a:path>
                <a:path w="158750" h="387350">
                  <a:moveTo>
                    <a:pt x="9144" y="6096"/>
                  </a:moveTo>
                  <a:lnTo>
                    <a:pt x="6096" y="9144"/>
                  </a:lnTo>
                  <a:lnTo>
                    <a:pt x="9144" y="9144"/>
                  </a:lnTo>
                  <a:lnTo>
                    <a:pt x="9144" y="6096"/>
                  </a:lnTo>
                  <a:close/>
                </a:path>
                <a:path w="158750" h="387350">
                  <a:moveTo>
                    <a:pt x="158496" y="6096"/>
                  </a:moveTo>
                  <a:lnTo>
                    <a:pt x="9144" y="6096"/>
                  </a:lnTo>
                  <a:lnTo>
                    <a:pt x="9144" y="9144"/>
                  </a:lnTo>
                  <a:lnTo>
                    <a:pt x="158496" y="9144"/>
                  </a:lnTo>
                  <a:lnTo>
                    <a:pt x="158496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7732" y="569467"/>
            <a:ext cx="196786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i="1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600" i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22340" y="587755"/>
            <a:ext cx="20135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Project</a:t>
            </a:r>
            <a:r>
              <a:rPr sz="1600" b="1" i="1" spc="-25" dirty="0">
                <a:solidFill>
                  <a:srgbClr val="656599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Management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981200"/>
            <a:ext cx="8232648" cy="7924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3139" y="1148588"/>
            <a:ext cx="5784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Scheduling</a:t>
            </a:r>
            <a:r>
              <a:rPr sz="3600" spc="-110" dirty="0"/>
              <a:t> </a:t>
            </a:r>
            <a:r>
              <a:rPr sz="3600" spc="-5" dirty="0"/>
              <a:t>as</a:t>
            </a:r>
            <a:r>
              <a:rPr sz="3600" spc="-55" dirty="0"/>
              <a:t> </a:t>
            </a:r>
            <a:r>
              <a:rPr sz="3600" spc="-5" dirty="0"/>
              <a:t>precedence</a:t>
            </a:r>
            <a:endParaRPr sz="3600"/>
          </a:p>
        </p:txBody>
      </p:sp>
      <p:sp>
        <p:nvSpPr>
          <p:cNvPr id="6" name="object 6"/>
          <p:cNvSpPr/>
          <p:nvPr/>
        </p:nvSpPr>
        <p:spPr>
          <a:xfrm>
            <a:off x="1520952" y="2511551"/>
            <a:ext cx="1685925" cy="378460"/>
          </a:xfrm>
          <a:custGeom>
            <a:avLst/>
            <a:gdLst/>
            <a:ahLst/>
            <a:cxnLst/>
            <a:rect l="l" t="t" r="r" b="b"/>
            <a:pathLst>
              <a:path w="1685925" h="378460">
                <a:moveTo>
                  <a:pt x="1685543" y="0"/>
                </a:moveTo>
                <a:lnTo>
                  <a:pt x="0" y="0"/>
                </a:lnTo>
                <a:lnTo>
                  <a:pt x="0" y="377951"/>
                </a:lnTo>
                <a:lnTo>
                  <a:pt x="1685543" y="377951"/>
                </a:lnTo>
                <a:lnTo>
                  <a:pt x="1685543" y="374903"/>
                </a:lnTo>
                <a:lnTo>
                  <a:pt x="9143" y="374903"/>
                </a:lnTo>
                <a:lnTo>
                  <a:pt x="3047" y="368808"/>
                </a:lnTo>
                <a:lnTo>
                  <a:pt x="9143" y="368808"/>
                </a:lnTo>
                <a:lnTo>
                  <a:pt x="9143" y="9144"/>
                </a:lnTo>
                <a:lnTo>
                  <a:pt x="3047" y="9144"/>
                </a:lnTo>
                <a:lnTo>
                  <a:pt x="9143" y="6096"/>
                </a:lnTo>
                <a:lnTo>
                  <a:pt x="1685543" y="6096"/>
                </a:lnTo>
                <a:lnTo>
                  <a:pt x="1685543" y="0"/>
                </a:lnTo>
                <a:close/>
              </a:path>
              <a:path w="1685925" h="378460">
                <a:moveTo>
                  <a:pt x="9143" y="368808"/>
                </a:moveTo>
                <a:lnTo>
                  <a:pt x="3047" y="368808"/>
                </a:lnTo>
                <a:lnTo>
                  <a:pt x="9143" y="374903"/>
                </a:lnTo>
                <a:lnTo>
                  <a:pt x="9143" y="368808"/>
                </a:lnTo>
                <a:close/>
              </a:path>
              <a:path w="1685925" h="378460">
                <a:moveTo>
                  <a:pt x="1676400" y="368808"/>
                </a:moveTo>
                <a:lnTo>
                  <a:pt x="9143" y="368808"/>
                </a:lnTo>
                <a:lnTo>
                  <a:pt x="9143" y="374903"/>
                </a:lnTo>
                <a:lnTo>
                  <a:pt x="1676400" y="374903"/>
                </a:lnTo>
                <a:lnTo>
                  <a:pt x="1676400" y="368808"/>
                </a:lnTo>
                <a:close/>
              </a:path>
              <a:path w="1685925" h="378460">
                <a:moveTo>
                  <a:pt x="1676400" y="6096"/>
                </a:moveTo>
                <a:lnTo>
                  <a:pt x="1676400" y="374903"/>
                </a:lnTo>
                <a:lnTo>
                  <a:pt x="1679448" y="368808"/>
                </a:lnTo>
                <a:lnTo>
                  <a:pt x="1685543" y="368808"/>
                </a:lnTo>
                <a:lnTo>
                  <a:pt x="1685543" y="9144"/>
                </a:lnTo>
                <a:lnTo>
                  <a:pt x="1679448" y="9144"/>
                </a:lnTo>
                <a:lnTo>
                  <a:pt x="1676400" y="6096"/>
                </a:lnTo>
                <a:close/>
              </a:path>
              <a:path w="1685925" h="378460">
                <a:moveTo>
                  <a:pt x="1685543" y="368808"/>
                </a:moveTo>
                <a:lnTo>
                  <a:pt x="1679448" y="368808"/>
                </a:lnTo>
                <a:lnTo>
                  <a:pt x="1676400" y="374903"/>
                </a:lnTo>
                <a:lnTo>
                  <a:pt x="1685543" y="374903"/>
                </a:lnTo>
                <a:lnTo>
                  <a:pt x="1685543" y="368808"/>
                </a:lnTo>
                <a:close/>
              </a:path>
              <a:path w="1685925" h="378460">
                <a:moveTo>
                  <a:pt x="9143" y="6096"/>
                </a:moveTo>
                <a:lnTo>
                  <a:pt x="3047" y="9144"/>
                </a:lnTo>
                <a:lnTo>
                  <a:pt x="9143" y="9144"/>
                </a:lnTo>
                <a:lnTo>
                  <a:pt x="9143" y="6096"/>
                </a:lnTo>
                <a:close/>
              </a:path>
              <a:path w="1685925" h="378460">
                <a:moveTo>
                  <a:pt x="1676400" y="6096"/>
                </a:moveTo>
                <a:lnTo>
                  <a:pt x="9143" y="6096"/>
                </a:lnTo>
                <a:lnTo>
                  <a:pt x="9143" y="9144"/>
                </a:lnTo>
                <a:lnTo>
                  <a:pt x="1676400" y="9144"/>
                </a:lnTo>
                <a:lnTo>
                  <a:pt x="1676400" y="6096"/>
                </a:lnTo>
                <a:close/>
              </a:path>
              <a:path w="1685925" h="378460">
                <a:moveTo>
                  <a:pt x="1685543" y="6096"/>
                </a:moveTo>
                <a:lnTo>
                  <a:pt x="1676400" y="6096"/>
                </a:lnTo>
                <a:lnTo>
                  <a:pt x="1679448" y="9144"/>
                </a:lnTo>
                <a:lnTo>
                  <a:pt x="1685543" y="9144"/>
                </a:lnTo>
                <a:lnTo>
                  <a:pt x="1685543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97227" y="2541523"/>
            <a:ext cx="1326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A: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Designing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97351" y="2968751"/>
            <a:ext cx="1228725" cy="378460"/>
          </a:xfrm>
          <a:custGeom>
            <a:avLst/>
            <a:gdLst/>
            <a:ahLst/>
            <a:cxnLst/>
            <a:rect l="l" t="t" r="r" b="b"/>
            <a:pathLst>
              <a:path w="1228725" h="378460">
                <a:moveTo>
                  <a:pt x="1228344" y="0"/>
                </a:moveTo>
                <a:lnTo>
                  <a:pt x="0" y="0"/>
                </a:lnTo>
                <a:lnTo>
                  <a:pt x="0" y="377951"/>
                </a:lnTo>
                <a:lnTo>
                  <a:pt x="1228344" y="377951"/>
                </a:lnTo>
                <a:lnTo>
                  <a:pt x="1228344" y="374903"/>
                </a:lnTo>
                <a:lnTo>
                  <a:pt x="9143" y="374903"/>
                </a:lnTo>
                <a:lnTo>
                  <a:pt x="3048" y="368808"/>
                </a:lnTo>
                <a:lnTo>
                  <a:pt x="9143" y="368808"/>
                </a:lnTo>
                <a:lnTo>
                  <a:pt x="9143" y="9144"/>
                </a:lnTo>
                <a:lnTo>
                  <a:pt x="3048" y="9144"/>
                </a:lnTo>
                <a:lnTo>
                  <a:pt x="9143" y="6096"/>
                </a:lnTo>
                <a:lnTo>
                  <a:pt x="1228344" y="6096"/>
                </a:lnTo>
                <a:lnTo>
                  <a:pt x="1228344" y="0"/>
                </a:lnTo>
                <a:close/>
              </a:path>
              <a:path w="1228725" h="378460">
                <a:moveTo>
                  <a:pt x="9143" y="368808"/>
                </a:moveTo>
                <a:lnTo>
                  <a:pt x="3048" y="368808"/>
                </a:lnTo>
                <a:lnTo>
                  <a:pt x="9143" y="374903"/>
                </a:lnTo>
                <a:lnTo>
                  <a:pt x="9143" y="368808"/>
                </a:lnTo>
                <a:close/>
              </a:path>
              <a:path w="1228725" h="378460">
                <a:moveTo>
                  <a:pt x="1219200" y="368808"/>
                </a:moveTo>
                <a:lnTo>
                  <a:pt x="9143" y="368808"/>
                </a:lnTo>
                <a:lnTo>
                  <a:pt x="9143" y="374903"/>
                </a:lnTo>
                <a:lnTo>
                  <a:pt x="1219200" y="374903"/>
                </a:lnTo>
                <a:lnTo>
                  <a:pt x="1219200" y="368808"/>
                </a:lnTo>
                <a:close/>
              </a:path>
              <a:path w="1228725" h="378460">
                <a:moveTo>
                  <a:pt x="1219200" y="6096"/>
                </a:moveTo>
                <a:lnTo>
                  <a:pt x="1219200" y="374903"/>
                </a:lnTo>
                <a:lnTo>
                  <a:pt x="1222248" y="368808"/>
                </a:lnTo>
                <a:lnTo>
                  <a:pt x="1228344" y="368808"/>
                </a:lnTo>
                <a:lnTo>
                  <a:pt x="1228344" y="9144"/>
                </a:lnTo>
                <a:lnTo>
                  <a:pt x="1222248" y="9144"/>
                </a:lnTo>
                <a:lnTo>
                  <a:pt x="1219200" y="6096"/>
                </a:lnTo>
                <a:close/>
              </a:path>
              <a:path w="1228725" h="378460">
                <a:moveTo>
                  <a:pt x="1228344" y="368808"/>
                </a:moveTo>
                <a:lnTo>
                  <a:pt x="1222248" y="368808"/>
                </a:lnTo>
                <a:lnTo>
                  <a:pt x="1219200" y="374903"/>
                </a:lnTo>
                <a:lnTo>
                  <a:pt x="1228344" y="374903"/>
                </a:lnTo>
                <a:lnTo>
                  <a:pt x="1228344" y="368808"/>
                </a:lnTo>
                <a:close/>
              </a:path>
              <a:path w="1228725" h="378460">
                <a:moveTo>
                  <a:pt x="9143" y="6096"/>
                </a:moveTo>
                <a:lnTo>
                  <a:pt x="3048" y="9144"/>
                </a:lnTo>
                <a:lnTo>
                  <a:pt x="9143" y="9144"/>
                </a:lnTo>
                <a:lnTo>
                  <a:pt x="9143" y="6096"/>
                </a:lnTo>
                <a:close/>
              </a:path>
              <a:path w="1228725" h="378460">
                <a:moveTo>
                  <a:pt x="1219200" y="6096"/>
                </a:moveTo>
                <a:lnTo>
                  <a:pt x="9143" y="6096"/>
                </a:lnTo>
                <a:lnTo>
                  <a:pt x="9143" y="9144"/>
                </a:lnTo>
                <a:lnTo>
                  <a:pt x="1219200" y="9144"/>
                </a:lnTo>
                <a:lnTo>
                  <a:pt x="1219200" y="6096"/>
                </a:lnTo>
                <a:close/>
              </a:path>
              <a:path w="1228725" h="378460">
                <a:moveTo>
                  <a:pt x="1228344" y="6096"/>
                </a:moveTo>
                <a:lnTo>
                  <a:pt x="1219200" y="6096"/>
                </a:lnTo>
                <a:lnTo>
                  <a:pt x="1222248" y="9144"/>
                </a:lnTo>
                <a:lnTo>
                  <a:pt x="1228344" y="9144"/>
                </a:lnTo>
                <a:lnTo>
                  <a:pt x="1228344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148076" y="2892044"/>
            <a:ext cx="117665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46050">
              <a:lnSpc>
                <a:spcPct val="1389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B:</a:t>
            </a:r>
            <a:r>
              <a:rPr sz="1800" spc="-1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Coding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01772" y="2160523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F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92952" y="2511551"/>
            <a:ext cx="1685925" cy="378460"/>
          </a:xfrm>
          <a:custGeom>
            <a:avLst/>
            <a:gdLst/>
            <a:ahLst/>
            <a:cxnLst/>
            <a:rect l="l" t="t" r="r" b="b"/>
            <a:pathLst>
              <a:path w="1685925" h="378460">
                <a:moveTo>
                  <a:pt x="1685544" y="0"/>
                </a:moveTo>
                <a:lnTo>
                  <a:pt x="0" y="0"/>
                </a:lnTo>
                <a:lnTo>
                  <a:pt x="0" y="377951"/>
                </a:lnTo>
                <a:lnTo>
                  <a:pt x="1685544" y="377951"/>
                </a:lnTo>
                <a:lnTo>
                  <a:pt x="1685544" y="374903"/>
                </a:lnTo>
                <a:lnTo>
                  <a:pt x="9144" y="374903"/>
                </a:lnTo>
                <a:lnTo>
                  <a:pt x="3048" y="368808"/>
                </a:lnTo>
                <a:lnTo>
                  <a:pt x="9144" y="368808"/>
                </a:lnTo>
                <a:lnTo>
                  <a:pt x="9144" y="9144"/>
                </a:lnTo>
                <a:lnTo>
                  <a:pt x="3048" y="9144"/>
                </a:lnTo>
                <a:lnTo>
                  <a:pt x="9144" y="6096"/>
                </a:lnTo>
                <a:lnTo>
                  <a:pt x="1685544" y="6096"/>
                </a:lnTo>
                <a:lnTo>
                  <a:pt x="1685544" y="0"/>
                </a:lnTo>
                <a:close/>
              </a:path>
              <a:path w="1685925" h="378460">
                <a:moveTo>
                  <a:pt x="9144" y="368808"/>
                </a:moveTo>
                <a:lnTo>
                  <a:pt x="3048" y="368808"/>
                </a:lnTo>
                <a:lnTo>
                  <a:pt x="9144" y="374903"/>
                </a:lnTo>
                <a:lnTo>
                  <a:pt x="9144" y="368808"/>
                </a:lnTo>
                <a:close/>
              </a:path>
              <a:path w="1685925" h="378460">
                <a:moveTo>
                  <a:pt x="1676400" y="368808"/>
                </a:moveTo>
                <a:lnTo>
                  <a:pt x="9144" y="368808"/>
                </a:lnTo>
                <a:lnTo>
                  <a:pt x="9144" y="374903"/>
                </a:lnTo>
                <a:lnTo>
                  <a:pt x="1676400" y="374903"/>
                </a:lnTo>
                <a:lnTo>
                  <a:pt x="1676400" y="368808"/>
                </a:lnTo>
                <a:close/>
              </a:path>
              <a:path w="1685925" h="378460">
                <a:moveTo>
                  <a:pt x="1676400" y="6096"/>
                </a:moveTo>
                <a:lnTo>
                  <a:pt x="1676400" y="374903"/>
                </a:lnTo>
                <a:lnTo>
                  <a:pt x="1679448" y="368808"/>
                </a:lnTo>
                <a:lnTo>
                  <a:pt x="1685544" y="368808"/>
                </a:lnTo>
                <a:lnTo>
                  <a:pt x="1685544" y="9144"/>
                </a:lnTo>
                <a:lnTo>
                  <a:pt x="1679448" y="9144"/>
                </a:lnTo>
                <a:lnTo>
                  <a:pt x="1676400" y="6096"/>
                </a:lnTo>
                <a:close/>
              </a:path>
              <a:path w="1685925" h="378460">
                <a:moveTo>
                  <a:pt x="1685544" y="368808"/>
                </a:moveTo>
                <a:lnTo>
                  <a:pt x="1679448" y="368808"/>
                </a:lnTo>
                <a:lnTo>
                  <a:pt x="1676400" y="374903"/>
                </a:lnTo>
                <a:lnTo>
                  <a:pt x="1685544" y="374903"/>
                </a:lnTo>
                <a:lnTo>
                  <a:pt x="1685544" y="368808"/>
                </a:lnTo>
                <a:close/>
              </a:path>
              <a:path w="1685925" h="378460">
                <a:moveTo>
                  <a:pt x="9144" y="6096"/>
                </a:moveTo>
                <a:lnTo>
                  <a:pt x="3048" y="9144"/>
                </a:lnTo>
                <a:lnTo>
                  <a:pt x="9144" y="9144"/>
                </a:lnTo>
                <a:lnTo>
                  <a:pt x="9144" y="6096"/>
                </a:lnTo>
                <a:close/>
              </a:path>
              <a:path w="1685925" h="378460">
                <a:moveTo>
                  <a:pt x="1676400" y="6096"/>
                </a:moveTo>
                <a:lnTo>
                  <a:pt x="9144" y="6096"/>
                </a:lnTo>
                <a:lnTo>
                  <a:pt x="9144" y="9144"/>
                </a:lnTo>
                <a:lnTo>
                  <a:pt x="1676400" y="9144"/>
                </a:lnTo>
                <a:lnTo>
                  <a:pt x="1676400" y="6096"/>
                </a:lnTo>
                <a:close/>
              </a:path>
              <a:path w="1685925" h="378460">
                <a:moveTo>
                  <a:pt x="1685544" y="6096"/>
                </a:moveTo>
                <a:lnTo>
                  <a:pt x="1676400" y="6096"/>
                </a:lnTo>
                <a:lnTo>
                  <a:pt x="1679448" y="9144"/>
                </a:lnTo>
                <a:lnTo>
                  <a:pt x="1685544" y="9144"/>
                </a:lnTo>
                <a:lnTo>
                  <a:pt x="1685544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92952" y="2968751"/>
            <a:ext cx="1762125" cy="378460"/>
          </a:xfrm>
          <a:custGeom>
            <a:avLst/>
            <a:gdLst/>
            <a:ahLst/>
            <a:cxnLst/>
            <a:rect l="l" t="t" r="r" b="b"/>
            <a:pathLst>
              <a:path w="1762125" h="378460">
                <a:moveTo>
                  <a:pt x="1761744" y="0"/>
                </a:moveTo>
                <a:lnTo>
                  <a:pt x="0" y="0"/>
                </a:lnTo>
                <a:lnTo>
                  <a:pt x="0" y="377951"/>
                </a:lnTo>
                <a:lnTo>
                  <a:pt x="1761744" y="377951"/>
                </a:lnTo>
                <a:lnTo>
                  <a:pt x="1761744" y="374903"/>
                </a:lnTo>
                <a:lnTo>
                  <a:pt x="9144" y="374903"/>
                </a:lnTo>
                <a:lnTo>
                  <a:pt x="3048" y="368808"/>
                </a:lnTo>
                <a:lnTo>
                  <a:pt x="9144" y="368808"/>
                </a:lnTo>
                <a:lnTo>
                  <a:pt x="9144" y="9144"/>
                </a:lnTo>
                <a:lnTo>
                  <a:pt x="3048" y="9144"/>
                </a:lnTo>
                <a:lnTo>
                  <a:pt x="9144" y="6096"/>
                </a:lnTo>
                <a:lnTo>
                  <a:pt x="1761744" y="6096"/>
                </a:lnTo>
                <a:lnTo>
                  <a:pt x="1761744" y="0"/>
                </a:lnTo>
                <a:close/>
              </a:path>
              <a:path w="1762125" h="378460">
                <a:moveTo>
                  <a:pt x="9144" y="368808"/>
                </a:moveTo>
                <a:lnTo>
                  <a:pt x="3048" y="368808"/>
                </a:lnTo>
                <a:lnTo>
                  <a:pt x="9144" y="374903"/>
                </a:lnTo>
                <a:lnTo>
                  <a:pt x="9144" y="368808"/>
                </a:lnTo>
                <a:close/>
              </a:path>
              <a:path w="1762125" h="378460">
                <a:moveTo>
                  <a:pt x="1752600" y="368808"/>
                </a:moveTo>
                <a:lnTo>
                  <a:pt x="9144" y="368808"/>
                </a:lnTo>
                <a:lnTo>
                  <a:pt x="9144" y="374903"/>
                </a:lnTo>
                <a:lnTo>
                  <a:pt x="1752600" y="374903"/>
                </a:lnTo>
                <a:lnTo>
                  <a:pt x="1752600" y="368808"/>
                </a:lnTo>
                <a:close/>
              </a:path>
              <a:path w="1762125" h="378460">
                <a:moveTo>
                  <a:pt x="1752600" y="6096"/>
                </a:moveTo>
                <a:lnTo>
                  <a:pt x="1752600" y="374903"/>
                </a:lnTo>
                <a:lnTo>
                  <a:pt x="1755648" y="368808"/>
                </a:lnTo>
                <a:lnTo>
                  <a:pt x="1761744" y="368808"/>
                </a:lnTo>
                <a:lnTo>
                  <a:pt x="1761744" y="9144"/>
                </a:lnTo>
                <a:lnTo>
                  <a:pt x="1755648" y="9144"/>
                </a:lnTo>
                <a:lnTo>
                  <a:pt x="1752600" y="6096"/>
                </a:lnTo>
                <a:close/>
              </a:path>
              <a:path w="1762125" h="378460">
                <a:moveTo>
                  <a:pt x="1761744" y="368808"/>
                </a:moveTo>
                <a:lnTo>
                  <a:pt x="1755648" y="368808"/>
                </a:lnTo>
                <a:lnTo>
                  <a:pt x="1752600" y="374903"/>
                </a:lnTo>
                <a:lnTo>
                  <a:pt x="1761744" y="374903"/>
                </a:lnTo>
                <a:lnTo>
                  <a:pt x="1761744" y="368808"/>
                </a:lnTo>
                <a:close/>
              </a:path>
              <a:path w="1762125" h="378460">
                <a:moveTo>
                  <a:pt x="9144" y="6096"/>
                </a:moveTo>
                <a:lnTo>
                  <a:pt x="3048" y="9144"/>
                </a:lnTo>
                <a:lnTo>
                  <a:pt x="9144" y="9144"/>
                </a:lnTo>
                <a:lnTo>
                  <a:pt x="9144" y="6096"/>
                </a:lnTo>
                <a:close/>
              </a:path>
              <a:path w="1762125" h="378460">
                <a:moveTo>
                  <a:pt x="1752600" y="6096"/>
                </a:moveTo>
                <a:lnTo>
                  <a:pt x="9144" y="6096"/>
                </a:lnTo>
                <a:lnTo>
                  <a:pt x="9144" y="9144"/>
                </a:lnTo>
                <a:lnTo>
                  <a:pt x="1752600" y="9144"/>
                </a:lnTo>
                <a:lnTo>
                  <a:pt x="1752600" y="6096"/>
                </a:lnTo>
                <a:close/>
              </a:path>
              <a:path w="1762125" h="378460">
                <a:moveTo>
                  <a:pt x="1761744" y="6096"/>
                </a:moveTo>
                <a:lnTo>
                  <a:pt x="1752600" y="6096"/>
                </a:lnTo>
                <a:lnTo>
                  <a:pt x="1755648" y="9144"/>
                </a:lnTo>
                <a:lnTo>
                  <a:pt x="1761744" y="9144"/>
                </a:lnTo>
                <a:lnTo>
                  <a:pt x="1761744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263132" y="2541523"/>
            <a:ext cx="14147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81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A:</a:t>
            </a:r>
            <a:r>
              <a:rPr sz="1800" spc="-105" dirty="0">
                <a:latin typeface="Arial MT"/>
                <a:cs typeface="Arial MT"/>
              </a:rPr>
              <a:t> </a:t>
            </a:r>
            <a:r>
              <a:rPr sz="1800" spc="-30" dirty="0">
                <a:latin typeface="Arial MT"/>
                <a:cs typeface="Arial MT"/>
              </a:rPr>
              <a:t>Testing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dirty="0">
                <a:latin typeface="Arial MT"/>
                <a:cs typeface="Arial MT"/>
              </a:rPr>
              <a:t>B: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Debugging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43676" y="2160523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43676" y="3379723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7152" y="4428744"/>
            <a:ext cx="1762125" cy="378460"/>
          </a:xfrm>
          <a:custGeom>
            <a:avLst/>
            <a:gdLst/>
            <a:ahLst/>
            <a:cxnLst/>
            <a:rect l="l" t="t" r="r" b="b"/>
            <a:pathLst>
              <a:path w="1762125" h="378460">
                <a:moveTo>
                  <a:pt x="1761744" y="0"/>
                </a:moveTo>
                <a:lnTo>
                  <a:pt x="0" y="0"/>
                </a:lnTo>
                <a:lnTo>
                  <a:pt x="0" y="377951"/>
                </a:lnTo>
                <a:lnTo>
                  <a:pt x="1761744" y="377951"/>
                </a:lnTo>
                <a:lnTo>
                  <a:pt x="1761744" y="371855"/>
                </a:lnTo>
                <a:lnTo>
                  <a:pt x="9143" y="371855"/>
                </a:lnTo>
                <a:lnTo>
                  <a:pt x="3047" y="368807"/>
                </a:lnTo>
                <a:lnTo>
                  <a:pt x="9143" y="368807"/>
                </a:lnTo>
                <a:lnTo>
                  <a:pt x="9143" y="9143"/>
                </a:lnTo>
                <a:lnTo>
                  <a:pt x="3047" y="9143"/>
                </a:lnTo>
                <a:lnTo>
                  <a:pt x="9143" y="3047"/>
                </a:lnTo>
                <a:lnTo>
                  <a:pt x="1761744" y="3047"/>
                </a:lnTo>
                <a:lnTo>
                  <a:pt x="1761744" y="0"/>
                </a:lnTo>
                <a:close/>
              </a:path>
              <a:path w="1762125" h="378460">
                <a:moveTo>
                  <a:pt x="9143" y="368807"/>
                </a:moveTo>
                <a:lnTo>
                  <a:pt x="3047" y="368807"/>
                </a:lnTo>
                <a:lnTo>
                  <a:pt x="9143" y="371855"/>
                </a:lnTo>
                <a:lnTo>
                  <a:pt x="9143" y="368807"/>
                </a:lnTo>
                <a:close/>
              </a:path>
              <a:path w="1762125" h="378460">
                <a:moveTo>
                  <a:pt x="1752600" y="368807"/>
                </a:moveTo>
                <a:lnTo>
                  <a:pt x="9143" y="368807"/>
                </a:lnTo>
                <a:lnTo>
                  <a:pt x="9143" y="371855"/>
                </a:lnTo>
                <a:lnTo>
                  <a:pt x="1752600" y="371855"/>
                </a:lnTo>
                <a:lnTo>
                  <a:pt x="1752600" y="368807"/>
                </a:lnTo>
                <a:close/>
              </a:path>
              <a:path w="1762125" h="378460">
                <a:moveTo>
                  <a:pt x="1752600" y="3047"/>
                </a:moveTo>
                <a:lnTo>
                  <a:pt x="1752600" y="371855"/>
                </a:lnTo>
                <a:lnTo>
                  <a:pt x="1755648" y="368807"/>
                </a:lnTo>
                <a:lnTo>
                  <a:pt x="1761744" y="368807"/>
                </a:lnTo>
                <a:lnTo>
                  <a:pt x="1761744" y="9143"/>
                </a:lnTo>
                <a:lnTo>
                  <a:pt x="1755648" y="9143"/>
                </a:lnTo>
                <a:lnTo>
                  <a:pt x="1752600" y="3047"/>
                </a:lnTo>
                <a:close/>
              </a:path>
              <a:path w="1762125" h="378460">
                <a:moveTo>
                  <a:pt x="1761744" y="368807"/>
                </a:moveTo>
                <a:lnTo>
                  <a:pt x="1755648" y="368807"/>
                </a:lnTo>
                <a:lnTo>
                  <a:pt x="1752600" y="371855"/>
                </a:lnTo>
                <a:lnTo>
                  <a:pt x="1761744" y="371855"/>
                </a:lnTo>
                <a:lnTo>
                  <a:pt x="1761744" y="368807"/>
                </a:lnTo>
                <a:close/>
              </a:path>
              <a:path w="1762125" h="378460">
                <a:moveTo>
                  <a:pt x="9143" y="3047"/>
                </a:moveTo>
                <a:lnTo>
                  <a:pt x="3047" y="9143"/>
                </a:lnTo>
                <a:lnTo>
                  <a:pt x="9143" y="9143"/>
                </a:lnTo>
                <a:lnTo>
                  <a:pt x="9143" y="3047"/>
                </a:lnTo>
                <a:close/>
              </a:path>
              <a:path w="1762125" h="378460">
                <a:moveTo>
                  <a:pt x="1752600" y="3047"/>
                </a:moveTo>
                <a:lnTo>
                  <a:pt x="9143" y="3047"/>
                </a:lnTo>
                <a:lnTo>
                  <a:pt x="9143" y="9143"/>
                </a:lnTo>
                <a:lnTo>
                  <a:pt x="1752600" y="9143"/>
                </a:lnTo>
                <a:lnTo>
                  <a:pt x="1752600" y="3047"/>
                </a:lnTo>
                <a:close/>
              </a:path>
              <a:path w="1762125" h="378460">
                <a:moveTo>
                  <a:pt x="1761744" y="3047"/>
                </a:moveTo>
                <a:lnTo>
                  <a:pt x="1752600" y="3047"/>
                </a:lnTo>
                <a:lnTo>
                  <a:pt x="1755648" y="9143"/>
                </a:lnTo>
                <a:lnTo>
                  <a:pt x="1761744" y="9143"/>
                </a:lnTo>
                <a:lnTo>
                  <a:pt x="1761744" y="3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49551" y="4885944"/>
            <a:ext cx="1609725" cy="347980"/>
          </a:xfrm>
          <a:custGeom>
            <a:avLst/>
            <a:gdLst/>
            <a:ahLst/>
            <a:cxnLst/>
            <a:rect l="l" t="t" r="r" b="b"/>
            <a:pathLst>
              <a:path w="1609725" h="347979">
                <a:moveTo>
                  <a:pt x="1609344" y="0"/>
                </a:moveTo>
                <a:lnTo>
                  <a:pt x="0" y="0"/>
                </a:lnTo>
                <a:lnTo>
                  <a:pt x="0" y="347471"/>
                </a:lnTo>
                <a:lnTo>
                  <a:pt x="1609344" y="347471"/>
                </a:lnTo>
                <a:lnTo>
                  <a:pt x="1609344" y="341375"/>
                </a:lnTo>
                <a:lnTo>
                  <a:pt x="9143" y="341375"/>
                </a:lnTo>
                <a:lnTo>
                  <a:pt x="3048" y="338327"/>
                </a:lnTo>
                <a:lnTo>
                  <a:pt x="9143" y="338327"/>
                </a:lnTo>
                <a:lnTo>
                  <a:pt x="9143" y="9143"/>
                </a:lnTo>
                <a:lnTo>
                  <a:pt x="3048" y="9143"/>
                </a:lnTo>
                <a:lnTo>
                  <a:pt x="9143" y="3047"/>
                </a:lnTo>
                <a:lnTo>
                  <a:pt x="1609344" y="3047"/>
                </a:lnTo>
                <a:lnTo>
                  <a:pt x="1609344" y="0"/>
                </a:lnTo>
                <a:close/>
              </a:path>
              <a:path w="1609725" h="347979">
                <a:moveTo>
                  <a:pt x="9143" y="338327"/>
                </a:moveTo>
                <a:lnTo>
                  <a:pt x="3048" y="338327"/>
                </a:lnTo>
                <a:lnTo>
                  <a:pt x="9143" y="341375"/>
                </a:lnTo>
                <a:lnTo>
                  <a:pt x="9143" y="338327"/>
                </a:lnTo>
                <a:close/>
              </a:path>
              <a:path w="1609725" h="347979">
                <a:moveTo>
                  <a:pt x="1600200" y="338327"/>
                </a:moveTo>
                <a:lnTo>
                  <a:pt x="9143" y="338327"/>
                </a:lnTo>
                <a:lnTo>
                  <a:pt x="9143" y="341375"/>
                </a:lnTo>
                <a:lnTo>
                  <a:pt x="1600200" y="341375"/>
                </a:lnTo>
                <a:lnTo>
                  <a:pt x="1600200" y="338327"/>
                </a:lnTo>
                <a:close/>
              </a:path>
              <a:path w="1609725" h="347979">
                <a:moveTo>
                  <a:pt x="1600200" y="3047"/>
                </a:moveTo>
                <a:lnTo>
                  <a:pt x="1600200" y="341375"/>
                </a:lnTo>
                <a:lnTo>
                  <a:pt x="1603248" y="338327"/>
                </a:lnTo>
                <a:lnTo>
                  <a:pt x="1609344" y="338327"/>
                </a:lnTo>
                <a:lnTo>
                  <a:pt x="1609344" y="9143"/>
                </a:lnTo>
                <a:lnTo>
                  <a:pt x="1603248" y="9143"/>
                </a:lnTo>
                <a:lnTo>
                  <a:pt x="1600200" y="3047"/>
                </a:lnTo>
                <a:close/>
              </a:path>
              <a:path w="1609725" h="347979">
                <a:moveTo>
                  <a:pt x="1609344" y="338327"/>
                </a:moveTo>
                <a:lnTo>
                  <a:pt x="1603248" y="338327"/>
                </a:lnTo>
                <a:lnTo>
                  <a:pt x="1600200" y="341375"/>
                </a:lnTo>
                <a:lnTo>
                  <a:pt x="1609344" y="341375"/>
                </a:lnTo>
                <a:lnTo>
                  <a:pt x="1609344" y="338327"/>
                </a:lnTo>
                <a:close/>
              </a:path>
              <a:path w="1609725" h="347979">
                <a:moveTo>
                  <a:pt x="9143" y="3047"/>
                </a:moveTo>
                <a:lnTo>
                  <a:pt x="3048" y="9143"/>
                </a:lnTo>
                <a:lnTo>
                  <a:pt x="9143" y="9143"/>
                </a:lnTo>
                <a:lnTo>
                  <a:pt x="9143" y="3047"/>
                </a:lnTo>
                <a:close/>
              </a:path>
              <a:path w="1609725" h="347979">
                <a:moveTo>
                  <a:pt x="1600200" y="3047"/>
                </a:moveTo>
                <a:lnTo>
                  <a:pt x="9143" y="3047"/>
                </a:lnTo>
                <a:lnTo>
                  <a:pt x="9143" y="9143"/>
                </a:lnTo>
                <a:lnTo>
                  <a:pt x="1600200" y="9143"/>
                </a:lnTo>
                <a:lnTo>
                  <a:pt x="1600200" y="3047"/>
                </a:lnTo>
                <a:close/>
              </a:path>
              <a:path w="1609725" h="347979">
                <a:moveTo>
                  <a:pt x="1609344" y="3047"/>
                </a:moveTo>
                <a:lnTo>
                  <a:pt x="1600200" y="3047"/>
                </a:lnTo>
                <a:lnTo>
                  <a:pt x="1603248" y="9143"/>
                </a:lnTo>
                <a:lnTo>
                  <a:pt x="1609344" y="9143"/>
                </a:lnTo>
                <a:lnTo>
                  <a:pt x="1609344" y="3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883155" y="4458716"/>
            <a:ext cx="1336040" cy="727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A: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Coding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1600" spc="-5" dirty="0">
                <a:latin typeface="Arial MT"/>
                <a:cs typeface="Arial MT"/>
              </a:rPr>
              <a:t>B: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Unit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Testing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54172" y="4077715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F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06571" y="5296916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F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092952" y="4428744"/>
            <a:ext cx="1685925" cy="378460"/>
          </a:xfrm>
          <a:custGeom>
            <a:avLst/>
            <a:gdLst/>
            <a:ahLst/>
            <a:cxnLst/>
            <a:rect l="l" t="t" r="r" b="b"/>
            <a:pathLst>
              <a:path w="1685925" h="378460">
                <a:moveTo>
                  <a:pt x="1685544" y="0"/>
                </a:moveTo>
                <a:lnTo>
                  <a:pt x="0" y="0"/>
                </a:lnTo>
                <a:lnTo>
                  <a:pt x="0" y="377951"/>
                </a:lnTo>
                <a:lnTo>
                  <a:pt x="1685544" y="377951"/>
                </a:lnTo>
                <a:lnTo>
                  <a:pt x="1685544" y="371855"/>
                </a:lnTo>
                <a:lnTo>
                  <a:pt x="9144" y="371855"/>
                </a:lnTo>
                <a:lnTo>
                  <a:pt x="3048" y="368807"/>
                </a:lnTo>
                <a:lnTo>
                  <a:pt x="9144" y="368807"/>
                </a:lnTo>
                <a:lnTo>
                  <a:pt x="9144" y="9143"/>
                </a:lnTo>
                <a:lnTo>
                  <a:pt x="3048" y="9143"/>
                </a:lnTo>
                <a:lnTo>
                  <a:pt x="9144" y="3047"/>
                </a:lnTo>
                <a:lnTo>
                  <a:pt x="1685544" y="3047"/>
                </a:lnTo>
                <a:lnTo>
                  <a:pt x="1685544" y="0"/>
                </a:lnTo>
                <a:close/>
              </a:path>
              <a:path w="1685925" h="378460">
                <a:moveTo>
                  <a:pt x="9144" y="368807"/>
                </a:moveTo>
                <a:lnTo>
                  <a:pt x="3048" y="368807"/>
                </a:lnTo>
                <a:lnTo>
                  <a:pt x="9144" y="371855"/>
                </a:lnTo>
                <a:lnTo>
                  <a:pt x="9144" y="368807"/>
                </a:lnTo>
                <a:close/>
              </a:path>
              <a:path w="1685925" h="378460">
                <a:moveTo>
                  <a:pt x="1676400" y="368807"/>
                </a:moveTo>
                <a:lnTo>
                  <a:pt x="9144" y="368807"/>
                </a:lnTo>
                <a:lnTo>
                  <a:pt x="9144" y="371855"/>
                </a:lnTo>
                <a:lnTo>
                  <a:pt x="1676400" y="371855"/>
                </a:lnTo>
                <a:lnTo>
                  <a:pt x="1676400" y="368807"/>
                </a:lnTo>
                <a:close/>
              </a:path>
              <a:path w="1685925" h="378460">
                <a:moveTo>
                  <a:pt x="1676400" y="3047"/>
                </a:moveTo>
                <a:lnTo>
                  <a:pt x="1676400" y="371855"/>
                </a:lnTo>
                <a:lnTo>
                  <a:pt x="1679448" y="368807"/>
                </a:lnTo>
                <a:lnTo>
                  <a:pt x="1685544" y="368807"/>
                </a:lnTo>
                <a:lnTo>
                  <a:pt x="1685544" y="9143"/>
                </a:lnTo>
                <a:lnTo>
                  <a:pt x="1679448" y="9143"/>
                </a:lnTo>
                <a:lnTo>
                  <a:pt x="1676400" y="3047"/>
                </a:lnTo>
                <a:close/>
              </a:path>
              <a:path w="1685925" h="378460">
                <a:moveTo>
                  <a:pt x="1685544" y="368807"/>
                </a:moveTo>
                <a:lnTo>
                  <a:pt x="1679448" y="368807"/>
                </a:lnTo>
                <a:lnTo>
                  <a:pt x="1676400" y="371855"/>
                </a:lnTo>
                <a:lnTo>
                  <a:pt x="1685544" y="371855"/>
                </a:lnTo>
                <a:lnTo>
                  <a:pt x="1685544" y="368807"/>
                </a:lnTo>
                <a:close/>
              </a:path>
              <a:path w="1685925" h="378460">
                <a:moveTo>
                  <a:pt x="9144" y="3047"/>
                </a:moveTo>
                <a:lnTo>
                  <a:pt x="3048" y="9143"/>
                </a:lnTo>
                <a:lnTo>
                  <a:pt x="9144" y="9143"/>
                </a:lnTo>
                <a:lnTo>
                  <a:pt x="9144" y="3047"/>
                </a:lnTo>
                <a:close/>
              </a:path>
              <a:path w="1685925" h="378460">
                <a:moveTo>
                  <a:pt x="1676400" y="3047"/>
                </a:moveTo>
                <a:lnTo>
                  <a:pt x="9144" y="3047"/>
                </a:lnTo>
                <a:lnTo>
                  <a:pt x="9144" y="9143"/>
                </a:lnTo>
                <a:lnTo>
                  <a:pt x="1676400" y="9143"/>
                </a:lnTo>
                <a:lnTo>
                  <a:pt x="1676400" y="3047"/>
                </a:lnTo>
                <a:close/>
              </a:path>
              <a:path w="1685925" h="378460">
                <a:moveTo>
                  <a:pt x="1685544" y="3047"/>
                </a:moveTo>
                <a:lnTo>
                  <a:pt x="1676400" y="3047"/>
                </a:lnTo>
                <a:lnTo>
                  <a:pt x="1679448" y="9143"/>
                </a:lnTo>
                <a:lnTo>
                  <a:pt x="1685544" y="9143"/>
                </a:lnTo>
                <a:lnTo>
                  <a:pt x="1685544" y="3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360667" y="4458716"/>
            <a:ext cx="1146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A: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Release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492752" y="4885944"/>
            <a:ext cx="1609725" cy="347980"/>
          </a:xfrm>
          <a:custGeom>
            <a:avLst/>
            <a:gdLst/>
            <a:ahLst/>
            <a:cxnLst/>
            <a:rect l="l" t="t" r="r" b="b"/>
            <a:pathLst>
              <a:path w="1609725" h="347979">
                <a:moveTo>
                  <a:pt x="1609344" y="0"/>
                </a:moveTo>
                <a:lnTo>
                  <a:pt x="0" y="0"/>
                </a:lnTo>
                <a:lnTo>
                  <a:pt x="0" y="347471"/>
                </a:lnTo>
                <a:lnTo>
                  <a:pt x="1609344" y="347471"/>
                </a:lnTo>
                <a:lnTo>
                  <a:pt x="1609344" y="341375"/>
                </a:lnTo>
                <a:lnTo>
                  <a:pt x="9144" y="341375"/>
                </a:lnTo>
                <a:lnTo>
                  <a:pt x="3048" y="338327"/>
                </a:lnTo>
                <a:lnTo>
                  <a:pt x="9144" y="338327"/>
                </a:lnTo>
                <a:lnTo>
                  <a:pt x="9144" y="9143"/>
                </a:lnTo>
                <a:lnTo>
                  <a:pt x="3048" y="9143"/>
                </a:lnTo>
                <a:lnTo>
                  <a:pt x="9144" y="3047"/>
                </a:lnTo>
                <a:lnTo>
                  <a:pt x="1609344" y="3047"/>
                </a:lnTo>
                <a:lnTo>
                  <a:pt x="1609344" y="0"/>
                </a:lnTo>
                <a:close/>
              </a:path>
              <a:path w="1609725" h="347979">
                <a:moveTo>
                  <a:pt x="9144" y="338327"/>
                </a:moveTo>
                <a:lnTo>
                  <a:pt x="3048" y="338327"/>
                </a:lnTo>
                <a:lnTo>
                  <a:pt x="9144" y="341375"/>
                </a:lnTo>
                <a:lnTo>
                  <a:pt x="9144" y="338327"/>
                </a:lnTo>
                <a:close/>
              </a:path>
              <a:path w="1609725" h="347979">
                <a:moveTo>
                  <a:pt x="1600200" y="338327"/>
                </a:moveTo>
                <a:lnTo>
                  <a:pt x="9144" y="338327"/>
                </a:lnTo>
                <a:lnTo>
                  <a:pt x="9144" y="341375"/>
                </a:lnTo>
                <a:lnTo>
                  <a:pt x="1600200" y="341375"/>
                </a:lnTo>
                <a:lnTo>
                  <a:pt x="1600200" y="338327"/>
                </a:lnTo>
                <a:close/>
              </a:path>
              <a:path w="1609725" h="347979">
                <a:moveTo>
                  <a:pt x="1600200" y="3047"/>
                </a:moveTo>
                <a:lnTo>
                  <a:pt x="1600200" y="341375"/>
                </a:lnTo>
                <a:lnTo>
                  <a:pt x="1603248" y="338327"/>
                </a:lnTo>
                <a:lnTo>
                  <a:pt x="1609344" y="338327"/>
                </a:lnTo>
                <a:lnTo>
                  <a:pt x="1609344" y="9143"/>
                </a:lnTo>
                <a:lnTo>
                  <a:pt x="1603248" y="9143"/>
                </a:lnTo>
                <a:lnTo>
                  <a:pt x="1600200" y="3047"/>
                </a:lnTo>
                <a:close/>
              </a:path>
              <a:path w="1609725" h="347979">
                <a:moveTo>
                  <a:pt x="1609344" y="338327"/>
                </a:moveTo>
                <a:lnTo>
                  <a:pt x="1603248" y="338327"/>
                </a:lnTo>
                <a:lnTo>
                  <a:pt x="1600200" y="341375"/>
                </a:lnTo>
                <a:lnTo>
                  <a:pt x="1609344" y="341375"/>
                </a:lnTo>
                <a:lnTo>
                  <a:pt x="1609344" y="338327"/>
                </a:lnTo>
                <a:close/>
              </a:path>
              <a:path w="1609725" h="347979">
                <a:moveTo>
                  <a:pt x="9144" y="3047"/>
                </a:moveTo>
                <a:lnTo>
                  <a:pt x="3048" y="9143"/>
                </a:lnTo>
                <a:lnTo>
                  <a:pt x="9144" y="9143"/>
                </a:lnTo>
                <a:lnTo>
                  <a:pt x="9144" y="3047"/>
                </a:lnTo>
                <a:close/>
              </a:path>
              <a:path w="1609725" h="347979">
                <a:moveTo>
                  <a:pt x="1600200" y="3047"/>
                </a:moveTo>
                <a:lnTo>
                  <a:pt x="9144" y="3047"/>
                </a:lnTo>
                <a:lnTo>
                  <a:pt x="9144" y="9143"/>
                </a:lnTo>
                <a:lnTo>
                  <a:pt x="1600200" y="9143"/>
                </a:lnTo>
                <a:lnTo>
                  <a:pt x="1600200" y="3047"/>
                </a:lnTo>
                <a:close/>
              </a:path>
              <a:path w="1609725" h="347979">
                <a:moveTo>
                  <a:pt x="1609344" y="3047"/>
                </a:moveTo>
                <a:lnTo>
                  <a:pt x="1600200" y="3047"/>
                </a:lnTo>
                <a:lnTo>
                  <a:pt x="1603248" y="9143"/>
                </a:lnTo>
                <a:lnTo>
                  <a:pt x="1609344" y="9143"/>
                </a:lnTo>
                <a:lnTo>
                  <a:pt x="1609344" y="3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681220" y="4915916"/>
            <a:ext cx="123063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Arial MT"/>
                <a:cs typeface="Arial MT"/>
              </a:rPr>
              <a:t>B: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Bug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Fixing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43676" y="4077715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049771" y="5296916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F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7732" y="569467"/>
            <a:ext cx="196786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i="1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600" i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22340" y="587755"/>
            <a:ext cx="20135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Project</a:t>
            </a:r>
            <a:r>
              <a:rPr sz="1600" b="1" i="1" spc="-25" dirty="0">
                <a:solidFill>
                  <a:srgbClr val="656599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Management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981200"/>
            <a:ext cx="8232648" cy="7924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17267" y="1072387"/>
            <a:ext cx="4013835" cy="4387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00" b="0" spc="5" dirty="0">
                <a:latin typeface="Arial MT"/>
                <a:cs typeface="Arial MT"/>
              </a:rPr>
              <a:t>Project</a:t>
            </a:r>
            <a:r>
              <a:rPr sz="2700" b="0" spc="-114" dirty="0">
                <a:latin typeface="Arial MT"/>
                <a:cs typeface="Arial MT"/>
              </a:rPr>
              <a:t> </a:t>
            </a:r>
            <a:r>
              <a:rPr sz="2700" b="0" spc="5" dirty="0">
                <a:latin typeface="Arial MT"/>
                <a:cs typeface="Arial MT"/>
              </a:rPr>
              <a:t>Network</a:t>
            </a:r>
            <a:r>
              <a:rPr sz="2700" b="0" spc="-90" dirty="0">
                <a:latin typeface="Arial MT"/>
                <a:cs typeface="Arial MT"/>
              </a:rPr>
              <a:t> </a:t>
            </a:r>
            <a:r>
              <a:rPr sz="2700" b="0" spc="5" dirty="0">
                <a:latin typeface="Arial MT"/>
                <a:cs typeface="Arial MT"/>
              </a:rPr>
              <a:t>Diagrams</a:t>
            </a:r>
            <a:endParaRPr sz="27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540" y="1685036"/>
            <a:ext cx="8676640" cy="4995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33070" marR="5080" indent="-344805">
              <a:lnSpc>
                <a:spcPct val="100000"/>
              </a:lnSpc>
              <a:spcBef>
                <a:spcPts val="90"/>
              </a:spcBef>
              <a:buFont typeface="Wingdings"/>
              <a:buChar char=""/>
              <a:tabLst>
                <a:tab pos="433705" algn="l"/>
              </a:tabLst>
            </a:pPr>
            <a:r>
              <a:rPr sz="2000" dirty="0">
                <a:latin typeface="Times New Roman"/>
                <a:cs typeface="Times New Roman"/>
              </a:rPr>
              <a:t>Project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network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diagrams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(PND)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preferred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technique</a:t>
            </a:r>
            <a:r>
              <a:rPr sz="2000" spc="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for </a:t>
            </a:r>
            <a:r>
              <a:rPr sz="2000" spc="-15" dirty="0">
                <a:latin typeface="Times New Roman"/>
                <a:cs typeface="Times New Roman"/>
              </a:rPr>
              <a:t>showing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FF3200"/>
                </a:solidFill>
                <a:latin typeface="Times New Roman"/>
                <a:cs typeface="Times New Roman"/>
              </a:rPr>
              <a:t>activity </a:t>
            </a:r>
            <a:r>
              <a:rPr sz="2000" spc="-484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3200"/>
                </a:solidFill>
                <a:latin typeface="Times New Roman"/>
                <a:cs typeface="Times New Roman"/>
              </a:rPr>
              <a:t>sequencing</a:t>
            </a:r>
            <a:endParaRPr sz="2000">
              <a:latin typeface="Times New Roman"/>
              <a:cs typeface="Times New Roman"/>
            </a:endParaRPr>
          </a:p>
          <a:p>
            <a:pPr marL="433070" marR="476884" indent="-344805">
              <a:lnSpc>
                <a:spcPct val="100000"/>
              </a:lnSpc>
              <a:buFont typeface="Wingdings"/>
              <a:buChar char=""/>
              <a:tabLst>
                <a:tab pos="433705" algn="l"/>
              </a:tabLst>
            </a:pP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project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network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diagram is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000FF"/>
                </a:solidFill>
                <a:latin typeface="Times New Roman"/>
                <a:cs typeface="Times New Roman"/>
              </a:rPr>
              <a:t>schematic</a:t>
            </a:r>
            <a:r>
              <a:rPr sz="2000" spc="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display</a:t>
            </a: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of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3200"/>
                </a:solidFill>
                <a:latin typeface="Times New Roman"/>
                <a:cs typeface="Times New Roman"/>
              </a:rPr>
              <a:t>logical</a:t>
            </a:r>
            <a:r>
              <a:rPr sz="2000" spc="-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3200"/>
                </a:solidFill>
                <a:latin typeface="Times New Roman"/>
                <a:cs typeface="Times New Roman"/>
              </a:rPr>
              <a:t>relationships </a:t>
            </a:r>
            <a:r>
              <a:rPr sz="2000" spc="-484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among, or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3200"/>
                </a:solidFill>
                <a:latin typeface="Times New Roman"/>
                <a:cs typeface="Times New Roman"/>
              </a:rPr>
              <a:t>sequencing</a:t>
            </a:r>
            <a:r>
              <a:rPr sz="2000" spc="7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3200"/>
                </a:solidFill>
                <a:latin typeface="Times New Roman"/>
                <a:cs typeface="Times New Roman"/>
              </a:rPr>
              <a:t>of,</a:t>
            </a:r>
            <a:r>
              <a:rPr sz="2000" spc="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project</a:t>
            </a:r>
            <a:r>
              <a:rPr sz="2000" spc="-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activities</a:t>
            </a:r>
            <a:endParaRPr sz="20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745"/>
              </a:spcBef>
              <a:buFont typeface="Wingdings"/>
              <a:buChar char=""/>
              <a:tabLst>
                <a:tab pos="357505" algn="l"/>
              </a:tabLst>
            </a:pPr>
            <a:r>
              <a:rPr sz="2000" b="1" spc="-20" dirty="0">
                <a:solidFill>
                  <a:srgbClr val="0000FF"/>
                </a:solidFill>
                <a:latin typeface="Arial"/>
                <a:cs typeface="Arial"/>
              </a:rPr>
              <a:t>Arrow</a:t>
            </a:r>
            <a:r>
              <a:rPr sz="2000" b="1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Diagramming</a:t>
            </a:r>
            <a:r>
              <a:rPr sz="2000" b="1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Method</a:t>
            </a:r>
            <a:r>
              <a:rPr sz="2000" b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latin typeface="Arial"/>
                <a:cs typeface="Arial"/>
              </a:rPr>
              <a:t>(</a:t>
            </a:r>
            <a:r>
              <a:rPr sz="2000" b="1" spc="-15" dirty="0">
                <a:solidFill>
                  <a:srgbClr val="FF3200"/>
                </a:solidFill>
                <a:latin typeface="Arial"/>
                <a:cs typeface="Arial"/>
              </a:rPr>
              <a:t>ADM</a:t>
            </a:r>
            <a:r>
              <a:rPr sz="2000" b="1" spc="-15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814069" lvl="1" indent="-344805">
              <a:lnSpc>
                <a:spcPct val="100000"/>
              </a:lnSpc>
              <a:buFont typeface="Wingdings"/>
              <a:buChar char=""/>
              <a:tabLst>
                <a:tab pos="814069" algn="l"/>
                <a:tab pos="814705" algn="l"/>
              </a:tabLst>
            </a:pPr>
            <a:r>
              <a:rPr sz="2000" spc="-10" dirty="0">
                <a:latin typeface="Arial MT"/>
                <a:cs typeface="Arial MT"/>
              </a:rPr>
              <a:t>Also called</a:t>
            </a:r>
            <a:r>
              <a:rPr sz="2000" spc="60" dirty="0"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Arial MT"/>
                <a:cs typeface="Arial MT"/>
              </a:rPr>
              <a:t>activity-on-arrow</a:t>
            </a:r>
            <a:r>
              <a:rPr sz="2000" spc="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(AOA)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project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network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diagrams</a:t>
            </a:r>
            <a:endParaRPr sz="2000">
              <a:latin typeface="Arial MT"/>
              <a:cs typeface="Arial MT"/>
            </a:endParaRPr>
          </a:p>
          <a:p>
            <a:pPr marL="814069" lvl="1" indent="-344805">
              <a:lnSpc>
                <a:spcPct val="100000"/>
              </a:lnSpc>
              <a:buFont typeface="Wingdings"/>
              <a:buChar char=""/>
              <a:tabLst>
                <a:tab pos="814069" algn="l"/>
                <a:tab pos="814705" algn="l"/>
              </a:tabLst>
            </a:pPr>
            <a:r>
              <a:rPr sz="2000" spc="-15" dirty="0">
                <a:solidFill>
                  <a:srgbClr val="0000FF"/>
                </a:solidFill>
                <a:latin typeface="Arial MT"/>
                <a:cs typeface="Arial MT"/>
              </a:rPr>
              <a:t>Activities</a:t>
            </a:r>
            <a:r>
              <a:rPr sz="2000" spc="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are </a:t>
            </a:r>
            <a:r>
              <a:rPr sz="2000" spc="-5" dirty="0">
                <a:latin typeface="Arial MT"/>
                <a:cs typeface="Arial MT"/>
              </a:rPr>
              <a:t>represented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3200"/>
                </a:solidFill>
                <a:latin typeface="Arial MT"/>
                <a:cs typeface="Arial MT"/>
              </a:rPr>
              <a:t>by</a:t>
            </a:r>
            <a:r>
              <a:rPr sz="2000" spc="-25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3200"/>
                </a:solidFill>
                <a:latin typeface="Arial MT"/>
                <a:cs typeface="Arial MT"/>
              </a:rPr>
              <a:t>arrows</a:t>
            </a:r>
            <a:endParaRPr sz="2000">
              <a:latin typeface="Arial MT"/>
              <a:cs typeface="Arial MT"/>
            </a:endParaRPr>
          </a:p>
          <a:p>
            <a:pPr marL="814069" lvl="1" indent="-344805">
              <a:lnSpc>
                <a:spcPct val="100000"/>
              </a:lnSpc>
              <a:buFont typeface="Wingdings"/>
              <a:buChar char=""/>
              <a:tabLst>
                <a:tab pos="814069" algn="l"/>
                <a:tab pos="814705" algn="l"/>
              </a:tabLst>
            </a:pPr>
            <a:r>
              <a:rPr sz="2000" spc="-10" dirty="0">
                <a:solidFill>
                  <a:srgbClr val="0000FF"/>
                </a:solidFill>
                <a:latin typeface="Arial MT"/>
                <a:cs typeface="Arial MT"/>
              </a:rPr>
              <a:t>Nodes</a:t>
            </a:r>
            <a:r>
              <a:rPr sz="20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or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circles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are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3200"/>
                </a:solidFill>
                <a:latin typeface="Arial MT"/>
                <a:cs typeface="Arial MT"/>
              </a:rPr>
              <a:t>starting</a:t>
            </a:r>
            <a:r>
              <a:rPr sz="2000" spc="15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and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FF3200"/>
                </a:solidFill>
                <a:latin typeface="Arial MT"/>
                <a:cs typeface="Arial MT"/>
              </a:rPr>
              <a:t>ending</a:t>
            </a:r>
            <a:r>
              <a:rPr sz="2000" spc="40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points</a:t>
            </a:r>
            <a:r>
              <a:rPr sz="2000" spc="4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of activities</a:t>
            </a:r>
            <a:endParaRPr sz="2000">
              <a:latin typeface="Arial MT"/>
              <a:cs typeface="Arial MT"/>
            </a:endParaRPr>
          </a:p>
          <a:p>
            <a:pPr marL="814069" lvl="1" indent="-344805">
              <a:lnSpc>
                <a:spcPct val="100000"/>
              </a:lnSpc>
              <a:buFont typeface="Wingdings"/>
              <a:buChar char=""/>
              <a:tabLst>
                <a:tab pos="814069" algn="l"/>
                <a:tab pos="814705" algn="l"/>
              </a:tabLst>
            </a:pPr>
            <a:r>
              <a:rPr sz="2000" spc="-10" dirty="0">
                <a:latin typeface="Arial MT"/>
                <a:cs typeface="Arial MT"/>
              </a:rPr>
              <a:t>Can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0000FF"/>
                </a:solidFill>
                <a:latin typeface="Arial MT"/>
                <a:cs typeface="Arial MT"/>
              </a:rPr>
              <a:t>only</a:t>
            </a:r>
            <a:r>
              <a:rPr sz="2000" spc="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show</a:t>
            </a:r>
            <a:r>
              <a:rPr sz="2000" spc="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3200"/>
                </a:solidFill>
                <a:latin typeface="Arial MT"/>
                <a:cs typeface="Arial MT"/>
              </a:rPr>
              <a:t>finish-to-start</a:t>
            </a:r>
            <a:r>
              <a:rPr sz="2000" spc="-35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dependencies</a:t>
            </a:r>
            <a:endParaRPr sz="2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har char=""/>
            </a:pPr>
            <a:endParaRPr sz="205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"/>
              <a:tabLst>
                <a:tab pos="357505" algn="l"/>
              </a:tabLst>
            </a:pP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Precedence</a:t>
            </a:r>
            <a:r>
              <a:rPr sz="2000" b="1" spc="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Diagramming</a:t>
            </a:r>
            <a:r>
              <a:rPr sz="2000" b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Method</a:t>
            </a:r>
            <a:r>
              <a:rPr sz="20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</a:t>
            </a:r>
            <a:r>
              <a:rPr sz="2000" b="1" dirty="0">
                <a:solidFill>
                  <a:srgbClr val="FF3200"/>
                </a:solidFill>
                <a:latin typeface="Arial"/>
                <a:cs typeface="Arial"/>
              </a:rPr>
              <a:t>PDM</a:t>
            </a:r>
            <a:r>
              <a:rPr sz="2000" b="1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814069" lvl="1" indent="-344805">
              <a:lnSpc>
                <a:spcPct val="100000"/>
              </a:lnSpc>
              <a:buFont typeface="Wingdings"/>
              <a:buChar char=""/>
              <a:tabLst>
                <a:tab pos="814069" algn="l"/>
                <a:tab pos="814705" algn="l"/>
              </a:tabLst>
            </a:pPr>
            <a:r>
              <a:rPr sz="2000" spc="-15" dirty="0">
                <a:solidFill>
                  <a:srgbClr val="0000FF"/>
                </a:solidFill>
                <a:latin typeface="Arial MT"/>
                <a:cs typeface="Arial MT"/>
              </a:rPr>
              <a:t>Activities</a:t>
            </a:r>
            <a:r>
              <a:rPr sz="2000" spc="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are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represented by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3200"/>
                </a:solidFill>
                <a:latin typeface="Arial MT"/>
                <a:cs typeface="Arial MT"/>
              </a:rPr>
              <a:t>boxes</a:t>
            </a:r>
            <a:endParaRPr sz="2000">
              <a:latin typeface="Arial MT"/>
              <a:cs typeface="Arial MT"/>
            </a:endParaRPr>
          </a:p>
          <a:p>
            <a:pPr marL="814069" lvl="1" indent="-344805">
              <a:lnSpc>
                <a:spcPct val="100000"/>
              </a:lnSpc>
              <a:buFont typeface="Wingdings"/>
              <a:buChar char=""/>
              <a:tabLst>
                <a:tab pos="814069" algn="l"/>
                <a:tab pos="814705" algn="l"/>
              </a:tabLst>
            </a:pPr>
            <a:r>
              <a:rPr sz="2000" spc="-10" dirty="0">
                <a:solidFill>
                  <a:srgbClr val="0000CC"/>
                </a:solidFill>
                <a:latin typeface="Arial MT"/>
                <a:cs typeface="Arial MT"/>
              </a:rPr>
              <a:t>Arrows</a:t>
            </a:r>
            <a:r>
              <a:rPr sz="2000" dirty="0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show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3200"/>
                </a:solidFill>
                <a:latin typeface="Arial MT"/>
                <a:cs typeface="Arial MT"/>
              </a:rPr>
              <a:t>relationships</a:t>
            </a:r>
            <a:r>
              <a:rPr sz="2000" spc="70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between</a:t>
            </a:r>
            <a:r>
              <a:rPr sz="2000" spc="6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activities</a:t>
            </a:r>
            <a:endParaRPr sz="2000">
              <a:latin typeface="Arial MT"/>
              <a:cs typeface="Arial MT"/>
            </a:endParaRPr>
          </a:p>
          <a:p>
            <a:pPr marL="814069" marR="423545" lvl="1" indent="-344805">
              <a:lnSpc>
                <a:spcPct val="100000"/>
              </a:lnSpc>
              <a:buFont typeface="Wingdings"/>
              <a:buChar char=""/>
              <a:tabLst>
                <a:tab pos="814069" algn="l"/>
                <a:tab pos="814705" algn="l"/>
              </a:tabLst>
            </a:pPr>
            <a:r>
              <a:rPr sz="2000" spc="-10" dirty="0">
                <a:latin typeface="Arial MT"/>
                <a:cs typeface="Arial MT"/>
              </a:rPr>
              <a:t>More </a:t>
            </a:r>
            <a:r>
              <a:rPr sz="2000" spc="-10" dirty="0">
                <a:solidFill>
                  <a:srgbClr val="0000CC"/>
                </a:solidFill>
                <a:latin typeface="Arial MT"/>
                <a:cs typeface="Arial MT"/>
              </a:rPr>
              <a:t>popular than ADM </a:t>
            </a:r>
            <a:r>
              <a:rPr sz="2000" dirty="0">
                <a:latin typeface="Arial MT"/>
                <a:cs typeface="Arial MT"/>
              </a:rPr>
              <a:t>method </a:t>
            </a:r>
            <a:r>
              <a:rPr sz="2000" spc="-10" dirty="0">
                <a:latin typeface="Arial MT"/>
                <a:cs typeface="Arial MT"/>
              </a:rPr>
              <a:t>and used by </a:t>
            </a:r>
            <a:r>
              <a:rPr sz="2000" spc="-5" dirty="0">
                <a:solidFill>
                  <a:srgbClr val="0000CC"/>
                </a:solidFill>
                <a:latin typeface="Arial MT"/>
                <a:cs typeface="Arial MT"/>
              </a:rPr>
              <a:t>project management </a:t>
            </a:r>
            <a:r>
              <a:rPr sz="2000" spc="-545" dirty="0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CC"/>
                </a:solidFill>
                <a:latin typeface="Arial MT"/>
                <a:cs typeface="Arial MT"/>
              </a:rPr>
              <a:t>software</a:t>
            </a:r>
            <a:endParaRPr sz="2000">
              <a:latin typeface="Arial MT"/>
              <a:cs typeface="Arial MT"/>
            </a:endParaRPr>
          </a:p>
          <a:p>
            <a:pPr marL="814069" lvl="1" indent="-345440">
              <a:lnSpc>
                <a:spcPct val="100000"/>
              </a:lnSpc>
              <a:buFont typeface="Wingdings"/>
              <a:buChar char=""/>
              <a:tabLst>
                <a:tab pos="814069" algn="l"/>
                <a:tab pos="814705" algn="l"/>
              </a:tabLst>
            </a:pPr>
            <a:r>
              <a:rPr sz="2000" spc="-10" dirty="0">
                <a:latin typeface="Arial MT"/>
                <a:cs typeface="Arial MT"/>
              </a:rPr>
              <a:t>Better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at showing</a:t>
            </a:r>
            <a:r>
              <a:rPr sz="2000" spc="60" dirty="0"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3200"/>
                </a:solidFill>
                <a:latin typeface="Arial MT"/>
                <a:cs typeface="Arial MT"/>
              </a:rPr>
              <a:t>different</a:t>
            </a:r>
            <a:r>
              <a:rPr sz="2000" spc="-15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FF3200"/>
                </a:solidFill>
                <a:latin typeface="Arial MT"/>
                <a:cs typeface="Arial MT"/>
              </a:rPr>
              <a:t>types</a:t>
            </a:r>
            <a:r>
              <a:rPr sz="2000" spc="70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3200"/>
                </a:solidFill>
                <a:latin typeface="Arial MT"/>
                <a:cs typeface="Arial MT"/>
              </a:rPr>
              <a:t>of dependencies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2340" y="587755"/>
            <a:ext cx="20135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Project</a:t>
            </a:r>
            <a:r>
              <a:rPr sz="1600" b="1" i="1" spc="-25" dirty="0">
                <a:solidFill>
                  <a:srgbClr val="656599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Management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35152" y="682751"/>
            <a:ext cx="8312150" cy="1484630"/>
            <a:chOff x="835152" y="682751"/>
            <a:chExt cx="8312150" cy="14846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" y="1981199"/>
              <a:ext cx="8232648" cy="7924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5152" y="682751"/>
              <a:ext cx="4733544" cy="148437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974852" y="132537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17851" y="132232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39188" y="81940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72260" y="1093723"/>
            <a:ext cx="439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B=?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5539" y="865123"/>
            <a:ext cx="439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A=?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17851" y="188620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5539" y="1703323"/>
            <a:ext cx="4514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C=?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70579" y="81940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32332" y="545083"/>
            <a:ext cx="20186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600" i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spc="-110" dirty="0">
                <a:solidFill>
                  <a:srgbClr val="FFFFFF"/>
                </a:solidFill>
                <a:latin typeface="Arial"/>
                <a:cs typeface="Arial"/>
              </a:rPr>
              <a:t>Enginee</a:t>
            </a:r>
            <a:r>
              <a:rPr sz="2700" spc="-165" baseline="-21604" dirty="0">
                <a:latin typeface="Arial MT"/>
                <a:cs typeface="Arial MT"/>
              </a:rPr>
              <a:t>D</a:t>
            </a:r>
            <a:r>
              <a:rPr sz="1600" i="1" spc="-110" dirty="0">
                <a:solidFill>
                  <a:srgbClr val="FFFFFF"/>
                </a:solidFill>
                <a:latin typeface="Arial"/>
                <a:cs typeface="Arial"/>
              </a:rPr>
              <a:t>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56379" y="132232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6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75579" y="135280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33035" y="1169923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J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03523" y="188620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87827" y="2008123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G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40939" y="956564"/>
            <a:ext cx="3175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E</a:t>
            </a:r>
            <a:endParaRPr sz="1800">
              <a:latin typeface="Arial MT"/>
              <a:cs typeface="Arial MT"/>
            </a:endParaRPr>
          </a:p>
          <a:p>
            <a:pPr marL="165100">
              <a:lnSpc>
                <a:spcPct val="100000"/>
              </a:lnSpc>
              <a:spcBef>
                <a:spcPts val="1440"/>
              </a:spcBef>
            </a:pPr>
            <a:r>
              <a:rPr sz="1800" dirty="0">
                <a:latin typeface="Arial MT"/>
                <a:cs typeface="Arial MT"/>
              </a:rPr>
              <a:t>F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88740" y="712723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H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12540" y="1642364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I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98340" y="604722"/>
            <a:ext cx="3731895" cy="81851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800" spc="5" dirty="0">
                <a:latin typeface="Arial MT"/>
                <a:cs typeface="Arial MT"/>
              </a:rPr>
              <a:t>Basi</a:t>
            </a:r>
            <a:r>
              <a:rPr sz="1800" dirty="0">
                <a:latin typeface="Arial MT"/>
                <a:cs typeface="Arial MT"/>
              </a:rPr>
              <a:t>c</a:t>
            </a:r>
            <a:r>
              <a:rPr sz="1800" spc="-1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Project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Network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Diagrams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800" b="1" spc="-5" dirty="0">
                <a:latin typeface="Arial"/>
                <a:cs typeface="Arial"/>
              </a:rPr>
              <a:t>(PND)…..</a:t>
            </a:r>
            <a:endParaRPr sz="1800">
              <a:latin typeface="Arial"/>
              <a:cs typeface="Arial"/>
            </a:endParaRPr>
          </a:p>
          <a:p>
            <a:pPr marL="1689100">
              <a:lnSpc>
                <a:spcPct val="100000"/>
              </a:lnSpc>
              <a:spcBef>
                <a:spcPts val="880"/>
              </a:spcBef>
            </a:pPr>
            <a:r>
              <a:rPr sz="2000" spc="-10" dirty="0">
                <a:solidFill>
                  <a:srgbClr val="FF3200"/>
                </a:solidFill>
                <a:latin typeface="Arial MT"/>
                <a:cs typeface="Arial MT"/>
              </a:rPr>
              <a:t>AOA</a:t>
            </a:r>
            <a:r>
              <a:rPr sz="2000" spc="-135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(ADM);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174740" y="1398524"/>
            <a:ext cx="323342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FF3200"/>
                </a:solidFill>
                <a:latin typeface="Arial MT"/>
                <a:cs typeface="Arial MT"/>
              </a:rPr>
              <a:t>CPM</a:t>
            </a:r>
            <a:r>
              <a:rPr sz="2000" spc="-20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adds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more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inf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nodes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30351" y="6473952"/>
            <a:ext cx="9074150" cy="390525"/>
          </a:xfrm>
          <a:custGeom>
            <a:avLst/>
            <a:gdLst/>
            <a:ahLst/>
            <a:cxnLst/>
            <a:rect l="l" t="t" r="r" b="b"/>
            <a:pathLst>
              <a:path w="9074150" h="390525">
                <a:moveTo>
                  <a:pt x="9073896" y="0"/>
                </a:moveTo>
                <a:lnTo>
                  <a:pt x="0" y="0"/>
                </a:lnTo>
                <a:lnTo>
                  <a:pt x="0" y="390144"/>
                </a:lnTo>
                <a:lnTo>
                  <a:pt x="9073896" y="390144"/>
                </a:lnTo>
                <a:lnTo>
                  <a:pt x="9073896" y="384048"/>
                </a:lnTo>
                <a:lnTo>
                  <a:pt x="9144" y="384048"/>
                </a:lnTo>
                <a:lnTo>
                  <a:pt x="3048" y="381000"/>
                </a:lnTo>
                <a:lnTo>
                  <a:pt x="9144" y="381000"/>
                </a:lnTo>
                <a:lnTo>
                  <a:pt x="9144" y="9144"/>
                </a:lnTo>
                <a:lnTo>
                  <a:pt x="3048" y="9144"/>
                </a:lnTo>
                <a:lnTo>
                  <a:pt x="9144" y="3048"/>
                </a:lnTo>
                <a:lnTo>
                  <a:pt x="9073896" y="3048"/>
                </a:lnTo>
                <a:lnTo>
                  <a:pt x="9073896" y="0"/>
                </a:lnTo>
                <a:close/>
              </a:path>
              <a:path w="9074150" h="390525">
                <a:moveTo>
                  <a:pt x="9144" y="381000"/>
                </a:moveTo>
                <a:lnTo>
                  <a:pt x="3048" y="381000"/>
                </a:lnTo>
                <a:lnTo>
                  <a:pt x="9144" y="384048"/>
                </a:lnTo>
                <a:lnTo>
                  <a:pt x="9144" y="381000"/>
                </a:lnTo>
                <a:close/>
              </a:path>
              <a:path w="9074150" h="390525">
                <a:moveTo>
                  <a:pt x="9067800" y="381000"/>
                </a:moveTo>
                <a:lnTo>
                  <a:pt x="9144" y="381000"/>
                </a:lnTo>
                <a:lnTo>
                  <a:pt x="9144" y="384048"/>
                </a:lnTo>
                <a:lnTo>
                  <a:pt x="9067800" y="384048"/>
                </a:lnTo>
                <a:lnTo>
                  <a:pt x="9067800" y="381000"/>
                </a:lnTo>
                <a:close/>
              </a:path>
              <a:path w="9074150" h="390525">
                <a:moveTo>
                  <a:pt x="9067800" y="3048"/>
                </a:moveTo>
                <a:lnTo>
                  <a:pt x="9067800" y="384048"/>
                </a:lnTo>
                <a:lnTo>
                  <a:pt x="9070848" y="381000"/>
                </a:lnTo>
                <a:lnTo>
                  <a:pt x="9073896" y="381000"/>
                </a:lnTo>
                <a:lnTo>
                  <a:pt x="9073896" y="9144"/>
                </a:lnTo>
                <a:lnTo>
                  <a:pt x="9070848" y="9144"/>
                </a:lnTo>
                <a:lnTo>
                  <a:pt x="9067800" y="3048"/>
                </a:lnTo>
                <a:close/>
              </a:path>
              <a:path w="9074150" h="390525">
                <a:moveTo>
                  <a:pt x="9073896" y="381000"/>
                </a:moveTo>
                <a:lnTo>
                  <a:pt x="9070848" y="381000"/>
                </a:lnTo>
                <a:lnTo>
                  <a:pt x="9067800" y="384048"/>
                </a:lnTo>
                <a:lnTo>
                  <a:pt x="9073896" y="384048"/>
                </a:lnTo>
                <a:lnTo>
                  <a:pt x="9073896" y="381000"/>
                </a:lnTo>
                <a:close/>
              </a:path>
              <a:path w="9074150" h="390525">
                <a:moveTo>
                  <a:pt x="9144" y="3048"/>
                </a:moveTo>
                <a:lnTo>
                  <a:pt x="3048" y="9144"/>
                </a:lnTo>
                <a:lnTo>
                  <a:pt x="9144" y="9144"/>
                </a:lnTo>
                <a:lnTo>
                  <a:pt x="9144" y="3048"/>
                </a:lnTo>
                <a:close/>
              </a:path>
              <a:path w="9074150" h="390525">
                <a:moveTo>
                  <a:pt x="9067800" y="3048"/>
                </a:moveTo>
                <a:lnTo>
                  <a:pt x="9144" y="3048"/>
                </a:lnTo>
                <a:lnTo>
                  <a:pt x="9144" y="9144"/>
                </a:lnTo>
                <a:lnTo>
                  <a:pt x="9067800" y="9144"/>
                </a:lnTo>
                <a:lnTo>
                  <a:pt x="9067800" y="3048"/>
                </a:lnTo>
                <a:close/>
              </a:path>
              <a:path w="9074150" h="390525">
                <a:moveTo>
                  <a:pt x="9073896" y="3048"/>
                </a:moveTo>
                <a:lnTo>
                  <a:pt x="9067800" y="3048"/>
                </a:lnTo>
                <a:lnTo>
                  <a:pt x="9070848" y="9144"/>
                </a:lnTo>
                <a:lnTo>
                  <a:pt x="9073896" y="9144"/>
                </a:lnTo>
                <a:lnTo>
                  <a:pt x="9073896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12140" y="6467347"/>
            <a:ext cx="5142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15" dirty="0">
                <a:solidFill>
                  <a:srgbClr val="FF3200"/>
                </a:solidFill>
                <a:latin typeface="Arial MT"/>
                <a:cs typeface="Arial MT"/>
              </a:rPr>
              <a:t>T</a:t>
            </a:r>
            <a:r>
              <a:rPr sz="1800" spc="5" dirty="0">
                <a:solidFill>
                  <a:srgbClr val="FF3200"/>
                </a:solidFill>
                <a:latin typeface="Arial MT"/>
                <a:cs typeface="Arial MT"/>
              </a:rPr>
              <a:t>a</a:t>
            </a:r>
            <a:r>
              <a:rPr sz="1800" spc="10" dirty="0">
                <a:solidFill>
                  <a:srgbClr val="FF3200"/>
                </a:solidFill>
                <a:latin typeface="Arial MT"/>
                <a:cs typeface="Arial MT"/>
              </a:rPr>
              <a:t>s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k</a:t>
            </a:r>
            <a:r>
              <a:rPr sz="1800" spc="-35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Box</a:t>
            </a:r>
            <a:r>
              <a:rPr sz="1800" spc="-10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o</a:t>
            </a:r>
            <a:r>
              <a:rPr sz="1800" dirty="0">
                <a:latin typeface="Arial MT"/>
                <a:cs typeface="Arial MT"/>
              </a:rPr>
              <a:t>f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M</a:t>
            </a:r>
            <a:r>
              <a:rPr sz="1800" dirty="0">
                <a:latin typeface="Arial MT"/>
                <a:cs typeface="Arial MT"/>
              </a:rPr>
              <a:t>S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Projec</a:t>
            </a:r>
            <a:r>
              <a:rPr sz="1800" dirty="0">
                <a:latin typeface="Arial MT"/>
                <a:cs typeface="Arial MT"/>
              </a:rPr>
              <a:t>t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2000</a:t>
            </a:r>
            <a:r>
              <a:rPr sz="1800" dirty="0">
                <a:latin typeface="Arial MT"/>
                <a:cs typeface="Arial MT"/>
              </a:rPr>
              <a:t>:</a:t>
            </a:r>
            <a:r>
              <a:rPr sz="1800" spc="-135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Activity Name </a:t>
            </a:r>
            <a:r>
              <a:rPr sz="1800" spc="-10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Start: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769100" y="6467347"/>
            <a:ext cx="706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0000FF"/>
                </a:solidFill>
                <a:latin typeface="Arial MT"/>
                <a:cs typeface="Arial MT"/>
              </a:rPr>
              <a:t>Finish: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823707" y="6467347"/>
            <a:ext cx="458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Dur: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445500" y="6467347"/>
            <a:ext cx="1073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0000FF"/>
                </a:solidFill>
                <a:latin typeface="Arial MT"/>
                <a:cs typeface="Arial MT"/>
              </a:rPr>
              <a:t>Resource: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139952" y="3349752"/>
            <a:ext cx="1704339" cy="923925"/>
          </a:xfrm>
          <a:custGeom>
            <a:avLst/>
            <a:gdLst/>
            <a:ahLst/>
            <a:cxnLst/>
            <a:rect l="l" t="t" r="r" b="b"/>
            <a:pathLst>
              <a:path w="1704339" h="923925">
                <a:moveTo>
                  <a:pt x="1703831" y="0"/>
                </a:moveTo>
                <a:lnTo>
                  <a:pt x="0" y="0"/>
                </a:lnTo>
                <a:lnTo>
                  <a:pt x="0" y="923544"/>
                </a:lnTo>
                <a:lnTo>
                  <a:pt x="1703831" y="923544"/>
                </a:lnTo>
                <a:lnTo>
                  <a:pt x="1703831" y="917448"/>
                </a:lnTo>
                <a:lnTo>
                  <a:pt x="9143" y="917448"/>
                </a:lnTo>
                <a:lnTo>
                  <a:pt x="3047" y="914400"/>
                </a:lnTo>
                <a:lnTo>
                  <a:pt x="9143" y="914400"/>
                </a:lnTo>
                <a:lnTo>
                  <a:pt x="9143" y="9144"/>
                </a:lnTo>
                <a:lnTo>
                  <a:pt x="3047" y="9144"/>
                </a:lnTo>
                <a:lnTo>
                  <a:pt x="9143" y="3048"/>
                </a:lnTo>
                <a:lnTo>
                  <a:pt x="1703831" y="3048"/>
                </a:lnTo>
                <a:lnTo>
                  <a:pt x="1703831" y="0"/>
                </a:lnTo>
                <a:close/>
              </a:path>
              <a:path w="1704339" h="923925">
                <a:moveTo>
                  <a:pt x="9143" y="914400"/>
                </a:moveTo>
                <a:lnTo>
                  <a:pt x="3047" y="914400"/>
                </a:lnTo>
                <a:lnTo>
                  <a:pt x="9143" y="917448"/>
                </a:lnTo>
                <a:lnTo>
                  <a:pt x="9143" y="914400"/>
                </a:lnTo>
                <a:close/>
              </a:path>
              <a:path w="1704339" h="923925">
                <a:moveTo>
                  <a:pt x="1694688" y="914400"/>
                </a:moveTo>
                <a:lnTo>
                  <a:pt x="9143" y="914400"/>
                </a:lnTo>
                <a:lnTo>
                  <a:pt x="9143" y="917448"/>
                </a:lnTo>
                <a:lnTo>
                  <a:pt x="1694688" y="917448"/>
                </a:lnTo>
                <a:lnTo>
                  <a:pt x="1694688" y="914400"/>
                </a:lnTo>
                <a:close/>
              </a:path>
              <a:path w="1704339" h="923925">
                <a:moveTo>
                  <a:pt x="1694688" y="3048"/>
                </a:moveTo>
                <a:lnTo>
                  <a:pt x="1694688" y="917448"/>
                </a:lnTo>
                <a:lnTo>
                  <a:pt x="1700784" y="914400"/>
                </a:lnTo>
                <a:lnTo>
                  <a:pt x="1703831" y="914400"/>
                </a:lnTo>
                <a:lnTo>
                  <a:pt x="1703831" y="9144"/>
                </a:lnTo>
                <a:lnTo>
                  <a:pt x="1700784" y="9144"/>
                </a:lnTo>
                <a:lnTo>
                  <a:pt x="1694688" y="3048"/>
                </a:lnTo>
                <a:close/>
              </a:path>
              <a:path w="1704339" h="923925">
                <a:moveTo>
                  <a:pt x="1703831" y="914400"/>
                </a:moveTo>
                <a:lnTo>
                  <a:pt x="1700784" y="914400"/>
                </a:lnTo>
                <a:lnTo>
                  <a:pt x="1694688" y="917448"/>
                </a:lnTo>
                <a:lnTo>
                  <a:pt x="1703831" y="917448"/>
                </a:lnTo>
                <a:lnTo>
                  <a:pt x="1703831" y="914400"/>
                </a:lnTo>
                <a:close/>
              </a:path>
              <a:path w="1704339" h="923925">
                <a:moveTo>
                  <a:pt x="9143" y="3048"/>
                </a:moveTo>
                <a:lnTo>
                  <a:pt x="3047" y="9144"/>
                </a:lnTo>
                <a:lnTo>
                  <a:pt x="9143" y="9144"/>
                </a:lnTo>
                <a:lnTo>
                  <a:pt x="9143" y="3048"/>
                </a:lnTo>
                <a:close/>
              </a:path>
              <a:path w="1704339" h="923925">
                <a:moveTo>
                  <a:pt x="1694688" y="3048"/>
                </a:moveTo>
                <a:lnTo>
                  <a:pt x="9143" y="3048"/>
                </a:lnTo>
                <a:lnTo>
                  <a:pt x="9143" y="9144"/>
                </a:lnTo>
                <a:lnTo>
                  <a:pt x="1694688" y="9144"/>
                </a:lnTo>
                <a:lnTo>
                  <a:pt x="1694688" y="3048"/>
                </a:lnTo>
                <a:close/>
              </a:path>
              <a:path w="1704339" h="923925">
                <a:moveTo>
                  <a:pt x="1703831" y="3048"/>
                </a:moveTo>
                <a:lnTo>
                  <a:pt x="1694688" y="3048"/>
                </a:lnTo>
                <a:lnTo>
                  <a:pt x="1700784" y="9144"/>
                </a:lnTo>
                <a:lnTo>
                  <a:pt x="1703831" y="9144"/>
                </a:lnTo>
                <a:lnTo>
                  <a:pt x="1703831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136139" y="3559555"/>
            <a:ext cx="357505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20" dirty="0">
                <a:latin typeface="Arial MT"/>
                <a:cs typeface="Arial MT"/>
              </a:rPr>
              <a:t>ID: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Dur: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21739" y="3346195"/>
            <a:ext cx="544195" cy="878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 MT"/>
                <a:cs typeface="Arial MT"/>
              </a:rPr>
              <a:t>B</a:t>
            </a:r>
            <a:endParaRPr sz="14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Start: 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Finish:  Res: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197863" y="5483352"/>
            <a:ext cx="1704339" cy="923925"/>
          </a:xfrm>
          <a:custGeom>
            <a:avLst/>
            <a:gdLst/>
            <a:ahLst/>
            <a:cxnLst/>
            <a:rect l="l" t="t" r="r" b="b"/>
            <a:pathLst>
              <a:path w="1704339" h="923925">
                <a:moveTo>
                  <a:pt x="1703832" y="0"/>
                </a:moveTo>
                <a:lnTo>
                  <a:pt x="0" y="0"/>
                </a:lnTo>
                <a:lnTo>
                  <a:pt x="0" y="923544"/>
                </a:lnTo>
                <a:lnTo>
                  <a:pt x="1703832" y="923544"/>
                </a:lnTo>
                <a:lnTo>
                  <a:pt x="1703832" y="917448"/>
                </a:lnTo>
                <a:lnTo>
                  <a:pt x="9144" y="917448"/>
                </a:lnTo>
                <a:lnTo>
                  <a:pt x="3048" y="914400"/>
                </a:lnTo>
                <a:lnTo>
                  <a:pt x="9144" y="914400"/>
                </a:lnTo>
                <a:lnTo>
                  <a:pt x="9144" y="9143"/>
                </a:lnTo>
                <a:lnTo>
                  <a:pt x="3048" y="9143"/>
                </a:lnTo>
                <a:lnTo>
                  <a:pt x="9144" y="3048"/>
                </a:lnTo>
                <a:lnTo>
                  <a:pt x="1703832" y="3048"/>
                </a:lnTo>
                <a:lnTo>
                  <a:pt x="1703832" y="0"/>
                </a:lnTo>
                <a:close/>
              </a:path>
              <a:path w="1704339" h="923925">
                <a:moveTo>
                  <a:pt x="9144" y="914400"/>
                </a:moveTo>
                <a:lnTo>
                  <a:pt x="3048" y="914400"/>
                </a:lnTo>
                <a:lnTo>
                  <a:pt x="9144" y="917448"/>
                </a:lnTo>
                <a:lnTo>
                  <a:pt x="9144" y="914400"/>
                </a:lnTo>
                <a:close/>
              </a:path>
              <a:path w="1704339" h="923925">
                <a:moveTo>
                  <a:pt x="1694688" y="914400"/>
                </a:moveTo>
                <a:lnTo>
                  <a:pt x="9144" y="914400"/>
                </a:lnTo>
                <a:lnTo>
                  <a:pt x="9144" y="917448"/>
                </a:lnTo>
                <a:lnTo>
                  <a:pt x="1694688" y="917448"/>
                </a:lnTo>
                <a:lnTo>
                  <a:pt x="1694688" y="914400"/>
                </a:lnTo>
                <a:close/>
              </a:path>
              <a:path w="1704339" h="923925">
                <a:moveTo>
                  <a:pt x="1694688" y="3048"/>
                </a:moveTo>
                <a:lnTo>
                  <a:pt x="1694688" y="917448"/>
                </a:lnTo>
                <a:lnTo>
                  <a:pt x="1697736" y="914400"/>
                </a:lnTo>
                <a:lnTo>
                  <a:pt x="1703832" y="914400"/>
                </a:lnTo>
                <a:lnTo>
                  <a:pt x="1703832" y="9143"/>
                </a:lnTo>
                <a:lnTo>
                  <a:pt x="1697736" y="9143"/>
                </a:lnTo>
                <a:lnTo>
                  <a:pt x="1694688" y="3048"/>
                </a:lnTo>
                <a:close/>
              </a:path>
              <a:path w="1704339" h="923925">
                <a:moveTo>
                  <a:pt x="1703832" y="914400"/>
                </a:moveTo>
                <a:lnTo>
                  <a:pt x="1697736" y="914400"/>
                </a:lnTo>
                <a:lnTo>
                  <a:pt x="1694688" y="917448"/>
                </a:lnTo>
                <a:lnTo>
                  <a:pt x="1703832" y="917448"/>
                </a:lnTo>
                <a:lnTo>
                  <a:pt x="1703832" y="914400"/>
                </a:lnTo>
                <a:close/>
              </a:path>
              <a:path w="1704339" h="923925">
                <a:moveTo>
                  <a:pt x="9144" y="3048"/>
                </a:moveTo>
                <a:lnTo>
                  <a:pt x="3048" y="9143"/>
                </a:lnTo>
                <a:lnTo>
                  <a:pt x="9144" y="9143"/>
                </a:lnTo>
                <a:lnTo>
                  <a:pt x="9144" y="3048"/>
                </a:lnTo>
                <a:close/>
              </a:path>
              <a:path w="1704339" h="923925">
                <a:moveTo>
                  <a:pt x="1694688" y="3048"/>
                </a:moveTo>
                <a:lnTo>
                  <a:pt x="9144" y="3048"/>
                </a:lnTo>
                <a:lnTo>
                  <a:pt x="9144" y="9143"/>
                </a:lnTo>
                <a:lnTo>
                  <a:pt x="1694688" y="9143"/>
                </a:lnTo>
                <a:lnTo>
                  <a:pt x="1694688" y="3048"/>
                </a:lnTo>
                <a:close/>
              </a:path>
              <a:path w="1704339" h="923925">
                <a:moveTo>
                  <a:pt x="1703832" y="3048"/>
                </a:moveTo>
                <a:lnTo>
                  <a:pt x="1694688" y="3048"/>
                </a:lnTo>
                <a:lnTo>
                  <a:pt x="1697736" y="9143"/>
                </a:lnTo>
                <a:lnTo>
                  <a:pt x="1703832" y="9143"/>
                </a:lnTo>
                <a:lnTo>
                  <a:pt x="1703832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194051" y="5693155"/>
            <a:ext cx="357505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20" dirty="0">
                <a:latin typeface="Arial MT"/>
                <a:cs typeface="Arial MT"/>
              </a:rPr>
              <a:t>ID: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Dur: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79652" y="5479795"/>
            <a:ext cx="544195" cy="878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 MT"/>
                <a:cs typeface="Arial MT"/>
              </a:rPr>
              <a:t>C</a:t>
            </a:r>
            <a:endParaRPr sz="14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Start: 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Finish:  Res: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502152" y="5483352"/>
            <a:ext cx="1704339" cy="923925"/>
          </a:xfrm>
          <a:custGeom>
            <a:avLst/>
            <a:gdLst/>
            <a:ahLst/>
            <a:cxnLst/>
            <a:rect l="l" t="t" r="r" b="b"/>
            <a:pathLst>
              <a:path w="1704339" h="923925">
                <a:moveTo>
                  <a:pt x="1703832" y="0"/>
                </a:moveTo>
                <a:lnTo>
                  <a:pt x="0" y="0"/>
                </a:lnTo>
                <a:lnTo>
                  <a:pt x="0" y="923544"/>
                </a:lnTo>
                <a:lnTo>
                  <a:pt x="1703832" y="923544"/>
                </a:lnTo>
                <a:lnTo>
                  <a:pt x="1703832" y="917448"/>
                </a:lnTo>
                <a:lnTo>
                  <a:pt x="9144" y="917448"/>
                </a:lnTo>
                <a:lnTo>
                  <a:pt x="3048" y="914400"/>
                </a:lnTo>
                <a:lnTo>
                  <a:pt x="9144" y="914400"/>
                </a:lnTo>
                <a:lnTo>
                  <a:pt x="9144" y="9143"/>
                </a:lnTo>
                <a:lnTo>
                  <a:pt x="3048" y="9143"/>
                </a:lnTo>
                <a:lnTo>
                  <a:pt x="9144" y="3048"/>
                </a:lnTo>
                <a:lnTo>
                  <a:pt x="1703832" y="3048"/>
                </a:lnTo>
                <a:lnTo>
                  <a:pt x="1703832" y="0"/>
                </a:lnTo>
                <a:close/>
              </a:path>
              <a:path w="1704339" h="923925">
                <a:moveTo>
                  <a:pt x="9144" y="914400"/>
                </a:moveTo>
                <a:lnTo>
                  <a:pt x="3048" y="914400"/>
                </a:lnTo>
                <a:lnTo>
                  <a:pt x="9144" y="917448"/>
                </a:lnTo>
                <a:lnTo>
                  <a:pt x="9144" y="914400"/>
                </a:lnTo>
                <a:close/>
              </a:path>
              <a:path w="1704339" h="923925">
                <a:moveTo>
                  <a:pt x="1694688" y="914400"/>
                </a:moveTo>
                <a:lnTo>
                  <a:pt x="9144" y="914400"/>
                </a:lnTo>
                <a:lnTo>
                  <a:pt x="9144" y="917448"/>
                </a:lnTo>
                <a:lnTo>
                  <a:pt x="1694688" y="917448"/>
                </a:lnTo>
                <a:lnTo>
                  <a:pt x="1694688" y="914400"/>
                </a:lnTo>
                <a:close/>
              </a:path>
              <a:path w="1704339" h="923925">
                <a:moveTo>
                  <a:pt x="1694688" y="3048"/>
                </a:moveTo>
                <a:lnTo>
                  <a:pt x="1694688" y="917448"/>
                </a:lnTo>
                <a:lnTo>
                  <a:pt x="1700784" y="914400"/>
                </a:lnTo>
                <a:lnTo>
                  <a:pt x="1703832" y="914400"/>
                </a:lnTo>
                <a:lnTo>
                  <a:pt x="1703832" y="9143"/>
                </a:lnTo>
                <a:lnTo>
                  <a:pt x="1700784" y="9143"/>
                </a:lnTo>
                <a:lnTo>
                  <a:pt x="1694688" y="3048"/>
                </a:lnTo>
                <a:close/>
              </a:path>
              <a:path w="1704339" h="923925">
                <a:moveTo>
                  <a:pt x="1703832" y="914400"/>
                </a:moveTo>
                <a:lnTo>
                  <a:pt x="1700784" y="914400"/>
                </a:lnTo>
                <a:lnTo>
                  <a:pt x="1694688" y="917448"/>
                </a:lnTo>
                <a:lnTo>
                  <a:pt x="1703832" y="917448"/>
                </a:lnTo>
                <a:lnTo>
                  <a:pt x="1703832" y="914400"/>
                </a:lnTo>
                <a:close/>
              </a:path>
              <a:path w="1704339" h="923925">
                <a:moveTo>
                  <a:pt x="9144" y="3048"/>
                </a:moveTo>
                <a:lnTo>
                  <a:pt x="3048" y="9143"/>
                </a:lnTo>
                <a:lnTo>
                  <a:pt x="9144" y="9143"/>
                </a:lnTo>
                <a:lnTo>
                  <a:pt x="9144" y="3048"/>
                </a:lnTo>
                <a:close/>
              </a:path>
              <a:path w="1704339" h="923925">
                <a:moveTo>
                  <a:pt x="1694688" y="3048"/>
                </a:moveTo>
                <a:lnTo>
                  <a:pt x="9144" y="3048"/>
                </a:lnTo>
                <a:lnTo>
                  <a:pt x="9144" y="9143"/>
                </a:lnTo>
                <a:lnTo>
                  <a:pt x="1694688" y="9143"/>
                </a:lnTo>
                <a:lnTo>
                  <a:pt x="1694688" y="3048"/>
                </a:lnTo>
                <a:close/>
              </a:path>
              <a:path w="1704339" h="923925">
                <a:moveTo>
                  <a:pt x="1703832" y="3048"/>
                </a:moveTo>
                <a:lnTo>
                  <a:pt x="1694688" y="3048"/>
                </a:lnTo>
                <a:lnTo>
                  <a:pt x="1700784" y="9143"/>
                </a:lnTo>
                <a:lnTo>
                  <a:pt x="1703832" y="9143"/>
                </a:lnTo>
                <a:lnTo>
                  <a:pt x="1703832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498340" y="5693155"/>
            <a:ext cx="357505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20" dirty="0">
                <a:latin typeface="Arial MT"/>
                <a:cs typeface="Arial MT"/>
              </a:rPr>
              <a:t>ID: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Dur: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583940" y="5479795"/>
            <a:ext cx="544195" cy="878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 MT"/>
                <a:cs typeface="Arial MT"/>
              </a:rPr>
              <a:t>G</a:t>
            </a:r>
            <a:endParaRPr sz="14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Start: 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Finish:  Res: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502152" y="4416552"/>
            <a:ext cx="1704339" cy="923925"/>
          </a:xfrm>
          <a:custGeom>
            <a:avLst/>
            <a:gdLst/>
            <a:ahLst/>
            <a:cxnLst/>
            <a:rect l="l" t="t" r="r" b="b"/>
            <a:pathLst>
              <a:path w="1704339" h="923925">
                <a:moveTo>
                  <a:pt x="1703832" y="0"/>
                </a:moveTo>
                <a:lnTo>
                  <a:pt x="0" y="0"/>
                </a:lnTo>
                <a:lnTo>
                  <a:pt x="0" y="923544"/>
                </a:lnTo>
                <a:lnTo>
                  <a:pt x="1703832" y="923544"/>
                </a:lnTo>
                <a:lnTo>
                  <a:pt x="1703832" y="917448"/>
                </a:lnTo>
                <a:lnTo>
                  <a:pt x="9144" y="917448"/>
                </a:lnTo>
                <a:lnTo>
                  <a:pt x="3048" y="914400"/>
                </a:lnTo>
                <a:lnTo>
                  <a:pt x="9144" y="914400"/>
                </a:lnTo>
                <a:lnTo>
                  <a:pt x="9144" y="9144"/>
                </a:lnTo>
                <a:lnTo>
                  <a:pt x="3048" y="9144"/>
                </a:lnTo>
                <a:lnTo>
                  <a:pt x="9144" y="3048"/>
                </a:lnTo>
                <a:lnTo>
                  <a:pt x="1703832" y="3048"/>
                </a:lnTo>
                <a:lnTo>
                  <a:pt x="1703832" y="0"/>
                </a:lnTo>
                <a:close/>
              </a:path>
              <a:path w="1704339" h="923925">
                <a:moveTo>
                  <a:pt x="9144" y="914400"/>
                </a:moveTo>
                <a:lnTo>
                  <a:pt x="3048" y="914400"/>
                </a:lnTo>
                <a:lnTo>
                  <a:pt x="9144" y="917448"/>
                </a:lnTo>
                <a:lnTo>
                  <a:pt x="9144" y="914400"/>
                </a:lnTo>
                <a:close/>
              </a:path>
              <a:path w="1704339" h="923925">
                <a:moveTo>
                  <a:pt x="1694688" y="914400"/>
                </a:moveTo>
                <a:lnTo>
                  <a:pt x="9144" y="914400"/>
                </a:lnTo>
                <a:lnTo>
                  <a:pt x="9144" y="917448"/>
                </a:lnTo>
                <a:lnTo>
                  <a:pt x="1694688" y="917448"/>
                </a:lnTo>
                <a:lnTo>
                  <a:pt x="1694688" y="914400"/>
                </a:lnTo>
                <a:close/>
              </a:path>
              <a:path w="1704339" h="923925">
                <a:moveTo>
                  <a:pt x="1694688" y="3048"/>
                </a:moveTo>
                <a:lnTo>
                  <a:pt x="1694688" y="917448"/>
                </a:lnTo>
                <a:lnTo>
                  <a:pt x="1700784" y="914400"/>
                </a:lnTo>
                <a:lnTo>
                  <a:pt x="1703832" y="914400"/>
                </a:lnTo>
                <a:lnTo>
                  <a:pt x="1703832" y="9144"/>
                </a:lnTo>
                <a:lnTo>
                  <a:pt x="1700784" y="9144"/>
                </a:lnTo>
                <a:lnTo>
                  <a:pt x="1694688" y="3048"/>
                </a:lnTo>
                <a:close/>
              </a:path>
              <a:path w="1704339" h="923925">
                <a:moveTo>
                  <a:pt x="1703832" y="914400"/>
                </a:moveTo>
                <a:lnTo>
                  <a:pt x="1700784" y="914400"/>
                </a:lnTo>
                <a:lnTo>
                  <a:pt x="1694688" y="917448"/>
                </a:lnTo>
                <a:lnTo>
                  <a:pt x="1703832" y="917448"/>
                </a:lnTo>
                <a:lnTo>
                  <a:pt x="1703832" y="914400"/>
                </a:lnTo>
                <a:close/>
              </a:path>
              <a:path w="1704339" h="923925">
                <a:moveTo>
                  <a:pt x="9144" y="3048"/>
                </a:moveTo>
                <a:lnTo>
                  <a:pt x="3048" y="9144"/>
                </a:lnTo>
                <a:lnTo>
                  <a:pt x="9144" y="9144"/>
                </a:lnTo>
                <a:lnTo>
                  <a:pt x="9144" y="3048"/>
                </a:lnTo>
                <a:close/>
              </a:path>
              <a:path w="1704339" h="923925">
                <a:moveTo>
                  <a:pt x="1694688" y="3048"/>
                </a:moveTo>
                <a:lnTo>
                  <a:pt x="9144" y="3048"/>
                </a:lnTo>
                <a:lnTo>
                  <a:pt x="9144" y="9144"/>
                </a:lnTo>
                <a:lnTo>
                  <a:pt x="1694688" y="9144"/>
                </a:lnTo>
                <a:lnTo>
                  <a:pt x="1694688" y="3048"/>
                </a:lnTo>
                <a:close/>
              </a:path>
              <a:path w="1704339" h="923925">
                <a:moveTo>
                  <a:pt x="1703832" y="3048"/>
                </a:moveTo>
                <a:lnTo>
                  <a:pt x="1694688" y="3048"/>
                </a:lnTo>
                <a:lnTo>
                  <a:pt x="1700784" y="9144"/>
                </a:lnTo>
                <a:lnTo>
                  <a:pt x="1703832" y="9144"/>
                </a:lnTo>
                <a:lnTo>
                  <a:pt x="1703832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498340" y="4626355"/>
            <a:ext cx="357505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20" dirty="0">
                <a:latin typeface="Arial MT"/>
                <a:cs typeface="Arial MT"/>
              </a:rPr>
              <a:t>ID: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Dur: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583940" y="4412995"/>
            <a:ext cx="544195" cy="878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Arial MT"/>
                <a:cs typeface="Arial MT"/>
              </a:rPr>
              <a:t>F</a:t>
            </a:r>
            <a:endParaRPr sz="14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Start: 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Finish:  Res: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502152" y="3349752"/>
            <a:ext cx="1704339" cy="923925"/>
          </a:xfrm>
          <a:custGeom>
            <a:avLst/>
            <a:gdLst/>
            <a:ahLst/>
            <a:cxnLst/>
            <a:rect l="l" t="t" r="r" b="b"/>
            <a:pathLst>
              <a:path w="1704339" h="923925">
                <a:moveTo>
                  <a:pt x="1703832" y="0"/>
                </a:moveTo>
                <a:lnTo>
                  <a:pt x="0" y="0"/>
                </a:lnTo>
                <a:lnTo>
                  <a:pt x="0" y="923544"/>
                </a:lnTo>
                <a:lnTo>
                  <a:pt x="1703832" y="923544"/>
                </a:lnTo>
                <a:lnTo>
                  <a:pt x="1703832" y="917448"/>
                </a:lnTo>
                <a:lnTo>
                  <a:pt x="9144" y="917448"/>
                </a:lnTo>
                <a:lnTo>
                  <a:pt x="3048" y="914400"/>
                </a:lnTo>
                <a:lnTo>
                  <a:pt x="9144" y="914400"/>
                </a:lnTo>
                <a:lnTo>
                  <a:pt x="9144" y="9144"/>
                </a:lnTo>
                <a:lnTo>
                  <a:pt x="3048" y="9144"/>
                </a:lnTo>
                <a:lnTo>
                  <a:pt x="9144" y="3048"/>
                </a:lnTo>
                <a:lnTo>
                  <a:pt x="1703832" y="3048"/>
                </a:lnTo>
                <a:lnTo>
                  <a:pt x="1703832" y="0"/>
                </a:lnTo>
                <a:close/>
              </a:path>
              <a:path w="1704339" h="923925">
                <a:moveTo>
                  <a:pt x="9144" y="914400"/>
                </a:moveTo>
                <a:lnTo>
                  <a:pt x="3048" y="914400"/>
                </a:lnTo>
                <a:lnTo>
                  <a:pt x="9144" y="917448"/>
                </a:lnTo>
                <a:lnTo>
                  <a:pt x="9144" y="914400"/>
                </a:lnTo>
                <a:close/>
              </a:path>
              <a:path w="1704339" h="923925">
                <a:moveTo>
                  <a:pt x="1694688" y="914400"/>
                </a:moveTo>
                <a:lnTo>
                  <a:pt x="9144" y="914400"/>
                </a:lnTo>
                <a:lnTo>
                  <a:pt x="9144" y="917448"/>
                </a:lnTo>
                <a:lnTo>
                  <a:pt x="1694688" y="917448"/>
                </a:lnTo>
                <a:lnTo>
                  <a:pt x="1694688" y="914400"/>
                </a:lnTo>
                <a:close/>
              </a:path>
              <a:path w="1704339" h="923925">
                <a:moveTo>
                  <a:pt x="1694688" y="3048"/>
                </a:moveTo>
                <a:lnTo>
                  <a:pt x="1694688" y="917448"/>
                </a:lnTo>
                <a:lnTo>
                  <a:pt x="1700784" y="914400"/>
                </a:lnTo>
                <a:lnTo>
                  <a:pt x="1703832" y="914400"/>
                </a:lnTo>
                <a:lnTo>
                  <a:pt x="1703832" y="9144"/>
                </a:lnTo>
                <a:lnTo>
                  <a:pt x="1700784" y="9144"/>
                </a:lnTo>
                <a:lnTo>
                  <a:pt x="1694688" y="3048"/>
                </a:lnTo>
                <a:close/>
              </a:path>
              <a:path w="1704339" h="923925">
                <a:moveTo>
                  <a:pt x="1703832" y="914400"/>
                </a:moveTo>
                <a:lnTo>
                  <a:pt x="1700784" y="914400"/>
                </a:lnTo>
                <a:lnTo>
                  <a:pt x="1694688" y="917448"/>
                </a:lnTo>
                <a:lnTo>
                  <a:pt x="1703832" y="917448"/>
                </a:lnTo>
                <a:lnTo>
                  <a:pt x="1703832" y="914400"/>
                </a:lnTo>
                <a:close/>
              </a:path>
              <a:path w="1704339" h="923925">
                <a:moveTo>
                  <a:pt x="9144" y="3048"/>
                </a:moveTo>
                <a:lnTo>
                  <a:pt x="3048" y="9144"/>
                </a:lnTo>
                <a:lnTo>
                  <a:pt x="9144" y="9144"/>
                </a:lnTo>
                <a:lnTo>
                  <a:pt x="9144" y="3048"/>
                </a:lnTo>
                <a:close/>
              </a:path>
              <a:path w="1704339" h="923925">
                <a:moveTo>
                  <a:pt x="1694688" y="3048"/>
                </a:moveTo>
                <a:lnTo>
                  <a:pt x="9144" y="3048"/>
                </a:lnTo>
                <a:lnTo>
                  <a:pt x="9144" y="9144"/>
                </a:lnTo>
                <a:lnTo>
                  <a:pt x="1694688" y="9144"/>
                </a:lnTo>
                <a:lnTo>
                  <a:pt x="1694688" y="3048"/>
                </a:lnTo>
                <a:close/>
              </a:path>
              <a:path w="1704339" h="923925">
                <a:moveTo>
                  <a:pt x="1703832" y="3048"/>
                </a:moveTo>
                <a:lnTo>
                  <a:pt x="1694688" y="3048"/>
                </a:lnTo>
                <a:lnTo>
                  <a:pt x="1700784" y="9144"/>
                </a:lnTo>
                <a:lnTo>
                  <a:pt x="1703832" y="9144"/>
                </a:lnTo>
                <a:lnTo>
                  <a:pt x="1703832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498340" y="3559555"/>
            <a:ext cx="357505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20" dirty="0">
                <a:latin typeface="Arial MT"/>
                <a:cs typeface="Arial MT"/>
              </a:rPr>
              <a:t>ID: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Dur: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583940" y="3346195"/>
            <a:ext cx="544195" cy="878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Start: 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Finish:  Res: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502152" y="2282951"/>
            <a:ext cx="1704339" cy="923925"/>
          </a:xfrm>
          <a:custGeom>
            <a:avLst/>
            <a:gdLst/>
            <a:ahLst/>
            <a:cxnLst/>
            <a:rect l="l" t="t" r="r" b="b"/>
            <a:pathLst>
              <a:path w="1704339" h="923925">
                <a:moveTo>
                  <a:pt x="1703832" y="0"/>
                </a:moveTo>
                <a:lnTo>
                  <a:pt x="0" y="0"/>
                </a:lnTo>
                <a:lnTo>
                  <a:pt x="0" y="923544"/>
                </a:lnTo>
                <a:lnTo>
                  <a:pt x="1703832" y="923544"/>
                </a:lnTo>
                <a:lnTo>
                  <a:pt x="1703832" y="917448"/>
                </a:lnTo>
                <a:lnTo>
                  <a:pt x="9144" y="917448"/>
                </a:lnTo>
                <a:lnTo>
                  <a:pt x="3048" y="914400"/>
                </a:lnTo>
                <a:lnTo>
                  <a:pt x="9144" y="914400"/>
                </a:lnTo>
                <a:lnTo>
                  <a:pt x="9144" y="9144"/>
                </a:lnTo>
                <a:lnTo>
                  <a:pt x="3048" y="9144"/>
                </a:lnTo>
                <a:lnTo>
                  <a:pt x="9144" y="3048"/>
                </a:lnTo>
                <a:lnTo>
                  <a:pt x="1703832" y="3048"/>
                </a:lnTo>
                <a:lnTo>
                  <a:pt x="1703832" y="0"/>
                </a:lnTo>
                <a:close/>
              </a:path>
              <a:path w="1704339" h="923925">
                <a:moveTo>
                  <a:pt x="9144" y="914400"/>
                </a:moveTo>
                <a:lnTo>
                  <a:pt x="3048" y="914400"/>
                </a:lnTo>
                <a:lnTo>
                  <a:pt x="9144" y="917448"/>
                </a:lnTo>
                <a:lnTo>
                  <a:pt x="9144" y="914400"/>
                </a:lnTo>
                <a:close/>
              </a:path>
              <a:path w="1704339" h="923925">
                <a:moveTo>
                  <a:pt x="1694688" y="914400"/>
                </a:moveTo>
                <a:lnTo>
                  <a:pt x="9144" y="914400"/>
                </a:lnTo>
                <a:lnTo>
                  <a:pt x="9144" y="917448"/>
                </a:lnTo>
                <a:lnTo>
                  <a:pt x="1694688" y="917448"/>
                </a:lnTo>
                <a:lnTo>
                  <a:pt x="1694688" y="914400"/>
                </a:lnTo>
                <a:close/>
              </a:path>
              <a:path w="1704339" h="923925">
                <a:moveTo>
                  <a:pt x="1694688" y="3048"/>
                </a:moveTo>
                <a:lnTo>
                  <a:pt x="1694688" y="917448"/>
                </a:lnTo>
                <a:lnTo>
                  <a:pt x="1700784" y="914400"/>
                </a:lnTo>
                <a:lnTo>
                  <a:pt x="1703832" y="914400"/>
                </a:lnTo>
                <a:lnTo>
                  <a:pt x="1703832" y="9144"/>
                </a:lnTo>
                <a:lnTo>
                  <a:pt x="1700784" y="9144"/>
                </a:lnTo>
                <a:lnTo>
                  <a:pt x="1694688" y="3048"/>
                </a:lnTo>
                <a:close/>
              </a:path>
              <a:path w="1704339" h="923925">
                <a:moveTo>
                  <a:pt x="1703832" y="914400"/>
                </a:moveTo>
                <a:lnTo>
                  <a:pt x="1700784" y="914400"/>
                </a:lnTo>
                <a:lnTo>
                  <a:pt x="1694688" y="917448"/>
                </a:lnTo>
                <a:lnTo>
                  <a:pt x="1703832" y="917448"/>
                </a:lnTo>
                <a:lnTo>
                  <a:pt x="1703832" y="914400"/>
                </a:lnTo>
                <a:close/>
              </a:path>
              <a:path w="1704339" h="923925">
                <a:moveTo>
                  <a:pt x="9144" y="3048"/>
                </a:moveTo>
                <a:lnTo>
                  <a:pt x="3048" y="9144"/>
                </a:lnTo>
                <a:lnTo>
                  <a:pt x="9144" y="9144"/>
                </a:lnTo>
                <a:lnTo>
                  <a:pt x="9144" y="3048"/>
                </a:lnTo>
                <a:close/>
              </a:path>
              <a:path w="1704339" h="923925">
                <a:moveTo>
                  <a:pt x="1694688" y="3048"/>
                </a:moveTo>
                <a:lnTo>
                  <a:pt x="9144" y="3048"/>
                </a:lnTo>
                <a:lnTo>
                  <a:pt x="9144" y="9144"/>
                </a:lnTo>
                <a:lnTo>
                  <a:pt x="1694688" y="9144"/>
                </a:lnTo>
                <a:lnTo>
                  <a:pt x="1694688" y="3048"/>
                </a:lnTo>
                <a:close/>
              </a:path>
              <a:path w="1704339" h="923925">
                <a:moveTo>
                  <a:pt x="1703832" y="3048"/>
                </a:moveTo>
                <a:lnTo>
                  <a:pt x="1694688" y="3048"/>
                </a:lnTo>
                <a:lnTo>
                  <a:pt x="1700784" y="9144"/>
                </a:lnTo>
                <a:lnTo>
                  <a:pt x="1703832" y="9144"/>
                </a:lnTo>
                <a:lnTo>
                  <a:pt x="1703832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4498340" y="2492756"/>
            <a:ext cx="357505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20" dirty="0">
                <a:latin typeface="Arial MT"/>
                <a:cs typeface="Arial MT"/>
              </a:rPr>
              <a:t>ID: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Dur: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583940" y="2279395"/>
            <a:ext cx="544195" cy="878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Start: 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Finish:  Res: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922264" y="2816351"/>
            <a:ext cx="1704339" cy="923925"/>
          </a:xfrm>
          <a:custGeom>
            <a:avLst/>
            <a:gdLst/>
            <a:ahLst/>
            <a:cxnLst/>
            <a:rect l="l" t="t" r="r" b="b"/>
            <a:pathLst>
              <a:path w="1704340" h="923925">
                <a:moveTo>
                  <a:pt x="1703832" y="0"/>
                </a:moveTo>
                <a:lnTo>
                  <a:pt x="0" y="0"/>
                </a:lnTo>
                <a:lnTo>
                  <a:pt x="0" y="923544"/>
                </a:lnTo>
                <a:lnTo>
                  <a:pt x="1703832" y="923544"/>
                </a:lnTo>
                <a:lnTo>
                  <a:pt x="1703832" y="917448"/>
                </a:lnTo>
                <a:lnTo>
                  <a:pt x="9144" y="917448"/>
                </a:lnTo>
                <a:lnTo>
                  <a:pt x="3048" y="914400"/>
                </a:lnTo>
                <a:lnTo>
                  <a:pt x="9144" y="914400"/>
                </a:lnTo>
                <a:lnTo>
                  <a:pt x="9144" y="9144"/>
                </a:lnTo>
                <a:lnTo>
                  <a:pt x="3048" y="9144"/>
                </a:lnTo>
                <a:lnTo>
                  <a:pt x="9144" y="3048"/>
                </a:lnTo>
                <a:lnTo>
                  <a:pt x="1703832" y="3048"/>
                </a:lnTo>
                <a:lnTo>
                  <a:pt x="1703832" y="0"/>
                </a:lnTo>
                <a:close/>
              </a:path>
              <a:path w="1704340" h="923925">
                <a:moveTo>
                  <a:pt x="9144" y="914400"/>
                </a:moveTo>
                <a:lnTo>
                  <a:pt x="3048" y="914400"/>
                </a:lnTo>
                <a:lnTo>
                  <a:pt x="9144" y="917448"/>
                </a:lnTo>
                <a:lnTo>
                  <a:pt x="9144" y="914400"/>
                </a:lnTo>
                <a:close/>
              </a:path>
              <a:path w="1704340" h="923925">
                <a:moveTo>
                  <a:pt x="1694688" y="914400"/>
                </a:moveTo>
                <a:lnTo>
                  <a:pt x="9144" y="914400"/>
                </a:lnTo>
                <a:lnTo>
                  <a:pt x="9144" y="917448"/>
                </a:lnTo>
                <a:lnTo>
                  <a:pt x="1694688" y="917448"/>
                </a:lnTo>
                <a:lnTo>
                  <a:pt x="1694688" y="914400"/>
                </a:lnTo>
                <a:close/>
              </a:path>
              <a:path w="1704340" h="923925">
                <a:moveTo>
                  <a:pt x="1694688" y="3048"/>
                </a:moveTo>
                <a:lnTo>
                  <a:pt x="1694688" y="917448"/>
                </a:lnTo>
                <a:lnTo>
                  <a:pt x="1697736" y="914400"/>
                </a:lnTo>
                <a:lnTo>
                  <a:pt x="1703832" y="914400"/>
                </a:lnTo>
                <a:lnTo>
                  <a:pt x="1703832" y="9144"/>
                </a:lnTo>
                <a:lnTo>
                  <a:pt x="1697736" y="9144"/>
                </a:lnTo>
                <a:lnTo>
                  <a:pt x="1694688" y="3048"/>
                </a:lnTo>
                <a:close/>
              </a:path>
              <a:path w="1704340" h="923925">
                <a:moveTo>
                  <a:pt x="1703832" y="914400"/>
                </a:moveTo>
                <a:lnTo>
                  <a:pt x="1697736" y="914400"/>
                </a:lnTo>
                <a:lnTo>
                  <a:pt x="1694688" y="917448"/>
                </a:lnTo>
                <a:lnTo>
                  <a:pt x="1703832" y="917448"/>
                </a:lnTo>
                <a:lnTo>
                  <a:pt x="1703832" y="914400"/>
                </a:lnTo>
                <a:close/>
              </a:path>
              <a:path w="1704340" h="923925">
                <a:moveTo>
                  <a:pt x="9144" y="3048"/>
                </a:moveTo>
                <a:lnTo>
                  <a:pt x="3048" y="9144"/>
                </a:lnTo>
                <a:lnTo>
                  <a:pt x="9144" y="9144"/>
                </a:lnTo>
                <a:lnTo>
                  <a:pt x="9144" y="3048"/>
                </a:lnTo>
                <a:close/>
              </a:path>
              <a:path w="1704340" h="923925">
                <a:moveTo>
                  <a:pt x="1694688" y="3048"/>
                </a:moveTo>
                <a:lnTo>
                  <a:pt x="9144" y="3048"/>
                </a:lnTo>
                <a:lnTo>
                  <a:pt x="9144" y="9144"/>
                </a:lnTo>
                <a:lnTo>
                  <a:pt x="1694688" y="9144"/>
                </a:lnTo>
                <a:lnTo>
                  <a:pt x="1694688" y="3048"/>
                </a:lnTo>
                <a:close/>
              </a:path>
              <a:path w="1704340" h="923925">
                <a:moveTo>
                  <a:pt x="1703832" y="3048"/>
                </a:moveTo>
                <a:lnTo>
                  <a:pt x="1694688" y="3048"/>
                </a:lnTo>
                <a:lnTo>
                  <a:pt x="1697736" y="9144"/>
                </a:lnTo>
                <a:lnTo>
                  <a:pt x="1703832" y="9144"/>
                </a:lnTo>
                <a:lnTo>
                  <a:pt x="1703832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6918452" y="3026156"/>
            <a:ext cx="357505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20" dirty="0">
                <a:latin typeface="Arial MT"/>
                <a:cs typeface="Arial MT"/>
              </a:rPr>
              <a:t>ID: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Dur: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004052" y="2812795"/>
            <a:ext cx="544195" cy="878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 MT"/>
                <a:cs typeface="Arial MT"/>
              </a:rPr>
              <a:t>H</a:t>
            </a:r>
            <a:endParaRPr sz="14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Start: 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Finish:  Res: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522464" y="4035552"/>
            <a:ext cx="1704339" cy="923925"/>
          </a:xfrm>
          <a:custGeom>
            <a:avLst/>
            <a:gdLst/>
            <a:ahLst/>
            <a:cxnLst/>
            <a:rect l="l" t="t" r="r" b="b"/>
            <a:pathLst>
              <a:path w="1704340" h="923925">
                <a:moveTo>
                  <a:pt x="1703831" y="0"/>
                </a:moveTo>
                <a:lnTo>
                  <a:pt x="0" y="0"/>
                </a:lnTo>
                <a:lnTo>
                  <a:pt x="0" y="923544"/>
                </a:lnTo>
                <a:lnTo>
                  <a:pt x="1703831" y="923544"/>
                </a:lnTo>
                <a:lnTo>
                  <a:pt x="1703831" y="917448"/>
                </a:lnTo>
                <a:lnTo>
                  <a:pt x="9143" y="917448"/>
                </a:lnTo>
                <a:lnTo>
                  <a:pt x="3047" y="914400"/>
                </a:lnTo>
                <a:lnTo>
                  <a:pt x="9143" y="914400"/>
                </a:lnTo>
                <a:lnTo>
                  <a:pt x="9143" y="9144"/>
                </a:lnTo>
                <a:lnTo>
                  <a:pt x="3047" y="9144"/>
                </a:lnTo>
                <a:lnTo>
                  <a:pt x="9143" y="3048"/>
                </a:lnTo>
                <a:lnTo>
                  <a:pt x="1703831" y="3048"/>
                </a:lnTo>
                <a:lnTo>
                  <a:pt x="1703831" y="0"/>
                </a:lnTo>
                <a:close/>
              </a:path>
              <a:path w="1704340" h="923925">
                <a:moveTo>
                  <a:pt x="9143" y="914400"/>
                </a:moveTo>
                <a:lnTo>
                  <a:pt x="3047" y="914400"/>
                </a:lnTo>
                <a:lnTo>
                  <a:pt x="9143" y="917448"/>
                </a:lnTo>
                <a:lnTo>
                  <a:pt x="9143" y="914400"/>
                </a:lnTo>
                <a:close/>
              </a:path>
              <a:path w="1704340" h="923925">
                <a:moveTo>
                  <a:pt x="1694687" y="914400"/>
                </a:moveTo>
                <a:lnTo>
                  <a:pt x="9143" y="914400"/>
                </a:lnTo>
                <a:lnTo>
                  <a:pt x="9143" y="917448"/>
                </a:lnTo>
                <a:lnTo>
                  <a:pt x="1694687" y="917448"/>
                </a:lnTo>
                <a:lnTo>
                  <a:pt x="1694687" y="914400"/>
                </a:lnTo>
                <a:close/>
              </a:path>
              <a:path w="1704340" h="923925">
                <a:moveTo>
                  <a:pt x="1694687" y="3048"/>
                </a:moveTo>
                <a:lnTo>
                  <a:pt x="1694687" y="917448"/>
                </a:lnTo>
                <a:lnTo>
                  <a:pt x="1697735" y="914400"/>
                </a:lnTo>
                <a:lnTo>
                  <a:pt x="1703831" y="914400"/>
                </a:lnTo>
                <a:lnTo>
                  <a:pt x="1703831" y="9144"/>
                </a:lnTo>
                <a:lnTo>
                  <a:pt x="1697735" y="9144"/>
                </a:lnTo>
                <a:lnTo>
                  <a:pt x="1694687" y="3048"/>
                </a:lnTo>
                <a:close/>
              </a:path>
              <a:path w="1704340" h="923925">
                <a:moveTo>
                  <a:pt x="1703831" y="914400"/>
                </a:moveTo>
                <a:lnTo>
                  <a:pt x="1697735" y="914400"/>
                </a:lnTo>
                <a:lnTo>
                  <a:pt x="1694687" y="917448"/>
                </a:lnTo>
                <a:lnTo>
                  <a:pt x="1703831" y="917448"/>
                </a:lnTo>
                <a:lnTo>
                  <a:pt x="1703831" y="914400"/>
                </a:lnTo>
                <a:close/>
              </a:path>
              <a:path w="1704340" h="923925">
                <a:moveTo>
                  <a:pt x="9143" y="3048"/>
                </a:moveTo>
                <a:lnTo>
                  <a:pt x="3047" y="9144"/>
                </a:lnTo>
                <a:lnTo>
                  <a:pt x="9143" y="9144"/>
                </a:lnTo>
                <a:lnTo>
                  <a:pt x="9143" y="3048"/>
                </a:lnTo>
                <a:close/>
              </a:path>
              <a:path w="1704340" h="923925">
                <a:moveTo>
                  <a:pt x="1694687" y="3048"/>
                </a:moveTo>
                <a:lnTo>
                  <a:pt x="9143" y="3048"/>
                </a:lnTo>
                <a:lnTo>
                  <a:pt x="9143" y="9144"/>
                </a:lnTo>
                <a:lnTo>
                  <a:pt x="1694687" y="9144"/>
                </a:lnTo>
                <a:lnTo>
                  <a:pt x="1694687" y="3048"/>
                </a:lnTo>
                <a:close/>
              </a:path>
              <a:path w="1704340" h="923925">
                <a:moveTo>
                  <a:pt x="1703831" y="3048"/>
                </a:moveTo>
                <a:lnTo>
                  <a:pt x="1694687" y="3048"/>
                </a:lnTo>
                <a:lnTo>
                  <a:pt x="1697735" y="9144"/>
                </a:lnTo>
                <a:lnTo>
                  <a:pt x="1703831" y="9144"/>
                </a:lnTo>
                <a:lnTo>
                  <a:pt x="1703831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8518652" y="4245355"/>
            <a:ext cx="357505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20" dirty="0">
                <a:latin typeface="Arial MT"/>
                <a:cs typeface="Arial MT"/>
              </a:rPr>
              <a:t>ID: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Dur: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604252" y="4031995"/>
            <a:ext cx="544195" cy="878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Arial MT"/>
                <a:cs typeface="Arial MT"/>
              </a:rPr>
              <a:t>J</a:t>
            </a:r>
            <a:endParaRPr sz="14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Start: 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Finish:  Res: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074664" y="5483352"/>
            <a:ext cx="1704339" cy="923925"/>
          </a:xfrm>
          <a:custGeom>
            <a:avLst/>
            <a:gdLst/>
            <a:ahLst/>
            <a:cxnLst/>
            <a:rect l="l" t="t" r="r" b="b"/>
            <a:pathLst>
              <a:path w="1704340" h="923925">
                <a:moveTo>
                  <a:pt x="1703832" y="0"/>
                </a:moveTo>
                <a:lnTo>
                  <a:pt x="0" y="0"/>
                </a:lnTo>
                <a:lnTo>
                  <a:pt x="0" y="923544"/>
                </a:lnTo>
                <a:lnTo>
                  <a:pt x="1703832" y="923544"/>
                </a:lnTo>
                <a:lnTo>
                  <a:pt x="1703832" y="917447"/>
                </a:lnTo>
                <a:lnTo>
                  <a:pt x="9144" y="917448"/>
                </a:lnTo>
                <a:lnTo>
                  <a:pt x="3048" y="914400"/>
                </a:lnTo>
                <a:lnTo>
                  <a:pt x="9144" y="914400"/>
                </a:lnTo>
                <a:lnTo>
                  <a:pt x="9144" y="9143"/>
                </a:lnTo>
                <a:lnTo>
                  <a:pt x="3048" y="9143"/>
                </a:lnTo>
                <a:lnTo>
                  <a:pt x="9144" y="3048"/>
                </a:lnTo>
                <a:lnTo>
                  <a:pt x="1703832" y="3048"/>
                </a:lnTo>
                <a:lnTo>
                  <a:pt x="1703832" y="0"/>
                </a:lnTo>
                <a:close/>
              </a:path>
              <a:path w="1704340" h="923925">
                <a:moveTo>
                  <a:pt x="9144" y="914400"/>
                </a:moveTo>
                <a:lnTo>
                  <a:pt x="3048" y="914400"/>
                </a:lnTo>
                <a:lnTo>
                  <a:pt x="9144" y="917448"/>
                </a:lnTo>
                <a:lnTo>
                  <a:pt x="9144" y="914400"/>
                </a:lnTo>
                <a:close/>
              </a:path>
              <a:path w="1704340" h="923925">
                <a:moveTo>
                  <a:pt x="1694688" y="914400"/>
                </a:moveTo>
                <a:lnTo>
                  <a:pt x="9144" y="914400"/>
                </a:lnTo>
                <a:lnTo>
                  <a:pt x="9144" y="917448"/>
                </a:lnTo>
                <a:lnTo>
                  <a:pt x="1694688" y="917448"/>
                </a:lnTo>
                <a:lnTo>
                  <a:pt x="1694688" y="914400"/>
                </a:lnTo>
                <a:close/>
              </a:path>
              <a:path w="1704340" h="923925">
                <a:moveTo>
                  <a:pt x="1694688" y="3048"/>
                </a:moveTo>
                <a:lnTo>
                  <a:pt x="1694688" y="917448"/>
                </a:lnTo>
                <a:lnTo>
                  <a:pt x="1697736" y="914400"/>
                </a:lnTo>
                <a:lnTo>
                  <a:pt x="1703832" y="914400"/>
                </a:lnTo>
                <a:lnTo>
                  <a:pt x="1703832" y="9143"/>
                </a:lnTo>
                <a:lnTo>
                  <a:pt x="1697736" y="9143"/>
                </a:lnTo>
                <a:lnTo>
                  <a:pt x="1694688" y="3048"/>
                </a:lnTo>
                <a:close/>
              </a:path>
              <a:path w="1704340" h="923925">
                <a:moveTo>
                  <a:pt x="1703832" y="914400"/>
                </a:moveTo>
                <a:lnTo>
                  <a:pt x="1697736" y="914400"/>
                </a:lnTo>
                <a:lnTo>
                  <a:pt x="1694688" y="917448"/>
                </a:lnTo>
                <a:lnTo>
                  <a:pt x="1703832" y="917447"/>
                </a:lnTo>
                <a:lnTo>
                  <a:pt x="1703832" y="914400"/>
                </a:lnTo>
                <a:close/>
              </a:path>
              <a:path w="1704340" h="923925">
                <a:moveTo>
                  <a:pt x="9144" y="3048"/>
                </a:moveTo>
                <a:lnTo>
                  <a:pt x="3048" y="9143"/>
                </a:lnTo>
                <a:lnTo>
                  <a:pt x="9144" y="9143"/>
                </a:lnTo>
                <a:lnTo>
                  <a:pt x="9144" y="3048"/>
                </a:lnTo>
                <a:close/>
              </a:path>
              <a:path w="1704340" h="923925">
                <a:moveTo>
                  <a:pt x="1694688" y="3048"/>
                </a:moveTo>
                <a:lnTo>
                  <a:pt x="9144" y="3048"/>
                </a:lnTo>
                <a:lnTo>
                  <a:pt x="9144" y="9143"/>
                </a:lnTo>
                <a:lnTo>
                  <a:pt x="1694688" y="9143"/>
                </a:lnTo>
                <a:lnTo>
                  <a:pt x="1694688" y="3048"/>
                </a:lnTo>
                <a:close/>
              </a:path>
              <a:path w="1704340" h="923925">
                <a:moveTo>
                  <a:pt x="1703832" y="3048"/>
                </a:moveTo>
                <a:lnTo>
                  <a:pt x="1694688" y="3048"/>
                </a:lnTo>
                <a:lnTo>
                  <a:pt x="1697736" y="9143"/>
                </a:lnTo>
                <a:lnTo>
                  <a:pt x="1703832" y="9143"/>
                </a:lnTo>
                <a:lnTo>
                  <a:pt x="1703832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7070852" y="5693155"/>
            <a:ext cx="357505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20" dirty="0">
                <a:latin typeface="Arial MT"/>
                <a:cs typeface="Arial MT"/>
              </a:rPr>
              <a:t>ID: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Dur: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098540" y="5479795"/>
            <a:ext cx="601980" cy="12877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Arial MT"/>
                <a:cs typeface="Arial MT"/>
              </a:rPr>
              <a:t>I</a:t>
            </a:r>
            <a:endParaRPr sz="1400">
              <a:latin typeface="Arial MT"/>
              <a:cs typeface="Arial MT"/>
            </a:endParaRPr>
          </a:p>
          <a:p>
            <a:pPr marL="70485" marR="508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Start: 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Finish:  Res: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ID: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121663" y="2282951"/>
            <a:ext cx="1704339" cy="923925"/>
          </a:xfrm>
          <a:custGeom>
            <a:avLst/>
            <a:gdLst/>
            <a:ahLst/>
            <a:cxnLst/>
            <a:rect l="l" t="t" r="r" b="b"/>
            <a:pathLst>
              <a:path w="1704339" h="923925">
                <a:moveTo>
                  <a:pt x="1703832" y="0"/>
                </a:moveTo>
                <a:lnTo>
                  <a:pt x="0" y="0"/>
                </a:lnTo>
                <a:lnTo>
                  <a:pt x="0" y="923544"/>
                </a:lnTo>
                <a:lnTo>
                  <a:pt x="1703832" y="923544"/>
                </a:lnTo>
                <a:lnTo>
                  <a:pt x="1703832" y="917448"/>
                </a:lnTo>
                <a:lnTo>
                  <a:pt x="9144" y="917448"/>
                </a:lnTo>
                <a:lnTo>
                  <a:pt x="3048" y="914400"/>
                </a:lnTo>
                <a:lnTo>
                  <a:pt x="9144" y="914400"/>
                </a:lnTo>
                <a:lnTo>
                  <a:pt x="9144" y="9144"/>
                </a:lnTo>
                <a:lnTo>
                  <a:pt x="3048" y="9144"/>
                </a:lnTo>
                <a:lnTo>
                  <a:pt x="9144" y="3048"/>
                </a:lnTo>
                <a:lnTo>
                  <a:pt x="1703832" y="3048"/>
                </a:lnTo>
                <a:lnTo>
                  <a:pt x="1703832" y="0"/>
                </a:lnTo>
                <a:close/>
              </a:path>
              <a:path w="1704339" h="923925">
                <a:moveTo>
                  <a:pt x="9144" y="914400"/>
                </a:moveTo>
                <a:lnTo>
                  <a:pt x="3048" y="914400"/>
                </a:lnTo>
                <a:lnTo>
                  <a:pt x="9144" y="917448"/>
                </a:lnTo>
                <a:lnTo>
                  <a:pt x="9144" y="914400"/>
                </a:lnTo>
                <a:close/>
              </a:path>
              <a:path w="1704339" h="923925">
                <a:moveTo>
                  <a:pt x="1694688" y="914400"/>
                </a:moveTo>
                <a:lnTo>
                  <a:pt x="9144" y="914400"/>
                </a:lnTo>
                <a:lnTo>
                  <a:pt x="9144" y="917448"/>
                </a:lnTo>
                <a:lnTo>
                  <a:pt x="1694688" y="917448"/>
                </a:lnTo>
                <a:lnTo>
                  <a:pt x="1694688" y="914400"/>
                </a:lnTo>
                <a:close/>
              </a:path>
              <a:path w="1704339" h="923925">
                <a:moveTo>
                  <a:pt x="1694688" y="3048"/>
                </a:moveTo>
                <a:lnTo>
                  <a:pt x="1694688" y="917448"/>
                </a:lnTo>
                <a:lnTo>
                  <a:pt x="1697736" y="914400"/>
                </a:lnTo>
                <a:lnTo>
                  <a:pt x="1703832" y="914400"/>
                </a:lnTo>
                <a:lnTo>
                  <a:pt x="1703832" y="9144"/>
                </a:lnTo>
                <a:lnTo>
                  <a:pt x="1697736" y="9144"/>
                </a:lnTo>
                <a:lnTo>
                  <a:pt x="1694688" y="3048"/>
                </a:lnTo>
                <a:close/>
              </a:path>
              <a:path w="1704339" h="923925">
                <a:moveTo>
                  <a:pt x="1703832" y="914400"/>
                </a:moveTo>
                <a:lnTo>
                  <a:pt x="1697736" y="914400"/>
                </a:lnTo>
                <a:lnTo>
                  <a:pt x="1694688" y="917448"/>
                </a:lnTo>
                <a:lnTo>
                  <a:pt x="1703832" y="917448"/>
                </a:lnTo>
                <a:lnTo>
                  <a:pt x="1703832" y="914400"/>
                </a:lnTo>
                <a:close/>
              </a:path>
              <a:path w="1704339" h="923925">
                <a:moveTo>
                  <a:pt x="9144" y="3048"/>
                </a:moveTo>
                <a:lnTo>
                  <a:pt x="3048" y="9144"/>
                </a:lnTo>
                <a:lnTo>
                  <a:pt x="9144" y="9144"/>
                </a:lnTo>
                <a:lnTo>
                  <a:pt x="9144" y="3048"/>
                </a:lnTo>
                <a:close/>
              </a:path>
              <a:path w="1704339" h="923925">
                <a:moveTo>
                  <a:pt x="1694688" y="3048"/>
                </a:moveTo>
                <a:lnTo>
                  <a:pt x="9144" y="3048"/>
                </a:lnTo>
                <a:lnTo>
                  <a:pt x="9144" y="9144"/>
                </a:lnTo>
                <a:lnTo>
                  <a:pt x="1694688" y="9144"/>
                </a:lnTo>
                <a:lnTo>
                  <a:pt x="1694688" y="3048"/>
                </a:lnTo>
                <a:close/>
              </a:path>
              <a:path w="1704339" h="923925">
                <a:moveTo>
                  <a:pt x="1703832" y="3048"/>
                </a:moveTo>
                <a:lnTo>
                  <a:pt x="1694688" y="3048"/>
                </a:lnTo>
                <a:lnTo>
                  <a:pt x="1697736" y="9144"/>
                </a:lnTo>
                <a:lnTo>
                  <a:pt x="1703832" y="9144"/>
                </a:lnTo>
                <a:lnTo>
                  <a:pt x="1703832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2117851" y="2492756"/>
            <a:ext cx="357505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20" dirty="0">
                <a:latin typeface="Arial MT"/>
                <a:cs typeface="Arial MT"/>
              </a:rPr>
              <a:t>ID: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Dur: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203452" y="2279395"/>
            <a:ext cx="544195" cy="878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 MT"/>
                <a:cs typeface="Arial MT"/>
              </a:rPr>
              <a:t>A</a:t>
            </a:r>
            <a:endParaRPr sz="14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Start: 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Finish:  Res: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819400" y="2706623"/>
            <a:ext cx="4706620" cy="3276600"/>
          </a:xfrm>
          <a:custGeom>
            <a:avLst/>
            <a:gdLst/>
            <a:ahLst/>
            <a:cxnLst/>
            <a:rect l="l" t="t" r="r" b="b"/>
            <a:pathLst>
              <a:path w="4706620" h="3276600">
                <a:moveTo>
                  <a:pt x="685800" y="3236976"/>
                </a:moveTo>
                <a:lnTo>
                  <a:pt x="673100" y="3230880"/>
                </a:lnTo>
                <a:lnTo>
                  <a:pt x="609600" y="3200400"/>
                </a:lnTo>
                <a:lnTo>
                  <a:pt x="609600" y="3230880"/>
                </a:lnTo>
                <a:lnTo>
                  <a:pt x="76200" y="3230880"/>
                </a:lnTo>
                <a:lnTo>
                  <a:pt x="76200" y="3246120"/>
                </a:lnTo>
                <a:lnTo>
                  <a:pt x="609600" y="3246120"/>
                </a:lnTo>
                <a:lnTo>
                  <a:pt x="609600" y="3276600"/>
                </a:lnTo>
                <a:lnTo>
                  <a:pt x="668210" y="3246120"/>
                </a:lnTo>
                <a:lnTo>
                  <a:pt x="685800" y="3236976"/>
                </a:lnTo>
                <a:close/>
              </a:path>
              <a:path w="4706620" h="3276600">
                <a:moveTo>
                  <a:pt x="685800" y="1103376"/>
                </a:moveTo>
                <a:lnTo>
                  <a:pt x="673087" y="1097280"/>
                </a:lnTo>
                <a:lnTo>
                  <a:pt x="609600" y="1066800"/>
                </a:lnTo>
                <a:lnTo>
                  <a:pt x="609600" y="1097280"/>
                </a:lnTo>
                <a:lnTo>
                  <a:pt x="21336" y="1097280"/>
                </a:lnTo>
                <a:lnTo>
                  <a:pt x="21336" y="1103376"/>
                </a:lnTo>
                <a:lnTo>
                  <a:pt x="15240" y="1109472"/>
                </a:lnTo>
                <a:lnTo>
                  <a:pt x="633526" y="2110803"/>
                </a:lnTo>
                <a:lnTo>
                  <a:pt x="606552" y="2127504"/>
                </a:lnTo>
                <a:lnTo>
                  <a:pt x="676656" y="2170176"/>
                </a:lnTo>
                <a:lnTo>
                  <a:pt x="673036" y="2121408"/>
                </a:lnTo>
                <a:lnTo>
                  <a:pt x="670560" y="2087880"/>
                </a:lnTo>
                <a:lnTo>
                  <a:pt x="642874" y="2105025"/>
                </a:lnTo>
                <a:lnTo>
                  <a:pt x="31877" y="1112520"/>
                </a:lnTo>
                <a:lnTo>
                  <a:pt x="609600" y="1112520"/>
                </a:lnTo>
                <a:lnTo>
                  <a:pt x="609600" y="1143000"/>
                </a:lnTo>
                <a:lnTo>
                  <a:pt x="668210" y="1112520"/>
                </a:lnTo>
                <a:lnTo>
                  <a:pt x="685800" y="1103376"/>
                </a:lnTo>
                <a:close/>
              </a:path>
              <a:path w="4706620" h="3276600">
                <a:moveTo>
                  <a:pt x="685800" y="36576"/>
                </a:moveTo>
                <a:lnTo>
                  <a:pt x="673087" y="30480"/>
                </a:lnTo>
                <a:lnTo>
                  <a:pt x="609600" y="0"/>
                </a:lnTo>
                <a:lnTo>
                  <a:pt x="609600" y="30480"/>
                </a:lnTo>
                <a:lnTo>
                  <a:pt x="0" y="30480"/>
                </a:lnTo>
                <a:lnTo>
                  <a:pt x="0" y="45720"/>
                </a:lnTo>
                <a:lnTo>
                  <a:pt x="609600" y="45720"/>
                </a:lnTo>
                <a:lnTo>
                  <a:pt x="609600" y="76200"/>
                </a:lnTo>
                <a:lnTo>
                  <a:pt x="668210" y="45720"/>
                </a:lnTo>
                <a:lnTo>
                  <a:pt x="685800" y="36576"/>
                </a:lnTo>
                <a:close/>
              </a:path>
              <a:path w="4706620" h="3276600">
                <a:moveTo>
                  <a:pt x="3105912" y="569976"/>
                </a:moveTo>
                <a:lnTo>
                  <a:pt x="3090672" y="539496"/>
                </a:lnTo>
                <a:lnTo>
                  <a:pt x="3069336" y="496824"/>
                </a:lnTo>
                <a:lnTo>
                  <a:pt x="3051340" y="520827"/>
                </a:lnTo>
                <a:lnTo>
                  <a:pt x="2386584" y="33528"/>
                </a:lnTo>
                <a:lnTo>
                  <a:pt x="2377440" y="42672"/>
                </a:lnTo>
                <a:lnTo>
                  <a:pt x="3042208" y="532993"/>
                </a:lnTo>
                <a:lnTo>
                  <a:pt x="3023616" y="557784"/>
                </a:lnTo>
                <a:lnTo>
                  <a:pt x="3105912" y="569976"/>
                </a:lnTo>
                <a:close/>
              </a:path>
              <a:path w="4706620" h="3276600">
                <a:moveTo>
                  <a:pt x="3105912" y="569976"/>
                </a:moveTo>
                <a:lnTo>
                  <a:pt x="3023616" y="585216"/>
                </a:lnTo>
                <a:lnTo>
                  <a:pt x="3042208" y="610019"/>
                </a:lnTo>
                <a:lnTo>
                  <a:pt x="2377440" y="1100328"/>
                </a:lnTo>
                <a:lnTo>
                  <a:pt x="2386584" y="1109472"/>
                </a:lnTo>
                <a:lnTo>
                  <a:pt x="3051340" y="622185"/>
                </a:lnTo>
                <a:lnTo>
                  <a:pt x="3069336" y="646176"/>
                </a:lnTo>
                <a:lnTo>
                  <a:pt x="3089808" y="603504"/>
                </a:lnTo>
                <a:lnTo>
                  <a:pt x="3105912" y="569976"/>
                </a:lnTo>
                <a:close/>
              </a:path>
              <a:path w="4706620" h="3276600">
                <a:moveTo>
                  <a:pt x="3258312" y="3236976"/>
                </a:moveTo>
                <a:lnTo>
                  <a:pt x="3245612" y="3230880"/>
                </a:lnTo>
                <a:lnTo>
                  <a:pt x="3182112" y="3200400"/>
                </a:lnTo>
                <a:lnTo>
                  <a:pt x="3182112" y="3230880"/>
                </a:lnTo>
                <a:lnTo>
                  <a:pt x="2383536" y="3230880"/>
                </a:lnTo>
                <a:lnTo>
                  <a:pt x="2383536" y="3246120"/>
                </a:lnTo>
                <a:lnTo>
                  <a:pt x="3182112" y="3246120"/>
                </a:lnTo>
                <a:lnTo>
                  <a:pt x="3182112" y="3276600"/>
                </a:lnTo>
                <a:lnTo>
                  <a:pt x="3240722" y="3246120"/>
                </a:lnTo>
                <a:lnTo>
                  <a:pt x="3258312" y="3236976"/>
                </a:lnTo>
                <a:close/>
              </a:path>
              <a:path w="4706620" h="3276600">
                <a:moveTo>
                  <a:pt x="4706112" y="1789176"/>
                </a:moveTo>
                <a:lnTo>
                  <a:pt x="4693907" y="1749552"/>
                </a:lnTo>
                <a:lnTo>
                  <a:pt x="4681728" y="1709928"/>
                </a:lnTo>
                <a:lnTo>
                  <a:pt x="4658334" y="1732026"/>
                </a:lnTo>
                <a:lnTo>
                  <a:pt x="4044696" y="1100328"/>
                </a:lnTo>
                <a:lnTo>
                  <a:pt x="4035552" y="1109472"/>
                </a:lnTo>
                <a:lnTo>
                  <a:pt x="4648936" y="1740903"/>
                </a:lnTo>
                <a:lnTo>
                  <a:pt x="4626864" y="1761744"/>
                </a:lnTo>
                <a:lnTo>
                  <a:pt x="4706112" y="1789176"/>
                </a:lnTo>
                <a:close/>
              </a:path>
              <a:path w="4706620" h="3276600">
                <a:moveTo>
                  <a:pt x="4706112" y="1789176"/>
                </a:moveTo>
                <a:lnTo>
                  <a:pt x="4626864" y="1764792"/>
                </a:lnTo>
                <a:lnTo>
                  <a:pt x="4631995" y="1796923"/>
                </a:lnTo>
                <a:lnTo>
                  <a:pt x="2380488" y="2164080"/>
                </a:lnTo>
                <a:lnTo>
                  <a:pt x="2383536" y="2179320"/>
                </a:lnTo>
                <a:lnTo>
                  <a:pt x="4633976" y="1809305"/>
                </a:lnTo>
                <a:lnTo>
                  <a:pt x="4637875" y="1833676"/>
                </a:lnTo>
                <a:lnTo>
                  <a:pt x="4636008" y="1834896"/>
                </a:lnTo>
                <a:lnTo>
                  <a:pt x="4638306" y="1836331"/>
                </a:lnTo>
                <a:lnTo>
                  <a:pt x="4639056" y="1840992"/>
                </a:lnTo>
                <a:lnTo>
                  <a:pt x="4642078" y="1838667"/>
                </a:lnTo>
                <a:lnTo>
                  <a:pt x="4663071" y="1851660"/>
                </a:lnTo>
                <a:lnTo>
                  <a:pt x="4102608" y="2776728"/>
                </a:lnTo>
                <a:lnTo>
                  <a:pt x="4111752" y="2785872"/>
                </a:lnTo>
                <a:lnTo>
                  <a:pt x="4672419" y="1857451"/>
                </a:lnTo>
                <a:lnTo>
                  <a:pt x="4700016" y="1874520"/>
                </a:lnTo>
                <a:lnTo>
                  <a:pt x="4702403" y="1840992"/>
                </a:lnTo>
                <a:lnTo>
                  <a:pt x="4706112" y="17891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8460740" y="2389123"/>
            <a:ext cx="532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3200"/>
                </a:solidFill>
                <a:latin typeface="Arial"/>
                <a:cs typeface="Arial"/>
              </a:rPr>
              <a:t>PDM</a:t>
            </a:r>
            <a:endParaRPr sz="1800">
              <a:latin typeface="Arial"/>
              <a:cs typeface="Arial"/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7732" y="569467"/>
            <a:ext cx="196786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i="1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600" i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22340" y="587755"/>
            <a:ext cx="20135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Project</a:t>
            </a:r>
            <a:r>
              <a:rPr sz="1600" b="1" i="1" spc="-25" dirty="0">
                <a:solidFill>
                  <a:srgbClr val="656599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Management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981200"/>
            <a:ext cx="8232648" cy="7924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3139" y="1148588"/>
            <a:ext cx="72339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Software</a:t>
            </a:r>
            <a:r>
              <a:rPr sz="3600" spc="-95" dirty="0"/>
              <a:t> </a:t>
            </a:r>
            <a:r>
              <a:rPr sz="3600" spc="-5" dirty="0"/>
              <a:t>Project</a:t>
            </a:r>
            <a:r>
              <a:rPr sz="3600" spc="-30" dirty="0"/>
              <a:t> </a:t>
            </a:r>
            <a:r>
              <a:rPr sz="3600" spc="-5" dirty="0"/>
              <a:t>Management</a:t>
            </a:r>
            <a:r>
              <a:rPr sz="3600" spc="-25" dirty="0"/>
              <a:t> </a:t>
            </a:r>
            <a:r>
              <a:rPr sz="3600" spc="-5" dirty="0"/>
              <a:t>(3)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93139" y="2078227"/>
            <a:ext cx="7750175" cy="39909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Clr>
                <a:srgbClr val="00007C"/>
              </a:buClr>
              <a:buSzPct val="75000"/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2800" spc="-5" dirty="0">
                <a:latin typeface="Arial MT"/>
                <a:cs typeface="Arial MT"/>
              </a:rPr>
              <a:t>Primary </a:t>
            </a:r>
            <a:r>
              <a:rPr sz="2800" dirty="0">
                <a:latin typeface="Arial MT"/>
                <a:cs typeface="Arial MT"/>
              </a:rPr>
              <a:t>causes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software runaway</a:t>
            </a:r>
            <a:endParaRPr sz="2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1935"/>
              </a:spcBef>
              <a:buClr>
                <a:srgbClr val="9999CC"/>
              </a:buClr>
              <a:buSzPct val="79166"/>
              <a:buFont typeface="Times New Roman"/>
              <a:buChar char="•"/>
              <a:tabLst>
                <a:tab pos="756285" algn="l"/>
                <a:tab pos="756920" algn="l"/>
              </a:tabLst>
            </a:pPr>
            <a:r>
              <a:rPr sz="2400" dirty="0">
                <a:latin typeface="Arial MT"/>
                <a:cs typeface="Arial MT"/>
              </a:rPr>
              <a:t>Project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Objectives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not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fully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specified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1730"/>
              </a:spcBef>
              <a:buClr>
                <a:srgbClr val="9999CC"/>
              </a:buClr>
              <a:buSzPct val="79166"/>
              <a:buFont typeface="Times New Roman"/>
              <a:buChar char="•"/>
              <a:tabLst>
                <a:tab pos="756285" algn="l"/>
                <a:tab pos="756920" algn="l"/>
              </a:tabLst>
            </a:pPr>
            <a:r>
              <a:rPr sz="2400" dirty="0">
                <a:latin typeface="Arial MT"/>
                <a:cs typeface="Arial MT"/>
              </a:rPr>
              <a:t>Bad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planning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estimating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1730"/>
              </a:spcBef>
              <a:buClr>
                <a:srgbClr val="9999CC"/>
              </a:buClr>
              <a:buSzPct val="79166"/>
              <a:buFont typeface="Times New Roman"/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Technology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new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to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organization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1725"/>
              </a:spcBef>
              <a:buClr>
                <a:srgbClr val="9999CC"/>
              </a:buClr>
              <a:buSzPct val="79166"/>
              <a:buFont typeface="Times New Roman"/>
              <a:buChar char="•"/>
              <a:tabLst>
                <a:tab pos="756285" algn="l"/>
                <a:tab pos="756920" algn="l"/>
              </a:tabLst>
            </a:pPr>
            <a:r>
              <a:rPr sz="2400" dirty="0">
                <a:latin typeface="Arial MT"/>
                <a:cs typeface="Arial MT"/>
              </a:rPr>
              <a:t>Inadequate/No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project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management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methodology</a:t>
            </a:r>
            <a:endParaRPr sz="2400">
              <a:latin typeface="Arial MT"/>
              <a:cs typeface="Arial MT"/>
            </a:endParaRPr>
          </a:p>
          <a:p>
            <a:pPr marL="756285" lvl="1" indent="-287655">
              <a:lnSpc>
                <a:spcPct val="100000"/>
              </a:lnSpc>
              <a:spcBef>
                <a:spcPts val="1730"/>
              </a:spcBef>
              <a:buClr>
                <a:srgbClr val="9999CC"/>
              </a:buClr>
              <a:buSzPct val="79166"/>
              <a:buFont typeface="Times New Roman"/>
              <a:buChar char="•"/>
              <a:tabLst>
                <a:tab pos="756285" algn="l"/>
                <a:tab pos="756920" algn="l"/>
              </a:tabLst>
            </a:pPr>
            <a:r>
              <a:rPr sz="2400" dirty="0">
                <a:latin typeface="Arial MT"/>
                <a:cs typeface="Arial MT"/>
              </a:rPr>
              <a:t>Insufficient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senior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staff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team</a:t>
            </a:r>
            <a:endParaRPr sz="2400">
              <a:latin typeface="Arial MT"/>
              <a:cs typeface="Arial MT"/>
            </a:endParaRPr>
          </a:p>
          <a:p>
            <a:pPr marL="756285" lvl="1" indent="-287655">
              <a:lnSpc>
                <a:spcPct val="100000"/>
              </a:lnSpc>
              <a:spcBef>
                <a:spcPts val="1730"/>
              </a:spcBef>
              <a:buClr>
                <a:srgbClr val="9999CC"/>
              </a:buClr>
              <a:buSzPct val="79166"/>
              <a:buFont typeface="Times New Roman"/>
              <a:buChar char="•"/>
              <a:tabLst>
                <a:tab pos="756285" algn="l"/>
                <a:tab pos="756920" algn="l"/>
              </a:tabLst>
            </a:pPr>
            <a:r>
              <a:rPr sz="2400" dirty="0">
                <a:latin typeface="Arial MT"/>
                <a:cs typeface="Arial MT"/>
              </a:rPr>
              <a:t>Poor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performance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by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Supplier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hardware/software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7732" y="569467"/>
            <a:ext cx="196786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i="1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600" i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22340" y="587755"/>
            <a:ext cx="20135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Project</a:t>
            </a:r>
            <a:r>
              <a:rPr sz="1600" b="1" i="1" spc="-25" dirty="0">
                <a:solidFill>
                  <a:srgbClr val="656599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Management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981200"/>
            <a:ext cx="8232648" cy="7924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50539" y="724916"/>
            <a:ext cx="292925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5" dirty="0"/>
              <a:t>Network</a:t>
            </a:r>
            <a:r>
              <a:rPr spc="-160" dirty="0"/>
              <a:t> </a:t>
            </a:r>
            <a:r>
              <a:rPr spc="-10" dirty="0"/>
              <a:t>model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0739" y="1090676"/>
            <a:ext cx="702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CPM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0739" y="1459483"/>
            <a:ext cx="8420100" cy="53263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-5" dirty="0">
                <a:latin typeface="Arial MT"/>
                <a:cs typeface="Arial MT"/>
              </a:rPr>
              <a:t>represents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3232FF"/>
                </a:solidFill>
                <a:latin typeface="Arial MT"/>
                <a:cs typeface="Arial MT"/>
              </a:rPr>
              <a:t>activities</a:t>
            </a:r>
            <a:r>
              <a:rPr sz="2000" spc="80" dirty="0">
                <a:solidFill>
                  <a:srgbClr val="3232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3200"/>
                </a:solidFill>
                <a:latin typeface="Arial MT"/>
                <a:cs typeface="Arial MT"/>
              </a:rPr>
              <a:t>links</a:t>
            </a:r>
            <a:r>
              <a:rPr sz="2000" spc="5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(</a:t>
            </a:r>
            <a:r>
              <a:rPr sz="2000" spc="-10" dirty="0">
                <a:solidFill>
                  <a:srgbClr val="FF3200"/>
                </a:solidFill>
                <a:latin typeface="Arial MT"/>
                <a:cs typeface="Arial MT"/>
              </a:rPr>
              <a:t>arrowed </a:t>
            </a:r>
            <a:r>
              <a:rPr sz="2000" spc="-5" dirty="0">
                <a:solidFill>
                  <a:srgbClr val="FF3200"/>
                </a:solidFill>
                <a:latin typeface="Arial MT"/>
                <a:cs typeface="Arial MT"/>
              </a:rPr>
              <a:t>lines</a:t>
            </a:r>
            <a:r>
              <a:rPr sz="2000" spc="-5" dirty="0">
                <a:latin typeface="Arial MT"/>
                <a:cs typeface="Arial MT"/>
              </a:rPr>
              <a:t>)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graph</a:t>
            </a:r>
            <a:endParaRPr sz="20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-10" dirty="0">
                <a:solidFill>
                  <a:srgbClr val="3232FF"/>
                </a:solidFill>
                <a:latin typeface="Arial MT"/>
                <a:cs typeface="Arial MT"/>
              </a:rPr>
              <a:t>nodes</a:t>
            </a:r>
            <a:r>
              <a:rPr sz="2000" spc="5" dirty="0">
                <a:solidFill>
                  <a:srgbClr val="3232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(</a:t>
            </a:r>
            <a:r>
              <a:rPr sz="2000" spc="-5" dirty="0">
                <a:solidFill>
                  <a:srgbClr val="3232FF"/>
                </a:solidFill>
                <a:latin typeface="Arial MT"/>
                <a:cs typeface="Arial MT"/>
              </a:rPr>
              <a:t>circles</a:t>
            </a:r>
            <a:r>
              <a:rPr sz="2000" spc="-5" dirty="0">
                <a:latin typeface="Arial MT"/>
                <a:cs typeface="Arial MT"/>
              </a:rPr>
              <a:t>) represent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FF3200"/>
                </a:solidFill>
                <a:latin typeface="Arial MT"/>
                <a:cs typeface="Arial MT"/>
              </a:rPr>
              <a:t>events</a:t>
            </a:r>
            <a:r>
              <a:rPr sz="2000" spc="35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of activities</a:t>
            </a:r>
            <a:r>
              <a:rPr sz="2000" spc="75" dirty="0"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3200"/>
                </a:solidFill>
                <a:latin typeface="Arial MT"/>
                <a:cs typeface="Arial MT"/>
              </a:rPr>
              <a:t>start</a:t>
            </a:r>
            <a:r>
              <a:rPr sz="2000" spc="-30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and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3200"/>
                </a:solidFill>
                <a:latin typeface="Arial MT"/>
                <a:cs typeface="Arial MT"/>
              </a:rPr>
              <a:t>finish</a:t>
            </a:r>
            <a:r>
              <a:rPr sz="2000" spc="-5" dirty="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ts val="2390"/>
              </a:lnSpc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Rules</a:t>
            </a:r>
            <a:r>
              <a:rPr sz="20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for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 CPM</a:t>
            </a:r>
            <a:r>
              <a:rPr sz="20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network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construction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870"/>
              </a:lnSpc>
            </a:pPr>
            <a:r>
              <a:rPr sz="2400" b="1" spc="-5" dirty="0">
                <a:solidFill>
                  <a:srgbClr val="9999CC"/>
                </a:solidFill>
                <a:latin typeface="Arial"/>
                <a:cs typeface="Arial"/>
              </a:rPr>
              <a:t>Nodes</a:t>
            </a:r>
            <a:r>
              <a:rPr sz="2000" b="1" spc="-5" dirty="0">
                <a:solidFill>
                  <a:srgbClr val="FF3200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356870" marR="176530" indent="-344805">
              <a:lnSpc>
                <a:spcPct val="100000"/>
              </a:lnSpc>
              <a:spcBef>
                <a:spcPts val="15"/>
              </a:spcBef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-10" dirty="0">
                <a:latin typeface="Arial MT"/>
                <a:cs typeface="Arial MT"/>
              </a:rPr>
              <a:t>A</a:t>
            </a:r>
            <a:r>
              <a:rPr sz="2000" spc="-1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project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network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may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have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3200"/>
                </a:solidFill>
                <a:latin typeface="Arial MT"/>
                <a:cs typeface="Arial MT"/>
              </a:rPr>
              <a:t>only</a:t>
            </a:r>
            <a:r>
              <a:rPr sz="2000" spc="5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3200"/>
                </a:solidFill>
                <a:latin typeface="Arial MT"/>
                <a:cs typeface="Arial MT"/>
              </a:rPr>
              <a:t>o</a:t>
            </a:r>
            <a:r>
              <a:rPr sz="2000" spc="-5" dirty="0">
                <a:solidFill>
                  <a:srgbClr val="FF3200"/>
                </a:solidFill>
                <a:latin typeface="Arial MT"/>
                <a:cs typeface="Arial MT"/>
              </a:rPr>
              <a:t>ne</a:t>
            </a:r>
            <a:r>
              <a:rPr sz="2000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3200"/>
                </a:solidFill>
                <a:latin typeface="Arial MT"/>
                <a:cs typeface="Arial MT"/>
              </a:rPr>
              <a:t>start</a:t>
            </a:r>
            <a:r>
              <a:rPr sz="2000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3200"/>
                </a:solidFill>
                <a:latin typeface="Arial MT"/>
                <a:cs typeface="Arial MT"/>
              </a:rPr>
              <a:t>node</a:t>
            </a:r>
            <a:r>
              <a:rPr sz="2000" spc="15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</a:t>
            </a:r>
            <a:r>
              <a:rPr sz="2000" spc="-5" dirty="0">
                <a:solidFill>
                  <a:srgbClr val="FF3200"/>
                </a:solidFill>
                <a:latin typeface="Arial MT"/>
                <a:cs typeface="Arial MT"/>
              </a:rPr>
              <a:t>node</a:t>
            </a:r>
            <a:r>
              <a:rPr sz="2000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3200"/>
                </a:solidFill>
                <a:latin typeface="Arial MT"/>
                <a:cs typeface="Arial MT"/>
              </a:rPr>
              <a:t>1</a:t>
            </a:r>
            <a:r>
              <a:rPr sz="2000" spc="-5" dirty="0">
                <a:latin typeface="Arial MT"/>
                <a:cs typeface="Arial MT"/>
              </a:rPr>
              <a:t>) that  </a:t>
            </a:r>
            <a:r>
              <a:rPr sz="2000" spc="-10" dirty="0">
                <a:latin typeface="Arial MT"/>
                <a:cs typeface="Arial MT"/>
              </a:rPr>
              <a:t>designates </a:t>
            </a:r>
            <a:r>
              <a:rPr sz="2000" spc="-5" dirty="0">
                <a:latin typeface="Arial MT"/>
                <a:cs typeface="Arial MT"/>
              </a:rPr>
              <a:t>the </a:t>
            </a:r>
            <a:r>
              <a:rPr sz="2000" spc="-10" dirty="0">
                <a:latin typeface="Arial MT"/>
                <a:cs typeface="Arial MT"/>
              </a:rPr>
              <a:t>points at which </a:t>
            </a:r>
            <a:r>
              <a:rPr sz="2000" spc="-5" dirty="0">
                <a:latin typeface="Arial MT"/>
                <a:cs typeface="Arial MT"/>
              </a:rPr>
              <a:t>the project may </a:t>
            </a:r>
            <a:r>
              <a:rPr sz="2000" dirty="0">
                <a:latin typeface="Arial MT"/>
                <a:cs typeface="Arial MT"/>
              </a:rPr>
              <a:t>start. </a:t>
            </a:r>
            <a:r>
              <a:rPr sz="2000" spc="-10" dirty="0">
                <a:latin typeface="Arial MT"/>
                <a:cs typeface="Arial MT"/>
              </a:rPr>
              <a:t>All </a:t>
            </a:r>
            <a:r>
              <a:rPr sz="2000" spc="-10" dirty="0">
                <a:solidFill>
                  <a:srgbClr val="0000FF"/>
                </a:solidFill>
                <a:latin typeface="Arial MT"/>
                <a:cs typeface="Arial MT"/>
              </a:rPr>
              <a:t>activities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coming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from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that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node</a:t>
            </a:r>
            <a:r>
              <a:rPr sz="2000" spc="40" dirty="0">
                <a:latin typeface="Arial MT"/>
                <a:cs typeface="Arial MT"/>
              </a:rPr>
              <a:t> </a:t>
            </a:r>
            <a:r>
              <a:rPr sz="2000" spc="5" dirty="0">
                <a:solidFill>
                  <a:srgbClr val="0000FF"/>
                </a:solidFill>
                <a:latin typeface="Arial MT"/>
                <a:cs typeface="Arial MT"/>
              </a:rPr>
              <a:t>may</a:t>
            </a:r>
            <a:r>
              <a:rPr sz="20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start</a:t>
            </a:r>
            <a:r>
              <a:rPr sz="20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Arial MT"/>
                <a:cs typeface="Arial MT"/>
              </a:rPr>
              <a:t>immediately;</a:t>
            </a:r>
            <a:r>
              <a:rPr sz="2000" spc="7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resources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are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available.</a:t>
            </a:r>
            <a:endParaRPr sz="2000">
              <a:latin typeface="Arial MT"/>
              <a:cs typeface="Arial MT"/>
            </a:endParaRPr>
          </a:p>
          <a:p>
            <a:pPr marL="356870" marR="5080" indent="-344805">
              <a:lnSpc>
                <a:spcPct val="100000"/>
              </a:lnSpc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-5" dirty="0">
                <a:latin typeface="Arial MT"/>
                <a:cs typeface="Arial MT"/>
              </a:rPr>
              <a:t>Network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may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have</a:t>
            </a:r>
            <a:r>
              <a:rPr sz="2000" spc="45" dirty="0"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FF3200"/>
                </a:solidFill>
                <a:latin typeface="Arial MT"/>
                <a:cs typeface="Arial MT"/>
              </a:rPr>
              <a:t>only</a:t>
            </a:r>
            <a:r>
              <a:rPr sz="2000" spc="25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3200"/>
                </a:solidFill>
                <a:latin typeface="Arial MT"/>
                <a:cs typeface="Arial MT"/>
              </a:rPr>
              <a:t>one</a:t>
            </a:r>
            <a:r>
              <a:rPr sz="2000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3200"/>
                </a:solidFill>
                <a:latin typeface="Arial MT"/>
                <a:cs typeface="Arial MT"/>
              </a:rPr>
              <a:t>end</a:t>
            </a:r>
            <a:r>
              <a:rPr sz="2000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3200"/>
                </a:solidFill>
                <a:latin typeface="Arial MT"/>
                <a:cs typeface="Arial MT"/>
              </a:rPr>
              <a:t>node</a:t>
            </a:r>
            <a:r>
              <a:rPr sz="2000" spc="-5" dirty="0">
                <a:latin typeface="Arial MT"/>
                <a:cs typeface="Arial MT"/>
              </a:rPr>
              <a:t>;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designates the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completion</a:t>
            </a:r>
            <a:r>
              <a:rPr sz="2000" spc="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of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project and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project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may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0000FF"/>
                </a:solidFill>
                <a:latin typeface="Arial MT"/>
                <a:cs typeface="Arial MT"/>
              </a:rPr>
              <a:t>only</a:t>
            </a:r>
            <a:r>
              <a:rPr sz="2000" spc="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finish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 once</a:t>
            </a:r>
            <a:r>
              <a:rPr sz="2000" spc="-5" dirty="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-10" dirty="0">
                <a:solidFill>
                  <a:srgbClr val="0000FF"/>
                </a:solidFill>
                <a:latin typeface="Arial MT"/>
                <a:cs typeface="Arial MT"/>
              </a:rPr>
              <a:t>Nodes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are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3200"/>
                </a:solidFill>
                <a:latin typeface="Arial MT"/>
                <a:cs typeface="Arial MT"/>
              </a:rPr>
              <a:t>events</a:t>
            </a:r>
            <a:r>
              <a:rPr sz="2000" spc="40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3200"/>
                </a:solidFill>
                <a:latin typeface="Arial MT"/>
                <a:cs typeface="Arial MT"/>
              </a:rPr>
              <a:t>have</a:t>
            </a:r>
            <a:r>
              <a:rPr sz="2000" spc="-5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3200"/>
                </a:solidFill>
                <a:latin typeface="Arial MT"/>
                <a:cs typeface="Arial MT"/>
              </a:rPr>
              <a:t>no</a:t>
            </a:r>
            <a:r>
              <a:rPr sz="2000" spc="-5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3200"/>
                </a:solidFill>
                <a:latin typeface="Arial MT"/>
                <a:cs typeface="Arial MT"/>
              </a:rPr>
              <a:t>duration</a:t>
            </a:r>
            <a:r>
              <a:rPr sz="2000" spc="45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(instantaneous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points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time).</a:t>
            </a:r>
            <a:endParaRPr sz="20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source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node:</a:t>
            </a:r>
            <a:r>
              <a:rPr sz="2000" b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latin typeface="Arial MT"/>
                <a:cs typeface="Arial MT"/>
              </a:rPr>
              <a:t>event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of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 project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becoming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3200"/>
                </a:solidFill>
                <a:latin typeface="Arial MT"/>
                <a:cs typeface="Arial MT"/>
              </a:rPr>
              <a:t>ready</a:t>
            </a:r>
            <a:r>
              <a:rPr sz="2000" spc="5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3200"/>
                </a:solidFill>
                <a:latin typeface="Arial MT"/>
                <a:cs typeface="Arial MT"/>
              </a:rPr>
              <a:t>to</a:t>
            </a:r>
            <a:r>
              <a:rPr sz="2000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3200"/>
                </a:solidFill>
                <a:latin typeface="Arial MT"/>
                <a:cs typeface="Arial MT"/>
              </a:rPr>
              <a:t>start</a:t>
            </a:r>
            <a:r>
              <a:rPr sz="2000" spc="-10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and</a:t>
            </a:r>
            <a:endParaRPr sz="20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Sink node: </a:t>
            </a:r>
            <a:r>
              <a:rPr sz="2000" spc="-5" dirty="0">
                <a:latin typeface="Arial MT"/>
                <a:cs typeface="Arial MT"/>
              </a:rPr>
              <a:t>is the event of the project becoming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3200"/>
                </a:solidFill>
                <a:latin typeface="Arial MT"/>
                <a:cs typeface="Arial MT"/>
              </a:rPr>
              <a:t>completed</a:t>
            </a:r>
            <a:r>
              <a:rPr sz="2000" spc="-5" dirty="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  <a:p>
            <a:pPr marL="356870" marR="35560" indent="-344805">
              <a:lnSpc>
                <a:spcPct val="100000"/>
              </a:lnSpc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Intermediate 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nodes</a:t>
            </a:r>
            <a:r>
              <a:rPr sz="2000" spc="-10" dirty="0">
                <a:latin typeface="Arial MT"/>
                <a:cs typeface="Arial MT"/>
              </a:rPr>
              <a:t>:</a:t>
            </a:r>
            <a:r>
              <a:rPr sz="2000" spc="-5" dirty="0">
                <a:latin typeface="Arial MT"/>
                <a:cs typeface="Arial MT"/>
              </a:rPr>
              <a:t> represent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3200"/>
                </a:solidFill>
                <a:latin typeface="Arial MT"/>
                <a:cs typeface="Arial MT"/>
              </a:rPr>
              <a:t>two</a:t>
            </a:r>
            <a:r>
              <a:rPr sz="2000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3200"/>
                </a:solidFill>
                <a:latin typeface="Arial MT"/>
                <a:cs typeface="Arial MT"/>
              </a:rPr>
              <a:t>simultaneous events</a:t>
            </a:r>
            <a:r>
              <a:rPr sz="2000" spc="30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–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event of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all activities</a:t>
            </a:r>
            <a:r>
              <a:rPr sz="2000" spc="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(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leading</a:t>
            </a:r>
            <a:r>
              <a:rPr sz="2000" b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in </a:t>
            </a:r>
            <a:r>
              <a:rPr sz="2000" spc="-10" dirty="0">
                <a:latin typeface="Arial MT"/>
                <a:cs typeface="Arial MT"/>
              </a:rPr>
              <a:t>to </a:t>
            </a:r>
            <a:r>
              <a:rPr sz="2000" spc="-5" dirty="0">
                <a:latin typeface="Arial MT"/>
                <a:cs typeface="Arial MT"/>
              </a:rPr>
              <a:t>a</a:t>
            </a:r>
            <a:r>
              <a:rPr sz="2000" spc="-10" dirty="0">
                <a:latin typeface="Arial MT"/>
                <a:cs typeface="Arial MT"/>
              </a:rPr>
              <a:t> node) having</a:t>
            </a:r>
            <a:r>
              <a:rPr sz="2000" spc="7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been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b="1" spc="-5" dirty="0">
                <a:solidFill>
                  <a:srgbClr val="FF3200"/>
                </a:solidFill>
                <a:latin typeface="Arial"/>
                <a:cs typeface="Arial"/>
              </a:rPr>
              <a:t>completed</a:t>
            </a:r>
            <a:r>
              <a:rPr sz="2000" b="1" spc="3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latin typeface="Arial MT"/>
                <a:cs typeface="Arial MT"/>
              </a:rPr>
              <a:t>and</a:t>
            </a:r>
            <a:r>
              <a:rPr sz="2000" spc="-5" dirty="0">
                <a:latin typeface="Arial MT"/>
                <a:cs typeface="Arial MT"/>
              </a:rPr>
              <a:t> the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event of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all</a:t>
            </a:r>
            <a:r>
              <a:rPr sz="2000" spc="4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activities</a:t>
            </a:r>
            <a:r>
              <a:rPr sz="2000" spc="5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(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leading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out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latin typeface="Arial MT"/>
                <a:cs typeface="Arial MT"/>
              </a:rPr>
              <a:t>of</a:t>
            </a:r>
            <a:r>
              <a:rPr sz="2000" spc="-5" dirty="0">
                <a:latin typeface="Arial MT"/>
                <a:cs typeface="Arial MT"/>
              </a:rPr>
              <a:t> that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node)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being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in</a:t>
            </a:r>
            <a:r>
              <a:rPr sz="2000" spc="-5" dirty="0">
                <a:latin typeface="Arial MT"/>
                <a:cs typeface="Arial MT"/>
              </a:rPr>
              <a:t> a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position</a:t>
            </a:r>
            <a:r>
              <a:rPr sz="2000" spc="55" dirty="0"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3200"/>
                </a:solidFill>
                <a:latin typeface="Arial MT"/>
                <a:cs typeface="Arial MT"/>
              </a:rPr>
              <a:t>to</a:t>
            </a:r>
            <a:r>
              <a:rPr sz="2000" spc="5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3200"/>
                </a:solidFill>
                <a:latin typeface="Arial MT"/>
                <a:cs typeface="Arial MT"/>
              </a:rPr>
              <a:t>be </a:t>
            </a:r>
            <a:r>
              <a:rPr sz="2000" spc="-540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2000" b="1" spc="-5" dirty="0">
                <a:solidFill>
                  <a:srgbClr val="FF3200"/>
                </a:solidFill>
                <a:latin typeface="Arial"/>
                <a:cs typeface="Arial"/>
              </a:rPr>
              <a:t>started.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865"/>
              </a:lnSpc>
            </a:pPr>
            <a:r>
              <a:rPr sz="2400" b="1" dirty="0">
                <a:solidFill>
                  <a:srgbClr val="9999CC"/>
                </a:solidFill>
                <a:latin typeface="Arial"/>
                <a:cs typeface="Arial"/>
              </a:rPr>
              <a:t>A</a:t>
            </a:r>
            <a:r>
              <a:rPr sz="2400" b="1" spc="-125" dirty="0">
                <a:solidFill>
                  <a:srgbClr val="9999C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9999CC"/>
                </a:solidFill>
                <a:latin typeface="Arial"/>
                <a:cs typeface="Arial"/>
              </a:rPr>
              <a:t>link</a:t>
            </a:r>
            <a:r>
              <a:rPr sz="2400" b="1" spc="-140" dirty="0">
                <a:solidFill>
                  <a:srgbClr val="9999CC"/>
                </a:solidFill>
                <a:latin typeface="Arial"/>
                <a:cs typeface="Arial"/>
              </a:rPr>
              <a:t> </a:t>
            </a:r>
            <a:r>
              <a:rPr sz="2000" spc="-5" dirty="0">
                <a:latin typeface="Arial MT"/>
                <a:cs typeface="Arial MT"/>
              </a:rPr>
              <a:t>represents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Arial MT"/>
                <a:cs typeface="Arial MT"/>
              </a:rPr>
              <a:t>activity</a:t>
            </a:r>
            <a:r>
              <a:rPr sz="20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(and has </a:t>
            </a:r>
            <a:r>
              <a:rPr sz="2000" spc="-10" dirty="0">
                <a:solidFill>
                  <a:srgbClr val="0000FF"/>
                </a:solidFill>
                <a:latin typeface="Arial MT"/>
                <a:cs typeface="Arial MT"/>
              </a:rPr>
              <a:t>duration</a:t>
            </a:r>
            <a:r>
              <a:rPr sz="2000" spc="-10" dirty="0">
                <a:latin typeface="Arial MT"/>
                <a:cs typeface="Arial MT"/>
              </a:rPr>
              <a:t>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7732" y="569467"/>
            <a:ext cx="196786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i="1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600" i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22340" y="587755"/>
            <a:ext cx="20135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Project</a:t>
            </a:r>
            <a:r>
              <a:rPr sz="1600" b="1" i="1" spc="-25" dirty="0">
                <a:solidFill>
                  <a:srgbClr val="656599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Management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981200"/>
            <a:ext cx="8232648" cy="7924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53000" y="2849879"/>
            <a:ext cx="4334256" cy="10668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558788" y="333400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66635" y="3129788"/>
            <a:ext cx="905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 marR="5080" indent="-7366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Program  </a:t>
            </a:r>
            <a:r>
              <a:rPr sz="1800" spc="-30" dirty="0">
                <a:solidFill>
                  <a:srgbClr val="FF3200"/>
                </a:solidFill>
                <a:latin typeface="Arial MT"/>
                <a:cs typeface="Arial MT"/>
              </a:rPr>
              <a:t>Testing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20811" y="3129788"/>
            <a:ext cx="1224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131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Arial MT"/>
                <a:cs typeface="Arial MT"/>
              </a:rPr>
              <a:t>Release</a:t>
            </a:r>
            <a:endParaRPr sz="18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tabLst>
                <a:tab pos="306070" algn="l"/>
              </a:tabLst>
            </a:pPr>
            <a:r>
              <a:rPr sz="2700" baseline="16975" dirty="0">
                <a:latin typeface="Arial MT"/>
                <a:cs typeface="Arial MT"/>
              </a:rPr>
              <a:t>4	</a:t>
            </a:r>
            <a:r>
              <a:rPr sz="1800" dirty="0"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2971" y="1779524"/>
            <a:ext cx="6289040" cy="939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Node 3 </a:t>
            </a:r>
            <a:r>
              <a:rPr sz="2000" spc="-5" dirty="0">
                <a:latin typeface="Arial MT"/>
                <a:cs typeface="Arial MT"/>
              </a:rPr>
              <a:t>is an event indicates that both “</a:t>
            </a:r>
            <a:r>
              <a:rPr sz="2000" spc="-5" dirty="0">
                <a:solidFill>
                  <a:srgbClr val="3232FF"/>
                </a:solidFill>
                <a:latin typeface="Arial MT"/>
                <a:cs typeface="Arial MT"/>
              </a:rPr>
              <a:t>Code</a:t>
            </a:r>
            <a:r>
              <a:rPr sz="2000" spc="-5" dirty="0">
                <a:latin typeface="Arial MT"/>
                <a:cs typeface="Arial MT"/>
              </a:rPr>
              <a:t>’ and </a:t>
            </a:r>
            <a:r>
              <a:rPr sz="2000" spc="-10" dirty="0">
                <a:latin typeface="Arial MT"/>
                <a:cs typeface="Arial MT"/>
              </a:rPr>
              <a:t>“</a:t>
            </a:r>
            <a:r>
              <a:rPr sz="2000" spc="-10" dirty="0">
                <a:solidFill>
                  <a:srgbClr val="3232FF"/>
                </a:solidFill>
                <a:latin typeface="Arial MT"/>
                <a:cs typeface="Arial MT"/>
              </a:rPr>
              <a:t>Data </a:t>
            </a:r>
            <a:r>
              <a:rPr sz="2000" spc="-545" dirty="0">
                <a:solidFill>
                  <a:srgbClr val="3232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232FF"/>
                </a:solidFill>
                <a:latin typeface="Arial MT"/>
                <a:cs typeface="Arial MT"/>
              </a:rPr>
              <a:t>take-on</a:t>
            </a:r>
            <a:r>
              <a:rPr sz="2000" spc="-5" dirty="0">
                <a:latin typeface="Arial MT"/>
                <a:cs typeface="Arial MT"/>
              </a:rPr>
              <a:t>”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have</a:t>
            </a:r>
            <a:r>
              <a:rPr sz="2000" spc="4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been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3200"/>
                </a:solidFill>
                <a:latin typeface="Arial MT"/>
                <a:cs typeface="Arial MT"/>
              </a:rPr>
              <a:t>completed</a:t>
            </a:r>
            <a:r>
              <a:rPr sz="2000" spc="-10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and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“</a:t>
            </a:r>
            <a:r>
              <a:rPr sz="2000" dirty="0">
                <a:solidFill>
                  <a:srgbClr val="3232FF"/>
                </a:solidFill>
                <a:latin typeface="Arial MT"/>
                <a:cs typeface="Arial MT"/>
              </a:rPr>
              <a:t>program</a:t>
            </a:r>
            <a:r>
              <a:rPr sz="2000" spc="-100" dirty="0">
                <a:solidFill>
                  <a:srgbClr val="3232FF"/>
                </a:solidFill>
                <a:latin typeface="Arial MT"/>
                <a:cs typeface="Arial MT"/>
              </a:rPr>
              <a:t> </a:t>
            </a:r>
            <a:r>
              <a:rPr sz="2000" spc="-35" dirty="0">
                <a:solidFill>
                  <a:srgbClr val="3232FF"/>
                </a:solidFill>
                <a:latin typeface="Arial MT"/>
                <a:cs typeface="Arial MT"/>
              </a:rPr>
              <a:t>Testing</a:t>
            </a:r>
            <a:r>
              <a:rPr sz="2000" spc="-35" dirty="0">
                <a:latin typeface="Arial MT"/>
                <a:cs typeface="Arial MT"/>
              </a:rPr>
              <a:t>”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can</a:t>
            </a:r>
            <a:r>
              <a:rPr sz="2000" spc="-10" dirty="0">
                <a:latin typeface="Arial MT"/>
                <a:cs typeface="Arial MT"/>
              </a:rPr>
              <a:t> be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3200"/>
                </a:solidFill>
                <a:latin typeface="Arial MT"/>
                <a:cs typeface="Arial MT"/>
              </a:rPr>
              <a:t>started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0300" y="4217923"/>
            <a:ext cx="7767320" cy="2158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Precedents</a:t>
            </a:r>
            <a:r>
              <a:rPr sz="2000" b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are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the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immediate preceding</a:t>
            </a:r>
            <a:r>
              <a:rPr sz="2000" b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activities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Arial MT"/>
                <a:cs typeface="Arial MT"/>
              </a:rPr>
              <a:t>both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activities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“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Code</a:t>
            </a:r>
            <a:r>
              <a:rPr sz="1800" dirty="0">
                <a:latin typeface="Arial MT"/>
                <a:cs typeface="Arial MT"/>
              </a:rPr>
              <a:t>’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 “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Data take-on</a:t>
            </a:r>
            <a:r>
              <a:rPr sz="1800" dirty="0">
                <a:latin typeface="Arial MT"/>
                <a:cs typeface="Arial MT"/>
              </a:rPr>
              <a:t>”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 </a:t>
            </a:r>
            <a:r>
              <a:rPr sz="1800" dirty="0">
                <a:latin typeface="Arial MT"/>
                <a:cs typeface="Arial MT"/>
              </a:rPr>
              <a:t>called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FF3200"/>
                </a:solidFill>
                <a:latin typeface="Arial"/>
                <a:cs typeface="Arial"/>
              </a:rPr>
              <a:t>Precedents</a:t>
            </a:r>
            <a:r>
              <a:rPr sz="1800" b="1" spc="-35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of</a:t>
            </a:r>
            <a:r>
              <a:rPr sz="1800" spc="484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“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program </a:t>
            </a:r>
            <a:r>
              <a:rPr sz="1800" spc="-484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0000FF"/>
                </a:solidFill>
                <a:latin typeface="Arial MT"/>
                <a:cs typeface="Arial MT"/>
              </a:rPr>
              <a:t>Testing</a:t>
            </a:r>
            <a:r>
              <a:rPr sz="1800" spc="-25" dirty="0">
                <a:latin typeface="Arial MT"/>
                <a:cs typeface="Arial MT"/>
              </a:rPr>
              <a:t>”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not</a:t>
            </a:r>
            <a:r>
              <a:rPr sz="1800" b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1800" dirty="0">
                <a:latin typeface="Arial MT"/>
                <a:cs typeface="Arial MT"/>
              </a:rPr>
              <a:t>”Release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Program”)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“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program</a:t>
            </a:r>
            <a:r>
              <a:rPr sz="1800" spc="-9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0000FF"/>
                </a:solidFill>
                <a:latin typeface="Arial MT"/>
                <a:cs typeface="Arial MT"/>
              </a:rPr>
              <a:t>Testing</a:t>
            </a:r>
            <a:r>
              <a:rPr sz="1800" spc="-25" dirty="0">
                <a:latin typeface="Arial MT"/>
                <a:cs typeface="Arial MT"/>
              </a:rPr>
              <a:t>”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b="1" spc="-5" dirty="0">
                <a:solidFill>
                  <a:srgbClr val="FF3200"/>
                </a:solidFill>
                <a:latin typeface="Arial"/>
                <a:cs typeface="Arial"/>
              </a:rPr>
              <a:t>Precedent of</a:t>
            </a:r>
            <a:r>
              <a:rPr sz="1800" b="1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”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Release</a:t>
            </a:r>
            <a:r>
              <a:rPr sz="18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Program</a:t>
            </a:r>
            <a:r>
              <a:rPr sz="1800" dirty="0">
                <a:latin typeface="Arial MT"/>
                <a:cs typeface="Arial MT"/>
              </a:rPr>
              <a:t>”.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00">
              <a:latin typeface="Arial MT"/>
              <a:cs typeface="Arial MT"/>
            </a:endParaRPr>
          </a:p>
          <a:p>
            <a:pPr marL="372110" indent="-344805">
              <a:lnSpc>
                <a:spcPct val="100000"/>
              </a:lnSpc>
              <a:buFont typeface="Wingdings"/>
              <a:buChar char=""/>
              <a:tabLst>
                <a:tab pos="372745" algn="l"/>
              </a:tabLst>
            </a:pP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Time</a:t>
            </a:r>
            <a:r>
              <a:rPr sz="2000" b="1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moves </a:t>
            </a:r>
            <a:r>
              <a:rPr sz="2000" b="1" spc="-5" dirty="0">
                <a:latin typeface="Arial"/>
                <a:cs typeface="Arial"/>
              </a:rPr>
              <a:t>from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3200"/>
                </a:solidFill>
                <a:latin typeface="Arial"/>
                <a:cs typeface="Arial"/>
              </a:rPr>
              <a:t>left</a:t>
            </a:r>
            <a:r>
              <a:rPr sz="2000" b="1" spc="-15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3200"/>
                </a:solidFill>
                <a:latin typeface="Arial"/>
                <a:cs typeface="Arial"/>
              </a:rPr>
              <a:t>to</a:t>
            </a:r>
            <a:r>
              <a:rPr sz="2000" b="1" spc="-1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3200"/>
                </a:solidFill>
                <a:latin typeface="Arial"/>
                <a:cs typeface="Arial"/>
              </a:rPr>
              <a:t>right</a:t>
            </a:r>
            <a:endParaRPr sz="2000">
              <a:latin typeface="Arial"/>
              <a:cs typeface="Arial"/>
            </a:endParaRPr>
          </a:p>
          <a:p>
            <a:pPr marL="372110" indent="-344805">
              <a:lnSpc>
                <a:spcPct val="100000"/>
              </a:lnSpc>
              <a:buFont typeface="Wingdings"/>
              <a:buChar char=""/>
              <a:tabLst>
                <a:tab pos="372745" algn="l"/>
              </a:tabLst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Nodes</a:t>
            </a:r>
            <a:r>
              <a:rPr sz="20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latin typeface="Arial"/>
                <a:cs typeface="Arial"/>
              </a:rPr>
              <a:t>are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3200"/>
                </a:solidFill>
                <a:latin typeface="Arial"/>
                <a:cs typeface="Arial"/>
              </a:rPr>
              <a:t>numbered</a:t>
            </a:r>
            <a:r>
              <a:rPr sz="2000" b="1" spc="-2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3200"/>
                </a:solidFill>
                <a:latin typeface="Arial"/>
                <a:cs typeface="Arial"/>
              </a:rPr>
              <a:t>sequentially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15644" y="1002284"/>
            <a:ext cx="12896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0000FF"/>
                </a:solidFill>
              </a:rPr>
              <a:t>Examples:</a:t>
            </a:r>
            <a:endParaRPr sz="200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7732" y="569467"/>
            <a:ext cx="196786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i="1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600" i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22340" y="587755"/>
            <a:ext cx="20135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Project</a:t>
            </a:r>
            <a:r>
              <a:rPr sz="1600" b="1" i="1" spc="-25" dirty="0">
                <a:solidFill>
                  <a:srgbClr val="656599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Management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14400" y="1002791"/>
            <a:ext cx="8583295" cy="1630680"/>
            <a:chOff x="914400" y="1002791"/>
            <a:chExt cx="8583295" cy="16306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" y="1981200"/>
              <a:ext cx="8232648" cy="7924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92040" y="1002791"/>
              <a:ext cx="4605528" cy="163067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6400291" y="2346452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2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28691" y="2346452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1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84668" y="2346452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3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86092" y="1087628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4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56268" y="2346452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5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36540" y="2154428"/>
            <a:ext cx="905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446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Code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08140" y="2139188"/>
            <a:ext cx="905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86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 MT"/>
                <a:cs typeface="Arial MT"/>
              </a:rPr>
              <a:t>Test 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55940" y="2139188"/>
            <a:ext cx="905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24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Arial MT"/>
                <a:cs typeface="Arial MT"/>
              </a:rPr>
              <a:t>Release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07227" y="2785364"/>
            <a:ext cx="400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A</a:t>
            </a:r>
            <a:r>
              <a:rPr sz="1800" spc="-1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loop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represents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impossible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sequence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8340" y="1627124"/>
            <a:ext cx="3851275" cy="451231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402590" indent="-345440">
              <a:lnSpc>
                <a:spcPct val="100000"/>
              </a:lnSpc>
              <a:spcBef>
                <a:spcPts val="820"/>
              </a:spcBef>
              <a:buFont typeface="Wingdings"/>
              <a:buChar char=""/>
              <a:tabLst>
                <a:tab pos="402590" algn="l"/>
                <a:tab pos="403225" algn="l"/>
              </a:tabLst>
            </a:pPr>
            <a:r>
              <a:rPr sz="1800" b="1" dirty="0">
                <a:latin typeface="Arial"/>
                <a:cs typeface="Arial"/>
              </a:rPr>
              <a:t>Network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may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3200"/>
                </a:solidFill>
                <a:latin typeface="Arial"/>
                <a:cs typeface="Arial"/>
              </a:rPr>
              <a:t>not</a:t>
            </a:r>
            <a:r>
              <a:rPr sz="1800" b="1" spc="-15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3200"/>
                </a:solidFill>
                <a:latin typeface="Arial"/>
                <a:cs typeface="Arial"/>
              </a:rPr>
              <a:t>contain</a:t>
            </a:r>
            <a:r>
              <a:rPr sz="1800" b="1" spc="-1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3200"/>
                </a:solidFill>
                <a:latin typeface="Arial"/>
                <a:cs typeface="Arial"/>
              </a:rPr>
              <a:t>loops</a:t>
            </a:r>
            <a:endParaRPr sz="1800">
              <a:latin typeface="Arial"/>
              <a:cs typeface="Arial"/>
            </a:endParaRPr>
          </a:p>
          <a:p>
            <a:pPr marL="356870" marR="5080" indent="-344805">
              <a:lnSpc>
                <a:spcPct val="100000"/>
              </a:lnSpc>
              <a:spcBef>
                <a:spcPts val="720"/>
              </a:spcBef>
              <a:buAutoNum type="arabicParenR"/>
              <a:tabLst>
                <a:tab pos="356870" algn="l"/>
                <a:tab pos="357505" algn="l"/>
                <a:tab pos="2691765" algn="l"/>
              </a:tabLst>
            </a:pPr>
            <a:r>
              <a:rPr sz="1800" dirty="0">
                <a:latin typeface="Arial MT"/>
                <a:cs typeface="Arial MT"/>
              </a:rPr>
              <a:t>If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know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232FF"/>
                </a:solidFill>
                <a:latin typeface="Arial MT"/>
                <a:cs typeface="Arial MT"/>
              </a:rPr>
              <a:t>#</a:t>
            </a:r>
            <a:r>
              <a:rPr sz="1800" spc="-5" dirty="0">
                <a:solidFill>
                  <a:srgbClr val="3232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232FF"/>
                </a:solidFill>
                <a:latin typeface="Arial MT"/>
                <a:cs typeface="Arial MT"/>
              </a:rPr>
              <a:t>of</a:t>
            </a:r>
            <a:r>
              <a:rPr sz="1800" spc="-5" dirty="0">
                <a:solidFill>
                  <a:srgbClr val="3232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232FF"/>
                </a:solidFill>
                <a:latin typeface="Arial MT"/>
                <a:cs typeface="Arial MT"/>
              </a:rPr>
              <a:t>times</a:t>
            </a:r>
            <a:r>
              <a:rPr sz="1800" spc="-50" dirty="0">
                <a:solidFill>
                  <a:srgbClr val="3232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232FF"/>
                </a:solidFill>
                <a:latin typeface="Arial MT"/>
                <a:cs typeface="Arial MT"/>
              </a:rPr>
              <a:t>to</a:t>
            </a:r>
            <a:r>
              <a:rPr sz="1800" spc="-5" dirty="0">
                <a:solidFill>
                  <a:srgbClr val="3232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232FF"/>
                </a:solidFill>
                <a:latin typeface="Arial MT"/>
                <a:cs typeface="Arial MT"/>
              </a:rPr>
              <a:t>repeat </a:t>
            </a:r>
            <a:r>
              <a:rPr sz="1800" spc="-484" dirty="0">
                <a:solidFill>
                  <a:srgbClr val="3232FF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 set of activities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(e.g.	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test- </a:t>
            </a:r>
            <a:r>
              <a:rPr sz="1800" spc="5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diagnose-correct</a:t>
            </a:r>
            <a:r>
              <a:rPr sz="1800" dirty="0">
                <a:latin typeface="Arial MT"/>
                <a:cs typeface="Arial MT"/>
              </a:rPr>
              <a:t>) then we can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draw that set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straight sequence</a:t>
            </a:r>
            <a:r>
              <a:rPr sz="1800" dirty="0">
                <a:latin typeface="Arial MT"/>
                <a:cs typeface="Arial MT"/>
              </a:rPr>
              <a:t>,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repeating it the appropriate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number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times.</a:t>
            </a:r>
            <a:endParaRPr sz="1800">
              <a:latin typeface="Arial MT"/>
              <a:cs typeface="Arial MT"/>
            </a:endParaRPr>
          </a:p>
          <a:p>
            <a:pPr marL="356870" marR="90170" indent="-344805">
              <a:lnSpc>
                <a:spcPct val="100000"/>
              </a:lnSpc>
              <a:buAutoNum type="arabicParenR"/>
              <a:tabLst>
                <a:tab pos="356870" algn="l"/>
                <a:tab pos="357505" algn="l"/>
              </a:tabLst>
            </a:pPr>
            <a:r>
              <a:rPr sz="1800" spc="-5" dirty="0">
                <a:latin typeface="Arial MT"/>
                <a:cs typeface="Arial MT"/>
              </a:rPr>
              <a:t>If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do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not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know</a:t>
            </a:r>
            <a:r>
              <a:rPr sz="18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FF3200"/>
                </a:solidFill>
                <a:latin typeface="Arial MT"/>
                <a:cs typeface="Arial MT"/>
              </a:rPr>
              <a:t>cannot </a:t>
            </a:r>
            <a:r>
              <a:rPr sz="1800" spc="-484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calculate the duration </a:t>
            </a:r>
            <a:r>
              <a:rPr sz="1800" dirty="0">
                <a:latin typeface="Arial MT"/>
                <a:cs typeface="Arial MT"/>
              </a:rPr>
              <a:t>of </a:t>
            </a:r>
            <a:r>
              <a:rPr sz="1800" spc="5" dirty="0">
                <a:latin typeface="Arial MT"/>
                <a:cs typeface="Arial MT"/>
              </a:rPr>
              <a:t>the 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project.</a:t>
            </a:r>
            <a:endParaRPr sz="1800">
              <a:latin typeface="Arial MT"/>
              <a:cs typeface="Arial MT"/>
            </a:endParaRPr>
          </a:p>
          <a:p>
            <a:pPr marL="88265">
              <a:lnSpc>
                <a:spcPct val="100000"/>
              </a:lnSpc>
              <a:spcBef>
                <a:spcPts val="1080"/>
              </a:spcBef>
            </a:pPr>
            <a:r>
              <a:rPr sz="1800" b="1" dirty="0">
                <a:latin typeface="Arial"/>
                <a:cs typeface="Arial"/>
              </a:rPr>
              <a:t>Network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may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3200"/>
                </a:solidFill>
                <a:latin typeface="Arial"/>
                <a:cs typeface="Arial"/>
              </a:rPr>
              <a:t>not</a:t>
            </a:r>
            <a:r>
              <a:rPr sz="1800" b="1" spc="-1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3200"/>
                </a:solidFill>
                <a:latin typeface="Arial"/>
                <a:cs typeface="Arial"/>
              </a:rPr>
              <a:t>contain</a:t>
            </a:r>
            <a:r>
              <a:rPr sz="1800" b="1" spc="-15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3200"/>
                </a:solidFill>
                <a:latin typeface="Arial"/>
                <a:cs typeface="Arial"/>
              </a:rPr>
              <a:t>dangles</a:t>
            </a:r>
            <a:endParaRPr sz="1800">
              <a:latin typeface="Arial"/>
              <a:cs typeface="Arial"/>
            </a:endParaRPr>
          </a:p>
          <a:p>
            <a:pPr marL="225425" marR="662940">
              <a:lnSpc>
                <a:spcPct val="100000"/>
              </a:lnSpc>
              <a:spcBef>
                <a:spcPts val="405"/>
              </a:spcBef>
            </a:pPr>
            <a:r>
              <a:rPr sz="1800" dirty="0">
                <a:latin typeface="Arial MT"/>
                <a:cs typeface="Arial MT"/>
              </a:rPr>
              <a:t>A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dangling activity </a:t>
            </a:r>
            <a:r>
              <a:rPr sz="1800" dirty="0">
                <a:latin typeface="Arial MT"/>
                <a:cs typeface="Arial MT"/>
              </a:rPr>
              <a:t>such </a:t>
            </a:r>
            <a:r>
              <a:rPr sz="1800" spc="5" dirty="0">
                <a:latin typeface="Arial MT"/>
                <a:cs typeface="Arial MT"/>
              </a:rPr>
              <a:t>as 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“</a:t>
            </a:r>
            <a:r>
              <a:rPr sz="1800" spc="5" dirty="0">
                <a:solidFill>
                  <a:srgbClr val="0000FF"/>
                </a:solidFill>
                <a:latin typeface="Arial MT"/>
                <a:cs typeface="Arial MT"/>
              </a:rPr>
              <a:t>Write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user manual</a:t>
            </a:r>
            <a:r>
              <a:rPr sz="1800" dirty="0">
                <a:latin typeface="Arial MT"/>
                <a:cs typeface="Arial MT"/>
              </a:rPr>
              <a:t>” cannot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exist,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would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suggest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3200"/>
                </a:solidFill>
                <a:latin typeface="Arial MT"/>
                <a:cs typeface="Arial MT"/>
              </a:rPr>
              <a:t>two </a:t>
            </a:r>
            <a:r>
              <a:rPr sz="1800" spc="-484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completion</a:t>
            </a:r>
            <a:r>
              <a:rPr sz="1800" spc="-114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FF3200"/>
                </a:solidFill>
                <a:latin typeface="Arial MT"/>
                <a:cs typeface="Arial MT"/>
              </a:rPr>
              <a:t>points</a:t>
            </a:r>
            <a:r>
              <a:rPr sz="1800" spc="5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52415" y="4928615"/>
            <a:ext cx="4602480" cy="1783079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6357620" y="5013452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2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89067" y="5013452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1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845043" y="5013452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4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19619" y="6424676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3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216643" y="5013452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5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93867" y="4821428"/>
            <a:ext cx="905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874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Arial MT"/>
                <a:cs typeface="Arial MT"/>
              </a:rPr>
              <a:t>Design 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65468" y="4809235"/>
            <a:ext cx="905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446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Code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113268" y="4809235"/>
            <a:ext cx="905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86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 MT"/>
                <a:cs typeface="Arial MT"/>
              </a:rPr>
              <a:t>Test 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7732" y="569467"/>
            <a:ext cx="196786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i="1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600" i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22340" y="587755"/>
            <a:ext cx="20135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Project</a:t>
            </a:r>
            <a:r>
              <a:rPr sz="1600" b="1" i="1" spc="-25" dirty="0">
                <a:solidFill>
                  <a:srgbClr val="656599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Management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14400" y="1706879"/>
            <a:ext cx="8232775" cy="518159"/>
            <a:chOff x="914400" y="1706879"/>
            <a:chExt cx="8232775" cy="51815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" y="1981199"/>
              <a:ext cx="8232648" cy="7924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788152" y="1706879"/>
              <a:ext cx="399415" cy="518159"/>
            </a:xfrm>
            <a:custGeom>
              <a:avLst/>
              <a:gdLst/>
              <a:ahLst/>
              <a:cxnLst/>
              <a:rect l="l" t="t" r="r" b="b"/>
              <a:pathLst>
                <a:path w="399414" h="518160">
                  <a:moveTo>
                    <a:pt x="219456" y="0"/>
                  </a:moveTo>
                  <a:lnTo>
                    <a:pt x="179832" y="0"/>
                  </a:lnTo>
                  <a:lnTo>
                    <a:pt x="158496" y="6096"/>
                  </a:lnTo>
                  <a:lnTo>
                    <a:pt x="140208" y="12192"/>
                  </a:lnTo>
                  <a:lnTo>
                    <a:pt x="103632" y="30480"/>
                  </a:lnTo>
                  <a:lnTo>
                    <a:pt x="88392" y="45720"/>
                  </a:lnTo>
                  <a:lnTo>
                    <a:pt x="73151" y="57912"/>
                  </a:lnTo>
                  <a:lnTo>
                    <a:pt x="33527" y="112775"/>
                  </a:lnTo>
                  <a:lnTo>
                    <a:pt x="15239" y="158496"/>
                  </a:lnTo>
                  <a:lnTo>
                    <a:pt x="3048" y="207264"/>
                  </a:lnTo>
                  <a:lnTo>
                    <a:pt x="0" y="231648"/>
                  </a:lnTo>
                  <a:lnTo>
                    <a:pt x="0" y="283464"/>
                  </a:lnTo>
                  <a:lnTo>
                    <a:pt x="15239" y="359664"/>
                  </a:lnTo>
                  <a:lnTo>
                    <a:pt x="33527" y="402336"/>
                  </a:lnTo>
                  <a:lnTo>
                    <a:pt x="57912" y="441960"/>
                  </a:lnTo>
                  <a:lnTo>
                    <a:pt x="88392" y="472440"/>
                  </a:lnTo>
                  <a:lnTo>
                    <a:pt x="121920" y="496824"/>
                  </a:lnTo>
                  <a:lnTo>
                    <a:pt x="161544" y="512064"/>
                  </a:lnTo>
                  <a:lnTo>
                    <a:pt x="201168" y="518160"/>
                  </a:lnTo>
                  <a:lnTo>
                    <a:pt x="222503" y="515112"/>
                  </a:lnTo>
                  <a:lnTo>
                    <a:pt x="240792" y="512064"/>
                  </a:lnTo>
                  <a:lnTo>
                    <a:pt x="251460" y="509016"/>
                  </a:lnTo>
                  <a:lnTo>
                    <a:pt x="201168" y="509016"/>
                  </a:lnTo>
                  <a:lnTo>
                    <a:pt x="179832" y="505968"/>
                  </a:lnTo>
                  <a:lnTo>
                    <a:pt x="161544" y="502920"/>
                  </a:lnTo>
                  <a:lnTo>
                    <a:pt x="143256" y="496824"/>
                  </a:lnTo>
                  <a:lnTo>
                    <a:pt x="128015" y="487680"/>
                  </a:lnTo>
                  <a:lnTo>
                    <a:pt x="109727" y="478536"/>
                  </a:lnTo>
                  <a:lnTo>
                    <a:pt x="79248" y="451104"/>
                  </a:lnTo>
                  <a:lnTo>
                    <a:pt x="42672" y="399288"/>
                  </a:lnTo>
                  <a:lnTo>
                    <a:pt x="24384" y="356616"/>
                  </a:lnTo>
                  <a:lnTo>
                    <a:pt x="9144" y="259080"/>
                  </a:lnTo>
                  <a:lnTo>
                    <a:pt x="12192" y="231648"/>
                  </a:lnTo>
                  <a:lnTo>
                    <a:pt x="18287" y="182880"/>
                  </a:lnTo>
                  <a:lnTo>
                    <a:pt x="42672" y="118872"/>
                  </a:lnTo>
                  <a:lnTo>
                    <a:pt x="67056" y="82296"/>
                  </a:lnTo>
                  <a:lnTo>
                    <a:pt x="79248" y="64008"/>
                  </a:lnTo>
                  <a:lnTo>
                    <a:pt x="109727" y="39624"/>
                  </a:lnTo>
                  <a:lnTo>
                    <a:pt x="143256" y="21336"/>
                  </a:lnTo>
                  <a:lnTo>
                    <a:pt x="182880" y="9144"/>
                  </a:lnTo>
                  <a:lnTo>
                    <a:pt x="249936" y="9144"/>
                  </a:lnTo>
                  <a:lnTo>
                    <a:pt x="240792" y="6096"/>
                  </a:lnTo>
                  <a:lnTo>
                    <a:pt x="219456" y="0"/>
                  </a:lnTo>
                  <a:close/>
                </a:path>
                <a:path w="399414" h="518160">
                  <a:moveTo>
                    <a:pt x="249936" y="9144"/>
                  </a:moveTo>
                  <a:lnTo>
                    <a:pt x="219456" y="9144"/>
                  </a:lnTo>
                  <a:lnTo>
                    <a:pt x="274320" y="27432"/>
                  </a:lnTo>
                  <a:lnTo>
                    <a:pt x="289560" y="39624"/>
                  </a:lnTo>
                  <a:lnTo>
                    <a:pt x="307848" y="51816"/>
                  </a:lnTo>
                  <a:lnTo>
                    <a:pt x="320039" y="67056"/>
                  </a:lnTo>
                  <a:lnTo>
                    <a:pt x="335280" y="82296"/>
                  </a:lnTo>
                  <a:lnTo>
                    <a:pt x="347472" y="100584"/>
                  </a:lnTo>
                  <a:lnTo>
                    <a:pt x="356615" y="118872"/>
                  </a:lnTo>
                  <a:lnTo>
                    <a:pt x="368808" y="140208"/>
                  </a:lnTo>
                  <a:lnTo>
                    <a:pt x="381000" y="182880"/>
                  </a:lnTo>
                  <a:lnTo>
                    <a:pt x="387096" y="207264"/>
                  </a:lnTo>
                  <a:lnTo>
                    <a:pt x="390144" y="231648"/>
                  </a:lnTo>
                  <a:lnTo>
                    <a:pt x="390144" y="283464"/>
                  </a:lnTo>
                  <a:lnTo>
                    <a:pt x="387096" y="307848"/>
                  </a:lnTo>
                  <a:lnTo>
                    <a:pt x="374903" y="356616"/>
                  </a:lnTo>
                  <a:lnTo>
                    <a:pt x="368808" y="377952"/>
                  </a:lnTo>
                  <a:lnTo>
                    <a:pt x="356615" y="399288"/>
                  </a:lnTo>
                  <a:lnTo>
                    <a:pt x="347472" y="417575"/>
                  </a:lnTo>
                  <a:lnTo>
                    <a:pt x="335280" y="435864"/>
                  </a:lnTo>
                  <a:lnTo>
                    <a:pt x="320039" y="451104"/>
                  </a:lnTo>
                  <a:lnTo>
                    <a:pt x="307848" y="466344"/>
                  </a:lnTo>
                  <a:lnTo>
                    <a:pt x="274320" y="487680"/>
                  </a:lnTo>
                  <a:lnTo>
                    <a:pt x="237744" y="502920"/>
                  </a:lnTo>
                  <a:lnTo>
                    <a:pt x="201168" y="509016"/>
                  </a:lnTo>
                  <a:lnTo>
                    <a:pt x="251460" y="509016"/>
                  </a:lnTo>
                  <a:lnTo>
                    <a:pt x="262127" y="505968"/>
                  </a:lnTo>
                  <a:lnTo>
                    <a:pt x="280415" y="496824"/>
                  </a:lnTo>
                  <a:lnTo>
                    <a:pt x="295656" y="484632"/>
                  </a:lnTo>
                  <a:lnTo>
                    <a:pt x="313944" y="472440"/>
                  </a:lnTo>
                  <a:lnTo>
                    <a:pt x="329184" y="457200"/>
                  </a:lnTo>
                  <a:lnTo>
                    <a:pt x="341375" y="441960"/>
                  </a:lnTo>
                  <a:lnTo>
                    <a:pt x="356615" y="423672"/>
                  </a:lnTo>
                  <a:lnTo>
                    <a:pt x="384048" y="359664"/>
                  </a:lnTo>
                  <a:lnTo>
                    <a:pt x="396239" y="310896"/>
                  </a:lnTo>
                  <a:lnTo>
                    <a:pt x="399288" y="283464"/>
                  </a:lnTo>
                  <a:lnTo>
                    <a:pt x="399288" y="231648"/>
                  </a:lnTo>
                  <a:lnTo>
                    <a:pt x="384048" y="158496"/>
                  </a:lnTo>
                  <a:lnTo>
                    <a:pt x="365760" y="112775"/>
                  </a:lnTo>
                  <a:lnTo>
                    <a:pt x="329184" y="57912"/>
                  </a:lnTo>
                  <a:lnTo>
                    <a:pt x="295656" y="30480"/>
                  </a:lnTo>
                  <a:lnTo>
                    <a:pt x="259080" y="12192"/>
                  </a:lnTo>
                  <a:lnTo>
                    <a:pt x="249936" y="91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398011" y="785876"/>
            <a:ext cx="34251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232FF"/>
                </a:solidFill>
              </a:rPr>
              <a:t>Using</a:t>
            </a:r>
            <a:r>
              <a:rPr sz="2400" spc="-50" dirty="0">
                <a:solidFill>
                  <a:srgbClr val="3232FF"/>
                </a:solidFill>
              </a:rPr>
              <a:t> </a:t>
            </a:r>
            <a:r>
              <a:rPr sz="2400" spc="-5" dirty="0">
                <a:solidFill>
                  <a:srgbClr val="3232FF"/>
                </a:solidFill>
              </a:rPr>
              <a:t>dummy</a:t>
            </a:r>
            <a:r>
              <a:rPr sz="2400" spc="-20" dirty="0">
                <a:solidFill>
                  <a:srgbClr val="3232FF"/>
                </a:solidFill>
              </a:rPr>
              <a:t> </a:t>
            </a:r>
            <a:r>
              <a:rPr sz="2400" spc="-5" dirty="0">
                <a:solidFill>
                  <a:srgbClr val="3232FF"/>
                </a:solidFill>
              </a:rPr>
              <a:t>activities</a:t>
            </a:r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5788152" y="3197351"/>
            <a:ext cx="399415" cy="518159"/>
          </a:xfrm>
          <a:custGeom>
            <a:avLst/>
            <a:gdLst/>
            <a:ahLst/>
            <a:cxnLst/>
            <a:rect l="l" t="t" r="r" b="b"/>
            <a:pathLst>
              <a:path w="399414" h="518160">
                <a:moveTo>
                  <a:pt x="219456" y="0"/>
                </a:moveTo>
                <a:lnTo>
                  <a:pt x="179832" y="0"/>
                </a:lnTo>
                <a:lnTo>
                  <a:pt x="158496" y="6096"/>
                </a:lnTo>
                <a:lnTo>
                  <a:pt x="103632" y="30480"/>
                </a:lnTo>
                <a:lnTo>
                  <a:pt x="57912" y="76200"/>
                </a:lnTo>
                <a:lnTo>
                  <a:pt x="33527" y="115824"/>
                </a:lnTo>
                <a:lnTo>
                  <a:pt x="15239" y="158496"/>
                </a:lnTo>
                <a:lnTo>
                  <a:pt x="3048" y="207263"/>
                </a:lnTo>
                <a:lnTo>
                  <a:pt x="0" y="231648"/>
                </a:lnTo>
                <a:lnTo>
                  <a:pt x="0" y="286512"/>
                </a:lnTo>
                <a:lnTo>
                  <a:pt x="15239" y="359663"/>
                </a:lnTo>
                <a:lnTo>
                  <a:pt x="33527" y="405384"/>
                </a:lnTo>
                <a:lnTo>
                  <a:pt x="57912" y="441960"/>
                </a:lnTo>
                <a:lnTo>
                  <a:pt x="88392" y="475488"/>
                </a:lnTo>
                <a:lnTo>
                  <a:pt x="121920" y="499872"/>
                </a:lnTo>
                <a:lnTo>
                  <a:pt x="140208" y="505968"/>
                </a:lnTo>
                <a:lnTo>
                  <a:pt x="161544" y="515112"/>
                </a:lnTo>
                <a:lnTo>
                  <a:pt x="179832" y="518160"/>
                </a:lnTo>
                <a:lnTo>
                  <a:pt x="222503" y="518160"/>
                </a:lnTo>
                <a:lnTo>
                  <a:pt x="240792" y="512063"/>
                </a:lnTo>
                <a:lnTo>
                  <a:pt x="251460" y="509015"/>
                </a:lnTo>
                <a:lnTo>
                  <a:pt x="179832" y="509015"/>
                </a:lnTo>
                <a:lnTo>
                  <a:pt x="143256" y="496824"/>
                </a:lnTo>
                <a:lnTo>
                  <a:pt x="109727" y="478536"/>
                </a:lnTo>
                <a:lnTo>
                  <a:pt x="79248" y="451103"/>
                </a:lnTo>
                <a:lnTo>
                  <a:pt x="42672" y="399288"/>
                </a:lnTo>
                <a:lnTo>
                  <a:pt x="24384" y="356615"/>
                </a:lnTo>
                <a:lnTo>
                  <a:pt x="15239" y="310896"/>
                </a:lnTo>
                <a:lnTo>
                  <a:pt x="12192" y="283463"/>
                </a:lnTo>
                <a:lnTo>
                  <a:pt x="9144" y="259080"/>
                </a:lnTo>
                <a:lnTo>
                  <a:pt x="12192" y="234696"/>
                </a:lnTo>
                <a:lnTo>
                  <a:pt x="15239" y="207263"/>
                </a:lnTo>
                <a:lnTo>
                  <a:pt x="18287" y="185927"/>
                </a:lnTo>
                <a:lnTo>
                  <a:pt x="42672" y="118872"/>
                </a:lnTo>
                <a:lnTo>
                  <a:pt x="67056" y="82296"/>
                </a:lnTo>
                <a:lnTo>
                  <a:pt x="94487" y="51815"/>
                </a:lnTo>
                <a:lnTo>
                  <a:pt x="128015" y="27432"/>
                </a:lnTo>
                <a:lnTo>
                  <a:pt x="182880" y="9144"/>
                </a:lnTo>
                <a:lnTo>
                  <a:pt x="249936" y="9144"/>
                </a:lnTo>
                <a:lnTo>
                  <a:pt x="240792" y="6096"/>
                </a:lnTo>
                <a:lnTo>
                  <a:pt x="219456" y="0"/>
                </a:lnTo>
                <a:close/>
              </a:path>
              <a:path w="399414" h="518160">
                <a:moveTo>
                  <a:pt x="249936" y="9144"/>
                </a:moveTo>
                <a:lnTo>
                  <a:pt x="219456" y="9144"/>
                </a:lnTo>
                <a:lnTo>
                  <a:pt x="274320" y="27432"/>
                </a:lnTo>
                <a:lnTo>
                  <a:pt x="289560" y="39624"/>
                </a:lnTo>
                <a:lnTo>
                  <a:pt x="307848" y="51815"/>
                </a:lnTo>
                <a:lnTo>
                  <a:pt x="320039" y="67056"/>
                </a:lnTo>
                <a:lnTo>
                  <a:pt x="335280" y="82296"/>
                </a:lnTo>
                <a:lnTo>
                  <a:pt x="347472" y="100584"/>
                </a:lnTo>
                <a:lnTo>
                  <a:pt x="356615" y="118872"/>
                </a:lnTo>
                <a:lnTo>
                  <a:pt x="368808" y="140208"/>
                </a:lnTo>
                <a:lnTo>
                  <a:pt x="374903" y="161544"/>
                </a:lnTo>
                <a:lnTo>
                  <a:pt x="387096" y="210312"/>
                </a:lnTo>
                <a:lnTo>
                  <a:pt x="390144" y="234696"/>
                </a:lnTo>
                <a:lnTo>
                  <a:pt x="390144" y="286512"/>
                </a:lnTo>
                <a:lnTo>
                  <a:pt x="387096" y="310896"/>
                </a:lnTo>
                <a:lnTo>
                  <a:pt x="381000" y="335280"/>
                </a:lnTo>
                <a:lnTo>
                  <a:pt x="368808" y="377951"/>
                </a:lnTo>
                <a:lnTo>
                  <a:pt x="356615" y="399288"/>
                </a:lnTo>
                <a:lnTo>
                  <a:pt x="347472" y="420624"/>
                </a:lnTo>
                <a:lnTo>
                  <a:pt x="335280" y="435863"/>
                </a:lnTo>
                <a:lnTo>
                  <a:pt x="320039" y="454151"/>
                </a:lnTo>
                <a:lnTo>
                  <a:pt x="307848" y="466344"/>
                </a:lnTo>
                <a:lnTo>
                  <a:pt x="289560" y="478536"/>
                </a:lnTo>
                <a:lnTo>
                  <a:pt x="274320" y="490727"/>
                </a:lnTo>
                <a:lnTo>
                  <a:pt x="219456" y="509015"/>
                </a:lnTo>
                <a:lnTo>
                  <a:pt x="251460" y="509015"/>
                </a:lnTo>
                <a:lnTo>
                  <a:pt x="295656" y="487680"/>
                </a:lnTo>
                <a:lnTo>
                  <a:pt x="329184" y="460248"/>
                </a:lnTo>
                <a:lnTo>
                  <a:pt x="341375" y="441960"/>
                </a:lnTo>
                <a:lnTo>
                  <a:pt x="356615" y="423672"/>
                </a:lnTo>
                <a:lnTo>
                  <a:pt x="374903" y="384048"/>
                </a:lnTo>
                <a:lnTo>
                  <a:pt x="396239" y="310896"/>
                </a:lnTo>
                <a:lnTo>
                  <a:pt x="399288" y="286512"/>
                </a:lnTo>
                <a:lnTo>
                  <a:pt x="399288" y="231648"/>
                </a:lnTo>
                <a:lnTo>
                  <a:pt x="384048" y="158496"/>
                </a:lnTo>
                <a:lnTo>
                  <a:pt x="365760" y="115824"/>
                </a:lnTo>
                <a:lnTo>
                  <a:pt x="329184" y="57912"/>
                </a:lnTo>
                <a:lnTo>
                  <a:pt x="295656" y="30480"/>
                </a:lnTo>
                <a:lnTo>
                  <a:pt x="259080" y="12192"/>
                </a:lnTo>
                <a:lnTo>
                  <a:pt x="249936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09564" y="185572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214616" y="2410967"/>
            <a:ext cx="399415" cy="515620"/>
          </a:xfrm>
          <a:custGeom>
            <a:avLst/>
            <a:gdLst/>
            <a:ahLst/>
            <a:cxnLst/>
            <a:rect l="l" t="t" r="r" b="b"/>
            <a:pathLst>
              <a:path w="399415" h="515619">
                <a:moveTo>
                  <a:pt x="219455" y="0"/>
                </a:moveTo>
                <a:lnTo>
                  <a:pt x="176783" y="0"/>
                </a:lnTo>
                <a:lnTo>
                  <a:pt x="158495" y="3048"/>
                </a:lnTo>
                <a:lnTo>
                  <a:pt x="121919" y="18287"/>
                </a:lnTo>
                <a:lnTo>
                  <a:pt x="88391" y="42672"/>
                </a:lnTo>
                <a:lnTo>
                  <a:pt x="33527" y="112776"/>
                </a:lnTo>
                <a:lnTo>
                  <a:pt x="15239" y="158496"/>
                </a:lnTo>
                <a:lnTo>
                  <a:pt x="3048" y="204216"/>
                </a:lnTo>
                <a:lnTo>
                  <a:pt x="0" y="231648"/>
                </a:lnTo>
                <a:lnTo>
                  <a:pt x="0" y="283464"/>
                </a:lnTo>
                <a:lnTo>
                  <a:pt x="9143" y="335280"/>
                </a:lnTo>
                <a:lnTo>
                  <a:pt x="24383" y="381000"/>
                </a:lnTo>
                <a:lnTo>
                  <a:pt x="57911" y="438912"/>
                </a:lnTo>
                <a:lnTo>
                  <a:pt x="88391" y="472440"/>
                </a:lnTo>
                <a:lnTo>
                  <a:pt x="121919" y="496824"/>
                </a:lnTo>
                <a:lnTo>
                  <a:pt x="158495" y="512064"/>
                </a:lnTo>
                <a:lnTo>
                  <a:pt x="179831" y="515112"/>
                </a:lnTo>
                <a:lnTo>
                  <a:pt x="219455" y="515112"/>
                </a:lnTo>
                <a:lnTo>
                  <a:pt x="240791" y="512064"/>
                </a:lnTo>
                <a:lnTo>
                  <a:pt x="259079" y="505968"/>
                </a:lnTo>
                <a:lnTo>
                  <a:pt x="179831" y="505968"/>
                </a:lnTo>
                <a:lnTo>
                  <a:pt x="161543" y="502920"/>
                </a:lnTo>
                <a:lnTo>
                  <a:pt x="124967" y="487680"/>
                </a:lnTo>
                <a:lnTo>
                  <a:pt x="79248" y="451104"/>
                </a:lnTo>
                <a:lnTo>
                  <a:pt x="51815" y="417576"/>
                </a:lnTo>
                <a:lnTo>
                  <a:pt x="42672" y="396240"/>
                </a:lnTo>
                <a:lnTo>
                  <a:pt x="33527" y="377952"/>
                </a:lnTo>
                <a:lnTo>
                  <a:pt x="24383" y="353568"/>
                </a:lnTo>
                <a:lnTo>
                  <a:pt x="18287" y="332232"/>
                </a:lnTo>
                <a:lnTo>
                  <a:pt x="12191" y="307848"/>
                </a:lnTo>
                <a:lnTo>
                  <a:pt x="9143" y="283464"/>
                </a:lnTo>
                <a:lnTo>
                  <a:pt x="9143" y="231648"/>
                </a:lnTo>
                <a:lnTo>
                  <a:pt x="12191" y="207264"/>
                </a:lnTo>
                <a:lnTo>
                  <a:pt x="24383" y="158496"/>
                </a:lnTo>
                <a:lnTo>
                  <a:pt x="33527" y="137160"/>
                </a:lnTo>
                <a:lnTo>
                  <a:pt x="42672" y="118872"/>
                </a:lnTo>
                <a:lnTo>
                  <a:pt x="51815" y="97536"/>
                </a:lnTo>
                <a:lnTo>
                  <a:pt x="64007" y="79248"/>
                </a:lnTo>
                <a:lnTo>
                  <a:pt x="79248" y="64008"/>
                </a:lnTo>
                <a:lnTo>
                  <a:pt x="94487" y="51816"/>
                </a:lnTo>
                <a:lnTo>
                  <a:pt x="109727" y="36576"/>
                </a:lnTo>
                <a:lnTo>
                  <a:pt x="124967" y="27432"/>
                </a:lnTo>
                <a:lnTo>
                  <a:pt x="143255" y="18287"/>
                </a:lnTo>
                <a:lnTo>
                  <a:pt x="161543" y="12192"/>
                </a:lnTo>
                <a:lnTo>
                  <a:pt x="179831" y="9144"/>
                </a:lnTo>
                <a:lnTo>
                  <a:pt x="259079" y="9144"/>
                </a:lnTo>
                <a:lnTo>
                  <a:pt x="240791" y="3048"/>
                </a:lnTo>
                <a:lnTo>
                  <a:pt x="219455" y="0"/>
                </a:lnTo>
                <a:close/>
              </a:path>
              <a:path w="399415" h="515619">
                <a:moveTo>
                  <a:pt x="259079" y="9144"/>
                </a:moveTo>
                <a:lnTo>
                  <a:pt x="219455" y="9144"/>
                </a:lnTo>
                <a:lnTo>
                  <a:pt x="237743" y="12192"/>
                </a:lnTo>
                <a:lnTo>
                  <a:pt x="256031" y="18287"/>
                </a:lnTo>
                <a:lnTo>
                  <a:pt x="274319" y="27432"/>
                </a:lnTo>
                <a:lnTo>
                  <a:pt x="320039" y="64008"/>
                </a:lnTo>
                <a:lnTo>
                  <a:pt x="332231" y="82296"/>
                </a:lnTo>
                <a:lnTo>
                  <a:pt x="344424" y="97536"/>
                </a:lnTo>
                <a:lnTo>
                  <a:pt x="365759" y="137160"/>
                </a:lnTo>
                <a:lnTo>
                  <a:pt x="381000" y="182880"/>
                </a:lnTo>
                <a:lnTo>
                  <a:pt x="390143" y="231648"/>
                </a:lnTo>
                <a:lnTo>
                  <a:pt x="390143" y="283464"/>
                </a:lnTo>
                <a:lnTo>
                  <a:pt x="381000" y="332232"/>
                </a:lnTo>
                <a:lnTo>
                  <a:pt x="365759" y="377952"/>
                </a:lnTo>
                <a:lnTo>
                  <a:pt x="344424" y="417576"/>
                </a:lnTo>
                <a:lnTo>
                  <a:pt x="320039" y="451104"/>
                </a:lnTo>
                <a:lnTo>
                  <a:pt x="304800" y="463296"/>
                </a:lnTo>
                <a:lnTo>
                  <a:pt x="289559" y="478536"/>
                </a:lnTo>
                <a:lnTo>
                  <a:pt x="271272" y="487680"/>
                </a:lnTo>
                <a:lnTo>
                  <a:pt x="256031" y="496824"/>
                </a:lnTo>
                <a:lnTo>
                  <a:pt x="237743" y="502920"/>
                </a:lnTo>
                <a:lnTo>
                  <a:pt x="219455" y="505968"/>
                </a:lnTo>
                <a:lnTo>
                  <a:pt x="259079" y="505968"/>
                </a:lnTo>
                <a:lnTo>
                  <a:pt x="295655" y="484632"/>
                </a:lnTo>
                <a:lnTo>
                  <a:pt x="326135" y="457200"/>
                </a:lnTo>
                <a:lnTo>
                  <a:pt x="365759" y="402336"/>
                </a:lnTo>
                <a:lnTo>
                  <a:pt x="384048" y="356616"/>
                </a:lnTo>
                <a:lnTo>
                  <a:pt x="396239" y="307848"/>
                </a:lnTo>
                <a:lnTo>
                  <a:pt x="399287" y="283464"/>
                </a:lnTo>
                <a:lnTo>
                  <a:pt x="399287" y="231648"/>
                </a:lnTo>
                <a:lnTo>
                  <a:pt x="384048" y="155448"/>
                </a:lnTo>
                <a:lnTo>
                  <a:pt x="365759" y="112776"/>
                </a:lnTo>
                <a:lnTo>
                  <a:pt x="341375" y="76200"/>
                </a:lnTo>
                <a:lnTo>
                  <a:pt x="310895" y="42672"/>
                </a:lnTo>
                <a:lnTo>
                  <a:pt x="277367" y="18287"/>
                </a:lnTo>
                <a:lnTo>
                  <a:pt x="259079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336028" y="255981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750807" y="3221735"/>
            <a:ext cx="399415" cy="518159"/>
          </a:xfrm>
          <a:custGeom>
            <a:avLst/>
            <a:gdLst/>
            <a:ahLst/>
            <a:cxnLst/>
            <a:rect l="l" t="t" r="r" b="b"/>
            <a:pathLst>
              <a:path w="399415" h="518160">
                <a:moveTo>
                  <a:pt x="219456" y="0"/>
                </a:moveTo>
                <a:lnTo>
                  <a:pt x="179832" y="0"/>
                </a:lnTo>
                <a:lnTo>
                  <a:pt x="158496" y="3048"/>
                </a:lnTo>
                <a:lnTo>
                  <a:pt x="103632" y="30479"/>
                </a:lnTo>
                <a:lnTo>
                  <a:pt x="73151" y="57912"/>
                </a:lnTo>
                <a:lnTo>
                  <a:pt x="33527" y="112775"/>
                </a:lnTo>
                <a:lnTo>
                  <a:pt x="15240" y="158496"/>
                </a:lnTo>
                <a:lnTo>
                  <a:pt x="3048" y="207263"/>
                </a:lnTo>
                <a:lnTo>
                  <a:pt x="0" y="231648"/>
                </a:lnTo>
                <a:lnTo>
                  <a:pt x="0" y="286512"/>
                </a:lnTo>
                <a:lnTo>
                  <a:pt x="15240" y="359663"/>
                </a:lnTo>
                <a:lnTo>
                  <a:pt x="33527" y="402336"/>
                </a:lnTo>
                <a:lnTo>
                  <a:pt x="57912" y="441960"/>
                </a:lnTo>
                <a:lnTo>
                  <a:pt x="88392" y="472439"/>
                </a:lnTo>
                <a:lnTo>
                  <a:pt x="103632" y="487679"/>
                </a:lnTo>
                <a:lnTo>
                  <a:pt x="140208" y="505967"/>
                </a:lnTo>
                <a:lnTo>
                  <a:pt x="158496" y="512063"/>
                </a:lnTo>
                <a:lnTo>
                  <a:pt x="179832" y="518160"/>
                </a:lnTo>
                <a:lnTo>
                  <a:pt x="219456" y="518160"/>
                </a:lnTo>
                <a:lnTo>
                  <a:pt x="240792" y="512063"/>
                </a:lnTo>
                <a:lnTo>
                  <a:pt x="249936" y="509015"/>
                </a:lnTo>
                <a:lnTo>
                  <a:pt x="198120" y="509015"/>
                </a:lnTo>
                <a:lnTo>
                  <a:pt x="161544" y="502919"/>
                </a:lnTo>
                <a:lnTo>
                  <a:pt x="124968" y="487679"/>
                </a:lnTo>
                <a:lnTo>
                  <a:pt x="64008" y="435863"/>
                </a:lnTo>
                <a:lnTo>
                  <a:pt x="42672" y="399288"/>
                </a:lnTo>
                <a:lnTo>
                  <a:pt x="24384" y="356615"/>
                </a:lnTo>
                <a:lnTo>
                  <a:pt x="12192" y="307848"/>
                </a:lnTo>
                <a:lnTo>
                  <a:pt x="9144" y="283463"/>
                </a:lnTo>
                <a:lnTo>
                  <a:pt x="9144" y="231648"/>
                </a:lnTo>
                <a:lnTo>
                  <a:pt x="18288" y="182879"/>
                </a:lnTo>
                <a:lnTo>
                  <a:pt x="51816" y="97536"/>
                </a:lnTo>
                <a:lnTo>
                  <a:pt x="79248" y="64008"/>
                </a:lnTo>
                <a:lnTo>
                  <a:pt x="124968" y="27431"/>
                </a:lnTo>
                <a:lnTo>
                  <a:pt x="161544" y="12191"/>
                </a:lnTo>
                <a:lnTo>
                  <a:pt x="179832" y="9143"/>
                </a:lnTo>
                <a:lnTo>
                  <a:pt x="252984" y="9143"/>
                </a:lnTo>
                <a:lnTo>
                  <a:pt x="240792" y="3048"/>
                </a:lnTo>
                <a:lnTo>
                  <a:pt x="219456" y="0"/>
                </a:lnTo>
                <a:close/>
              </a:path>
              <a:path w="399415" h="518160">
                <a:moveTo>
                  <a:pt x="252984" y="9143"/>
                </a:moveTo>
                <a:lnTo>
                  <a:pt x="219456" y="9143"/>
                </a:lnTo>
                <a:lnTo>
                  <a:pt x="274320" y="27431"/>
                </a:lnTo>
                <a:lnTo>
                  <a:pt x="304800" y="51815"/>
                </a:lnTo>
                <a:lnTo>
                  <a:pt x="335280" y="82296"/>
                </a:lnTo>
                <a:lnTo>
                  <a:pt x="356616" y="118872"/>
                </a:lnTo>
                <a:lnTo>
                  <a:pt x="374903" y="161543"/>
                </a:lnTo>
                <a:lnTo>
                  <a:pt x="387096" y="207263"/>
                </a:lnTo>
                <a:lnTo>
                  <a:pt x="390144" y="234696"/>
                </a:lnTo>
                <a:lnTo>
                  <a:pt x="390144" y="283463"/>
                </a:lnTo>
                <a:lnTo>
                  <a:pt x="387096" y="310896"/>
                </a:lnTo>
                <a:lnTo>
                  <a:pt x="381000" y="332231"/>
                </a:lnTo>
                <a:lnTo>
                  <a:pt x="374903" y="356615"/>
                </a:lnTo>
                <a:lnTo>
                  <a:pt x="356616" y="399288"/>
                </a:lnTo>
                <a:lnTo>
                  <a:pt x="332232" y="435863"/>
                </a:lnTo>
                <a:lnTo>
                  <a:pt x="304800" y="466343"/>
                </a:lnTo>
                <a:lnTo>
                  <a:pt x="274320" y="490727"/>
                </a:lnTo>
                <a:lnTo>
                  <a:pt x="237744" y="502919"/>
                </a:lnTo>
                <a:lnTo>
                  <a:pt x="198120" y="509015"/>
                </a:lnTo>
                <a:lnTo>
                  <a:pt x="249936" y="509015"/>
                </a:lnTo>
                <a:lnTo>
                  <a:pt x="295656" y="487679"/>
                </a:lnTo>
                <a:lnTo>
                  <a:pt x="341375" y="441960"/>
                </a:lnTo>
                <a:lnTo>
                  <a:pt x="365760" y="402336"/>
                </a:lnTo>
                <a:lnTo>
                  <a:pt x="384048" y="359663"/>
                </a:lnTo>
                <a:lnTo>
                  <a:pt x="396240" y="310896"/>
                </a:lnTo>
                <a:lnTo>
                  <a:pt x="399288" y="286512"/>
                </a:lnTo>
                <a:lnTo>
                  <a:pt x="399288" y="231648"/>
                </a:lnTo>
                <a:lnTo>
                  <a:pt x="384048" y="158496"/>
                </a:lnTo>
                <a:lnTo>
                  <a:pt x="365760" y="112775"/>
                </a:lnTo>
                <a:lnTo>
                  <a:pt x="341375" y="76200"/>
                </a:lnTo>
                <a:lnTo>
                  <a:pt x="310896" y="42672"/>
                </a:lnTo>
                <a:lnTo>
                  <a:pt x="277368" y="18287"/>
                </a:lnTo>
                <a:lnTo>
                  <a:pt x="259080" y="12191"/>
                </a:lnTo>
                <a:lnTo>
                  <a:pt x="252984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872219" y="337057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925056" y="1706879"/>
            <a:ext cx="2225040" cy="1811020"/>
          </a:xfrm>
          <a:custGeom>
            <a:avLst/>
            <a:gdLst/>
            <a:ahLst/>
            <a:cxnLst/>
            <a:rect l="l" t="t" r="r" b="b"/>
            <a:pathLst>
              <a:path w="2225040" h="1811020">
                <a:moveTo>
                  <a:pt x="350520" y="1143000"/>
                </a:moveTo>
                <a:lnTo>
                  <a:pt x="280416" y="1191768"/>
                </a:lnTo>
                <a:lnTo>
                  <a:pt x="307428" y="1206512"/>
                </a:lnTo>
                <a:lnTo>
                  <a:pt x="0" y="1758696"/>
                </a:lnTo>
                <a:lnTo>
                  <a:pt x="12192" y="1764792"/>
                </a:lnTo>
                <a:lnTo>
                  <a:pt x="319379" y="1213027"/>
                </a:lnTo>
                <a:lnTo>
                  <a:pt x="347472" y="1228344"/>
                </a:lnTo>
                <a:lnTo>
                  <a:pt x="348665" y="1194816"/>
                </a:lnTo>
                <a:lnTo>
                  <a:pt x="350520" y="1143000"/>
                </a:lnTo>
                <a:close/>
              </a:path>
              <a:path w="2225040" h="1811020">
                <a:moveTo>
                  <a:pt x="350520" y="783336"/>
                </a:moveTo>
                <a:lnTo>
                  <a:pt x="343547" y="734568"/>
                </a:lnTo>
                <a:lnTo>
                  <a:pt x="338328" y="697992"/>
                </a:lnTo>
                <a:lnTo>
                  <a:pt x="312724" y="715060"/>
                </a:lnTo>
                <a:lnTo>
                  <a:pt x="15240" y="292608"/>
                </a:lnTo>
                <a:lnTo>
                  <a:pt x="6096" y="298704"/>
                </a:lnTo>
                <a:lnTo>
                  <a:pt x="300139" y="723455"/>
                </a:lnTo>
                <a:lnTo>
                  <a:pt x="274320" y="740664"/>
                </a:lnTo>
                <a:lnTo>
                  <a:pt x="350520" y="783336"/>
                </a:lnTo>
                <a:close/>
              </a:path>
              <a:path w="2225040" h="1811020">
                <a:moveTo>
                  <a:pt x="1816100" y="1780032"/>
                </a:moveTo>
                <a:lnTo>
                  <a:pt x="1767840" y="1780032"/>
                </a:lnTo>
                <a:lnTo>
                  <a:pt x="1753819" y="1780032"/>
                </a:lnTo>
                <a:lnTo>
                  <a:pt x="1752600" y="1810512"/>
                </a:lnTo>
                <a:lnTo>
                  <a:pt x="1816100" y="1780032"/>
                </a:lnTo>
                <a:close/>
              </a:path>
              <a:path w="2225040" h="1811020">
                <a:moveTo>
                  <a:pt x="1816100" y="265176"/>
                </a:moveTo>
                <a:lnTo>
                  <a:pt x="1767840" y="265176"/>
                </a:lnTo>
                <a:lnTo>
                  <a:pt x="1753819" y="265176"/>
                </a:lnTo>
                <a:lnTo>
                  <a:pt x="1752600" y="295656"/>
                </a:lnTo>
                <a:lnTo>
                  <a:pt x="1816100" y="265176"/>
                </a:lnTo>
                <a:close/>
              </a:path>
              <a:path w="2225040" h="1811020">
                <a:moveTo>
                  <a:pt x="1828800" y="1773936"/>
                </a:moveTo>
                <a:lnTo>
                  <a:pt x="1755648" y="1734312"/>
                </a:lnTo>
                <a:lnTo>
                  <a:pt x="1754314" y="1767636"/>
                </a:lnTo>
                <a:lnTo>
                  <a:pt x="964565" y="1755673"/>
                </a:lnTo>
                <a:lnTo>
                  <a:pt x="630936" y="1139952"/>
                </a:lnTo>
                <a:lnTo>
                  <a:pt x="621792" y="1143000"/>
                </a:lnTo>
                <a:lnTo>
                  <a:pt x="960120" y="1761744"/>
                </a:lnTo>
                <a:lnTo>
                  <a:pt x="963168" y="1760220"/>
                </a:lnTo>
                <a:lnTo>
                  <a:pt x="963168" y="1767840"/>
                </a:lnTo>
                <a:lnTo>
                  <a:pt x="1753819" y="1779828"/>
                </a:lnTo>
                <a:lnTo>
                  <a:pt x="1767840" y="1779828"/>
                </a:lnTo>
                <a:lnTo>
                  <a:pt x="1816531" y="1779828"/>
                </a:lnTo>
                <a:lnTo>
                  <a:pt x="1828800" y="1773936"/>
                </a:lnTo>
                <a:close/>
              </a:path>
              <a:path w="2225040" h="1811020">
                <a:moveTo>
                  <a:pt x="2225040" y="231648"/>
                </a:moveTo>
                <a:lnTo>
                  <a:pt x="2221992" y="207264"/>
                </a:lnTo>
                <a:lnTo>
                  <a:pt x="2215896" y="182880"/>
                </a:lnTo>
                <a:lnTo>
                  <a:pt x="2215896" y="231648"/>
                </a:lnTo>
                <a:lnTo>
                  <a:pt x="2215896" y="283464"/>
                </a:lnTo>
                <a:lnTo>
                  <a:pt x="2200656" y="356616"/>
                </a:lnTo>
                <a:lnTo>
                  <a:pt x="2182368" y="399288"/>
                </a:lnTo>
                <a:lnTo>
                  <a:pt x="2157984" y="435864"/>
                </a:lnTo>
                <a:lnTo>
                  <a:pt x="2130552" y="466344"/>
                </a:lnTo>
                <a:lnTo>
                  <a:pt x="2081784" y="496824"/>
                </a:lnTo>
                <a:lnTo>
                  <a:pt x="2023872" y="509016"/>
                </a:lnTo>
                <a:lnTo>
                  <a:pt x="1987296" y="502920"/>
                </a:lnTo>
                <a:lnTo>
                  <a:pt x="1950720" y="487680"/>
                </a:lnTo>
                <a:lnTo>
                  <a:pt x="1889760" y="435864"/>
                </a:lnTo>
                <a:lnTo>
                  <a:pt x="1868424" y="399288"/>
                </a:lnTo>
                <a:lnTo>
                  <a:pt x="1850136" y="356616"/>
                </a:lnTo>
                <a:lnTo>
                  <a:pt x="1837944" y="307848"/>
                </a:lnTo>
                <a:lnTo>
                  <a:pt x="1834896" y="283464"/>
                </a:lnTo>
                <a:lnTo>
                  <a:pt x="1834896" y="231648"/>
                </a:lnTo>
                <a:lnTo>
                  <a:pt x="1844040" y="182880"/>
                </a:lnTo>
                <a:lnTo>
                  <a:pt x="1877568" y="97536"/>
                </a:lnTo>
                <a:lnTo>
                  <a:pt x="1905000" y="64008"/>
                </a:lnTo>
                <a:lnTo>
                  <a:pt x="1950720" y="27432"/>
                </a:lnTo>
                <a:lnTo>
                  <a:pt x="2005584" y="9144"/>
                </a:lnTo>
                <a:lnTo>
                  <a:pt x="2045208" y="9144"/>
                </a:lnTo>
                <a:lnTo>
                  <a:pt x="2100072" y="27432"/>
                </a:lnTo>
                <a:lnTo>
                  <a:pt x="2130552" y="51816"/>
                </a:lnTo>
                <a:lnTo>
                  <a:pt x="2161032" y="82296"/>
                </a:lnTo>
                <a:lnTo>
                  <a:pt x="2182368" y="118872"/>
                </a:lnTo>
                <a:lnTo>
                  <a:pt x="2200656" y="161544"/>
                </a:lnTo>
                <a:lnTo>
                  <a:pt x="2212848" y="207264"/>
                </a:lnTo>
                <a:lnTo>
                  <a:pt x="2215896" y="231648"/>
                </a:lnTo>
                <a:lnTo>
                  <a:pt x="2215896" y="182880"/>
                </a:lnTo>
                <a:lnTo>
                  <a:pt x="2200656" y="134112"/>
                </a:lnTo>
                <a:lnTo>
                  <a:pt x="2167128" y="76200"/>
                </a:lnTo>
                <a:lnTo>
                  <a:pt x="2136648" y="42672"/>
                </a:lnTo>
                <a:lnTo>
                  <a:pt x="2084832" y="12192"/>
                </a:lnTo>
                <a:lnTo>
                  <a:pt x="2075688" y="9144"/>
                </a:lnTo>
                <a:lnTo>
                  <a:pt x="2066544" y="6096"/>
                </a:lnTo>
                <a:lnTo>
                  <a:pt x="2045208" y="0"/>
                </a:lnTo>
                <a:lnTo>
                  <a:pt x="2005584" y="0"/>
                </a:lnTo>
                <a:lnTo>
                  <a:pt x="1984248" y="6096"/>
                </a:lnTo>
                <a:lnTo>
                  <a:pt x="1965960" y="12192"/>
                </a:lnTo>
                <a:lnTo>
                  <a:pt x="1929384" y="30480"/>
                </a:lnTo>
                <a:lnTo>
                  <a:pt x="1914144" y="45720"/>
                </a:lnTo>
                <a:lnTo>
                  <a:pt x="1898904" y="57912"/>
                </a:lnTo>
                <a:lnTo>
                  <a:pt x="1859280" y="112776"/>
                </a:lnTo>
                <a:lnTo>
                  <a:pt x="1840992" y="158496"/>
                </a:lnTo>
                <a:lnTo>
                  <a:pt x="1828800" y="207264"/>
                </a:lnTo>
                <a:lnTo>
                  <a:pt x="1825752" y="231648"/>
                </a:lnTo>
                <a:lnTo>
                  <a:pt x="1825752" y="257429"/>
                </a:lnTo>
                <a:lnTo>
                  <a:pt x="1755648" y="219456"/>
                </a:lnTo>
                <a:lnTo>
                  <a:pt x="1754428" y="249745"/>
                </a:lnTo>
                <a:lnTo>
                  <a:pt x="963168" y="237744"/>
                </a:lnTo>
                <a:lnTo>
                  <a:pt x="963168" y="245364"/>
                </a:lnTo>
                <a:lnTo>
                  <a:pt x="960120" y="243840"/>
                </a:lnTo>
                <a:lnTo>
                  <a:pt x="621792" y="780288"/>
                </a:lnTo>
                <a:lnTo>
                  <a:pt x="630936" y="783336"/>
                </a:lnTo>
                <a:lnTo>
                  <a:pt x="963168" y="251764"/>
                </a:lnTo>
                <a:lnTo>
                  <a:pt x="963168" y="252984"/>
                </a:lnTo>
                <a:lnTo>
                  <a:pt x="1753819" y="264972"/>
                </a:lnTo>
                <a:lnTo>
                  <a:pt x="1767840" y="264972"/>
                </a:lnTo>
                <a:lnTo>
                  <a:pt x="1816531" y="264972"/>
                </a:lnTo>
                <a:lnTo>
                  <a:pt x="1825752" y="260553"/>
                </a:lnTo>
                <a:lnTo>
                  <a:pt x="1825752" y="283464"/>
                </a:lnTo>
                <a:lnTo>
                  <a:pt x="1828800" y="310896"/>
                </a:lnTo>
                <a:lnTo>
                  <a:pt x="1840992" y="359664"/>
                </a:lnTo>
                <a:lnTo>
                  <a:pt x="1859280" y="402336"/>
                </a:lnTo>
                <a:lnTo>
                  <a:pt x="1883664" y="441960"/>
                </a:lnTo>
                <a:lnTo>
                  <a:pt x="1914144" y="472440"/>
                </a:lnTo>
                <a:lnTo>
                  <a:pt x="1947672" y="496824"/>
                </a:lnTo>
                <a:lnTo>
                  <a:pt x="1984248" y="512064"/>
                </a:lnTo>
                <a:lnTo>
                  <a:pt x="2026920" y="518160"/>
                </a:lnTo>
                <a:lnTo>
                  <a:pt x="2045208" y="515112"/>
                </a:lnTo>
                <a:lnTo>
                  <a:pt x="2066544" y="512064"/>
                </a:lnTo>
                <a:lnTo>
                  <a:pt x="2075688" y="509016"/>
                </a:lnTo>
                <a:lnTo>
                  <a:pt x="2084832" y="505968"/>
                </a:lnTo>
                <a:lnTo>
                  <a:pt x="2103120" y="496824"/>
                </a:lnTo>
                <a:lnTo>
                  <a:pt x="2136648" y="472440"/>
                </a:lnTo>
                <a:lnTo>
                  <a:pt x="2167128" y="441960"/>
                </a:lnTo>
                <a:lnTo>
                  <a:pt x="2191512" y="402336"/>
                </a:lnTo>
                <a:lnTo>
                  <a:pt x="2209800" y="359664"/>
                </a:lnTo>
                <a:lnTo>
                  <a:pt x="2221992" y="310896"/>
                </a:lnTo>
                <a:lnTo>
                  <a:pt x="2225040" y="283464"/>
                </a:lnTo>
                <a:lnTo>
                  <a:pt x="2225040" y="2316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860283" y="3196844"/>
            <a:ext cx="8902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254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D</a:t>
            </a:r>
            <a:r>
              <a:rPr sz="1800" spc="-5" dirty="0">
                <a:latin typeface="Arial MT"/>
                <a:cs typeface="Arial MT"/>
              </a:rPr>
              <a:t>:Code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software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34019" y="1672844"/>
            <a:ext cx="9912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00"/>
              </a:lnSpc>
              <a:spcBef>
                <a:spcPts val="100"/>
              </a:spcBef>
            </a:pP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C</a:t>
            </a:r>
            <a:r>
              <a:rPr sz="1800" dirty="0">
                <a:latin typeface="Arial MT"/>
                <a:cs typeface="Arial MT"/>
              </a:rPr>
              <a:t>:Place</a:t>
            </a:r>
            <a:endParaRPr sz="1800">
              <a:latin typeface="Arial MT"/>
              <a:cs typeface="Arial MT"/>
            </a:endParaRPr>
          </a:p>
          <a:p>
            <a:pPr marL="850900">
              <a:lnSpc>
                <a:spcPts val="1800"/>
              </a:lnSpc>
            </a:pPr>
            <a:r>
              <a:rPr sz="1800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68131" y="1947164"/>
            <a:ext cx="562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Arial MT"/>
                <a:cs typeface="Arial MT"/>
              </a:rPr>
              <a:t>order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84164" y="3196844"/>
            <a:ext cx="170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-37037" dirty="0">
                <a:latin typeface="Arial MT"/>
                <a:cs typeface="Arial MT"/>
              </a:rPr>
              <a:t>2</a:t>
            </a:r>
            <a:r>
              <a:rPr sz="2700" spc="-382" baseline="-37037" dirty="0"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B</a:t>
            </a:r>
            <a:r>
              <a:rPr sz="1800" u="heavy" spc="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:Desig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n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Data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27139" y="3471164"/>
            <a:ext cx="1036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Arial MT"/>
                <a:cs typeface="Arial MT"/>
              </a:rPr>
              <a:t>structures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08267" y="1752091"/>
            <a:ext cx="997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 marR="5080" indent="-9525">
              <a:lnSpc>
                <a:spcPct val="100000"/>
              </a:lnSpc>
              <a:spcBef>
                <a:spcPts val="100"/>
              </a:spcBef>
            </a:pPr>
            <a:r>
              <a:rPr sz="1800" u="sng" spc="-5" dirty="0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A</a:t>
            </a:r>
            <a:r>
              <a:rPr sz="1800" u="sng" spc="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:Spec</a:t>
            </a:r>
            <a:r>
              <a:rPr sz="1800" spc="5" dirty="0">
                <a:latin typeface="Arial MT"/>
                <a:cs typeface="Arial MT"/>
              </a:rPr>
              <a:t>ify  </a:t>
            </a:r>
            <a:r>
              <a:rPr sz="1800" spc="-5" dirty="0">
                <a:latin typeface="Arial MT"/>
                <a:cs typeface="Arial MT"/>
              </a:rPr>
              <a:t>hardware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3099" y="1154684"/>
            <a:ext cx="8745220" cy="808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" marR="508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3232FF"/>
                </a:solidFill>
                <a:latin typeface="Arial MT"/>
                <a:cs typeface="Arial MT"/>
              </a:rPr>
              <a:t>Two </a:t>
            </a:r>
            <a:r>
              <a:rPr sz="1800" dirty="0">
                <a:solidFill>
                  <a:srgbClr val="3232FF"/>
                </a:solidFill>
                <a:latin typeface="Arial MT"/>
                <a:cs typeface="Arial MT"/>
              </a:rPr>
              <a:t>paths </a:t>
            </a:r>
            <a:r>
              <a:rPr sz="1800" spc="-5" dirty="0">
                <a:latin typeface="Arial MT"/>
                <a:cs typeface="Arial MT"/>
              </a:rPr>
              <a:t>within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5" dirty="0">
                <a:latin typeface="Arial MT"/>
                <a:cs typeface="Arial MT"/>
              </a:rPr>
              <a:t>network </a:t>
            </a:r>
            <a:r>
              <a:rPr sz="1800" dirty="0">
                <a:solidFill>
                  <a:srgbClr val="3232FF"/>
                </a:solidFill>
                <a:latin typeface="Arial MT"/>
                <a:cs typeface="Arial MT"/>
              </a:rPr>
              <a:t>have a common event </a:t>
            </a:r>
            <a:r>
              <a:rPr sz="1800" dirty="0">
                <a:latin typeface="Arial MT"/>
                <a:cs typeface="Arial MT"/>
              </a:rPr>
              <a:t>although they are, in other respects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independent</a:t>
            </a:r>
            <a:r>
              <a:rPr sz="1800" dirty="0">
                <a:latin typeface="Arial MT"/>
                <a:cs typeface="Arial MT"/>
              </a:rPr>
              <a:t>,</a:t>
            </a:r>
            <a:r>
              <a:rPr sz="1800" spc="-11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logical</a:t>
            </a:r>
            <a:r>
              <a:rPr sz="1800" spc="-6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error</a:t>
            </a:r>
            <a:r>
              <a:rPr sz="18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like the following might </a:t>
            </a:r>
            <a:r>
              <a:rPr sz="1800" spc="-20" dirty="0">
                <a:latin typeface="Arial MT"/>
                <a:cs typeface="Arial MT"/>
              </a:rPr>
              <a:t>occur.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1850"/>
              </a:lnSpc>
            </a:pPr>
            <a:r>
              <a:rPr sz="1800" b="1" dirty="0">
                <a:latin typeface="Arial"/>
                <a:cs typeface="Arial"/>
              </a:rPr>
              <a:t>Practical</a:t>
            </a:r>
            <a:r>
              <a:rPr sz="1800" b="1" spc="-9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Situation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(Case1):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2139" y="1938020"/>
            <a:ext cx="4796155" cy="2961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100"/>
              </a:spcBef>
              <a:tabLst>
                <a:tab pos="987425" algn="l"/>
              </a:tabLst>
            </a:pPr>
            <a:r>
              <a:rPr sz="1800" dirty="0">
                <a:latin typeface="Arial MT"/>
                <a:cs typeface="Arial MT"/>
              </a:rPr>
              <a:t>A </a:t>
            </a:r>
            <a:r>
              <a:rPr sz="1800" spc="-1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&gt;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	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(A</a:t>
            </a:r>
            <a:r>
              <a:rPr sz="1800" spc="-1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FF3200"/>
                </a:solidFill>
                <a:latin typeface="Arial MT"/>
                <a:cs typeface="Arial MT"/>
              </a:rPr>
              <a:t>preceden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t</a:t>
            </a:r>
            <a:r>
              <a:rPr sz="1800" spc="-60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of</a:t>
            </a:r>
            <a:r>
              <a:rPr sz="1800" spc="-15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C</a:t>
            </a:r>
            <a:r>
              <a:rPr sz="1800" dirty="0">
                <a:latin typeface="Arial MT"/>
                <a:cs typeface="Arial MT"/>
              </a:rPr>
              <a:t>)</a:t>
            </a:r>
            <a:endParaRPr sz="1800">
              <a:latin typeface="Arial MT"/>
              <a:cs typeface="Arial MT"/>
            </a:endParaRPr>
          </a:p>
          <a:p>
            <a:pPr marL="73025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A,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&gt;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sz="1800" spc="-9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&amp;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precedent</a:t>
            </a:r>
            <a:r>
              <a:rPr sz="1800" spc="-40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of</a:t>
            </a:r>
            <a:r>
              <a:rPr sz="1800" spc="-25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D</a:t>
            </a:r>
            <a:r>
              <a:rPr sz="1800" spc="-5" dirty="0">
                <a:latin typeface="Arial MT"/>
                <a:cs typeface="Arial MT"/>
              </a:rPr>
              <a:t>)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dirty="0">
                <a:latin typeface="Arial"/>
                <a:cs typeface="Arial"/>
              </a:rPr>
              <a:t>Network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shows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(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incorrectly</a:t>
            </a:r>
            <a:r>
              <a:rPr sz="1800" dirty="0">
                <a:latin typeface="Arial MT"/>
                <a:cs typeface="Arial MT"/>
              </a:rPr>
              <a:t>):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A,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&gt;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Both</a:t>
            </a:r>
            <a:r>
              <a:rPr sz="18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precedent</a:t>
            </a:r>
            <a:r>
              <a:rPr sz="1800" spc="-65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of</a:t>
            </a:r>
            <a:r>
              <a:rPr sz="1800" spc="480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Both</a:t>
            </a:r>
            <a:r>
              <a:rPr sz="1800" dirty="0">
                <a:latin typeface="Arial MT"/>
                <a:cs typeface="Arial MT"/>
              </a:rPr>
              <a:t>)</a:t>
            </a:r>
            <a:endParaRPr sz="1800">
              <a:latin typeface="Arial MT"/>
              <a:cs typeface="Arial MT"/>
            </a:endParaRPr>
          </a:p>
          <a:p>
            <a:pPr marL="88900" marR="5080">
              <a:lnSpc>
                <a:spcPct val="100000"/>
              </a:lnSpc>
              <a:spcBef>
                <a:spcPts val="1080"/>
              </a:spcBef>
            </a:pPr>
            <a:r>
              <a:rPr sz="1800" spc="5" dirty="0">
                <a:latin typeface="Arial MT"/>
                <a:cs typeface="Arial MT"/>
              </a:rPr>
              <a:t>We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resolve</a:t>
            </a:r>
            <a:r>
              <a:rPr sz="18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this problem</a:t>
            </a:r>
            <a:r>
              <a:rPr sz="1800" spc="-6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by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separating</a:t>
            </a:r>
            <a:r>
              <a:rPr sz="1800" spc="-70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the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two (more or less)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independent </a:t>
            </a:r>
            <a:r>
              <a:rPr sz="1800" dirty="0">
                <a:latin typeface="Arial MT"/>
                <a:cs typeface="Arial MT"/>
              </a:rPr>
              <a:t>paths </a:t>
            </a:r>
            <a:r>
              <a:rPr sz="1800" spc="5" dirty="0">
                <a:latin typeface="Arial MT"/>
                <a:cs typeface="Arial MT"/>
              </a:rPr>
              <a:t>and 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introduce a </a:t>
            </a:r>
            <a:r>
              <a:rPr sz="1800" b="1" dirty="0">
                <a:solidFill>
                  <a:srgbClr val="FF3200"/>
                </a:solidFill>
                <a:latin typeface="Arial"/>
                <a:cs typeface="Arial"/>
              </a:rPr>
              <a:t>dummy activity </a:t>
            </a:r>
            <a:r>
              <a:rPr sz="1800" b="1" dirty="0">
                <a:latin typeface="Arial"/>
                <a:cs typeface="Arial"/>
              </a:rPr>
              <a:t>to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link broken </a:t>
            </a:r>
            <a:r>
              <a:rPr sz="1800" b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event </a:t>
            </a:r>
            <a:r>
              <a:rPr sz="1800" spc="-5" dirty="0">
                <a:latin typeface="Arial MT"/>
                <a:cs typeface="Arial MT"/>
              </a:rPr>
              <a:t>(3). This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effectively breaks </a:t>
            </a:r>
            <a:r>
              <a:rPr sz="1800" dirty="0">
                <a:latin typeface="Arial MT"/>
                <a:cs typeface="Arial MT"/>
              </a:rPr>
              <a:t>unwanted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link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between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“design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data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structure”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and 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“place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order”.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17539" y="3836923"/>
            <a:ext cx="33039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 MT"/>
                <a:cs typeface="Arial MT"/>
              </a:rPr>
              <a:t>Two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paths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with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common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node.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5102352"/>
            <a:ext cx="4876800" cy="1267968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1395475" y="523290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32251" y="5232907"/>
            <a:ext cx="1817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76400" algn="l"/>
              </a:tabLst>
            </a:pP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3	</a:t>
            </a:r>
            <a:r>
              <a:rPr sz="1800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568700" y="5278628"/>
            <a:ext cx="562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Arial MT"/>
                <a:cs typeface="Arial MT"/>
              </a:rPr>
              <a:t>order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852676" y="5004307"/>
            <a:ext cx="2296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3025">
              <a:lnSpc>
                <a:spcPct val="100000"/>
              </a:lnSpc>
              <a:spcBef>
                <a:spcPts val="100"/>
              </a:spcBef>
              <a:tabLst>
                <a:tab pos="1706880" algn="l"/>
              </a:tabLst>
            </a:pPr>
            <a:r>
              <a:rPr sz="1800" dirty="0">
                <a:latin typeface="Arial MT"/>
                <a:cs typeface="Arial MT"/>
              </a:rPr>
              <a:t>Specify	</a:t>
            </a:r>
            <a:r>
              <a:rPr sz="1800" spc="5" dirty="0">
                <a:latin typeface="Arial MT"/>
                <a:cs typeface="Arial MT"/>
              </a:rPr>
              <a:t>Place  </a:t>
            </a:r>
            <a:r>
              <a:rPr sz="1800" spc="-5" dirty="0">
                <a:latin typeface="Arial MT"/>
                <a:cs typeface="Arial MT"/>
              </a:rPr>
              <a:t>hardware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94179" y="608330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888484" y="609244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730244" y="5842507"/>
            <a:ext cx="8902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494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Code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software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904492" y="5842507"/>
            <a:ext cx="12814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 marR="5080" indent="-1524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Arial MT"/>
                <a:cs typeface="Arial MT"/>
              </a:rPr>
              <a:t>Desig</a:t>
            </a:r>
            <a:r>
              <a:rPr sz="1800" dirty="0">
                <a:latin typeface="Arial MT"/>
                <a:cs typeface="Arial MT"/>
              </a:rPr>
              <a:t>n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Data  </a:t>
            </a:r>
            <a:r>
              <a:rPr sz="1800" spc="5" dirty="0">
                <a:latin typeface="Arial MT"/>
                <a:cs typeface="Arial MT"/>
              </a:rPr>
              <a:t>structures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227323" y="6092444"/>
            <a:ext cx="281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FF3200"/>
                </a:solidFill>
                <a:latin typeface="Arial MT"/>
                <a:cs typeface="Arial MT"/>
              </a:rPr>
              <a:t>3a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821939" y="5528564"/>
            <a:ext cx="781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Arial MT"/>
                <a:cs typeface="Arial MT"/>
              </a:rPr>
              <a:t>dummy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587500" y="6519164"/>
            <a:ext cx="3797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 MT"/>
                <a:cs typeface="Arial MT"/>
              </a:rPr>
              <a:t>Two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paths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linked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dummy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activity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7732" y="569467"/>
            <a:ext cx="196786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i="1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600" i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22340" y="587755"/>
            <a:ext cx="20135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Project</a:t>
            </a:r>
            <a:r>
              <a:rPr sz="1600" b="1" i="1" spc="-25" dirty="0">
                <a:solidFill>
                  <a:srgbClr val="656599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Management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981200"/>
            <a:ext cx="8232648" cy="7924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16939" y="816356"/>
            <a:ext cx="82677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6870" algn="l"/>
                <a:tab pos="357505" algn="l"/>
              </a:tabLst>
            </a:pPr>
            <a:r>
              <a:rPr sz="1800" b="1" dirty="0">
                <a:solidFill>
                  <a:srgbClr val="3232FF"/>
                </a:solidFill>
                <a:latin typeface="Arial"/>
                <a:cs typeface="Arial"/>
              </a:rPr>
              <a:t>Dummy</a:t>
            </a:r>
            <a:r>
              <a:rPr sz="1800" b="1" spc="-85" dirty="0">
                <a:solidFill>
                  <a:srgbClr val="3232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232FF"/>
                </a:solidFill>
                <a:latin typeface="Arial"/>
                <a:cs typeface="Arial"/>
              </a:rPr>
              <a:t>activities</a:t>
            </a:r>
            <a:r>
              <a:rPr sz="1800" dirty="0">
                <a:latin typeface="Arial MT"/>
                <a:cs typeface="Arial MT"/>
              </a:rPr>
              <a:t>,</a:t>
            </a:r>
            <a:r>
              <a:rPr sz="1800" spc="-5" dirty="0">
                <a:latin typeface="Arial MT"/>
                <a:cs typeface="Arial MT"/>
              </a:rPr>
              <a:t> shown as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dotted</a:t>
            </a:r>
            <a:r>
              <a:rPr sz="1800" spc="-40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lines</a:t>
            </a:r>
            <a:r>
              <a:rPr sz="1800" spc="-35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network diagram,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have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zero </a:t>
            </a:r>
            <a:r>
              <a:rPr sz="1800" spc="-484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duration</a:t>
            </a:r>
            <a:r>
              <a:rPr sz="1800" spc="-65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no</a:t>
            </a:r>
            <a:r>
              <a:rPr sz="1800" spc="5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resources</a:t>
            </a:r>
            <a:r>
              <a:rPr sz="1800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 marL="356870" marR="375285" indent="-344805">
              <a:lnSpc>
                <a:spcPct val="100000"/>
              </a:lnSpc>
              <a:buFont typeface="Wingdings"/>
              <a:buChar char=""/>
              <a:tabLst>
                <a:tab pos="356870" algn="l"/>
                <a:tab pos="357505" algn="l"/>
              </a:tabLst>
            </a:pPr>
            <a:r>
              <a:rPr sz="1800" b="1" dirty="0">
                <a:latin typeface="Arial"/>
                <a:cs typeface="Arial"/>
              </a:rPr>
              <a:t>Case </a:t>
            </a:r>
            <a:r>
              <a:rPr sz="1800" b="1" spc="-5" dirty="0">
                <a:latin typeface="Arial"/>
                <a:cs typeface="Arial"/>
              </a:rPr>
              <a:t>2: </a:t>
            </a:r>
            <a:r>
              <a:rPr sz="1800" spc="-5" dirty="0">
                <a:latin typeface="Arial MT"/>
                <a:cs typeface="Arial MT"/>
              </a:rPr>
              <a:t>The </a:t>
            </a:r>
            <a:r>
              <a:rPr sz="1800" b="1" dirty="0">
                <a:latin typeface="Arial"/>
                <a:cs typeface="Arial"/>
              </a:rPr>
              <a:t>use of a dummy </a:t>
            </a:r>
            <a:r>
              <a:rPr sz="1800" spc="-5" dirty="0">
                <a:latin typeface="Arial MT"/>
                <a:cs typeface="Arial MT"/>
              </a:rPr>
              <a:t>activity where </a:t>
            </a:r>
            <a:r>
              <a:rPr sz="1800" dirty="0">
                <a:solidFill>
                  <a:srgbClr val="3232FF"/>
                </a:solidFill>
                <a:latin typeface="Arial MT"/>
                <a:cs typeface="Arial MT"/>
              </a:rPr>
              <a:t>two activities </a:t>
            </a:r>
            <a:r>
              <a:rPr sz="1800" dirty="0">
                <a:latin typeface="Arial MT"/>
                <a:cs typeface="Arial MT"/>
              </a:rPr>
              <a:t>share the </a:t>
            </a:r>
            <a:r>
              <a:rPr sz="1800" spc="5" dirty="0">
                <a:solidFill>
                  <a:srgbClr val="FF3200"/>
                </a:solidFill>
                <a:latin typeface="Arial MT"/>
                <a:cs typeface="Arial MT"/>
              </a:rPr>
              <a:t>same </a:t>
            </a:r>
            <a:r>
              <a:rPr sz="1800" spc="-490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start</a:t>
            </a:r>
            <a:r>
              <a:rPr sz="1800" spc="-40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end</a:t>
            </a:r>
            <a:r>
              <a:rPr sz="1800" spc="-40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nodes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makes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it easier</a:t>
            </a:r>
            <a:r>
              <a:rPr sz="1800" dirty="0">
                <a:latin typeface="Arial MT"/>
                <a:cs typeface="Arial MT"/>
              </a:rPr>
              <a:t> to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FF3200"/>
                </a:solidFill>
                <a:latin typeface="Arial"/>
                <a:cs typeface="Arial"/>
              </a:rPr>
              <a:t>distinguish</a:t>
            </a:r>
            <a:r>
              <a:rPr sz="1800" b="1" spc="-4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activity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end-points*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54552" y="2484120"/>
            <a:ext cx="436245" cy="421005"/>
          </a:xfrm>
          <a:custGeom>
            <a:avLst/>
            <a:gdLst/>
            <a:ahLst/>
            <a:cxnLst/>
            <a:rect l="l" t="t" r="r" b="b"/>
            <a:pathLst>
              <a:path w="436245" h="421005">
                <a:moveTo>
                  <a:pt x="237744" y="0"/>
                </a:moveTo>
                <a:lnTo>
                  <a:pt x="195072" y="0"/>
                </a:lnTo>
                <a:lnTo>
                  <a:pt x="173736" y="6095"/>
                </a:lnTo>
                <a:lnTo>
                  <a:pt x="152400" y="9143"/>
                </a:lnTo>
                <a:lnTo>
                  <a:pt x="112775" y="24383"/>
                </a:lnTo>
                <a:lnTo>
                  <a:pt x="64008" y="60959"/>
                </a:lnTo>
                <a:lnTo>
                  <a:pt x="36575" y="91439"/>
                </a:lnTo>
                <a:lnTo>
                  <a:pt x="9144" y="146303"/>
                </a:lnTo>
                <a:lnTo>
                  <a:pt x="0" y="188975"/>
                </a:lnTo>
                <a:lnTo>
                  <a:pt x="0" y="231647"/>
                </a:lnTo>
                <a:lnTo>
                  <a:pt x="9144" y="271271"/>
                </a:lnTo>
                <a:lnTo>
                  <a:pt x="27432" y="310895"/>
                </a:lnTo>
                <a:lnTo>
                  <a:pt x="48768" y="344424"/>
                </a:lnTo>
                <a:lnTo>
                  <a:pt x="94487" y="384047"/>
                </a:lnTo>
                <a:lnTo>
                  <a:pt x="134112" y="402335"/>
                </a:lnTo>
                <a:lnTo>
                  <a:pt x="152400" y="411479"/>
                </a:lnTo>
                <a:lnTo>
                  <a:pt x="216408" y="420624"/>
                </a:lnTo>
                <a:lnTo>
                  <a:pt x="240792" y="417575"/>
                </a:lnTo>
                <a:lnTo>
                  <a:pt x="283463" y="411479"/>
                </a:lnTo>
                <a:lnTo>
                  <a:pt x="289560" y="408431"/>
                </a:lnTo>
                <a:lnTo>
                  <a:pt x="195072" y="408431"/>
                </a:lnTo>
                <a:lnTo>
                  <a:pt x="173736" y="405383"/>
                </a:lnTo>
                <a:lnTo>
                  <a:pt x="100584" y="374903"/>
                </a:lnTo>
                <a:lnTo>
                  <a:pt x="70103" y="350519"/>
                </a:lnTo>
                <a:lnTo>
                  <a:pt x="45720" y="320039"/>
                </a:lnTo>
                <a:lnTo>
                  <a:pt x="33527" y="304800"/>
                </a:lnTo>
                <a:lnTo>
                  <a:pt x="24384" y="286512"/>
                </a:lnTo>
                <a:lnTo>
                  <a:pt x="12192" y="249935"/>
                </a:lnTo>
                <a:lnTo>
                  <a:pt x="9144" y="228600"/>
                </a:lnTo>
                <a:lnTo>
                  <a:pt x="9144" y="188975"/>
                </a:lnTo>
                <a:lnTo>
                  <a:pt x="18287" y="149351"/>
                </a:lnTo>
                <a:lnTo>
                  <a:pt x="33527" y="112775"/>
                </a:lnTo>
                <a:lnTo>
                  <a:pt x="70103" y="67055"/>
                </a:lnTo>
                <a:lnTo>
                  <a:pt x="100584" y="42671"/>
                </a:lnTo>
                <a:lnTo>
                  <a:pt x="137160" y="24383"/>
                </a:lnTo>
                <a:lnTo>
                  <a:pt x="176784" y="15239"/>
                </a:lnTo>
                <a:lnTo>
                  <a:pt x="195072" y="12191"/>
                </a:lnTo>
                <a:lnTo>
                  <a:pt x="216408" y="9143"/>
                </a:lnTo>
                <a:lnTo>
                  <a:pt x="280415" y="9143"/>
                </a:lnTo>
                <a:lnTo>
                  <a:pt x="262127" y="3047"/>
                </a:lnTo>
                <a:lnTo>
                  <a:pt x="237744" y="0"/>
                </a:lnTo>
                <a:close/>
              </a:path>
              <a:path w="436245" h="421005">
                <a:moveTo>
                  <a:pt x="280415" y="9143"/>
                </a:moveTo>
                <a:lnTo>
                  <a:pt x="216408" y="9143"/>
                </a:lnTo>
                <a:lnTo>
                  <a:pt x="280415" y="18287"/>
                </a:lnTo>
                <a:lnTo>
                  <a:pt x="298703" y="24383"/>
                </a:lnTo>
                <a:lnTo>
                  <a:pt x="316992" y="33527"/>
                </a:lnTo>
                <a:lnTo>
                  <a:pt x="335280" y="45719"/>
                </a:lnTo>
                <a:lnTo>
                  <a:pt x="350520" y="54863"/>
                </a:lnTo>
                <a:lnTo>
                  <a:pt x="377951" y="82295"/>
                </a:lnTo>
                <a:lnTo>
                  <a:pt x="390144" y="97535"/>
                </a:lnTo>
                <a:lnTo>
                  <a:pt x="399288" y="115824"/>
                </a:lnTo>
                <a:lnTo>
                  <a:pt x="408432" y="131063"/>
                </a:lnTo>
                <a:lnTo>
                  <a:pt x="417575" y="149351"/>
                </a:lnTo>
                <a:lnTo>
                  <a:pt x="420624" y="170687"/>
                </a:lnTo>
                <a:lnTo>
                  <a:pt x="423672" y="188975"/>
                </a:lnTo>
                <a:lnTo>
                  <a:pt x="426720" y="210312"/>
                </a:lnTo>
                <a:lnTo>
                  <a:pt x="423672" y="231647"/>
                </a:lnTo>
                <a:lnTo>
                  <a:pt x="420624" y="249935"/>
                </a:lnTo>
                <a:lnTo>
                  <a:pt x="408432" y="286512"/>
                </a:lnTo>
                <a:lnTo>
                  <a:pt x="390144" y="323088"/>
                </a:lnTo>
                <a:lnTo>
                  <a:pt x="350520" y="365759"/>
                </a:lnTo>
                <a:lnTo>
                  <a:pt x="332232" y="374903"/>
                </a:lnTo>
                <a:lnTo>
                  <a:pt x="316992" y="387095"/>
                </a:lnTo>
                <a:lnTo>
                  <a:pt x="298703" y="393191"/>
                </a:lnTo>
                <a:lnTo>
                  <a:pt x="280415" y="402335"/>
                </a:lnTo>
                <a:lnTo>
                  <a:pt x="237744" y="408431"/>
                </a:lnTo>
                <a:lnTo>
                  <a:pt x="289560" y="408431"/>
                </a:lnTo>
                <a:lnTo>
                  <a:pt x="338327" y="384047"/>
                </a:lnTo>
                <a:lnTo>
                  <a:pt x="356615" y="371855"/>
                </a:lnTo>
                <a:lnTo>
                  <a:pt x="384048" y="344424"/>
                </a:lnTo>
                <a:lnTo>
                  <a:pt x="396239" y="326135"/>
                </a:lnTo>
                <a:lnTo>
                  <a:pt x="408432" y="310895"/>
                </a:lnTo>
                <a:lnTo>
                  <a:pt x="417575" y="292607"/>
                </a:lnTo>
                <a:lnTo>
                  <a:pt x="423672" y="271271"/>
                </a:lnTo>
                <a:lnTo>
                  <a:pt x="429768" y="252983"/>
                </a:lnTo>
                <a:lnTo>
                  <a:pt x="435863" y="210312"/>
                </a:lnTo>
                <a:lnTo>
                  <a:pt x="429768" y="167639"/>
                </a:lnTo>
                <a:lnTo>
                  <a:pt x="423672" y="146303"/>
                </a:lnTo>
                <a:lnTo>
                  <a:pt x="408432" y="109727"/>
                </a:lnTo>
                <a:lnTo>
                  <a:pt x="371856" y="60959"/>
                </a:lnTo>
                <a:lnTo>
                  <a:pt x="320039" y="24383"/>
                </a:lnTo>
                <a:lnTo>
                  <a:pt x="301751" y="15239"/>
                </a:lnTo>
                <a:lnTo>
                  <a:pt x="280415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94252" y="262077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276088" y="2462783"/>
            <a:ext cx="433070" cy="417830"/>
            <a:chOff x="5276088" y="2462783"/>
            <a:chExt cx="433070" cy="417830"/>
          </a:xfrm>
        </p:grpSpPr>
        <p:sp>
          <p:nvSpPr>
            <p:cNvPr id="9" name="object 9"/>
            <p:cNvSpPr/>
            <p:nvPr/>
          </p:nvSpPr>
          <p:spPr>
            <a:xfrm>
              <a:off x="5279136" y="2465831"/>
              <a:ext cx="426720" cy="411480"/>
            </a:xfrm>
            <a:custGeom>
              <a:avLst/>
              <a:gdLst/>
              <a:ahLst/>
              <a:cxnLst/>
              <a:rect l="l" t="t" r="r" b="b"/>
              <a:pathLst>
                <a:path w="426720" h="411480">
                  <a:moveTo>
                    <a:pt x="213360" y="0"/>
                  </a:moveTo>
                  <a:lnTo>
                    <a:pt x="164112" y="5402"/>
                  </a:lnTo>
                  <a:lnTo>
                    <a:pt x="119076" y="20829"/>
                  </a:lnTo>
                  <a:lnTo>
                    <a:pt x="79479" y="45106"/>
                  </a:lnTo>
                  <a:lnTo>
                    <a:pt x="46546" y="77061"/>
                  </a:lnTo>
                  <a:lnTo>
                    <a:pt x="21504" y="115521"/>
                  </a:lnTo>
                  <a:lnTo>
                    <a:pt x="5580" y="159313"/>
                  </a:lnTo>
                  <a:lnTo>
                    <a:pt x="0" y="207263"/>
                  </a:lnTo>
                  <a:lnTo>
                    <a:pt x="5580" y="254085"/>
                  </a:lnTo>
                  <a:lnTo>
                    <a:pt x="21504" y="297068"/>
                  </a:lnTo>
                  <a:lnTo>
                    <a:pt x="46546" y="334986"/>
                  </a:lnTo>
                  <a:lnTo>
                    <a:pt x="79479" y="366613"/>
                  </a:lnTo>
                  <a:lnTo>
                    <a:pt x="119076" y="390721"/>
                  </a:lnTo>
                  <a:lnTo>
                    <a:pt x="164112" y="406086"/>
                  </a:lnTo>
                  <a:lnTo>
                    <a:pt x="213360" y="411479"/>
                  </a:lnTo>
                  <a:lnTo>
                    <a:pt x="262607" y="406086"/>
                  </a:lnTo>
                  <a:lnTo>
                    <a:pt x="307643" y="390721"/>
                  </a:lnTo>
                  <a:lnTo>
                    <a:pt x="347240" y="366613"/>
                  </a:lnTo>
                  <a:lnTo>
                    <a:pt x="380173" y="334986"/>
                  </a:lnTo>
                  <a:lnTo>
                    <a:pt x="405215" y="297068"/>
                  </a:lnTo>
                  <a:lnTo>
                    <a:pt x="421139" y="254085"/>
                  </a:lnTo>
                  <a:lnTo>
                    <a:pt x="426719" y="207263"/>
                  </a:lnTo>
                  <a:lnTo>
                    <a:pt x="421139" y="159313"/>
                  </a:lnTo>
                  <a:lnTo>
                    <a:pt x="405215" y="115521"/>
                  </a:lnTo>
                  <a:lnTo>
                    <a:pt x="380173" y="77061"/>
                  </a:lnTo>
                  <a:lnTo>
                    <a:pt x="347240" y="45106"/>
                  </a:lnTo>
                  <a:lnTo>
                    <a:pt x="307643" y="20829"/>
                  </a:lnTo>
                  <a:lnTo>
                    <a:pt x="262607" y="5402"/>
                  </a:lnTo>
                  <a:lnTo>
                    <a:pt x="213360" y="0"/>
                  </a:lnTo>
                  <a:close/>
                </a:path>
              </a:pathLst>
            </a:custGeom>
            <a:solidFill>
              <a:srgbClr val="F3AB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76088" y="2462783"/>
              <a:ext cx="433070" cy="417830"/>
            </a:xfrm>
            <a:custGeom>
              <a:avLst/>
              <a:gdLst/>
              <a:ahLst/>
              <a:cxnLst/>
              <a:rect l="l" t="t" r="r" b="b"/>
              <a:pathLst>
                <a:path w="433070" h="417830">
                  <a:moveTo>
                    <a:pt x="237744" y="0"/>
                  </a:moveTo>
                  <a:lnTo>
                    <a:pt x="195072" y="0"/>
                  </a:lnTo>
                  <a:lnTo>
                    <a:pt x="173736" y="3048"/>
                  </a:lnTo>
                  <a:lnTo>
                    <a:pt x="131063" y="15239"/>
                  </a:lnTo>
                  <a:lnTo>
                    <a:pt x="112775" y="24383"/>
                  </a:lnTo>
                  <a:lnTo>
                    <a:pt x="94487" y="36575"/>
                  </a:lnTo>
                  <a:lnTo>
                    <a:pt x="79248" y="45719"/>
                  </a:lnTo>
                  <a:lnTo>
                    <a:pt x="48767" y="76200"/>
                  </a:lnTo>
                  <a:lnTo>
                    <a:pt x="24384" y="109727"/>
                  </a:lnTo>
                  <a:lnTo>
                    <a:pt x="9144" y="146303"/>
                  </a:lnTo>
                  <a:lnTo>
                    <a:pt x="0" y="188975"/>
                  </a:lnTo>
                  <a:lnTo>
                    <a:pt x="0" y="231648"/>
                  </a:lnTo>
                  <a:lnTo>
                    <a:pt x="9144" y="271271"/>
                  </a:lnTo>
                  <a:lnTo>
                    <a:pt x="24384" y="307848"/>
                  </a:lnTo>
                  <a:lnTo>
                    <a:pt x="48767" y="341375"/>
                  </a:lnTo>
                  <a:lnTo>
                    <a:pt x="79248" y="371855"/>
                  </a:lnTo>
                  <a:lnTo>
                    <a:pt x="131063" y="402336"/>
                  </a:lnTo>
                  <a:lnTo>
                    <a:pt x="173736" y="414527"/>
                  </a:lnTo>
                  <a:lnTo>
                    <a:pt x="195072" y="417575"/>
                  </a:lnTo>
                  <a:lnTo>
                    <a:pt x="237744" y="417575"/>
                  </a:lnTo>
                  <a:lnTo>
                    <a:pt x="259079" y="414527"/>
                  </a:lnTo>
                  <a:lnTo>
                    <a:pt x="280416" y="408431"/>
                  </a:lnTo>
                  <a:lnTo>
                    <a:pt x="195072" y="408431"/>
                  </a:lnTo>
                  <a:lnTo>
                    <a:pt x="173736" y="405383"/>
                  </a:lnTo>
                  <a:lnTo>
                    <a:pt x="155448" y="399288"/>
                  </a:lnTo>
                  <a:lnTo>
                    <a:pt x="134112" y="393191"/>
                  </a:lnTo>
                  <a:lnTo>
                    <a:pt x="115824" y="384048"/>
                  </a:lnTo>
                  <a:lnTo>
                    <a:pt x="70103" y="350519"/>
                  </a:lnTo>
                  <a:lnTo>
                    <a:pt x="42672" y="320039"/>
                  </a:lnTo>
                  <a:lnTo>
                    <a:pt x="24384" y="286512"/>
                  </a:lnTo>
                  <a:lnTo>
                    <a:pt x="12191" y="249936"/>
                  </a:lnTo>
                  <a:lnTo>
                    <a:pt x="9144" y="228600"/>
                  </a:lnTo>
                  <a:lnTo>
                    <a:pt x="9144" y="188975"/>
                  </a:lnTo>
                  <a:lnTo>
                    <a:pt x="12191" y="167639"/>
                  </a:lnTo>
                  <a:lnTo>
                    <a:pt x="24384" y="131063"/>
                  </a:lnTo>
                  <a:lnTo>
                    <a:pt x="33527" y="112775"/>
                  </a:lnTo>
                  <a:lnTo>
                    <a:pt x="45720" y="97536"/>
                  </a:lnTo>
                  <a:lnTo>
                    <a:pt x="54863" y="82295"/>
                  </a:lnTo>
                  <a:lnTo>
                    <a:pt x="100584" y="42671"/>
                  </a:lnTo>
                  <a:lnTo>
                    <a:pt x="137160" y="24383"/>
                  </a:lnTo>
                  <a:lnTo>
                    <a:pt x="173736" y="12191"/>
                  </a:lnTo>
                  <a:lnTo>
                    <a:pt x="195072" y="9143"/>
                  </a:lnTo>
                  <a:lnTo>
                    <a:pt x="280415" y="9143"/>
                  </a:lnTo>
                  <a:lnTo>
                    <a:pt x="259079" y="3048"/>
                  </a:lnTo>
                  <a:lnTo>
                    <a:pt x="237744" y="0"/>
                  </a:lnTo>
                  <a:close/>
                </a:path>
                <a:path w="433070" h="417830">
                  <a:moveTo>
                    <a:pt x="280415" y="9143"/>
                  </a:moveTo>
                  <a:lnTo>
                    <a:pt x="237744" y="9143"/>
                  </a:lnTo>
                  <a:lnTo>
                    <a:pt x="259079" y="12191"/>
                  </a:lnTo>
                  <a:lnTo>
                    <a:pt x="277367" y="18287"/>
                  </a:lnTo>
                  <a:lnTo>
                    <a:pt x="316991" y="33527"/>
                  </a:lnTo>
                  <a:lnTo>
                    <a:pt x="350520" y="54863"/>
                  </a:lnTo>
                  <a:lnTo>
                    <a:pt x="377951" y="82295"/>
                  </a:lnTo>
                  <a:lnTo>
                    <a:pt x="408432" y="131063"/>
                  </a:lnTo>
                  <a:lnTo>
                    <a:pt x="420624" y="167639"/>
                  </a:lnTo>
                  <a:lnTo>
                    <a:pt x="423672" y="188975"/>
                  </a:lnTo>
                  <a:lnTo>
                    <a:pt x="423672" y="228600"/>
                  </a:lnTo>
                  <a:lnTo>
                    <a:pt x="408432" y="286512"/>
                  </a:lnTo>
                  <a:lnTo>
                    <a:pt x="390144" y="320039"/>
                  </a:lnTo>
                  <a:lnTo>
                    <a:pt x="362712" y="350519"/>
                  </a:lnTo>
                  <a:lnTo>
                    <a:pt x="332232" y="374903"/>
                  </a:lnTo>
                  <a:lnTo>
                    <a:pt x="313944" y="384048"/>
                  </a:lnTo>
                  <a:lnTo>
                    <a:pt x="298703" y="393191"/>
                  </a:lnTo>
                  <a:lnTo>
                    <a:pt x="277367" y="399288"/>
                  </a:lnTo>
                  <a:lnTo>
                    <a:pt x="259079" y="405383"/>
                  </a:lnTo>
                  <a:lnTo>
                    <a:pt x="237744" y="408431"/>
                  </a:lnTo>
                  <a:lnTo>
                    <a:pt x="280416" y="408431"/>
                  </a:lnTo>
                  <a:lnTo>
                    <a:pt x="301751" y="402336"/>
                  </a:lnTo>
                  <a:lnTo>
                    <a:pt x="320039" y="393191"/>
                  </a:lnTo>
                  <a:lnTo>
                    <a:pt x="338327" y="381000"/>
                  </a:lnTo>
                  <a:lnTo>
                    <a:pt x="356615" y="371855"/>
                  </a:lnTo>
                  <a:lnTo>
                    <a:pt x="396239" y="326136"/>
                  </a:lnTo>
                  <a:lnTo>
                    <a:pt x="417575" y="289560"/>
                  </a:lnTo>
                  <a:lnTo>
                    <a:pt x="429767" y="249936"/>
                  </a:lnTo>
                  <a:lnTo>
                    <a:pt x="432815" y="228600"/>
                  </a:lnTo>
                  <a:lnTo>
                    <a:pt x="432815" y="185927"/>
                  </a:lnTo>
                  <a:lnTo>
                    <a:pt x="423672" y="146303"/>
                  </a:lnTo>
                  <a:lnTo>
                    <a:pt x="408432" y="109727"/>
                  </a:lnTo>
                  <a:lnTo>
                    <a:pt x="384048" y="76200"/>
                  </a:lnTo>
                  <a:lnTo>
                    <a:pt x="353567" y="45719"/>
                  </a:lnTo>
                  <a:lnTo>
                    <a:pt x="301751" y="15239"/>
                  </a:lnTo>
                  <a:lnTo>
                    <a:pt x="280415" y="91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412740" y="259943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017264" y="2316479"/>
            <a:ext cx="1325880" cy="734695"/>
          </a:xfrm>
          <a:custGeom>
            <a:avLst/>
            <a:gdLst/>
            <a:ahLst/>
            <a:cxnLst/>
            <a:rect l="l" t="t" r="r" b="b"/>
            <a:pathLst>
              <a:path w="1325879" h="734694">
                <a:moveTo>
                  <a:pt x="1288796" y="143598"/>
                </a:moveTo>
                <a:lnTo>
                  <a:pt x="1286256" y="140208"/>
                </a:lnTo>
                <a:lnTo>
                  <a:pt x="1286256" y="137160"/>
                </a:lnTo>
                <a:lnTo>
                  <a:pt x="1271016" y="128016"/>
                </a:lnTo>
                <a:lnTo>
                  <a:pt x="1258824" y="118872"/>
                </a:lnTo>
                <a:lnTo>
                  <a:pt x="1240536" y="109728"/>
                </a:lnTo>
                <a:lnTo>
                  <a:pt x="1225296" y="103632"/>
                </a:lnTo>
                <a:lnTo>
                  <a:pt x="1207008" y="94488"/>
                </a:lnTo>
                <a:lnTo>
                  <a:pt x="1185672" y="85344"/>
                </a:lnTo>
                <a:lnTo>
                  <a:pt x="1164336" y="79248"/>
                </a:lnTo>
                <a:lnTo>
                  <a:pt x="1121664" y="64008"/>
                </a:lnTo>
                <a:lnTo>
                  <a:pt x="1072896" y="48768"/>
                </a:lnTo>
                <a:lnTo>
                  <a:pt x="1021080" y="36576"/>
                </a:lnTo>
                <a:lnTo>
                  <a:pt x="966216" y="24384"/>
                </a:lnTo>
                <a:lnTo>
                  <a:pt x="908304" y="15240"/>
                </a:lnTo>
                <a:lnTo>
                  <a:pt x="789432" y="3048"/>
                </a:lnTo>
                <a:lnTo>
                  <a:pt x="728472" y="0"/>
                </a:lnTo>
                <a:lnTo>
                  <a:pt x="603504" y="0"/>
                </a:lnTo>
                <a:lnTo>
                  <a:pt x="542544" y="3048"/>
                </a:lnTo>
                <a:lnTo>
                  <a:pt x="481584" y="9144"/>
                </a:lnTo>
                <a:lnTo>
                  <a:pt x="365760" y="27432"/>
                </a:lnTo>
                <a:lnTo>
                  <a:pt x="310896" y="39624"/>
                </a:lnTo>
                <a:lnTo>
                  <a:pt x="259080" y="54864"/>
                </a:lnTo>
                <a:lnTo>
                  <a:pt x="210312" y="70104"/>
                </a:lnTo>
                <a:lnTo>
                  <a:pt x="164592" y="85344"/>
                </a:lnTo>
                <a:lnTo>
                  <a:pt x="106680" y="112776"/>
                </a:lnTo>
                <a:lnTo>
                  <a:pt x="88392" y="124968"/>
                </a:lnTo>
                <a:lnTo>
                  <a:pt x="57912" y="143256"/>
                </a:lnTo>
                <a:lnTo>
                  <a:pt x="45720" y="155448"/>
                </a:lnTo>
                <a:lnTo>
                  <a:pt x="33528" y="164592"/>
                </a:lnTo>
                <a:lnTo>
                  <a:pt x="24384" y="176784"/>
                </a:lnTo>
                <a:lnTo>
                  <a:pt x="15240" y="185928"/>
                </a:lnTo>
                <a:lnTo>
                  <a:pt x="9144" y="198120"/>
                </a:lnTo>
                <a:lnTo>
                  <a:pt x="3048" y="207264"/>
                </a:lnTo>
                <a:lnTo>
                  <a:pt x="3048" y="210312"/>
                </a:lnTo>
                <a:lnTo>
                  <a:pt x="0" y="219456"/>
                </a:lnTo>
                <a:lnTo>
                  <a:pt x="0" y="231648"/>
                </a:lnTo>
                <a:lnTo>
                  <a:pt x="12192" y="231648"/>
                </a:lnTo>
                <a:lnTo>
                  <a:pt x="12192" y="222504"/>
                </a:lnTo>
                <a:lnTo>
                  <a:pt x="15240" y="213360"/>
                </a:lnTo>
                <a:lnTo>
                  <a:pt x="21336" y="204216"/>
                </a:lnTo>
                <a:lnTo>
                  <a:pt x="27432" y="192024"/>
                </a:lnTo>
                <a:lnTo>
                  <a:pt x="33528" y="182880"/>
                </a:lnTo>
                <a:lnTo>
                  <a:pt x="42672" y="173736"/>
                </a:lnTo>
                <a:lnTo>
                  <a:pt x="54864" y="164592"/>
                </a:lnTo>
                <a:lnTo>
                  <a:pt x="67056" y="152400"/>
                </a:lnTo>
                <a:lnTo>
                  <a:pt x="79248" y="143256"/>
                </a:lnTo>
                <a:lnTo>
                  <a:pt x="97536" y="134112"/>
                </a:lnTo>
                <a:lnTo>
                  <a:pt x="112776" y="124968"/>
                </a:lnTo>
                <a:lnTo>
                  <a:pt x="149352" y="106680"/>
                </a:lnTo>
                <a:lnTo>
                  <a:pt x="213360" y="82296"/>
                </a:lnTo>
                <a:lnTo>
                  <a:pt x="262128" y="67056"/>
                </a:lnTo>
                <a:lnTo>
                  <a:pt x="313944" y="51816"/>
                </a:lnTo>
                <a:lnTo>
                  <a:pt x="368808" y="39624"/>
                </a:lnTo>
                <a:lnTo>
                  <a:pt x="423672" y="30480"/>
                </a:lnTo>
                <a:lnTo>
                  <a:pt x="484632" y="21336"/>
                </a:lnTo>
                <a:lnTo>
                  <a:pt x="542544" y="15240"/>
                </a:lnTo>
                <a:lnTo>
                  <a:pt x="603504" y="12192"/>
                </a:lnTo>
                <a:lnTo>
                  <a:pt x="728472" y="12192"/>
                </a:lnTo>
                <a:lnTo>
                  <a:pt x="789432" y="15240"/>
                </a:lnTo>
                <a:lnTo>
                  <a:pt x="908304" y="27432"/>
                </a:lnTo>
                <a:lnTo>
                  <a:pt x="963168" y="36576"/>
                </a:lnTo>
                <a:lnTo>
                  <a:pt x="1018032" y="48768"/>
                </a:lnTo>
                <a:lnTo>
                  <a:pt x="1069848" y="60960"/>
                </a:lnTo>
                <a:lnTo>
                  <a:pt x="1118616" y="76200"/>
                </a:lnTo>
                <a:lnTo>
                  <a:pt x="1161288" y="91440"/>
                </a:lnTo>
                <a:lnTo>
                  <a:pt x="1182624" y="97536"/>
                </a:lnTo>
                <a:lnTo>
                  <a:pt x="1200912" y="106680"/>
                </a:lnTo>
                <a:lnTo>
                  <a:pt x="1219200" y="112776"/>
                </a:lnTo>
                <a:lnTo>
                  <a:pt x="1237488" y="121920"/>
                </a:lnTo>
                <a:lnTo>
                  <a:pt x="1252728" y="131064"/>
                </a:lnTo>
                <a:lnTo>
                  <a:pt x="1277112" y="149352"/>
                </a:lnTo>
                <a:lnTo>
                  <a:pt x="1277112" y="146304"/>
                </a:lnTo>
                <a:lnTo>
                  <a:pt x="1279283" y="149936"/>
                </a:lnTo>
                <a:lnTo>
                  <a:pt x="1284719" y="146304"/>
                </a:lnTo>
                <a:lnTo>
                  <a:pt x="1288796" y="143598"/>
                </a:lnTo>
                <a:close/>
              </a:path>
              <a:path w="1325879" h="734694">
                <a:moveTo>
                  <a:pt x="1325880" y="499872"/>
                </a:moveTo>
                <a:lnTo>
                  <a:pt x="1255776" y="548640"/>
                </a:lnTo>
                <a:lnTo>
                  <a:pt x="1281849" y="562864"/>
                </a:lnTo>
                <a:lnTo>
                  <a:pt x="1277112" y="569976"/>
                </a:lnTo>
                <a:lnTo>
                  <a:pt x="1219200" y="606552"/>
                </a:lnTo>
                <a:lnTo>
                  <a:pt x="1182624" y="624840"/>
                </a:lnTo>
                <a:lnTo>
                  <a:pt x="1118616" y="649224"/>
                </a:lnTo>
                <a:lnTo>
                  <a:pt x="1069848" y="664464"/>
                </a:lnTo>
                <a:lnTo>
                  <a:pt x="1018032" y="679704"/>
                </a:lnTo>
                <a:lnTo>
                  <a:pt x="963168" y="691896"/>
                </a:lnTo>
                <a:lnTo>
                  <a:pt x="908304" y="701040"/>
                </a:lnTo>
                <a:lnTo>
                  <a:pt x="847344" y="710184"/>
                </a:lnTo>
                <a:lnTo>
                  <a:pt x="789432" y="716280"/>
                </a:lnTo>
                <a:lnTo>
                  <a:pt x="664464" y="722376"/>
                </a:lnTo>
                <a:lnTo>
                  <a:pt x="542544" y="716280"/>
                </a:lnTo>
                <a:lnTo>
                  <a:pt x="423672" y="704088"/>
                </a:lnTo>
                <a:lnTo>
                  <a:pt x="368808" y="694944"/>
                </a:lnTo>
                <a:lnTo>
                  <a:pt x="313944" y="682752"/>
                </a:lnTo>
                <a:lnTo>
                  <a:pt x="262128" y="670560"/>
                </a:lnTo>
                <a:lnTo>
                  <a:pt x="213360" y="658368"/>
                </a:lnTo>
                <a:lnTo>
                  <a:pt x="170688" y="643128"/>
                </a:lnTo>
                <a:lnTo>
                  <a:pt x="149352" y="633984"/>
                </a:lnTo>
                <a:lnTo>
                  <a:pt x="131064" y="627888"/>
                </a:lnTo>
                <a:lnTo>
                  <a:pt x="94488" y="609600"/>
                </a:lnTo>
                <a:lnTo>
                  <a:pt x="79248" y="600456"/>
                </a:lnTo>
                <a:lnTo>
                  <a:pt x="67056" y="594360"/>
                </a:lnTo>
                <a:lnTo>
                  <a:pt x="42672" y="576072"/>
                </a:lnTo>
                <a:lnTo>
                  <a:pt x="33528" y="566928"/>
                </a:lnTo>
                <a:lnTo>
                  <a:pt x="15240" y="539496"/>
                </a:lnTo>
                <a:lnTo>
                  <a:pt x="12192" y="530352"/>
                </a:lnTo>
                <a:lnTo>
                  <a:pt x="12192" y="521208"/>
                </a:lnTo>
                <a:lnTo>
                  <a:pt x="0" y="524256"/>
                </a:lnTo>
                <a:lnTo>
                  <a:pt x="0" y="533400"/>
                </a:lnTo>
                <a:lnTo>
                  <a:pt x="3048" y="542544"/>
                </a:lnTo>
                <a:lnTo>
                  <a:pt x="3048" y="545592"/>
                </a:lnTo>
                <a:lnTo>
                  <a:pt x="15240" y="563880"/>
                </a:lnTo>
                <a:lnTo>
                  <a:pt x="24384" y="573024"/>
                </a:lnTo>
                <a:lnTo>
                  <a:pt x="33528" y="585216"/>
                </a:lnTo>
                <a:lnTo>
                  <a:pt x="57912" y="603504"/>
                </a:lnTo>
                <a:lnTo>
                  <a:pt x="88392" y="621792"/>
                </a:lnTo>
                <a:lnTo>
                  <a:pt x="106680" y="630936"/>
                </a:lnTo>
                <a:lnTo>
                  <a:pt x="124968" y="637032"/>
                </a:lnTo>
                <a:lnTo>
                  <a:pt x="146304" y="646176"/>
                </a:lnTo>
                <a:lnTo>
                  <a:pt x="210312" y="670560"/>
                </a:lnTo>
                <a:lnTo>
                  <a:pt x="259080" y="682752"/>
                </a:lnTo>
                <a:lnTo>
                  <a:pt x="310896" y="694944"/>
                </a:lnTo>
                <a:lnTo>
                  <a:pt x="365760" y="707136"/>
                </a:lnTo>
                <a:lnTo>
                  <a:pt x="481584" y="725424"/>
                </a:lnTo>
                <a:lnTo>
                  <a:pt x="664464" y="734568"/>
                </a:lnTo>
                <a:lnTo>
                  <a:pt x="789432" y="728472"/>
                </a:lnTo>
                <a:lnTo>
                  <a:pt x="850392" y="722376"/>
                </a:lnTo>
                <a:lnTo>
                  <a:pt x="966216" y="704088"/>
                </a:lnTo>
                <a:lnTo>
                  <a:pt x="1021080" y="691896"/>
                </a:lnTo>
                <a:lnTo>
                  <a:pt x="1072896" y="676656"/>
                </a:lnTo>
                <a:lnTo>
                  <a:pt x="1121664" y="661416"/>
                </a:lnTo>
                <a:lnTo>
                  <a:pt x="1167384" y="646176"/>
                </a:lnTo>
                <a:lnTo>
                  <a:pt x="1185672" y="637032"/>
                </a:lnTo>
                <a:lnTo>
                  <a:pt x="1207008" y="627888"/>
                </a:lnTo>
                <a:lnTo>
                  <a:pt x="1225296" y="618744"/>
                </a:lnTo>
                <a:lnTo>
                  <a:pt x="1240536" y="609600"/>
                </a:lnTo>
                <a:lnTo>
                  <a:pt x="1258824" y="600456"/>
                </a:lnTo>
                <a:lnTo>
                  <a:pt x="1271016" y="588264"/>
                </a:lnTo>
                <a:lnTo>
                  <a:pt x="1286256" y="579120"/>
                </a:lnTo>
                <a:lnTo>
                  <a:pt x="1293025" y="568972"/>
                </a:lnTo>
                <a:lnTo>
                  <a:pt x="1322832" y="585216"/>
                </a:lnTo>
                <a:lnTo>
                  <a:pt x="1324025" y="551688"/>
                </a:lnTo>
                <a:lnTo>
                  <a:pt x="1325880" y="499872"/>
                </a:lnTo>
                <a:close/>
              </a:path>
              <a:path w="1325879" h="734694">
                <a:moveTo>
                  <a:pt x="1325880" y="210312"/>
                </a:moveTo>
                <a:lnTo>
                  <a:pt x="1320647" y="161544"/>
                </a:lnTo>
                <a:lnTo>
                  <a:pt x="1316736" y="124968"/>
                </a:lnTo>
                <a:lnTo>
                  <a:pt x="1288796" y="143598"/>
                </a:lnTo>
                <a:lnTo>
                  <a:pt x="1279283" y="149936"/>
                </a:lnTo>
                <a:lnTo>
                  <a:pt x="1252728" y="167640"/>
                </a:lnTo>
                <a:lnTo>
                  <a:pt x="1325880" y="2103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647691" y="2770123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B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74540" y="2008123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A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236208" y="2484120"/>
            <a:ext cx="436245" cy="421005"/>
          </a:xfrm>
          <a:custGeom>
            <a:avLst/>
            <a:gdLst/>
            <a:ahLst/>
            <a:cxnLst/>
            <a:rect l="l" t="t" r="r" b="b"/>
            <a:pathLst>
              <a:path w="436245" h="421005">
                <a:moveTo>
                  <a:pt x="240791" y="0"/>
                </a:moveTo>
                <a:lnTo>
                  <a:pt x="195071" y="0"/>
                </a:lnTo>
                <a:lnTo>
                  <a:pt x="173736" y="6095"/>
                </a:lnTo>
                <a:lnTo>
                  <a:pt x="152400" y="9143"/>
                </a:lnTo>
                <a:lnTo>
                  <a:pt x="115824" y="24383"/>
                </a:lnTo>
                <a:lnTo>
                  <a:pt x="79247" y="48767"/>
                </a:lnTo>
                <a:lnTo>
                  <a:pt x="39624" y="91439"/>
                </a:lnTo>
                <a:lnTo>
                  <a:pt x="18287" y="128015"/>
                </a:lnTo>
                <a:lnTo>
                  <a:pt x="6095" y="167639"/>
                </a:lnTo>
                <a:lnTo>
                  <a:pt x="0" y="210312"/>
                </a:lnTo>
                <a:lnTo>
                  <a:pt x="6095" y="252983"/>
                </a:lnTo>
                <a:lnTo>
                  <a:pt x="12191" y="271271"/>
                </a:lnTo>
                <a:lnTo>
                  <a:pt x="18287" y="292607"/>
                </a:lnTo>
                <a:lnTo>
                  <a:pt x="27431" y="310895"/>
                </a:lnTo>
                <a:lnTo>
                  <a:pt x="39624" y="326135"/>
                </a:lnTo>
                <a:lnTo>
                  <a:pt x="51815" y="344424"/>
                </a:lnTo>
                <a:lnTo>
                  <a:pt x="79247" y="371855"/>
                </a:lnTo>
                <a:lnTo>
                  <a:pt x="134112" y="402335"/>
                </a:lnTo>
                <a:lnTo>
                  <a:pt x="173736" y="414527"/>
                </a:lnTo>
                <a:lnTo>
                  <a:pt x="219455" y="420624"/>
                </a:lnTo>
                <a:lnTo>
                  <a:pt x="283463" y="411479"/>
                </a:lnTo>
                <a:lnTo>
                  <a:pt x="290575" y="408431"/>
                </a:lnTo>
                <a:lnTo>
                  <a:pt x="198119" y="408431"/>
                </a:lnTo>
                <a:lnTo>
                  <a:pt x="155447" y="402335"/>
                </a:lnTo>
                <a:lnTo>
                  <a:pt x="100583" y="374903"/>
                </a:lnTo>
                <a:lnTo>
                  <a:pt x="70103" y="350519"/>
                </a:lnTo>
                <a:lnTo>
                  <a:pt x="45719" y="320039"/>
                </a:lnTo>
                <a:lnTo>
                  <a:pt x="18287" y="268224"/>
                </a:lnTo>
                <a:lnTo>
                  <a:pt x="12191" y="228600"/>
                </a:lnTo>
                <a:lnTo>
                  <a:pt x="9143" y="210312"/>
                </a:lnTo>
                <a:lnTo>
                  <a:pt x="15239" y="170687"/>
                </a:lnTo>
                <a:lnTo>
                  <a:pt x="27431" y="131063"/>
                </a:lnTo>
                <a:lnTo>
                  <a:pt x="45719" y="97535"/>
                </a:lnTo>
                <a:lnTo>
                  <a:pt x="70103" y="67055"/>
                </a:lnTo>
                <a:lnTo>
                  <a:pt x="103631" y="42671"/>
                </a:lnTo>
                <a:lnTo>
                  <a:pt x="137159" y="24383"/>
                </a:lnTo>
                <a:lnTo>
                  <a:pt x="219455" y="9143"/>
                </a:lnTo>
                <a:lnTo>
                  <a:pt x="283463" y="9143"/>
                </a:lnTo>
                <a:lnTo>
                  <a:pt x="262127" y="3047"/>
                </a:lnTo>
                <a:lnTo>
                  <a:pt x="240791" y="0"/>
                </a:lnTo>
                <a:close/>
              </a:path>
              <a:path w="436245" h="421005">
                <a:moveTo>
                  <a:pt x="283463" y="9143"/>
                </a:moveTo>
                <a:lnTo>
                  <a:pt x="219455" y="9143"/>
                </a:lnTo>
                <a:lnTo>
                  <a:pt x="240791" y="12191"/>
                </a:lnTo>
                <a:lnTo>
                  <a:pt x="259079" y="15239"/>
                </a:lnTo>
                <a:lnTo>
                  <a:pt x="280415" y="18287"/>
                </a:lnTo>
                <a:lnTo>
                  <a:pt x="298703" y="24383"/>
                </a:lnTo>
                <a:lnTo>
                  <a:pt x="316991" y="33527"/>
                </a:lnTo>
                <a:lnTo>
                  <a:pt x="335280" y="45719"/>
                </a:lnTo>
                <a:lnTo>
                  <a:pt x="350519" y="54863"/>
                </a:lnTo>
                <a:lnTo>
                  <a:pt x="377951" y="82295"/>
                </a:lnTo>
                <a:lnTo>
                  <a:pt x="402336" y="115824"/>
                </a:lnTo>
                <a:lnTo>
                  <a:pt x="423671" y="170687"/>
                </a:lnTo>
                <a:lnTo>
                  <a:pt x="426719" y="188975"/>
                </a:lnTo>
                <a:lnTo>
                  <a:pt x="426719" y="231647"/>
                </a:lnTo>
                <a:lnTo>
                  <a:pt x="420623" y="249935"/>
                </a:lnTo>
                <a:lnTo>
                  <a:pt x="417575" y="268224"/>
                </a:lnTo>
                <a:lnTo>
                  <a:pt x="402336" y="304800"/>
                </a:lnTo>
                <a:lnTo>
                  <a:pt x="377951" y="338327"/>
                </a:lnTo>
                <a:lnTo>
                  <a:pt x="350519" y="365759"/>
                </a:lnTo>
                <a:lnTo>
                  <a:pt x="335280" y="374903"/>
                </a:lnTo>
                <a:lnTo>
                  <a:pt x="316991" y="387095"/>
                </a:lnTo>
                <a:lnTo>
                  <a:pt x="298703" y="393191"/>
                </a:lnTo>
                <a:lnTo>
                  <a:pt x="280415" y="402335"/>
                </a:lnTo>
                <a:lnTo>
                  <a:pt x="259079" y="405383"/>
                </a:lnTo>
                <a:lnTo>
                  <a:pt x="240791" y="408431"/>
                </a:lnTo>
                <a:lnTo>
                  <a:pt x="290575" y="408431"/>
                </a:lnTo>
                <a:lnTo>
                  <a:pt x="304799" y="402335"/>
                </a:lnTo>
                <a:lnTo>
                  <a:pt x="341375" y="384047"/>
                </a:lnTo>
                <a:lnTo>
                  <a:pt x="356615" y="371855"/>
                </a:lnTo>
                <a:lnTo>
                  <a:pt x="371856" y="356615"/>
                </a:lnTo>
                <a:lnTo>
                  <a:pt x="387095" y="344424"/>
                </a:lnTo>
                <a:lnTo>
                  <a:pt x="408432" y="310895"/>
                </a:lnTo>
                <a:lnTo>
                  <a:pt x="426719" y="271271"/>
                </a:lnTo>
                <a:lnTo>
                  <a:pt x="435863" y="231647"/>
                </a:lnTo>
                <a:lnTo>
                  <a:pt x="435863" y="188975"/>
                </a:lnTo>
                <a:lnTo>
                  <a:pt x="426719" y="146303"/>
                </a:lnTo>
                <a:lnTo>
                  <a:pt x="399288" y="91439"/>
                </a:lnTo>
                <a:lnTo>
                  <a:pt x="371856" y="60959"/>
                </a:lnTo>
                <a:lnTo>
                  <a:pt x="341375" y="36575"/>
                </a:lnTo>
                <a:lnTo>
                  <a:pt x="301751" y="15239"/>
                </a:lnTo>
                <a:lnTo>
                  <a:pt x="283463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375908" y="262077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601968" y="1978151"/>
            <a:ext cx="1892935" cy="927100"/>
            <a:chOff x="6601968" y="1978151"/>
            <a:chExt cx="1892935" cy="927100"/>
          </a:xfrm>
        </p:grpSpPr>
        <p:sp>
          <p:nvSpPr>
            <p:cNvPr id="18" name="object 18"/>
            <p:cNvSpPr/>
            <p:nvPr/>
          </p:nvSpPr>
          <p:spPr>
            <a:xfrm>
              <a:off x="6601968" y="2185415"/>
              <a:ext cx="1524000" cy="548640"/>
            </a:xfrm>
            <a:custGeom>
              <a:avLst/>
              <a:gdLst/>
              <a:ahLst/>
              <a:cxnLst/>
              <a:rect l="l" t="t" r="r" b="b"/>
              <a:pathLst>
                <a:path w="1524000" h="548639">
                  <a:moveTo>
                    <a:pt x="804672" y="3048"/>
                  </a:moveTo>
                  <a:lnTo>
                    <a:pt x="719328" y="0"/>
                  </a:lnTo>
                  <a:lnTo>
                    <a:pt x="731532" y="26873"/>
                  </a:lnTo>
                  <a:lnTo>
                    <a:pt x="0" y="359664"/>
                  </a:lnTo>
                  <a:lnTo>
                    <a:pt x="3048" y="368808"/>
                  </a:lnTo>
                  <a:lnTo>
                    <a:pt x="737146" y="39217"/>
                  </a:lnTo>
                  <a:lnTo>
                    <a:pt x="749808" y="67056"/>
                  </a:lnTo>
                  <a:lnTo>
                    <a:pt x="788987" y="21336"/>
                  </a:lnTo>
                  <a:lnTo>
                    <a:pt x="804672" y="3048"/>
                  </a:lnTo>
                  <a:close/>
                </a:path>
                <a:path w="1524000" h="548639">
                  <a:moveTo>
                    <a:pt x="1213104" y="167640"/>
                  </a:moveTo>
                  <a:lnTo>
                    <a:pt x="1170432" y="140208"/>
                  </a:lnTo>
                  <a:lnTo>
                    <a:pt x="1164336" y="152400"/>
                  </a:lnTo>
                  <a:lnTo>
                    <a:pt x="1207008" y="176784"/>
                  </a:lnTo>
                  <a:lnTo>
                    <a:pt x="1213104" y="167640"/>
                  </a:lnTo>
                  <a:close/>
                </a:path>
                <a:path w="1524000" h="548639">
                  <a:moveTo>
                    <a:pt x="1289304" y="213360"/>
                  </a:moveTo>
                  <a:lnTo>
                    <a:pt x="1246632" y="185928"/>
                  </a:lnTo>
                  <a:lnTo>
                    <a:pt x="1240536" y="198120"/>
                  </a:lnTo>
                  <a:lnTo>
                    <a:pt x="1283208" y="225552"/>
                  </a:lnTo>
                  <a:lnTo>
                    <a:pt x="1289304" y="213360"/>
                  </a:lnTo>
                  <a:close/>
                </a:path>
                <a:path w="1524000" h="548639">
                  <a:moveTo>
                    <a:pt x="1365504" y="259080"/>
                  </a:moveTo>
                  <a:lnTo>
                    <a:pt x="1322832" y="234696"/>
                  </a:lnTo>
                  <a:lnTo>
                    <a:pt x="1316736" y="243840"/>
                  </a:lnTo>
                  <a:lnTo>
                    <a:pt x="1359408" y="271272"/>
                  </a:lnTo>
                  <a:lnTo>
                    <a:pt x="1365504" y="259080"/>
                  </a:lnTo>
                  <a:close/>
                </a:path>
                <a:path w="1524000" h="548639">
                  <a:moveTo>
                    <a:pt x="1441704" y="304800"/>
                  </a:moveTo>
                  <a:lnTo>
                    <a:pt x="1399032" y="280416"/>
                  </a:lnTo>
                  <a:lnTo>
                    <a:pt x="1392936" y="289560"/>
                  </a:lnTo>
                  <a:lnTo>
                    <a:pt x="1435608" y="316992"/>
                  </a:lnTo>
                  <a:lnTo>
                    <a:pt x="1441704" y="304800"/>
                  </a:lnTo>
                  <a:close/>
                </a:path>
                <a:path w="1524000" h="548639">
                  <a:moveTo>
                    <a:pt x="1463040" y="509016"/>
                  </a:moveTo>
                  <a:lnTo>
                    <a:pt x="1450340" y="502920"/>
                  </a:lnTo>
                  <a:lnTo>
                    <a:pt x="1386840" y="472440"/>
                  </a:lnTo>
                  <a:lnTo>
                    <a:pt x="1386840" y="502920"/>
                  </a:lnTo>
                  <a:lnTo>
                    <a:pt x="64008" y="502920"/>
                  </a:lnTo>
                  <a:lnTo>
                    <a:pt x="64008" y="515112"/>
                  </a:lnTo>
                  <a:lnTo>
                    <a:pt x="1386840" y="515112"/>
                  </a:lnTo>
                  <a:lnTo>
                    <a:pt x="1386840" y="548640"/>
                  </a:lnTo>
                  <a:lnTo>
                    <a:pt x="1451305" y="515112"/>
                  </a:lnTo>
                  <a:lnTo>
                    <a:pt x="1463040" y="509016"/>
                  </a:lnTo>
                  <a:close/>
                </a:path>
                <a:path w="1524000" h="548639">
                  <a:moveTo>
                    <a:pt x="1524000" y="362712"/>
                  </a:moveTo>
                  <a:lnTo>
                    <a:pt x="1478280" y="292608"/>
                  </a:lnTo>
                  <a:lnTo>
                    <a:pt x="1438656" y="356616"/>
                  </a:lnTo>
                  <a:lnTo>
                    <a:pt x="1524000" y="3627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065008" y="2490215"/>
              <a:ext cx="424180" cy="408940"/>
            </a:xfrm>
            <a:custGeom>
              <a:avLst/>
              <a:gdLst/>
              <a:ahLst/>
              <a:cxnLst/>
              <a:rect l="l" t="t" r="r" b="b"/>
              <a:pathLst>
                <a:path w="424179" h="408939">
                  <a:moveTo>
                    <a:pt x="213360" y="0"/>
                  </a:moveTo>
                  <a:lnTo>
                    <a:pt x="164112" y="5393"/>
                  </a:lnTo>
                  <a:lnTo>
                    <a:pt x="119076" y="20758"/>
                  </a:lnTo>
                  <a:lnTo>
                    <a:pt x="79479" y="44866"/>
                  </a:lnTo>
                  <a:lnTo>
                    <a:pt x="46546" y="76493"/>
                  </a:lnTo>
                  <a:lnTo>
                    <a:pt x="21504" y="114411"/>
                  </a:lnTo>
                  <a:lnTo>
                    <a:pt x="5580" y="157394"/>
                  </a:lnTo>
                  <a:lnTo>
                    <a:pt x="0" y="204216"/>
                  </a:lnTo>
                  <a:lnTo>
                    <a:pt x="5580" y="251037"/>
                  </a:lnTo>
                  <a:lnTo>
                    <a:pt x="21504" y="294020"/>
                  </a:lnTo>
                  <a:lnTo>
                    <a:pt x="46546" y="331938"/>
                  </a:lnTo>
                  <a:lnTo>
                    <a:pt x="79479" y="363565"/>
                  </a:lnTo>
                  <a:lnTo>
                    <a:pt x="119076" y="387673"/>
                  </a:lnTo>
                  <a:lnTo>
                    <a:pt x="164112" y="403038"/>
                  </a:lnTo>
                  <a:lnTo>
                    <a:pt x="213360" y="408432"/>
                  </a:lnTo>
                  <a:lnTo>
                    <a:pt x="261479" y="403038"/>
                  </a:lnTo>
                  <a:lnTo>
                    <a:pt x="305706" y="387673"/>
                  </a:lnTo>
                  <a:lnTo>
                    <a:pt x="344761" y="363565"/>
                  </a:lnTo>
                  <a:lnTo>
                    <a:pt x="377365" y="331938"/>
                  </a:lnTo>
                  <a:lnTo>
                    <a:pt x="402238" y="294020"/>
                  </a:lnTo>
                  <a:lnTo>
                    <a:pt x="418100" y="251037"/>
                  </a:lnTo>
                  <a:lnTo>
                    <a:pt x="423672" y="204216"/>
                  </a:lnTo>
                  <a:lnTo>
                    <a:pt x="418100" y="157394"/>
                  </a:lnTo>
                  <a:lnTo>
                    <a:pt x="402238" y="114411"/>
                  </a:lnTo>
                  <a:lnTo>
                    <a:pt x="377365" y="76493"/>
                  </a:lnTo>
                  <a:lnTo>
                    <a:pt x="344761" y="44866"/>
                  </a:lnTo>
                  <a:lnTo>
                    <a:pt x="305706" y="20758"/>
                  </a:lnTo>
                  <a:lnTo>
                    <a:pt x="261479" y="5393"/>
                  </a:lnTo>
                  <a:lnTo>
                    <a:pt x="213360" y="0"/>
                  </a:lnTo>
                  <a:close/>
                </a:path>
              </a:pathLst>
            </a:custGeom>
            <a:solidFill>
              <a:srgbClr val="F3AB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058912" y="2484119"/>
              <a:ext cx="436245" cy="421005"/>
            </a:xfrm>
            <a:custGeom>
              <a:avLst/>
              <a:gdLst/>
              <a:ahLst/>
              <a:cxnLst/>
              <a:rect l="l" t="t" r="r" b="b"/>
              <a:pathLst>
                <a:path w="436245" h="421005">
                  <a:moveTo>
                    <a:pt x="240792" y="0"/>
                  </a:moveTo>
                  <a:lnTo>
                    <a:pt x="195072" y="0"/>
                  </a:lnTo>
                  <a:lnTo>
                    <a:pt x="173736" y="6095"/>
                  </a:lnTo>
                  <a:lnTo>
                    <a:pt x="152400" y="9143"/>
                  </a:lnTo>
                  <a:lnTo>
                    <a:pt x="115824" y="24383"/>
                  </a:lnTo>
                  <a:lnTo>
                    <a:pt x="79248" y="48767"/>
                  </a:lnTo>
                  <a:lnTo>
                    <a:pt x="48768" y="76200"/>
                  </a:lnTo>
                  <a:lnTo>
                    <a:pt x="9144" y="146303"/>
                  </a:lnTo>
                  <a:lnTo>
                    <a:pt x="0" y="210312"/>
                  </a:lnTo>
                  <a:lnTo>
                    <a:pt x="6096" y="252983"/>
                  </a:lnTo>
                  <a:lnTo>
                    <a:pt x="18288" y="292607"/>
                  </a:lnTo>
                  <a:lnTo>
                    <a:pt x="36576" y="326135"/>
                  </a:lnTo>
                  <a:lnTo>
                    <a:pt x="51816" y="344424"/>
                  </a:lnTo>
                  <a:lnTo>
                    <a:pt x="64008" y="359663"/>
                  </a:lnTo>
                  <a:lnTo>
                    <a:pt x="97536" y="384047"/>
                  </a:lnTo>
                  <a:lnTo>
                    <a:pt x="152400" y="411479"/>
                  </a:lnTo>
                  <a:lnTo>
                    <a:pt x="195072" y="417575"/>
                  </a:lnTo>
                  <a:lnTo>
                    <a:pt x="219456" y="420624"/>
                  </a:lnTo>
                  <a:lnTo>
                    <a:pt x="283464" y="411479"/>
                  </a:lnTo>
                  <a:lnTo>
                    <a:pt x="289560" y="408431"/>
                  </a:lnTo>
                  <a:lnTo>
                    <a:pt x="198120" y="408431"/>
                  </a:lnTo>
                  <a:lnTo>
                    <a:pt x="155448" y="402335"/>
                  </a:lnTo>
                  <a:lnTo>
                    <a:pt x="100584" y="374903"/>
                  </a:lnTo>
                  <a:lnTo>
                    <a:pt x="70104" y="350519"/>
                  </a:lnTo>
                  <a:lnTo>
                    <a:pt x="45720" y="320039"/>
                  </a:lnTo>
                  <a:lnTo>
                    <a:pt x="18288" y="268224"/>
                  </a:lnTo>
                  <a:lnTo>
                    <a:pt x="12192" y="228600"/>
                  </a:lnTo>
                  <a:lnTo>
                    <a:pt x="9144" y="210312"/>
                  </a:lnTo>
                  <a:lnTo>
                    <a:pt x="12192" y="188975"/>
                  </a:lnTo>
                  <a:lnTo>
                    <a:pt x="15240" y="170687"/>
                  </a:lnTo>
                  <a:lnTo>
                    <a:pt x="18288" y="149351"/>
                  </a:lnTo>
                  <a:lnTo>
                    <a:pt x="36576" y="112775"/>
                  </a:lnTo>
                  <a:lnTo>
                    <a:pt x="70104" y="67055"/>
                  </a:lnTo>
                  <a:lnTo>
                    <a:pt x="100584" y="42671"/>
                  </a:lnTo>
                  <a:lnTo>
                    <a:pt x="137160" y="24383"/>
                  </a:lnTo>
                  <a:lnTo>
                    <a:pt x="219456" y="9143"/>
                  </a:lnTo>
                  <a:lnTo>
                    <a:pt x="283464" y="9143"/>
                  </a:lnTo>
                  <a:lnTo>
                    <a:pt x="262128" y="3047"/>
                  </a:lnTo>
                  <a:lnTo>
                    <a:pt x="240792" y="0"/>
                  </a:lnTo>
                  <a:close/>
                </a:path>
                <a:path w="436245" h="421005">
                  <a:moveTo>
                    <a:pt x="283464" y="9143"/>
                  </a:moveTo>
                  <a:lnTo>
                    <a:pt x="219456" y="9143"/>
                  </a:lnTo>
                  <a:lnTo>
                    <a:pt x="240792" y="12191"/>
                  </a:lnTo>
                  <a:lnTo>
                    <a:pt x="259080" y="15239"/>
                  </a:lnTo>
                  <a:lnTo>
                    <a:pt x="280416" y="18287"/>
                  </a:lnTo>
                  <a:lnTo>
                    <a:pt x="298704" y="24383"/>
                  </a:lnTo>
                  <a:lnTo>
                    <a:pt x="316992" y="33527"/>
                  </a:lnTo>
                  <a:lnTo>
                    <a:pt x="335280" y="45719"/>
                  </a:lnTo>
                  <a:lnTo>
                    <a:pt x="350520" y="54863"/>
                  </a:lnTo>
                  <a:lnTo>
                    <a:pt x="377952" y="82295"/>
                  </a:lnTo>
                  <a:lnTo>
                    <a:pt x="402336" y="115824"/>
                  </a:lnTo>
                  <a:lnTo>
                    <a:pt x="420624" y="170687"/>
                  </a:lnTo>
                  <a:lnTo>
                    <a:pt x="423672" y="188975"/>
                  </a:lnTo>
                  <a:lnTo>
                    <a:pt x="426720" y="210312"/>
                  </a:lnTo>
                  <a:lnTo>
                    <a:pt x="423672" y="231647"/>
                  </a:lnTo>
                  <a:lnTo>
                    <a:pt x="417576" y="268224"/>
                  </a:lnTo>
                  <a:lnTo>
                    <a:pt x="408432" y="286512"/>
                  </a:lnTo>
                  <a:lnTo>
                    <a:pt x="402336" y="304800"/>
                  </a:lnTo>
                  <a:lnTo>
                    <a:pt x="390144" y="323088"/>
                  </a:lnTo>
                  <a:lnTo>
                    <a:pt x="377952" y="338327"/>
                  </a:lnTo>
                  <a:lnTo>
                    <a:pt x="350520" y="365759"/>
                  </a:lnTo>
                  <a:lnTo>
                    <a:pt x="335280" y="374903"/>
                  </a:lnTo>
                  <a:lnTo>
                    <a:pt x="316992" y="387095"/>
                  </a:lnTo>
                  <a:lnTo>
                    <a:pt x="298704" y="393191"/>
                  </a:lnTo>
                  <a:lnTo>
                    <a:pt x="280416" y="402335"/>
                  </a:lnTo>
                  <a:lnTo>
                    <a:pt x="237744" y="408431"/>
                  </a:lnTo>
                  <a:lnTo>
                    <a:pt x="289560" y="408431"/>
                  </a:lnTo>
                  <a:lnTo>
                    <a:pt x="301752" y="402335"/>
                  </a:lnTo>
                  <a:lnTo>
                    <a:pt x="323088" y="393191"/>
                  </a:lnTo>
                  <a:lnTo>
                    <a:pt x="341376" y="384047"/>
                  </a:lnTo>
                  <a:lnTo>
                    <a:pt x="356616" y="371855"/>
                  </a:lnTo>
                  <a:lnTo>
                    <a:pt x="371856" y="356615"/>
                  </a:lnTo>
                  <a:lnTo>
                    <a:pt x="387096" y="344424"/>
                  </a:lnTo>
                  <a:lnTo>
                    <a:pt x="408432" y="310895"/>
                  </a:lnTo>
                  <a:lnTo>
                    <a:pt x="426720" y="271271"/>
                  </a:lnTo>
                  <a:lnTo>
                    <a:pt x="435864" y="231647"/>
                  </a:lnTo>
                  <a:lnTo>
                    <a:pt x="435864" y="188975"/>
                  </a:lnTo>
                  <a:lnTo>
                    <a:pt x="429768" y="167639"/>
                  </a:lnTo>
                  <a:lnTo>
                    <a:pt x="426720" y="146303"/>
                  </a:lnTo>
                  <a:lnTo>
                    <a:pt x="399288" y="91439"/>
                  </a:lnTo>
                  <a:lnTo>
                    <a:pt x="371856" y="60959"/>
                  </a:lnTo>
                  <a:lnTo>
                    <a:pt x="338328" y="36575"/>
                  </a:lnTo>
                  <a:lnTo>
                    <a:pt x="323088" y="24383"/>
                  </a:lnTo>
                  <a:lnTo>
                    <a:pt x="301752" y="15239"/>
                  </a:lnTo>
                  <a:lnTo>
                    <a:pt x="283464" y="91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406640" y="1981199"/>
              <a:ext cx="424180" cy="411480"/>
            </a:xfrm>
            <a:custGeom>
              <a:avLst/>
              <a:gdLst/>
              <a:ahLst/>
              <a:cxnLst/>
              <a:rect l="l" t="t" r="r" b="b"/>
              <a:pathLst>
                <a:path w="424179" h="411480">
                  <a:moveTo>
                    <a:pt x="213359" y="0"/>
                  </a:moveTo>
                  <a:lnTo>
                    <a:pt x="164112" y="5562"/>
                  </a:lnTo>
                  <a:lnTo>
                    <a:pt x="119076" y="21362"/>
                  </a:lnTo>
                  <a:lnTo>
                    <a:pt x="79479" y="46066"/>
                  </a:lnTo>
                  <a:lnTo>
                    <a:pt x="46546" y="78341"/>
                  </a:lnTo>
                  <a:lnTo>
                    <a:pt x="21504" y="116854"/>
                  </a:lnTo>
                  <a:lnTo>
                    <a:pt x="5580" y="160273"/>
                  </a:lnTo>
                  <a:lnTo>
                    <a:pt x="0" y="207263"/>
                  </a:lnTo>
                  <a:lnTo>
                    <a:pt x="5580" y="254085"/>
                  </a:lnTo>
                  <a:lnTo>
                    <a:pt x="21504" y="297068"/>
                  </a:lnTo>
                  <a:lnTo>
                    <a:pt x="46546" y="334986"/>
                  </a:lnTo>
                  <a:lnTo>
                    <a:pt x="79479" y="366613"/>
                  </a:lnTo>
                  <a:lnTo>
                    <a:pt x="119076" y="390721"/>
                  </a:lnTo>
                  <a:lnTo>
                    <a:pt x="164112" y="406086"/>
                  </a:lnTo>
                  <a:lnTo>
                    <a:pt x="213359" y="411479"/>
                  </a:lnTo>
                  <a:lnTo>
                    <a:pt x="261479" y="406086"/>
                  </a:lnTo>
                  <a:lnTo>
                    <a:pt x="305706" y="390721"/>
                  </a:lnTo>
                  <a:lnTo>
                    <a:pt x="344761" y="366613"/>
                  </a:lnTo>
                  <a:lnTo>
                    <a:pt x="377365" y="334986"/>
                  </a:lnTo>
                  <a:lnTo>
                    <a:pt x="402238" y="297068"/>
                  </a:lnTo>
                  <a:lnTo>
                    <a:pt x="418100" y="254085"/>
                  </a:lnTo>
                  <a:lnTo>
                    <a:pt x="423671" y="207263"/>
                  </a:lnTo>
                  <a:lnTo>
                    <a:pt x="418100" y="160273"/>
                  </a:lnTo>
                  <a:lnTo>
                    <a:pt x="402238" y="116854"/>
                  </a:lnTo>
                  <a:lnTo>
                    <a:pt x="377365" y="78341"/>
                  </a:lnTo>
                  <a:lnTo>
                    <a:pt x="344761" y="46066"/>
                  </a:lnTo>
                  <a:lnTo>
                    <a:pt x="305706" y="21362"/>
                  </a:lnTo>
                  <a:lnTo>
                    <a:pt x="261479" y="5562"/>
                  </a:lnTo>
                  <a:lnTo>
                    <a:pt x="213359" y="0"/>
                  </a:lnTo>
                  <a:close/>
                </a:path>
              </a:pathLst>
            </a:custGeom>
            <a:solidFill>
              <a:srgbClr val="F3AB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403592" y="1978151"/>
              <a:ext cx="433070" cy="417830"/>
            </a:xfrm>
            <a:custGeom>
              <a:avLst/>
              <a:gdLst/>
              <a:ahLst/>
              <a:cxnLst/>
              <a:rect l="l" t="t" r="r" b="b"/>
              <a:pathLst>
                <a:path w="433070" h="417830">
                  <a:moveTo>
                    <a:pt x="237743" y="0"/>
                  </a:moveTo>
                  <a:lnTo>
                    <a:pt x="192024" y="0"/>
                  </a:lnTo>
                  <a:lnTo>
                    <a:pt x="170687" y="3048"/>
                  </a:lnTo>
                  <a:lnTo>
                    <a:pt x="131063" y="15239"/>
                  </a:lnTo>
                  <a:lnTo>
                    <a:pt x="76200" y="48768"/>
                  </a:lnTo>
                  <a:lnTo>
                    <a:pt x="36575" y="91439"/>
                  </a:lnTo>
                  <a:lnTo>
                    <a:pt x="15239" y="128015"/>
                  </a:lnTo>
                  <a:lnTo>
                    <a:pt x="3048" y="167639"/>
                  </a:lnTo>
                  <a:lnTo>
                    <a:pt x="0" y="188975"/>
                  </a:lnTo>
                  <a:lnTo>
                    <a:pt x="0" y="231648"/>
                  </a:lnTo>
                  <a:lnTo>
                    <a:pt x="3048" y="252984"/>
                  </a:lnTo>
                  <a:lnTo>
                    <a:pt x="9143" y="271272"/>
                  </a:lnTo>
                  <a:lnTo>
                    <a:pt x="15239" y="292608"/>
                  </a:lnTo>
                  <a:lnTo>
                    <a:pt x="60959" y="356615"/>
                  </a:lnTo>
                  <a:lnTo>
                    <a:pt x="94487" y="384048"/>
                  </a:lnTo>
                  <a:lnTo>
                    <a:pt x="131063" y="402336"/>
                  </a:lnTo>
                  <a:lnTo>
                    <a:pt x="152400" y="408432"/>
                  </a:lnTo>
                  <a:lnTo>
                    <a:pt x="170687" y="414527"/>
                  </a:lnTo>
                  <a:lnTo>
                    <a:pt x="195072" y="417575"/>
                  </a:lnTo>
                  <a:lnTo>
                    <a:pt x="237743" y="417575"/>
                  </a:lnTo>
                  <a:lnTo>
                    <a:pt x="259079" y="414527"/>
                  </a:lnTo>
                  <a:lnTo>
                    <a:pt x="280415" y="408432"/>
                  </a:lnTo>
                  <a:lnTo>
                    <a:pt x="195072" y="408432"/>
                  </a:lnTo>
                  <a:lnTo>
                    <a:pt x="173735" y="405384"/>
                  </a:lnTo>
                  <a:lnTo>
                    <a:pt x="134111" y="393192"/>
                  </a:lnTo>
                  <a:lnTo>
                    <a:pt x="100583" y="374903"/>
                  </a:lnTo>
                  <a:lnTo>
                    <a:pt x="54863" y="335280"/>
                  </a:lnTo>
                  <a:lnTo>
                    <a:pt x="24383" y="286512"/>
                  </a:lnTo>
                  <a:lnTo>
                    <a:pt x="12191" y="249936"/>
                  </a:lnTo>
                  <a:lnTo>
                    <a:pt x="9143" y="228600"/>
                  </a:lnTo>
                  <a:lnTo>
                    <a:pt x="9143" y="188975"/>
                  </a:lnTo>
                  <a:lnTo>
                    <a:pt x="24383" y="131063"/>
                  </a:lnTo>
                  <a:lnTo>
                    <a:pt x="42672" y="97536"/>
                  </a:lnTo>
                  <a:lnTo>
                    <a:pt x="82296" y="54863"/>
                  </a:lnTo>
                  <a:lnTo>
                    <a:pt x="115824" y="33527"/>
                  </a:lnTo>
                  <a:lnTo>
                    <a:pt x="155448" y="18287"/>
                  </a:lnTo>
                  <a:lnTo>
                    <a:pt x="173735" y="12192"/>
                  </a:lnTo>
                  <a:lnTo>
                    <a:pt x="195072" y="9144"/>
                  </a:lnTo>
                  <a:lnTo>
                    <a:pt x="280415" y="9144"/>
                  </a:lnTo>
                  <a:lnTo>
                    <a:pt x="259079" y="3048"/>
                  </a:lnTo>
                  <a:lnTo>
                    <a:pt x="237743" y="0"/>
                  </a:lnTo>
                  <a:close/>
                </a:path>
                <a:path w="433070" h="417830">
                  <a:moveTo>
                    <a:pt x="280415" y="9144"/>
                  </a:moveTo>
                  <a:lnTo>
                    <a:pt x="237743" y="9144"/>
                  </a:lnTo>
                  <a:lnTo>
                    <a:pt x="256031" y="12192"/>
                  </a:lnTo>
                  <a:lnTo>
                    <a:pt x="277367" y="18287"/>
                  </a:lnTo>
                  <a:lnTo>
                    <a:pt x="332231" y="42672"/>
                  </a:lnTo>
                  <a:lnTo>
                    <a:pt x="362711" y="67056"/>
                  </a:lnTo>
                  <a:lnTo>
                    <a:pt x="399287" y="112775"/>
                  </a:lnTo>
                  <a:lnTo>
                    <a:pt x="405383" y="131063"/>
                  </a:lnTo>
                  <a:lnTo>
                    <a:pt x="414527" y="149351"/>
                  </a:lnTo>
                  <a:lnTo>
                    <a:pt x="417575" y="170687"/>
                  </a:lnTo>
                  <a:lnTo>
                    <a:pt x="420624" y="188975"/>
                  </a:lnTo>
                  <a:lnTo>
                    <a:pt x="423672" y="210312"/>
                  </a:lnTo>
                  <a:lnTo>
                    <a:pt x="420624" y="228600"/>
                  </a:lnTo>
                  <a:lnTo>
                    <a:pt x="417575" y="249936"/>
                  </a:lnTo>
                  <a:lnTo>
                    <a:pt x="414527" y="268224"/>
                  </a:lnTo>
                  <a:lnTo>
                    <a:pt x="396239" y="304800"/>
                  </a:lnTo>
                  <a:lnTo>
                    <a:pt x="362711" y="350520"/>
                  </a:lnTo>
                  <a:lnTo>
                    <a:pt x="332231" y="374903"/>
                  </a:lnTo>
                  <a:lnTo>
                    <a:pt x="295655" y="393192"/>
                  </a:lnTo>
                  <a:lnTo>
                    <a:pt x="256031" y="405384"/>
                  </a:lnTo>
                  <a:lnTo>
                    <a:pt x="237743" y="408432"/>
                  </a:lnTo>
                  <a:lnTo>
                    <a:pt x="280415" y="408432"/>
                  </a:lnTo>
                  <a:lnTo>
                    <a:pt x="320039" y="393192"/>
                  </a:lnTo>
                  <a:lnTo>
                    <a:pt x="353567" y="371856"/>
                  </a:lnTo>
                  <a:lnTo>
                    <a:pt x="384048" y="341375"/>
                  </a:lnTo>
                  <a:lnTo>
                    <a:pt x="423672" y="271272"/>
                  </a:lnTo>
                  <a:lnTo>
                    <a:pt x="426719" y="249936"/>
                  </a:lnTo>
                  <a:lnTo>
                    <a:pt x="429767" y="231648"/>
                  </a:lnTo>
                  <a:lnTo>
                    <a:pt x="432815" y="210312"/>
                  </a:lnTo>
                  <a:lnTo>
                    <a:pt x="423672" y="146303"/>
                  </a:lnTo>
                  <a:lnTo>
                    <a:pt x="396239" y="91439"/>
                  </a:lnTo>
                  <a:lnTo>
                    <a:pt x="381000" y="76200"/>
                  </a:lnTo>
                  <a:lnTo>
                    <a:pt x="368807" y="60960"/>
                  </a:lnTo>
                  <a:lnTo>
                    <a:pt x="353567" y="48768"/>
                  </a:lnTo>
                  <a:lnTo>
                    <a:pt x="335279" y="36575"/>
                  </a:lnTo>
                  <a:lnTo>
                    <a:pt x="320039" y="24384"/>
                  </a:lnTo>
                  <a:lnTo>
                    <a:pt x="298703" y="15239"/>
                  </a:lnTo>
                  <a:lnTo>
                    <a:pt x="280415" y="91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540243" y="211480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281164" y="2632964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B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823964" y="2084323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A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927340" y="2160523"/>
            <a:ext cx="817244" cy="76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Arial MT"/>
                <a:cs typeface="Arial MT"/>
              </a:rPr>
              <a:t>Dummy</a:t>
            </a:r>
            <a:endParaRPr sz="1800">
              <a:latin typeface="Arial MT"/>
              <a:cs typeface="Arial MT"/>
            </a:endParaRPr>
          </a:p>
          <a:p>
            <a:pPr marR="114300" algn="ctr">
              <a:lnSpc>
                <a:spcPct val="100000"/>
              </a:lnSpc>
              <a:spcBef>
                <a:spcPts val="1460"/>
              </a:spcBef>
            </a:pPr>
            <a:r>
              <a:rPr sz="1800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788152" y="5407152"/>
            <a:ext cx="396240" cy="466725"/>
          </a:xfrm>
          <a:custGeom>
            <a:avLst/>
            <a:gdLst/>
            <a:ahLst/>
            <a:cxnLst/>
            <a:rect l="l" t="t" r="r" b="b"/>
            <a:pathLst>
              <a:path w="396239" h="466725">
                <a:moveTo>
                  <a:pt x="219456" y="0"/>
                </a:moveTo>
                <a:lnTo>
                  <a:pt x="176784" y="0"/>
                </a:lnTo>
                <a:lnTo>
                  <a:pt x="158496" y="3048"/>
                </a:lnTo>
                <a:lnTo>
                  <a:pt x="118872" y="18287"/>
                </a:lnTo>
                <a:lnTo>
                  <a:pt x="70103" y="54864"/>
                </a:lnTo>
                <a:lnTo>
                  <a:pt x="45720" y="85343"/>
                </a:lnTo>
                <a:lnTo>
                  <a:pt x="24384" y="121920"/>
                </a:lnTo>
                <a:lnTo>
                  <a:pt x="3048" y="185928"/>
                </a:lnTo>
                <a:lnTo>
                  <a:pt x="0" y="210312"/>
                </a:lnTo>
                <a:lnTo>
                  <a:pt x="0" y="256031"/>
                </a:lnTo>
                <a:lnTo>
                  <a:pt x="15239" y="323088"/>
                </a:lnTo>
                <a:lnTo>
                  <a:pt x="33527" y="362712"/>
                </a:lnTo>
                <a:lnTo>
                  <a:pt x="57912" y="399288"/>
                </a:lnTo>
                <a:lnTo>
                  <a:pt x="103632" y="438912"/>
                </a:lnTo>
                <a:lnTo>
                  <a:pt x="140208" y="457200"/>
                </a:lnTo>
                <a:lnTo>
                  <a:pt x="176784" y="466344"/>
                </a:lnTo>
                <a:lnTo>
                  <a:pt x="219456" y="466344"/>
                </a:lnTo>
                <a:lnTo>
                  <a:pt x="237744" y="460248"/>
                </a:lnTo>
                <a:lnTo>
                  <a:pt x="259080" y="457200"/>
                </a:lnTo>
                <a:lnTo>
                  <a:pt x="179832" y="457200"/>
                </a:lnTo>
                <a:lnTo>
                  <a:pt x="158496" y="451104"/>
                </a:lnTo>
                <a:lnTo>
                  <a:pt x="143256" y="448056"/>
                </a:lnTo>
                <a:lnTo>
                  <a:pt x="109727" y="429768"/>
                </a:lnTo>
                <a:lnTo>
                  <a:pt x="64008" y="390144"/>
                </a:lnTo>
                <a:lnTo>
                  <a:pt x="33527" y="341375"/>
                </a:lnTo>
                <a:lnTo>
                  <a:pt x="12192" y="277368"/>
                </a:lnTo>
                <a:lnTo>
                  <a:pt x="9144" y="256031"/>
                </a:lnTo>
                <a:lnTo>
                  <a:pt x="9144" y="210312"/>
                </a:lnTo>
                <a:lnTo>
                  <a:pt x="18287" y="164592"/>
                </a:lnTo>
                <a:lnTo>
                  <a:pt x="33527" y="124968"/>
                </a:lnTo>
                <a:lnTo>
                  <a:pt x="51815" y="91440"/>
                </a:lnTo>
                <a:lnTo>
                  <a:pt x="79248" y="60960"/>
                </a:lnTo>
                <a:lnTo>
                  <a:pt x="94487" y="45720"/>
                </a:lnTo>
                <a:lnTo>
                  <a:pt x="124968" y="27431"/>
                </a:lnTo>
                <a:lnTo>
                  <a:pt x="143256" y="18287"/>
                </a:lnTo>
                <a:lnTo>
                  <a:pt x="161544" y="12192"/>
                </a:lnTo>
                <a:lnTo>
                  <a:pt x="179832" y="9143"/>
                </a:lnTo>
                <a:lnTo>
                  <a:pt x="256032" y="9143"/>
                </a:lnTo>
                <a:lnTo>
                  <a:pt x="237744" y="3048"/>
                </a:lnTo>
                <a:lnTo>
                  <a:pt x="219456" y="0"/>
                </a:lnTo>
                <a:close/>
              </a:path>
              <a:path w="396239" h="466725">
                <a:moveTo>
                  <a:pt x="256032" y="9143"/>
                </a:moveTo>
                <a:lnTo>
                  <a:pt x="216408" y="9143"/>
                </a:lnTo>
                <a:lnTo>
                  <a:pt x="237744" y="15240"/>
                </a:lnTo>
                <a:lnTo>
                  <a:pt x="256032" y="18287"/>
                </a:lnTo>
                <a:lnTo>
                  <a:pt x="271272" y="27431"/>
                </a:lnTo>
                <a:lnTo>
                  <a:pt x="304800" y="48768"/>
                </a:lnTo>
                <a:lnTo>
                  <a:pt x="332232" y="76200"/>
                </a:lnTo>
                <a:lnTo>
                  <a:pt x="353568" y="106680"/>
                </a:lnTo>
                <a:lnTo>
                  <a:pt x="365760" y="124968"/>
                </a:lnTo>
                <a:lnTo>
                  <a:pt x="384048" y="188975"/>
                </a:lnTo>
                <a:lnTo>
                  <a:pt x="387096" y="210312"/>
                </a:lnTo>
                <a:lnTo>
                  <a:pt x="387096" y="256031"/>
                </a:lnTo>
                <a:lnTo>
                  <a:pt x="371856" y="320040"/>
                </a:lnTo>
                <a:lnTo>
                  <a:pt x="353568" y="359664"/>
                </a:lnTo>
                <a:lnTo>
                  <a:pt x="332232" y="393192"/>
                </a:lnTo>
                <a:lnTo>
                  <a:pt x="316992" y="405384"/>
                </a:lnTo>
                <a:lnTo>
                  <a:pt x="304800" y="417575"/>
                </a:lnTo>
                <a:lnTo>
                  <a:pt x="286512" y="429768"/>
                </a:lnTo>
                <a:lnTo>
                  <a:pt x="271272" y="438912"/>
                </a:lnTo>
                <a:lnTo>
                  <a:pt x="252984" y="448056"/>
                </a:lnTo>
                <a:lnTo>
                  <a:pt x="234696" y="451104"/>
                </a:lnTo>
                <a:lnTo>
                  <a:pt x="216408" y="457200"/>
                </a:lnTo>
                <a:lnTo>
                  <a:pt x="259080" y="457200"/>
                </a:lnTo>
                <a:lnTo>
                  <a:pt x="277368" y="448056"/>
                </a:lnTo>
                <a:lnTo>
                  <a:pt x="310896" y="426720"/>
                </a:lnTo>
                <a:lnTo>
                  <a:pt x="350520" y="381000"/>
                </a:lnTo>
                <a:lnTo>
                  <a:pt x="371856" y="344424"/>
                </a:lnTo>
                <a:lnTo>
                  <a:pt x="393192" y="280416"/>
                </a:lnTo>
                <a:lnTo>
                  <a:pt x="396239" y="256031"/>
                </a:lnTo>
                <a:lnTo>
                  <a:pt x="396239" y="210312"/>
                </a:lnTo>
                <a:lnTo>
                  <a:pt x="381000" y="143256"/>
                </a:lnTo>
                <a:lnTo>
                  <a:pt x="362712" y="103631"/>
                </a:lnTo>
                <a:lnTo>
                  <a:pt x="338327" y="67056"/>
                </a:lnTo>
                <a:lnTo>
                  <a:pt x="310896" y="39624"/>
                </a:lnTo>
                <a:lnTo>
                  <a:pt x="292608" y="27431"/>
                </a:lnTo>
                <a:lnTo>
                  <a:pt x="256032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909564" y="554990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175247" y="6245352"/>
            <a:ext cx="390525" cy="466725"/>
          </a:xfrm>
          <a:custGeom>
            <a:avLst/>
            <a:gdLst/>
            <a:ahLst/>
            <a:cxnLst/>
            <a:rect l="l" t="t" r="r" b="b"/>
            <a:pathLst>
              <a:path w="390525" h="466725">
                <a:moveTo>
                  <a:pt x="216407" y="0"/>
                </a:moveTo>
                <a:lnTo>
                  <a:pt x="173736" y="0"/>
                </a:lnTo>
                <a:lnTo>
                  <a:pt x="155448" y="3048"/>
                </a:lnTo>
                <a:lnTo>
                  <a:pt x="100584" y="27432"/>
                </a:lnTo>
                <a:lnTo>
                  <a:pt x="70103" y="54864"/>
                </a:lnTo>
                <a:lnTo>
                  <a:pt x="45719" y="85344"/>
                </a:lnTo>
                <a:lnTo>
                  <a:pt x="24384" y="121920"/>
                </a:lnTo>
                <a:lnTo>
                  <a:pt x="3048" y="185928"/>
                </a:lnTo>
                <a:lnTo>
                  <a:pt x="0" y="210312"/>
                </a:lnTo>
                <a:lnTo>
                  <a:pt x="0" y="256032"/>
                </a:lnTo>
                <a:lnTo>
                  <a:pt x="15239" y="323088"/>
                </a:lnTo>
                <a:lnTo>
                  <a:pt x="33527" y="362712"/>
                </a:lnTo>
                <a:lnTo>
                  <a:pt x="57912" y="399288"/>
                </a:lnTo>
                <a:lnTo>
                  <a:pt x="100584" y="438912"/>
                </a:lnTo>
                <a:lnTo>
                  <a:pt x="137160" y="457200"/>
                </a:lnTo>
                <a:lnTo>
                  <a:pt x="176784" y="466344"/>
                </a:lnTo>
                <a:lnTo>
                  <a:pt x="216407" y="466344"/>
                </a:lnTo>
                <a:lnTo>
                  <a:pt x="234696" y="460248"/>
                </a:lnTo>
                <a:lnTo>
                  <a:pt x="252984" y="457200"/>
                </a:lnTo>
                <a:lnTo>
                  <a:pt x="176784" y="457200"/>
                </a:lnTo>
                <a:lnTo>
                  <a:pt x="158496" y="451104"/>
                </a:lnTo>
                <a:lnTo>
                  <a:pt x="140207" y="448056"/>
                </a:lnTo>
                <a:lnTo>
                  <a:pt x="106679" y="429768"/>
                </a:lnTo>
                <a:lnTo>
                  <a:pt x="76200" y="405384"/>
                </a:lnTo>
                <a:lnTo>
                  <a:pt x="51815" y="374904"/>
                </a:lnTo>
                <a:lnTo>
                  <a:pt x="33527" y="341376"/>
                </a:lnTo>
                <a:lnTo>
                  <a:pt x="12191" y="277368"/>
                </a:lnTo>
                <a:lnTo>
                  <a:pt x="9143" y="256032"/>
                </a:lnTo>
                <a:lnTo>
                  <a:pt x="9143" y="210312"/>
                </a:lnTo>
                <a:lnTo>
                  <a:pt x="18287" y="164592"/>
                </a:lnTo>
                <a:lnTo>
                  <a:pt x="33527" y="124968"/>
                </a:lnTo>
                <a:lnTo>
                  <a:pt x="51815" y="91440"/>
                </a:lnTo>
                <a:lnTo>
                  <a:pt x="91439" y="45720"/>
                </a:lnTo>
                <a:lnTo>
                  <a:pt x="124967" y="27432"/>
                </a:lnTo>
                <a:lnTo>
                  <a:pt x="140207" y="18288"/>
                </a:lnTo>
                <a:lnTo>
                  <a:pt x="158496" y="12192"/>
                </a:lnTo>
                <a:lnTo>
                  <a:pt x="176784" y="9144"/>
                </a:lnTo>
                <a:lnTo>
                  <a:pt x="252984" y="9144"/>
                </a:lnTo>
                <a:lnTo>
                  <a:pt x="234696" y="3048"/>
                </a:lnTo>
                <a:lnTo>
                  <a:pt x="216407" y="0"/>
                </a:lnTo>
                <a:close/>
              </a:path>
              <a:path w="390525" h="466725">
                <a:moveTo>
                  <a:pt x="252984" y="9144"/>
                </a:moveTo>
                <a:lnTo>
                  <a:pt x="213360" y="9144"/>
                </a:lnTo>
                <a:lnTo>
                  <a:pt x="231648" y="15240"/>
                </a:lnTo>
                <a:lnTo>
                  <a:pt x="249936" y="18288"/>
                </a:lnTo>
                <a:lnTo>
                  <a:pt x="268224" y="27432"/>
                </a:lnTo>
                <a:lnTo>
                  <a:pt x="313943" y="60960"/>
                </a:lnTo>
                <a:lnTo>
                  <a:pt x="350520" y="106680"/>
                </a:lnTo>
                <a:lnTo>
                  <a:pt x="377951" y="188976"/>
                </a:lnTo>
                <a:lnTo>
                  <a:pt x="381000" y="210312"/>
                </a:lnTo>
                <a:lnTo>
                  <a:pt x="381000" y="256032"/>
                </a:lnTo>
                <a:lnTo>
                  <a:pt x="377951" y="277368"/>
                </a:lnTo>
                <a:lnTo>
                  <a:pt x="359663" y="341376"/>
                </a:lnTo>
                <a:lnTo>
                  <a:pt x="350520" y="359664"/>
                </a:lnTo>
                <a:lnTo>
                  <a:pt x="338327" y="374904"/>
                </a:lnTo>
                <a:lnTo>
                  <a:pt x="326136" y="393192"/>
                </a:lnTo>
                <a:lnTo>
                  <a:pt x="283463" y="429768"/>
                </a:lnTo>
                <a:lnTo>
                  <a:pt x="249936" y="448056"/>
                </a:lnTo>
                <a:lnTo>
                  <a:pt x="231648" y="451104"/>
                </a:lnTo>
                <a:lnTo>
                  <a:pt x="213360" y="457200"/>
                </a:lnTo>
                <a:lnTo>
                  <a:pt x="252984" y="457200"/>
                </a:lnTo>
                <a:lnTo>
                  <a:pt x="289560" y="438912"/>
                </a:lnTo>
                <a:lnTo>
                  <a:pt x="335279" y="396240"/>
                </a:lnTo>
                <a:lnTo>
                  <a:pt x="365759" y="344424"/>
                </a:lnTo>
                <a:lnTo>
                  <a:pt x="387096" y="280416"/>
                </a:lnTo>
                <a:lnTo>
                  <a:pt x="390144" y="256032"/>
                </a:lnTo>
                <a:lnTo>
                  <a:pt x="390144" y="210312"/>
                </a:lnTo>
                <a:lnTo>
                  <a:pt x="374903" y="143256"/>
                </a:lnTo>
                <a:lnTo>
                  <a:pt x="347472" y="85344"/>
                </a:lnTo>
                <a:lnTo>
                  <a:pt x="332231" y="67056"/>
                </a:lnTo>
                <a:lnTo>
                  <a:pt x="320039" y="51816"/>
                </a:lnTo>
                <a:lnTo>
                  <a:pt x="289560" y="27432"/>
                </a:lnTo>
                <a:lnTo>
                  <a:pt x="252984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293611" y="638810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046719" y="5425440"/>
            <a:ext cx="405765" cy="448309"/>
          </a:xfrm>
          <a:custGeom>
            <a:avLst/>
            <a:gdLst/>
            <a:ahLst/>
            <a:cxnLst/>
            <a:rect l="l" t="t" r="r" b="b"/>
            <a:pathLst>
              <a:path w="405765" h="448310">
                <a:moveTo>
                  <a:pt x="222503" y="0"/>
                </a:moveTo>
                <a:lnTo>
                  <a:pt x="182879" y="0"/>
                </a:lnTo>
                <a:lnTo>
                  <a:pt x="161544" y="3048"/>
                </a:lnTo>
                <a:lnTo>
                  <a:pt x="88391" y="36576"/>
                </a:lnTo>
                <a:lnTo>
                  <a:pt x="60959" y="64008"/>
                </a:lnTo>
                <a:lnTo>
                  <a:pt x="33527" y="97536"/>
                </a:lnTo>
                <a:lnTo>
                  <a:pt x="15239" y="137160"/>
                </a:lnTo>
                <a:lnTo>
                  <a:pt x="3048" y="179832"/>
                </a:lnTo>
                <a:lnTo>
                  <a:pt x="0" y="201168"/>
                </a:lnTo>
                <a:lnTo>
                  <a:pt x="0" y="246887"/>
                </a:lnTo>
                <a:lnTo>
                  <a:pt x="3048" y="268224"/>
                </a:lnTo>
                <a:lnTo>
                  <a:pt x="15239" y="310896"/>
                </a:lnTo>
                <a:lnTo>
                  <a:pt x="24383" y="329184"/>
                </a:lnTo>
                <a:lnTo>
                  <a:pt x="33527" y="350520"/>
                </a:lnTo>
                <a:lnTo>
                  <a:pt x="45720" y="365760"/>
                </a:lnTo>
                <a:lnTo>
                  <a:pt x="60959" y="381000"/>
                </a:lnTo>
                <a:lnTo>
                  <a:pt x="73151" y="396240"/>
                </a:lnTo>
                <a:lnTo>
                  <a:pt x="106679" y="420624"/>
                </a:lnTo>
                <a:lnTo>
                  <a:pt x="143255" y="438912"/>
                </a:lnTo>
                <a:lnTo>
                  <a:pt x="182879" y="448056"/>
                </a:lnTo>
                <a:lnTo>
                  <a:pt x="225551" y="448056"/>
                </a:lnTo>
                <a:lnTo>
                  <a:pt x="243839" y="445008"/>
                </a:lnTo>
                <a:lnTo>
                  <a:pt x="265175" y="438912"/>
                </a:lnTo>
                <a:lnTo>
                  <a:pt x="182879" y="438912"/>
                </a:lnTo>
                <a:lnTo>
                  <a:pt x="164591" y="432816"/>
                </a:lnTo>
                <a:lnTo>
                  <a:pt x="109727" y="411480"/>
                </a:lnTo>
                <a:lnTo>
                  <a:pt x="42672" y="344424"/>
                </a:lnTo>
                <a:lnTo>
                  <a:pt x="24383" y="307848"/>
                </a:lnTo>
                <a:lnTo>
                  <a:pt x="18287" y="286512"/>
                </a:lnTo>
                <a:lnTo>
                  <a:pt x="12191" y="268224"/>
                </a:lnTo>
                <a:lnTo>
                  <a:pt x="12191" y="246887"/>
                </a:lnTo>
                <a:lnTo>
                  <a:pt x="9144" y="222504"/>
                </a:lnTo>
                <a:lnTo>
                  <a:pt x="18287" y="158496"/>
                </a:lnTo>
                <a:lnTo>
                  <a:pt x="42672" y="103632"/>
                </a:lnTo>
                <a:lnTo>
                  <a:pt x="67055" y="70104"/>
                </a:lnTo>
                <a:lnTo>
                  <a:pt x="112775" y="33528"/>
                </a:lnTo>
                <a:lnTo>
                  <a:pt x="164591" y="12192"/>
                </a:lnTo>
                <a:lnTo>
                  <a:pt x="182879" y="9143"/>
                </a:lnTo>
                <a:lnTo>
                  <a:pt x="265175" y="9143"/>
                </a:lnTo>
                <a:lnTo>
                  <a:pt x="243839" y="3048"/>
                </a:lnTo>
                <a:lnTo>
                  <a:pt x="222503" y="0"/>
                </a:lnTo>
                <a:close/>
              </a:path>
              <a:path w="405765" h="448310">
                <a:moveTo>
                  <a:pt x="265175" y="9143"/>
                </a:moveTo>
                <a:lnTo>
                  <a:pt x="222503" y="9143"/>
                </a:lnTo>
                <a:lnTo>
                  <a:pt x="243839" y="12192"/>
                </a:lnTo>
                <a:lnTo>
                  <a:pt x="280415" y="24384"/>
                </a:lnTo>
                <a:lnTo>
                  <a:pt x="295655" y="33528"/>
                </a:lnTo>
                <a:lnTo>
                  <a:pt x="341375" y="70104"/>
                </a:lnTo>
                <a:lnTo>
                  <a:pt x="353568" y="85343"/>
                </a:lnTo>
                <a:lnTo>
                  <a:pt x="362711" y="103632"/>
                </a:lnTo>
                <a:lnTo>
                  <a:pt x="374903" y="121920"/>
                </a:lnTo>
                <a:lnTo>
                  <a:pt x="387096" y="158496"/>
                </a:lnTo>
                <a:lnTo>
                  <a:pt x="393191" y="179832"/>
                </a:lnTo>
                <a:lnTo>
                  <a:pt x="396239" y="201168"/>
                </a:lnTo>
                <a:lnTo>
                  <a:pt x="396239" y="246887"/>
                </a:lnTo>
                <a:lnTo>
                  <a:pt x="393191" y="268224"/>
                </a:lnTo>
                <a:lnTo>
                  <a:pt x="387096" y="286512"/>
                </a:lnTo>
                <a:lnTo>
                  <a:pt x="381000" y="307848"/>
                </a:lnTo>
                <a:lnTo>
                  <a:pt x="374903" y="326136"/>
                </a:lnTo>
                <a:lnTo>
                  <a:pt x="362711" y="344424"/>
                </a:lnTo>
                <a:lnTo>
                  <a:pt x="353568" y="359664"/>
                </a:lnTo>
                <a:lnTo>
                  <a:pt x="326135" y="390144"/>
                </a:lnTo>
                <a:lnTo>
                  <a:pt x="277368" y="420624"/>
                </a:lnTo>
                <a:lnTo>
                  <a:pt x="262127" y="429768"/>
                </a:lnTo>
                <a:lnTo>
                  <a:pt x="240791" y="435864"/>
                </a:lnTo>
                <a:lnTo>
                  <a:pt x="222503" y="438912"/>
                </a:lnTo>
                <a:lnTo>
                  <a:pt x="265175" y="438912"/>
                </a:lnTo>
                <a:lnTo>
                  <a:pt x="301751" y="420624"/>
                </a:lnTo>
                <a:lnTo>
                  <a:pt x="332231" y="396240"/>
                </a:lnTo>
                <a:lnTo>
                  <a:pt x="359663" y="365760"/>
                </a:lnTo>
                <a:lnTo>
                  <a:pt x="390144" y="310896"/>
                </a:lnTo>
                <a:lnTo>
                  <a:pt x="402335" y="268224"/>
                </a:lnTo>
                <a:lnTo>
                  <a:pt x="405383" y="246887"/>
                </a:lnTo>
                <a:lnTo>
                  <a:pt x="405383" y="201168"/>
                </a:lnTo>
                <a:lnTo>
                  <a:pt x="396239" y="155448"/>
                </a:lnTo>
                <a:lnTo>
                  <a:pt x="381000" y="115824"/>
                </a:lnTo>
                <a:lnTo>
                  <a:pt x="359663" y="79248"/>
                </a:lnTo>
                <a:lnTo>
                  <a:pt x="332231" y="51816"/>
                </a:lnTo>
                <a:lnTo>
                  <a:pt x="316991" y="36576"/>
                </a:lnTo>
                <a:lnTo>
                  <a:pt x="301751" y="27432"/>
                </a:lnTo>
                <a:lnTo>
                  <a:pt x="283463" y="15240"/>
                </a:lnTo>
                <a:lnTo>
                  <a:pt x="265175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171180" y="556514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378952" y="6230111"/>
            <a:ext cx="405765" cy="481965"/>
          </a:xfrm>
          <a:custGeom>
            <a:avLst/>
            <a:gdLst/>
            <a:ahLst/>
            <a:cxnLst/>
            <a:rect l="l" t="t" r="r" b="b"/>
            <a:pathLst>
              <a:path w="405765" h="481965">
                <a:moveTo>
                  <a:pt x="204216" y="0"/>
                </a:moveTo>
                <a:lnTo>
                  <a:pt x="161544" y="6096"/>
                </a:lnTo>
                <a:lnTo>
                  <a:pt x="143255" y="12191"/>
                </a:lnTo>
                <a:lnTo>
                  <a:pt x="121920" y="18287"/>
                </a:lnTo>
                <a:lnTo>
                  <a:pt x="106679" y="30479"/>
                </a:lnTo>
                <a:lnTo>
                  <a:pt x="88392" y="42671"/>
                </a:lnTo>
                <a:lnTo>
                  <a:pt x="73151" y="54863"/>
                </a:lnTo>
                <a:lnTo>
                  <a:pt x="45720" y="88391"/>
                </a:lnTo>
                <a:lnTo>
                  <a:pt x="15240" y="149351"/>
                </a:lnTo>
                <a:lnTo>
                  <a:pt x="3048" y="192024"/>
                </a:lnTo>
                <a:lnTo>
                  <a:pt x="0" y="216407"/>
                </a:lnTo>
                <a:lnTo>
                  <a:pt x="0" y="265175"/>
                </a:lnTo>
                <a:lnTo>
                  <a:pt x="9144" y="313944"/>
                </a:lnTo>
                <a:lnTo>
                  <a:pt x="24383" y="356616"/>
                </a:lnTo>
                <a:lnTo>
                  <a:pt x="57912" y="411479"/>
                </a:lnTo>
                <a:lnTo>
                  <a:pt x="88392" y="441959"/>
                </a:lnTo>
                <a:lnTo>
                  <a:pt x="124968" y="463296"/>
                </a:lnTo>
                <a:lnTo>
                  <a:pt x="161544" y="475488"/>
                </a:lnTo>
                <a:lnTo>
                  <a:pt x="182879" y="481584"/>
                </a:lnTo>
                <a:lnTo>
                  <a:pt x="222503" y="481584"/>
                </a:lnTo>
                <a:lnTo>
                  <a:pt x="254507" y="472440"/>
                </a:lnTo>
                <a:lnTo>
                  <a:pt x="182879" y="472440"/>
                </a:lnTo>
                <a:lnTo>
                  <a:pt x="128016" y="454151"/>
                </a:lnTo>
                <a:lnTo>
                  <a:pt x="109727" y="445007"/>
                </a:lnTo>
                <a:lnTo>
                  <a:pt x="79248" y="420624"/>
                </a:lnTo>
                <a:lnTo>
                  <a:pt x="67055" y="405384"/>
                </a:lnTo>
                <a:lnTo>
                  <a:pt x="54864" y="387096"/>
                </a:lnTo>
                <a:lnTo>
                  <a:pt x="42672" y="371856"/>
                </a:lnTo>
                <a:lnTo>
                  <a:pt x="33527" y="350519"/>
                </a:lnTo>
                <a:lnTo>
                  <a:pt x="24383" y="332231"/>
                </a:lnTo>
                <a:lnTo>
                  <a:pt x="18288" y="310896"/>
                </a:lnTo>
                <a:lnTo>
                  <a:pt x="12192" y="286512"/>
                </a:lnTo>
                <a:lnTo>
                  <a:pt x="9144" y="265175"/>
                </a:lnTo>
                <a:lnTo>
                  <a:pt x="9144" y="216407"/>
                </a:lnTo>
                <a:lnTo>
                  <a:pt x="18288" y="170687"/>
                </a:lnTo>
                <a:lnTo>
                  <a:pt x="42672" y="112775"/>
                </a:lnTo>
                <a:lnTo>
                  <a:pt x="67055" y="76200"/>
                </a:lnTo>
                <a:lnTo>
                  <a:pt x="94488" y="48768"/>
                </a:lnTo>
                <a:lnTo>
                  <a:pt x="128016" y="27431"/>
                </a:lnTo>
                <a:lnTo>
                  <a:pt x="164592" y="15240"/>
                </a:lnTo>
                <a:lnTo>
                  <a:pt x="204216" y="9143"/>
                </a:lnTo>
                <a:lnTo>
                  <a:pt x="252984" y="9143"/>
                </a:lnTo>
                <a:lnTo>
                  <a:pt x="243840" y="6096"/>
                </a:lnTo>
                <a:lnTo>
                  <a:pt x="222503" y="3047"/>
                </a:lnTo>
                <a:lnTo>
                  <a:pt x="204216" y="0"/>
                </a:lnTo>
                <a:close/>
              </a:path>
              <a:path w="405765" h="481965">
                <a:moveTo>
                  <a:pt x="252984" y="9143"/>
                </a:moveTo>
                <a:lnTo>
                  <a:pt x="204216" y="9143"/>
                </a:lnTo>
                <a:lnTo>
                  <a:pt x="240792" y="15240"/>
                </a:lnTo>
                <a:lnTo>
                  <a:pt x="262127" y="21335"/>
                </a:lnTo>
                <a:lnTo>
                  <a:pt x="277368" y="27431"/>
                </a:lnTo>
                <a:lnTo>
                  <a:pt x="295655" y="39624"/>
                </a:lnTo>
                <a:lnTo>
                  <a:pt x="310896" y="48768"/>
                </a:lnTo>
                <a:lnTo>
                  <a:pt x="341375" y="79247"/>
                </a:lnTo>
                <a:lnTo>
                  <a:pt x="371855" y="131063"/>
                </a:lnTo>
                <a:lnTo>
                  <a:pt x="393192" y="195072"/>
                </a:lnTo>
                <a:lnTo>
                  <a:pt x="396240" y="216407"/>
                </a:lnTo>
                <a:lnTo>
                  <a:pt x="396240" y="265175"/>
                </a:lnTo>
                <a:lnTo>
                  <a:pt x="393192" y="289559"/>
                </a:lnTo>
                <a:lnTo>
                  <a:pt x="381000" y="332231"/>
                </a:lnTo>
                <a:lnTo>
                  <a:pt x="371855" y="350519"/>
                </a:lnTo>
                <a:lnTo>
                  <a:pt x="362712" y="371856"/>
                </a:lnTo>
                <a:lnTo>
                  <a:pt x="353568" y="390144"/>
                </a:lnTo>
                <a:lnTo>
                  <a:pt x="338327" y="405384"/>
                </a:lnTo>
                <a:lnTo>
                  <a:pt x="326136" y="420624"/>
                </a:lnTo>
                <a:lnTo>
                  <a:pt x="295655" y="445007"/>
                </a:lnTo>
                <a:lnTo>
                  <a:pt x="259079" y="463296"/>
                </a:lnTo>
                <a:lnTo>
                  <a:pt x="240792" y="466344"/>
                </a:lnTo>
                <a:lnTo>
                  <a:pt x="222503" y="472440"/>
                </a:lnTo>
                <a:lnTo>
                  <a:pt x="254507" y="472440"/>
                </a:lnTo>
                <a:lnTo>
                  <a:pt x="265175" y="469391"/>
                </a:lnTo>
                <a:lnTo>
                  <a:pt x="301751" y="451103"/>
                </a:lnTo>
                <a:lnTo>
                  <a:pt x="332231" y="426719"/>
                </a:lnTo>
                <a:lnTo>
                  <a:pt x="371855" y="374903"/>
                </a:lnTo>
                <a:lnTo>
                  <a:pt x="390144" y="335279"/>
                </a:lnTo>
                <a:lnTo>
                  <a:pt x="396240" y="310896"/>
                </a:lnTo>
                <a:lnTo>
                  <a:pt x="402336" y="289559"/>
                </a:lnTo>
                <a:lnTo>
                  <a:pt x="405383" y="265175"/>
                </a:lnTo>
                <a:lnTo>
                  <a:pt x="405383" y="216407"/>
                </a:lnTo>
                <a:lnTo>
                  <a:pt x="402336" y="192024"/>
                </a:lnTo>
                <a:lnTo>
                  <a:pt x="396240" y="170687"/>
                </a:lnTo>
                <a:lnTo>
                  <a:pt x="390144" y="146303"/>
                </a:lnTo>
                <a:lnTo>
                  <a:pt x="381000" y="128015"/>
                </a:lnTo>
                <a:lnTo>
                  <a:pt x="371855" y="106679"/>
                </a:lnTo>
                <a:lnTo>
                  <a:pt x="347472" y="70103"/>
                </a:lnTo>
                <a:lnTo>
                  <a:pt x="332231" y="54863"/>
                </a:lnTo>
                <a:lnTo>
                  <a:pt x="316992" y="42671"/>
                </a:lnTo>
                <a:lnTo>
                  <a:pt x="298703" y="30479"/>
                </a:lnTo>
                <a:lnTo>
                  <a:pt x="283464" y="18287"/>
                </a:lnTo>
                <a:lnTo>
                  <a:pt x="262127" y="12191"/>
                </a:lnTo>
                <a:lnTo>
                  <a:pt x="252984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503411" y="637590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808723" y="6473444"/>
            <a:ext cx="1356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Arial MT"/>
                <a:cs typeface="Arial MT"/>
              </a:rPr>
              <a:t>amendments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11427" y="3148075"/>
            <a:ext cx="8229600" cy="2436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spc="-5" dirty="0">
                <a:solidFill>
                  <a:srgbClr val="0000FF"/>
                </a:solidFill>
                <a:latin typeface="Arial"/>
                <a:cs typeface="Arial"/>
              </a:rPr>
              <a:t>Representing</a:t>
            </a:r>
            <a:r>
              <a:rPr sz="22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lagged</a:t>
            </a:r>
            <a:r>
              <a:rPr sz="22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00FF"/>
                </a:solidFill>
                <a:latin typeface="Arial"/>
                <a:cs typeface="Arial"/>
              </a:rPr>
              <a:t>activities</a:t>
            </a:r>
            <a:endParaRPr sz="2200">
              <a:latin typeface="Arial"/>
              <a:cs typeface="Arial"/>
            </a:endParaRPr>
          </a:p>
          <a:p>
            <a:pPr marL="356870" marR="5080" indent="-344805">
              <a:lnSpc>
                <a:spcPct val="100000"/>
              </a:lnSpc>
              <a:spcBef>
                <a:spcPts val="15"/>
              </a:spcBef>
              <a:buChar char="•"/>
              <a:tabLst>
                <a:tab pos="356870" algn="l"/>
                <a:tab pos="357505" algn="l"/>
              </a:tabLst>
            </a:pPr>
            <a:r>
              <a:rPr sz="1800" spc="5" dirty="0">
                <a:latin typeface="Arial MT"/>
                <a:cs typeface="Arial MT"/>
              </a:rPr>
              <a:t>We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might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come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across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situations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where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wished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undertake</a:t>
            </a:r>
            <a:r>
              <a:rPr sz="1800" spc="-5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two</a:t>
            </a:r>
            <a:r>
              <a:rPr sz="1800" spc="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activities </a:t>
            </a:r>
            <a:r>
              <a:rPr sz="1800" spc="-484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parallel </a:t>
            </a:r>
            <a:r>
              <a:rPr sz="1800" spc="-5" dirty="0">
                <a:latin typeface="Arial MT"/>
                <a:cs typeface="Arial MT"/>
              </a:rPr>
              <a:t>but there is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5" dirty="0">
                <a:solidFill>
                  <a:srgbClr val="FF3200"/>
                </a:solidFill>
                <a:latin typeface="Arial MT"/>
                <a:cs typeface="Arial MT"/>
              </a:rPr>
              <a:t>lag between the two </a:t>
            </a:r>
            <a:r>
              <a:rPr sz="1800" dirty="0">
                <a:latin typeface="Arial MT"/>
                <a:cs typeface="Arial MT"/>
              </a:rPr>
              <a:t>(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time difference </a:t>
            </a:r>
            <a:r>
              <a:rPr sz="1800" spc="-5" dirty="0">
                <a:latin typeface="Arial MT"/>
                <a:cs typeface="Arial MT"/>
              </a:rPr>
              <a:t>between </a:t>
            </a:r>
            <a:r>
              <a:rPr sz="1800" dirty="0">
                <a:latin typeface="Arial MT"/>
                <a:cs typeface="Arial MT"/>
              </a:rPr>
              <a:t>start </a:t>
            </a:r>
            <a:r>
              <a:rPr sz="1800" spc="-5" dirty="0">
                <a:latin typeface="Arial MT"/>
                <a:cs typeface="Arial MT"/>
              </a:rPr>
              <a:t>or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finish).</a:t>
            </a:r>
            <a:endParaRPr sz="1800">
              <a:latin typeface="Arial MT"/>
              <a:cs typeface="Arial MT"/>
            </a:endParaRPr>
          </a:p>
          <a:p>
            <a:pPr marL="356870" marR="205104" indent="-344805">
              <a:lnSpc>
                <a:spcPct val="100000"/>
              </a:lnSpc>
              <a:spcBef>
                <a:spcPts val="5"/>
              </a:spcBef>
              <a:buChar char="•"/>
              <a:tabLst>
                <a:tab pos="356870" algn="l"/>
                <a:tab pos="357505" algn="l"/>
              </a:tabLst>
            </a:pP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Impossible</a:t>
            </a:r>
            <a:r>
              <a:rPr sz="1800" spc="-114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show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(like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“amendment</a:t>
            </a:r>
            <a:r>
              <a:rPr sz="1800" spc="-9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recording”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start after “testing” and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finish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 little after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completion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“testing”).</a:t>
            </a:r>
            <a:endParaRPr sz="18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1800" dirty="0">
                <a:latin typeface="Arial MT"/>
                <a:cs typeface="Arial MT"/>
              </a:rPr>
              <a:t>It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better</a:t>
            </a:r>
            <a:r>
              <a:rPr sz="18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 show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Each stage</a:t>
            </a:r>
            <a:r>
              <a:rPr sz="18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 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separate</a:t>
            </a:r>
            <a:r>
              <a:rPr sz="1800" spc="-65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node</a:t>
            </a:r>
            <a:r>
              <a:rPr sz="1800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 marL="5410200">
              <a:lnSpc>
                <a:spcPct val="100000"/>
              </a:lnSpc>
              <a:spcBef>
                <a:spcPts val="1200"/>
              </a:spcBef>
            </a:pPr>
            <a:r>
              <a:rPr sz="1800" spc="-215" dirty="0">
                <a:latin typeface="Arial MT"/>
                <a:cs typeface="Arial MT"/>
              </a:rPr>
              <a:t>T</a:t>
            </a:r>
            <a:r>
              <a:rPr sz="1800" spc="5" dirty="0">
                <a:latin typeface="Arial MT"/>
                <a:cs typeface="Arial MT"/>
              </a:rPr>
              <a:t>es</a:t>
            </a:r>
            <a:r>
              <a:rPr sz="1800" dirty="0">
                <a:latin typeface="Arial MT"/>
                <a:cs typeface="Arial MT"/>
              </a:rPr>
              <a:t>t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prototype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983224" y="5611367"/>
            <a:ext cx="2600325" cy="899160"/>
          </a:xfrm>
          <a:custGeom>
            <a:avLst/>
            <a:gdLst/>
            <a:ahLst/>
            <a:cxnLst/>
            <a:rect l="l" t="t" r="r" b="b"/>
            <a:pathLst>
              <a:path w="2600325" h="899159">
                <a:moveTo>
                  <a:pt x="42672" y="289560"/>
                </a:moveTo>
                <a:lnTo>
                  <a:pt x="6096" y="252984"/>
                </a:lnTo>
                <a:lnTo>
                  <a:pt x="0" y="262128"/>
                </a:lnTo>
                <a:lnTo>
                  <a:pt x="33528" y="298704"/>
                </a:lnTo>
                <a:lnTo>
                  <a:pt x="42672" y="289560"/>
                </a:lnTo>
                <a:close/>
              </a:path>
              <a:path w="2600325" h="899159">
                <a:moveTo>
                  <a:pt x="106680" y="350520"/>
                </a:moveTo>
                <a:lnTo>
                  <a:pt x="70104" y="316992"/>
                </a:lnTo>
                <a:lnTo>
                  <a:pt x="60960" y="323088"/>
                </a:lnTo>
                <a:lnTo>
                  <a:pt x="97536" y="359664"/>
                </a:lnTo>
                <a:lnTo>
                  <a:pt x="106680" y="350520"/>
                </a:lnTo>
                <a:close/>
              </a:path>
              <a:path w="2600325" h="899159">
                <a:moveTo>
                  <a:pt x="170688" y="414528"/>
                </a:moveTo>
                <a:lnTo>
                  <a:pt x="134112" y="377952"/>
                </a:lnTo>
                <a:lnTo>
                  <a:pt x="124968" y="387096"/>
                </a:lnTo>
                <a:lnTo>
                  <a:pt x="161544" y="423672"/>
                </a:lnTo>
                <a:lnTo>
                  <a:pt x="170688" y="414528"/>
                </a:lnTo>
                <a:close/>
              </a:path>
              <a:path w="2600325" h="899159">
                <a:moveTo>
                  <a:pt x="231648" y="475488"/>
                </a:moveTo>
                <a:lnTo>
                  <a:pt x="198120" y="441960"/>
                </a:lnTo>
                <a:lnTo>
                  <a:pt x="188976" y="451104"/>
                </a:lnTo>
                <a:lnTo>
                  <a:pt x="225552" y="484632"/>
                </a:lnTo>
                <a:lnTo>
                  <a:pt x="231648" y="475488"/>
                </a:lnTo>
                <a:close/>
              </a:path>
              <a:path w="2600325" h="899159">
                <a:moveTo>
                  <a:pt x="295656" y="539496"/>
                </a:moveTo>
                <a:lnTo>
                  <a:pt x="259080" y="502920"/>
                </a:lnTo>
                <a:lnTo>
                  <a:pt x="249936" y="512064"/>
                </a:lnTo>
                <a:lnTo>
                  <a:pt x="286512" y="548640"/>
                </a:lnTo>
                <a:lnTo>
                  <a:pt x="295656" y="539496"/>
                </a:lnTo>
                <a:close/>
              </a:path>
              <a:path w="2600325" h="899159">
                <a:moveTo>
                  <a:pt x="387096" y="637032"/>
                </a:moveTo>
                <a:lnTo>
                  <a:pt x="373380" y="597408"/>
                </a:lnTo>
                <a:lnTo>
                  <a:pt x="359664" y="557784"/>
                </a:lnTo>
                <a:lnTo>
                  <a:pt x="337718" y="579729"/>
                </a:lnTo>
                <a:lnTo>
                  <a:pt x="323088" y="566928"/>
                </a:lnTo>
                <a:lnTo>
                  <a:pt x="313944" y="576072"/>
                </a:lnTo>
                <a:lnTo>
                  <a:pt x="328574" y="588886"/>
                </a:lnTo>
                <a:lnTo>
                  <a:pt x="304800" y="612648"/>
                </a:lnTo>
                <a:lnTo>
                  <a:pt x="387096" y="637032"/>
                </a:lnTo>
                <a:close/>
              </a:path>
              <a:path w="2600325" h="899159">
                <a:moveTo>
                  <a:pt x="2069592" y="39624"/>
                </a:moveTo>
                <a:lnTo>
                  <a:pt x="1993392" y="0"/>
                </a:lnTo>
                <a:lnTo>
                  <a:pt x="1993392" y="30429"/>
                </a:lnTo>
                <a:lnTo>
                  <a:pt x="198120" y="21336"/>
                </a:lnTo>
                <a:lnTo>
                  <a:pt x="198120" y="36576"/>
                </a:lnTo>
                <a:lnTo>
                  <a:pt x="1993392" y="45669"/>
                </a:lnTo>
                <a:lnTo>
                  <a:pt x="1993392" y="76200"/>
                </a:lnTo>
                <a:lnTo>
                  <a:pt x="2056892" y="45720"/>
                </a:lnTo>
                <a:lnTo>
                  <a:pt x="2069592" y="39624"/>
                </a:lnTo>
                <a:close/>
              </a:path>
              <a:path w="2600325" h="899159">
                <a:moveTo>
                  <a:pt x="2304288" y="289560"/>
                </a:moveTo>
                <a:lnTo>
                  <a:pt x="2270760" y="252984"/>
                </a:lnTo>
                <a:lnTo>
                  <a:pt x="2261616" y="262128"/>
                </a:lnTo>
                <a:lnTo>
                  <a:pt x="2295144" y="298704"/>
                </a:lnTo>
                <a:lnTo>
                  <a:pt x="2304288" y="289560"/>
                </a:lnTo>
                <a:close/>
              </a:path>
              <a:path w="2600325" h="899159">
                <a:moveTo>
                  <a:pt x="2365248" y="356616"/>
                </a:moveTo>
                <a:lnTo>
                  <a:pt x="2331720" y="320040"/>
                </a:lnTo>
                <a:lnTo>
                  <a:pt x="2322576" y="326136"/>
                </a:lnTo>
                <a:lnTo>
                  <a:pt x="2356104" y="365760"/>
                </a:lnTo>
                <a:lnTo>
                  <a:pt x="2365248" y="356616"/>
                </a:lnTo>
                <a:close/>
              </a:path>
              <a:path w="2600325" h="899159">
                <a:moveTo>
                  <a:pt x="2398776" y="859536"/>
                </a:moveTo>
                <a:lnTo>
                  <a:pt x="2386076" y="853440"/>
                </a:lnTo>
                <a:lnTo>
                  <a:pt x="2322576" y="822960"/>
                </a:lnTo>
                <a:lnTo>
                  <a:pt x="2323795" y="853490"/>
                </a:lnTo>
                <a:lnTo>
                  <a:pt x="579120" y="859536"/>
                </a:lnTo>
                <a:lnTo>
                  <a:pt x="579120" y="874776"/>
                </a:lnTo>
                <a:lnTo>
                  <a:pt x="2324404" y="868730"/>
                </a:lnTo>
                <a:lnTo>
                  <a:pt x="2325624" y="899160"/>
                </a:lnTo>
                <a:lnTo>
                  <a:pt x="2398776" y="859536"/>
                </a:lnTo>
                <a:close/>
              </a:path>
              <a:path w="2600325" h="899159">
                <a:moveTo>
                  <a:pt x="2426208" y="423672"/>
                </a:moveTo>
                <a:lnTo>
                  <a:pt x="2389632" y="384048"/>
                </a:lnTo>
                <a:lnTo>
                  <a:pt x="2380488" y="393192"/>
                </a:lnTo>
                <a:lnTo>
                  <a:pt x="2414016" y="429768"/>
                </a:lnTo>
                <a:lnTo>
                  <a:pt x="2426208" y="423672"/>
                </a:lnTo>
                <a:close/>
              </a:path>
              <a:path w="2600325" h="899159">
                <a:moveTo>
                  <a:pt x="2484120" y="487680"/>
                </a:moveTo>
                <a:lnTo>
                  <a:pt x="2450592" y="451104"/>
                </a:lnTo>
                <a:lnTo>
                  <a:pt x="2441448" y="460248"/>
                </a:lnTo>
                <a:lnTo>
                  <a:pt x="2474976" y="496836"/>
                </a:lnTo>
                <a:lnTo>
                  <a:pt x="2484120" y="487680"/>
                </a:lnTo>
                <a:close/>
              </a:path>
              <a:path w="2600325" h="899159">
                <a:moveTo>
                  <a:pt x="2545080" y="554736"/>
                </a:moveTo>
                <a:lnTo>
                  <a:pt x="2511552" y="518160"/>
                </a:lnTo>
                <a:lnTo>
                  <a:pt x="2499360" y="524256"/>
                </a:lnTo>
                <a:lnTo>
                  <a:pt x="2535936" y="563880"/>
                </a:lnTo>
                <a:lnTo>
                  <a:pt x="2545080" y="554736"/>
                </a:lnTo>
                <a:close/>
              </a:path>
              <a:path w="2600325" h="899159">
                <a:moveTo>
                  <a:pt x="2599944" y="624840"/>
                </a:moveTo>
                <a:lnTo>
                  <a:pt x="2575560" y="542544"/>
                </a:lnTo>
                <a:lnTo>
                  <a:pt x="2520696" y="594360"/>
                </a:lnTo>
                <a:lnTo>
                  <a:pt x="2599944" y="6248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104635" y="5711444"/>
            <a:ext cx="1777364" cy="78740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800" dirty="0">
                <a:latin typeface="Arial MT"/>
                <a:cs typeface="Arial MT"/>
              </a:rPr>
              <a:t>1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day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</a:t>
            </a:r>
            <a:r>
              <a:rPr sz="1800" spc="-5" dirty="0">
                <a:solidFill>
                  <a:srgbClr val="FF3200"/>
                </a:solidFill>
                <a:latin typeface="Arial MT"/>
                <a:cs typeface="Arial MT"/>
              </a:rPr>
              <a:t>SS</a:t>
            </a:r>
            <a:r>
              <a:rPr sz="1800" spc="-5" dirty="0">
                <a:latin typeface="Arial MT"/>
                <a:cs typeface="Arial MT"/>
              </a:rPr>
              <a:t>)</a:t>
            </a:r>
            <a:endParaRPr sz="1800">
              <a:latin typeface="Arial MT"/>
              <a:cs typeface="Arial MT"/>
            </a:endParaRPr>
          </a:p>
          <a:p>
            <a:pPr marL="716280">
              <a:lnSpc>
                <a:spcPct val="100000"/>
              </a:lnSpc>
              <a:spcBef>
                <a:spcPts val="840"/>
              </a:spcBef>
            </a:pPr>
            <a:r>
              <a:rPr sz="1800" spc="5" dirty="0">
                <a:latin typeface="Arial MT"/>
                <a:cs typeface="Arial MT"/>
              </a:rPr>
              <a:t>Document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466835" y="5818123"/>
            <a:ext cx="1076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2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day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FF</a:t>
            </a:r>
            <a:r>
              <a:rPr sz="1800" dirty="0">
                <a:latin typeface="Arial MT"/>
                <a:cs typeface="Arial MT"/>
              </a:rPr>
              <a:t>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051052" y="5513323"/>
            <a:ext cx="44176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Such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parallel activities </a:t>
            </a:r>
            <a:r>
              <a:rPr sz="1800" spc="-5" dirty="0">
                <a:latin typeface="Arial MT"/>
                <a:cs typeface="Arial MT"/>
              </a:rPr>
              <a:t>with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time lag </a:t>
            </a:r>
            <a:r>
              <a:rPr sz="1800" spc="5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between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them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represented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with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pairs</a:t>
            </a:r>
            <a:r>
              <a:rPr sz="1800" spc="-45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of </a:t>
            </a:r>
            <a:r>
              <a:rPr sz="1800" spc="-484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dummy</a:t>
            </a:r>
            <a:r>
              <a:rPr sz="1800" spc="-45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activities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7732" y="569467"/>
            <a:ext cx="196786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i="1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600" i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22340" y="587755"/>
            <a:ext cx="20135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Project</a:t>
            </a:r>
            <a:r>
              <a:rPr sz="1600" b="1" i="1" spc="-25" dirty="0">
                <a:solidFill>
                  <a:srgbClr val="656599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Management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981200"/>
            <a:ext cx="8232648" cy="7924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31339" y="971804"/>
            <a:ext cx="388937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/>
              <a:t>Precedence</a:t>
            </a:r>
            <a:r>
              <a:rPr sz="2000" dirty="0"/>
              <a:t> </a:t>
            </a:r>
            <a:r>
              <a:rPr sz="2000" spc="-5" dirty="0"/>
              <a:t>Networks</a:t>
            </a:r>
            <a:r>
              <a:rPr sz="2000" spc="-30" dirty="0"/>
              <a:t> </a:t>
            </a:r>
            <a:r>
              <a:rPr sz="2000" spc="-5" dirty="0"/>
              <a:t>(PN/PDM)</a:t>
            </a:r>
            <a:endParaRPr sz="2000"/>
          </a:p>
        </p:txBody>
      </p:sp>
      <p:sp>
        <p:nvSpPr>
          <p:cNvPr id="6" name="object 6"/>
          <p:cNvSpPr txBox="1"/>
          <p:nvPr/>
        </p:nvSpPr>
        <p:spPr>
          <a:xfrm>
            <a:off x="1051052" y="1349755"/>
            <a:ext cx="8233409" cy="3289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2705" indent="-34480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6870" algn="l"/>
                <a:tab pos="357505" algn="l"/>
              </a:tabLst>
            </a:pPr>
            <a:r>
              <a:rPr sz="1800" spc="10" dirty="0">
                <a:latin typeface="Arial MT"/>
                <a:cs typeface="Arial MT"/>
              </a:rPr>
              <a:t>Where</a:t>
            </a:r>
            <a:r>
              <a:rPr sz="1800" spc="-1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CPM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networks use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links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 represent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activities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 nodes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represent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events, </a:t>
            </a:r>
            <a:r>
              <a:rPr sz="1800" b="1" dirty="0">
                <a:latin typeface="Arial"/>
                <a:cs typeface="Arial"/>
              </a:rPr>
              <a:t>precedence networks </a:t>
            </a:r>
            <a:r>
              <a:rPr sz="1800" dirty="0">
                <a:latin typeface="Arial MT"/>
                <a:cs typeface="Arial MT"/>
              </a:rPr>
              <a:t>use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boxes </a:t>
            </a:r>
            <a:r>
              <a:rPr sz="1800" dirty="0">
                <a:latin typeface="Arial MT"/>
                <a:cs typeface="Arial MT"/>
              </a:rPr>
              <a:t>(nodes) to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represent </a:t>
            </a:r>
            <a:r>
              <a:rPr sz="1800" b="1" dirty="0">
                <a:solidFill>
                  <a:srgbClr val="FF3200"/>
                </a:solidFill>
                <a:latin typeface="Arial"/>
                <a:cs typeface="Arial"/>
              </a:rPr>
              <a:t>activities </a:t>
            </a:r>
            <a:r>
              <a:rPr sz="1800" b="1" spc="5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(known </a:t>
            </a:r>
            <a:r>
              <a:rPr sz="1800" spc="-5" dirty="0">
                <a:latin typeface="Arial MT"/>
                <a:cs typeface="Arial MT"/>
              </a:rPr>
              <a:t>as work items) and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links</a:t>
            </a:r>
            <a:r>
              <a:rPr sz="1800" b="1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represent</a:t>
            </a:r>
            <a:r>
              <a:rPr sz="1800" spc="-65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FF3200"/>
                </a:solidFill>
                <a:latin typeface="Arial"/>
                <a:cs typeface="Arial"/>
              </a:rPr>
              <a:t>dependencies</a:t>
            </a:r>
            <a:r>
              <a:rPr sz="1800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 marL="356870" marR="132080" indent="-344805">
              <a:lnSpc>
                <a:spcPct val="100000"/>
              </a:lnSpc>
              <a:buFont typeface="Wingdings"/>
              <a:buChar char=""/>
              <a:tabLst>
                <a:tab pos="356870" algn="l"/>
                <a:tab pos="357505" algn="l"/>
              </a:tabLst>
            </a:pP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boxes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may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carry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task</a:t>
            </a:r>
            <a:r>
              <a:rPr sz="1800" spc="-30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descriptions</a:t>
            </a:r>
            <a:r>
              <a:rPr sz="1800" spc="-75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duration</a:t>
            </a:r>
            <a:r>
              <a:rPr sz="1800" spc="-55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estimates</a:t>
            </a:r>
            <a:r>
              <a:rPr sz="1800" spc="-45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b="1" spc="5" dirty="0">
                <a:solidFill>
                  <a:srgbClr val="0000FF"/>
                </a:solidFill>
                <a:latin typeface="Arial"/>
                <a:cs typeface="Arial"/>
              </a:rPr>
              <a:t>links </a:t>
            </a:r>
            <a:r>
              <a:rPr sz="1800" b="1" spc="-48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may contain a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duration </a:t>
            </a:r>
            <a:r>
              <a:rPr sz="1800" dirty="0">
                <a:latin typeface="Arial MT"/>
                <a:cs typeface="Arial MT"/>
              </a:rPr>
              <a:t>denoting a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lag </a:t>
            </a:r>
            <a:r>
              <a:rPr sz="1800" dirty="0">
                <a:latin typeface="Arial MT"/>
                <a:cs typeface="Arial MT"/>
              </a:rPr>
              <a:t>between the completion/start of the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next.</a:t>
            </a:r>
            <a:endParaRPr sz="1800">
              <a:latin typeface="Arial MT"/>
              <a:cs typeface="Arial MT"/>
            </a:endParaRPr>
          </a:p>
          <a:p>
            <a:pPr marL="356870" marR="33020" indent="-344805">
              <a:lnSpc>
                <a:spcPct val="100000"/>
              </a:lnSpc>
              <a:buFont typeface="Wingdings"/>
              <a:buChar char=""/>
              <a:tabLst>
                <a:tab pos="356870" algn="l"/>
                <a:tab pos="357505" algn="l"/>
              </a:tabLst>
            </a:pPr>
            <a:r>
              <a:rPr sz="1800" dirty="0">
                <a:latin typeface="Arial MT"/>
                <a:cs typeface="Arial MT"/>
              </a:rPr>
              <a:t>It contains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much more information </a:t>
            </a:r>
            <a:r>
              <a:rPr sz="1800" dirty="0">
                <a:latin typeface="Arial MT"/>
                <a:cs typeface="Arial MT"/>
              </a:rPr>
              <a:t>than the </a:t>
            </a:r>
            <a:r>
              <a:rPr sz="1800" spc="-5" dirty="0">
                <a:latin typeface="Arial MT"/>
                <a:cs typeface="Arial MT"/>
              </a:rPr>
              <a:t>CPM network and we do not need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keep a separate activity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table.</a:t>
            </a:r>
            <a:endParaRPr sz="18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"/>
              <a:tabLst>
                <a:tab pos="356870" algn="l"/>
                <a:tab pos="357505" algn="l"/>
              </a:tabLst>
            </a:pP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Analysis</a:t>
            </a:r>
            <a:r>
              <a:rPr sz="1800" spc="-7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 precedence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networks proceeds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exactly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same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ways</a:t>
            </a:r>
            <a:r>
              <a:rPr sz="1800" spc="-5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Arial MT"/>
              <a:cs typeface="Arial MT"/>
            </a:endParaRPr>
          </a:p>
          <a:p>
            <a:pPr marL="182880" marR="508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An other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advantage </a:t>
            </a:r>
            <a:r>
              <a:rPr sz="1800" dirty="0">
                <a:latin typeface="Arial MT"/>
                <a:cs typeface="Arial MT"/>
              </a:rPr>
              <a:t>of PN is that they can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represent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parallel lagged </a:t>
            </a:r>
            <a:r>
              <a:rPr sz="1800" spc="5" dirty="0">
                <a:solidFill>
                  <a:srgbClr val="FF3200"/>
                </a:solidFill>
                <a:latin typeface="Arial MT"/>
                <a:cs typeface="Arial MT"/>
              </a:rPr>
              <a:t>activities </a:t>
            </a:r>
            <a:r>
              <a:rPr sz="1800" spc="10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(Which</a:t>
            </a:r>
            <a:r>
              <a:rPr sz="1800" spc="-1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required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dummy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activities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CPM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network) much more </a:t>
            </a:r>
            <a:r>
              <a:rPr sz="1800" spc="-20" dirty="0">
                <a:latin typeface="Arial MT"/>
                <a:cs typeface="Arial MT"/>
              </a:rPr>
              <a:t>elegantly.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97351" y="4873752"/>
            <a:ext cx="1179830" cy="661670"/>
          </a:xfrm>
          <a:custGeom>
            <a:avLst/>
            <a:gdLst/>
            <a:ahLst/>
            <a:cxnLst/>
            <a:rect l="l" t="t" r="r" b="b"/>
            <a:pathLst>
              <a:path w="1179829" h="661670">
                <a:moveTo>
                  <a:pt x="1179576" y="0"/>
                </a:moveTo>
                <a:lnTo>
                  <a:pt x="0" y="0"/>
                </a:lnTo>
                <a:lnTo>
                  <a:pt x="0" y="661416"/>
                </a:lnTo>
                <a:lnTo>
                  <a:pt x="1179576" y="661416"/>
                </a:lnTo>
                <a:lnTo>
                  <a:pt x="1179576" y="655320"/>
                </a:lnTo>
                <a:lnTo>
                  <a:pt x="9143" y="655320"/>
                </a:lnTo>
                <a:lnTo>
                  <a:pt x="3048" y="649224"/>
                </a:lnTo>
                <a:lnTo>
                  <a:pt x="9143" y="649224"/>
                </a:lnTo>
                <a:lnTo>
                  <a:pt x="9143" y="9143"/>
                </a:lnTo>
                <a:lnTo>
                  <a:pt x="3048" y="9143"/>
                </a:lnTo>
                <a:lnTo>
                  <a:pt x="9143" y="3048"/>
                </a:lnTo>
                <a:lnTo>
                  <a:pt x="1179576" y="3048"/>
                </a:lnTo>
                <a:lnTo>
                  <a:pt x="1179576" y="0"/>
                </a:lnTo>
                <a:close/>
              </a:path>
              <a:path w="1179829" h="661670">
                <a:moveTo>
                  <a:pt x="9143" y="649224"/>
                </a:moveTo>
                <a:lnTo>
                  <a:pt x="3048" y="649224"/>
                </a:lnTo>
                <a:lnTo>
                  <a:pt x="9143" y="655320"/>
                </a:lnTo>
                <a:lnTo>
                  <a:pt x="9143" y="649224"/>
                </a:lnTo>
                <a:close/>
              </a:path>
              <a:path w="1179829" h="661670">
                <a:moveTo>
                  <a:pt x="1170432" y="649224"/>
                </a:moveTo>
                <a:lnTo>
                  <a:pt x="9143" y="649224"/>
                </a:lnTo>
                <a:lnTo>
                  <a:pt x="9143" y="655320"/>
                </a:lnTo>
                <a:lnTo>
                  <a:pt x="1170432" y="655320"/>
                </a:lnTo>
                <a:lnTo>
                  <a:pt x="1170432" y="649224"/>
                </a:lnTo>
                <a:close/>
              </a:path>
              <a:path w="1179829" h="661670">
                <a:moveTo>
                  <a:pt x="1170432" y="3048"/>
                </a:moveTo>
                <a:lnTo>
                  <a:pt x="1170432" y="655320"/>
                </a:lnTo>
                <a:lnTo>
                  <a:pt x="1176527" y="649224"/>
                </a:lnTo>
                <a:lnTo>
                  <a:pt x="1179576" y="649224"/>
                </a:lnTo>
                <a:lnTo>
                  <a:pt x="1179576" y="9143"/>
                </a:lnTo>
                <a:lnTo>
                  <a:pt x="1176527" y="9143"/>
                </a:lnTo>
                <a:lnTo>
                  <a:pt x="1170432" y="3048"/>
                </a:lnTo>
                <a:close/>
              </a:path>
              <a:path w="1179829" h="661670">
                <a:moveTo>
                  <a:pt x="1179576" y="649224"/>
                </a:moveTo>
                <a:lnTo>
                  <a:pt x="1176527" y="649224"/>
                </a:lnTo>
                <a:lnTo>
                  <a:pt x="1170432" y="655320"/>
                </a:lnTo>
                <a:lnTo>
                  <a:pt x="1179576" y="655320"/>
                </a:lnTo>
                <a:lnTo>
                  <a:pt x="1179576" y="649224"/>
                </a:lnTo>
                <a:close/>
              </a:path>
              <a:path w="1179829" h="661670">
                <a:moveTo>
                  <a:pt x="9143" y="3048"/>
                </a:moveTo>
                <a:lnTo>
                  <a:pt x="3048" y="9143"/>
                </a:lnTo>
                <a:lnTo>
                  <a:pt x="9143" y="9143"/>
                </a:lnTo>
                <a:lnTo>
                  <a:pt x="9143" y="3048"/>
                </a:lnTo>
                <a:close/>
              </a:path>
              <a:path w="1179829" h="661670">
                <a:moveTo>
                  <a:pt x="1170432" y="3048"/>
                </a:moveTo>
                <a:lnTo>
                  <a:pt x="9143" y="3048"/>
                </a:lnTo>
                <a:lnTo>
                  <a:pt x="9143" y="9143"/>
                </a:lnTo>
                <a:lnTo>
                  <a:pt x="1170432" y="9143"/>
                </a:lnTo>
                <a:lnTo>
                  <a:pt x="1170432" y="3048"/>
                </a:lnTo>
                <a:close/>
              </a:path>
              <a:path w="1179829" h="661670">
                <a:moveTo>
                  <a:pt x="1179576" y="3048"/>
                </a:moveTo>
                <a:lnTo>
                  <a:pt x="1170432" y="3048"/>
                </a:lnTo>
                <a:lnTo>
                  <a:pt x="1176527" y="9143"/>
                </a:lnTo>
                <a:lnTo>
                  <a:pt x="1179576" y="9143"/>
                </a:lnTo>
                <a:lnTo>
                  <a:pt x="1179576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82188" y="4903723"/>
            <a:ext cx="1006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3835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Arial MT"/>
                <a:cs typeface="Arial MT"/>
              </a:rPr>
              <a:t>Build 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Prototype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03520" y="4879847"/>
            <a:ext cx="1179830" cy="661670"/>
          </a:xfrm>
          <a:custGeom>
            <a:avLst/>
            <a:gdLst/>
            <a:ahLst/>
            <a:cxnLst/>
            <a:rect l="l" t="t" r="r" b="b"/>
            <a:pathLst>
              <a:path w="1179829" h="661670">
                <a:moveTo>
                  <a:pt x="1179576" y="0"/>
                </a:moveTo>
                <a:lnTo>
                  <a:pt x="0" y="0"/>
                </a:lnTo>
                <a:lnTo>
                  <a:pt x="0" y="661415"/>
                </a:lnTo>
                <a:lnTo>
                  <a:pt x="1179576" y="661415"/>
                </a:lnTo>
                <a:lnTo>
                  <a:pt x="1179576" y="655319"/>
                </a:lnTo>
                <a:lnTo>
                  <a:pt x="9143" y="655319"/>
                </a:lnTo>
                <a:lnTo>
                  <a:pt x="3047" y="652271"/>
                </a:lnTo>
                <a:lnTo>
                  <a:pt x="9143" y="652271"/>
                </a:lnTo>
                <a:lnTo>
                  <a:pt x="9143" y="9143"/>
                </a:lnTo>
                <a:lnTo>
                  <a:pt x="3047" y="9143"/>
                </a:lnTo>
                <a:lnTo>
                  <a:pt x="9143" y="6095"/>
                </a:lnTo>
                <a:lnTo>
                  <a:pt x="1179576" y="6095"/>
                </a:lnTo>
                <a:lnTo>
                  <a:pt x="1179576" y="0"/>
                </a:lnTo>
                <a:close/>
              </a:path>
              <a:path w="1179829" h="661670">
                <a:moveTo>
                  <a:pt x="9143" y="652271"/>
                </a:moveTo>
                <a:lnTo>
                  <a:pt x="3047" y="652271"/>
                </a:lnTo>
                <a:lnTo>
                  <a:pt x="9143" y="655319"/>
                </a:lnTo>
                <a:lnTo>
                  <a:pt x="9143" y="652271"/>
                </a:lnTo>
                <a:close/>
              </a:path>
              <a:path w="1179829" h="661670">
                <a:moveTo>
                  <a:pt x="1170431" y="652271"/>
                </a:moveTo>
                <a:lnTo>
                  <a:pt x="9143" y="652271"/>
                </a:lnTo>
                <a:lnTo>
                  <a:pt x="9143" y="655319"/>
                </a:lnTo>
                <a:lnTo>
                  <a:pt x="1170431" y="655319"/>
                </a:lnTo>
                <a:lnTo>
                  <a:pt x="1170431" y="652271"/>
                </a:lnTo>
                <a:close/>
              </a:path>
              <a:path w="1179829" h="661670">
                <a:moveTo>
                  <a:pt x="1170431" y="6095"/>
                </a:moveTo>
                <a:lnTo>
                  <a:pt x="1170431" y="655319"/>
                </a:lnTo>
                <a:lnTo>
                  <a:pt x="1173479" y="652271"/>
                </a:lnTo>
                <a:lnTo>
                  <a:pt x="1179576" y="652271"/>
                </a:lnTo>
                <a:lnTo>
                  <a:pt x="1179576" y="9143"/>
                </a:lnTo>
                <a:lnTo>
                  <a:pt x="1173479" y="9143"/>
                </a:lnTo>
                <a:lnTo>
                  <a:pt x="1170431" y="6095"/>
                </a:lnTo>
                <a:close/>
              </a:path>
              <a:path w="1179829" h="661670">
                <a:moveTo>
                  <a:pt x="1179576" y="652271"/>
                </a:moveTo>
                <a:lnTo>
                  <a:pt x="1173479" y="652271"/>
                </a:lnTo>
                <a:lnTo>
                  <a:pt x="1170431" y="655319"/>
                </a:lnTo>
                <a:lnTo>
                  <a:pt x="1179576" y="655319"/>
                </a:lnTo>
                <a:lnTo>
                  <a:pt x="1179576" y="652271"/>
                </a:lnTo>
                <a:close/>
              </a:path>
              <a:path w="1179829" h="661670">
                <a:moveTo>
                  <a:pt x="9143" y="6095"/>
                </a:moveTo>
                <a:lnTo>
                  <a:pt x="3047" y="9143"/>
                </a:lnTo>
                <a:lnTo>
                  <a:pt x="9143" y="9143"/>
                </a:lnTo>
                <a:lnTo>
                  <a:pt x="9143" y="6095"/>
                </a:lnTo>
                <a:close/>
              </a:path>
              <a:path w="1179829" h="661670">
                <a:moveTo>
                  <a:pt x="1170431" y="6095"/>
                </a:moveTo>
                <a:lnTo>
                  <a:pt x="9143" y="6095"/>
                </a:lnTo>
                <a:lnTo>
                  <a:pt x="9143" y="9143"/>
                </a:lnTo>
                <a:lnTo>
                  <a:pt x="1170431" y="9143"/>
                </a:lnTo>
                <a:lnTo>
                  <a:pt x="1170431" y="6095"/>
                </a:lnTo>
                <a:close/>
              </a:path>
              <a:path w="1179829" h="661670">
                <a:moveTo>
                  <a:pt x="1179576" y="6095"/>
                </a:moveTo>
                <a:lnTo>
                  <a:pt x="1170431" y="6095"/>
                </a:lnTo>
                <a:lnTo>
                  <a:pt x="1173479" y="9143"/>
                </a:lnTo>
                <a:lnTo>
                  <a:pt x="1179576" y="9143"/>
                </a:lnTo>
                <a:lnTo>
                  <a:pt x="1179576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754371" y="4909820"/>
            <a:ext cx="16402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 MT"/>
                <a:cs typeface="Arial MT"/>
              </a:rPr>
              <a:t>Test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602615" algn="l"/>
              </a:tabLst>
            </a:pPr>
            <a:r>
              <a:rPr sz="2700" u="heavy" baseline="154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700" spc="-165" baseline="1543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 MT"/>
                <a:cs typeface="Arial MT"/>
              </a:rPr>
              <a:t>Prototype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407152" y="5980176"/>
            <a:ext cx="1640205" cy="661670"/>
          </a:xfrm>
          <a:custGeom>
            <a:avLst/>
            <a:gdLst/>
            <a:ahLst/>
            <a:cxnLst/>
            <a:rect l="l" t="t" r="r" b="b"/>
            <a:pathLst>
              <a:path w="1640204" h="661670">
                <a:moveTo>
                  <a:pt x="1639824" y="0"/>
                </a:moveTo>
                <a:lnTo>
                  <a:pt x="0" y="0"/>
                </a:lnTo>
                <a:lnTo>
                  <a:pt x="0" y="661416"/>
                </a:lnTo>
                <a:lnTo>
                  <a:pt x="1639824" y="661416"/>
                </a:lnTo>
                <a:lnTo>
                  <a:pt x="1639824" y="658368"/>
                </a:lnTo>
                <a:lnTo>
                  <a:pt x="9144" y="658368"/>
                </a:lnTo>
                <a:lnTo>
                  <a:pt x="3048" y="652272"/>
                </a:lnTo>
                <a:lnTo>
                  <a:pt x="9144" y="652272"/>
                </a:lnTo>
                <a:lnTo>
                  <a:pt x="9144" y="12192"/>
                </a:lnTo>
                <a:lnTo>
                  <a:pt x="3048" y="12192"/>
                </a:lnTo>
                <a:lnTo>
                  <a:pt x="9144" y="6096"/>
                </a:lnTo>
                <a:lnTo>
                  <a:pt x="1639824" y="6096"/>
                </a:lnTo>
                <a:lnTo>
                  <a:pt x="1639824" y="0"/>
                </a:lnTo>
                <a:close/>
              </a:path>
              <a:path w="1640204" h="661670">
                <a:moveTo>
                  <a:pt x="9144" y="652272"/>
                </a:moveTo>
                <a:lnTo>
                  <a:pt x="3048" y="652272"/>
                </a:lnTo>
                <a:lnTo>
                  <a:pt x="9144" y="658368"/>
                </a:lnTo>
                <a:lnTo>
                  <a:pt x="9144" y="652272"/>
                </a:lnTo>
                <a:close/>
              </a:path>
              <a:path w="1640204" h="661670">
                <a:moveTo>
                  <a:pt x="1630679" y="652272"/>
                </a:moveTo>
                <a:lnTo>
                  <a:pt x="9144" y="652272"/>
                </a:lnTo>
                <a:lnTo>
                  <a:pt x="9144" y="658368"/>
                </a:lnTo>
                <a:lnTo>
                  <a:pt x="1630679" y="658368"/>
                </a:lnTo>
                <a:lnTo>
                  <a:pt x="1630679" y="652272"/>
                </a:lnTo>
                <a:close/>
              </a:path>
              <a:path w="1640204" h="661670">
                <a:moveTo>
                  <a:pt x="1630679" y="6096"/>
                </a:moveTo>
                <a:lnTo>
                  <a:pt x="1630679" y="658368"/>
                </a:lnTo>
                <a:lnTo>
                  <a:pt x="1636776" y="652272"/>
                </a:lnTo>
                <a:lnTo>
                  <a:pt x="1639824" y="652272"/>
                </a:lnTo>
                <a:lnTo>
                  <a:pt x="1639824" y="12192"/>
                </a:lnTo>
                <a:lnTo>
                  <a:pt x="1636776" y="12192"/>
                </a:lnTo>
                <a:lnTo>
                  <a:pt x="1630679" y="6096"/>
                </a:lnTo>
                <a:close/>
              </a:path>
              <a:path w="1640204" h="661670">
                <a:moveTo>
                  <a:pt x="1639824" y="652272"/>
                </a:moveTo>
                <a:lnTo>
                  <a:pt x="1636776" y="652272"/>
                </a:lnTo>
                <a:lnTo>
                  <a:pt x="1630679" y="658368"/>
                </a:lnTo>
                <a:lnTo>
                  <a:pt x="1639824" y="658368"/>
                </a:lnTo>
                <a:lnTo>
                  <a:pt x="1639824" y="652272"/>
                </a:lnTo>
                <a:close/>
              </a:path>
              <a:path w="1640204" h="661670">
                <a:moveTo>
                  <a:pt x="9144" y="6096"/>
                </a:moveTo>
                <a:lnTo>
                  <a:pt x="3048" y="12192"/>
                </a:lnTo>
                <a:lnTo>
                  <a:pt x="9144" y="12192"/>
                </a:lnTo>
                <a:lnTo>
                  <a:pt x="9144" y="6096"/>
                </a:lnTo>
                <a:close/>
              </a:path>
              <a:path w="1640204" h="661670">
                <a:moveTo>
                  <a:pt x="1630679" y="6096"/>
                </a:moveTo>
                <a:lnTo>
                  <a:pt x="9144" y="6096"/>
                </a:lnTo>
                <a:lnTo>
                  <a:pt x="9144" y="12192"/>
                </a:lnTo>
                <a:lnTo>
                  <a:pt x="1630679" y="12192"/>
                </a:lnTo>
                <a:lnTo>
                  <a:pt x="1630679" y="6096"/>
                </a:lnTo>
                <a:close/>
              </a:path>
              <a:path w="1640204" h="661670">
                <a:moveTo>
                  <a:pt x="1639824" y="6096"/>
                </a:moveTo>
                <a:lnTo>
                  <a:pt x="1630679" y="6096"/>
                </a:lnTo>
                <a:lnTo>
                  <a:pt x="1636776" y="12192"/>
                </a:lnTo>
                <a:lnTo>
                  <a:pt x="1639824" y="12192"/>
                </a:lnTo>
                <a:lnTo>
                  <a:pt x="1639824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546852" y="6013196"/>
            <a:ext cx="13569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9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Arial MT"/>
                <a:cs typeface="Arial MT"/>
              </a:rPr>
              <a:t>Document 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amendments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769352" y="4873752"/>
            <a:ext cx="1533525" cy="661670"/>
          </a:xfrm>
          <a:custGeom>
            <a:avLst/>
            <a:gdLst/>
            <a:ahLst/>
            <a:cxnLst/>
            <a:rect l="l" t="t" r="r" b="b"/>
            <a:pathLst>
              <a:path w="1533525" h="661670">
                <a:moveTo>
                  <a:pt x="1533144" y="0"/>
                </a:moveTo>
                <a:lnTo>
                  <a:pt x="0" y="0"/>
                </a:lnTo>
                <a:lnTo>
                  <a:pt x="0" y="661416"/>
                </a:lnTo>
                <a:lnTo>
                  <a:pt x="1533144" y="661416"/>
                </a:lnTo>
                <a:lnTo>
                  <a:pt x="1533144" y="655320"/>
                </a:lnTo>
                <a:lnTo>
                  <a:pt x="9144" y="655320"/>
                </a:lnTo>
                <a:lnTo>
                  <a:pt x="3048" y="649224"/>
                </a:lnTo>
                <a:lnTo>
                  <a:pt x="9144" y="649224"/>
                </a:lnTo>
                <a:lnTo>
                  <a:pt x="9144" y="9143"/>
                </a:lnTo>
                <a:lnTo>
                  <a:pt x="3048" y="9143"/>
                </a:lnTo>
                <a:lnTo>
                  <a:pt x="9144" y="3048"/>
                </a:lnTo>
                <a:lnTo>
                  <a:pt x="1533144" y="3048"/>
                </a:lnTo>
                <a:lnTo>
                  <a:pt x="1533144" y="0"/>
                </a:lnTo>
                <a:close/>
              </a:path>
              <a:path w="1533525" h="661670">
                <a:moveTo>
                  <a:pt x="9144" y="649224"/>
                </a:moveTo>
                <a:lnTo>
                  <a:pt x="3048" y="649224"/>
                </a:lnTo>
                <a:lnTo>
                  <a:pt x="9144" y="655320"/>
                </a:lnTo>
                <a:lnTo>
                  <a:pt x="9144" y="649224"/>
                </a:lnTo>
                <a:close/>
              </a:path>
              <a:path w="1533525" h="661670">
                <a:moveTo>
                  <a:pt x="1524000" y="649224"/>
                </a:moveTo>
                <a:lnTo>
                  <a:pt x="9144" y="649224"/>
                </a:lnTo>
                <a:lnTo>
                  <a:pt x="9144" y="655320"/>
                </a:lnTo>
                <a:lnTo>
                  <a:pt x="1524000" y="655320"/>
                </a:lnTo>
                <a:lnTo>
                  <a:pt x="1524000" y="649224"/>
                </a:lnTo>
                <a:close/>
              </a:path>
              <a:path w="1533525" h="661670">
                <a:moveTo>
                  <a:pt x="1524000" y="3048"/>
                </a:moveTo>
                <a:lnTo>
                  <a:pt x="1524000" y="655320"/>
                </a:lnTo>
                <a:lnTo>
                  <a:pt x="1527048" y="649224"/>
                </a:lnTo>
                <a:lnTo>
                  <a:pt x="1533144" y="649224"/>
                </a:lnTo>
                <a:lnTo>
                  <a:pt x="1533144" y="9143"/>
                </a:lnTo>
                <a:lnTo>
                  <a:pt x="1527048" y="9143"/>
                </a:lnTo>
                <a:lnTo>
                  <a:pt x="1524000" y="3048"/>
                </a:lnTo>
                <a:close/>
              </a:path>
              <a:path w="1533525" h="661670">
                <a:moveTo>
                  <a:pt x="1533144" y="649224"/>
                </a:moveTo>
                <a:lnTo>
                  <a:pt x="1527048" y="649224"/>
                </a:lnTo>
                <a:lnTo>
                  <a:pt x="1524000" y="655320"/>
                </a:lnTo>
                <a:lnTo>
                  <a:pt x="1533144" y="655320"/>
                </a:lnTo>
                <a:lnTo>
                  <a:pt x="1533144" y="649224"/>
                </a:lnTo>
                <a:close/>
              </a:path>
              <a:path w="1533525" h="661670">
                <a:moveTo>
                  <a:pt x="9144" y="3048"/>
                </a:moveTo>
                <a:lnTo>
                  <a:pt x="3048" y="9143"/>
                </a:lnTo>
                <a:lnTo>
                  <a:pt x="9144" y="9143"/>
                </a:lnTo>
                <a:lnTo>
                  <a:pt x="9144" y="3048"/>
                </a:lnTo>
                <a:close/>
              </a:path>
              <a:path w="1533525" h="661670">
                <a:moveTo>
                  <a:pt x="1524000" y="3048"/>
                </a:moveTo>
                <a:lnTo>
                  <a:pt x="9144" y="3048"/>
                </a:lnTo>
                <a:lnTo>
                  <a:pt x="9144" y="9143"/>
                </a:lnTo>
                <a:lnTo>
                  <a:pt x="1524000" y="9143"/>
                </a:lnTo>
                <a:lnTo>
                  <a:pt x="1524000" y="3048"/>
                </a:lnTo>
                <a:close/>
              </a:path>
              <a:path w="1533525" h="661670">
                <a:moveTo>
                  <a:pt x="1533144" y="3048"/>
                </a:moveTo>
                <a:lnTo>
                  <a:pt x="1524000" y="3048"/>
                </a:lnTo>
                <a:lnTo>
                  <a:pt x="1527048" y="9143"/>
                </a:lnTo>
                <a:lnTo>
                  <a:pt x="1533144" y="9143"/>
                </a:lnTo>
                <a:lnTo>
                  <a:pt x="1533144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887716" y="4903723"/>
            <a:ext cx="1293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321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Revise </a:t>
            </a:r>
            <a:r>
              <a:rPr sz="1800" spc="5" dirty="0">
                <a:latin typeface="Arial MT"/>
                <a:cs typeface="Arial MT"/>
              </a:rPr>
              <a:t> specification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373880" y="5166359"/>
            <a:ext cx="3398520" cy="1186180"/>
          </a:xfrm>
          <a:custGeom>
            <a:avLst/>
            <a:gdLst/>
            <a:ahLst/>
            <a:cxnLst/>
            <a:rect l="l" t="t" r="r" b="b"/>
            <a:pathLst>
              <a:path w="3398520" h="1186179">
                <a:moveTo>
                  <a:pt x="932688" y="42672"/>
                </a:moveTo>
                <a:lnTo>
                  <a:pt x="856488" y="6096"/>
                </a:lnTo>
                <a:lnTo>
                  <a:pt x="856488" y="36499"/>
                </a:lnTo>
                <a:lnTo>
                  <a:pt x="0" y="30480"/>
                </a:lnTo>
                <a:lnTo>
                  <a:pt x="0" y="42672"/>
                </a:lnTo>
                <a:lnTo>
                  <a:pt x="856488" y="48691"/>
                </a:lnTo>
                <a:lnTo>
                  <a:pt x="856488" y="82296"/>
                </a:lnTo>
                <a:lnTo>
                  <a:pt x="920953" y="48768"/>
                </a:lnTo>
                <a:lnTo>
                  <a:pt x="932688" y="42672"/>
                </a:lnTo>
                <a:close/>
              </a:path>
              <a:path w="3398520" h="1186179">
                <a:moveTo>
                  <a:pt x="1036320" y="1146048"/>
                </a:moveTo>
                <a:lnTo>
                  <a:pt x="1023620" y="1139952"/>
                </a:lnTo>
                <a:lnTo>
                  <a:pt x="960120" y="1109472"/>
                </a:lnTo>
                <a:lnTo>
                  <a:pt x="960120" y="1139952"/>
                </a:lnTo>
                <a:lnTo>
                  <a:pt x="399288" y="1139952"/>
                </a:lnTo>
                <a:lnTo>
                  <a:pt x="399288" y="286512"/>
                </a:lnTo>
                <a:lnTo>
                  <a:pt x="387096" y="286512"/>
                </a:lnTo>
                <a:lnTo>
                  <a:pt x="387096" y="1152144"/>
                </a:lnTo>
                <a:lnTo>
                  <a:pt x="960120" y="1152144"/>
                </a:lnTo>
                <a:lnTo>
                  <a:pt x="960120" y="1185672"/>
                </a:lnTo>
                <a:lnTo>
                  <a:pt x="1024585" y="1152144"/>
                </a:lnTo>
                <a:lnTo>
                  <a:pt x="1036320" y="1146048"/>
                </a:lnTo>
                <a:close/>
              </a:path>
              <a:path w="3398520" h="1186179">
                <a:moveTo>
                  <a:pt x="3398520" y="36576"/>
                </a:moveTo>
                <a:lnTo>
                  <a:pt x="3385820" y="30480"/>
                </a:lnTo>
                <a:lnTo>
                  <a:pt x="3322320" y="0"/>
                </a:lnTo>
                <a:lnTo>
                  <a:pt x="3323539" y="30556"/>
                </a:lnTo>
                <a:lnTo>
                  <a:pt x="2103120" y="36576"/>
                </a:lnTo>
                <a:lnTo>
                  <a:pt x="2103120" y="48768"/>
                </a:lnTo>
                <a:lnTo>
                  <a:pt x="3324021" y="42748"/>
                </a:lnTo>
                <a:lnTo>
                  <a:pt x="3325368" y="76200"/>
                </a:lnTo>
                <a:lnTo>
                  <a:pt x="3398520" y="36576"/>
                </a:lnTo>
                <a:close/>
              </a:path>
              <a:path w="3398520" h="1186179">
                <a:moveTo>
                  <a:pt x="3398520" y="36576"/>
                </a:moveTo>
                <a:lnTo>
                  <a:pt x="3325368" y="79248"/>
                </a:lnTo>
                <a:lnTo>
                  <a:pt x="3351466" y="96659"/>
                </a:lnTo>
                <a:lnTo>
                  <a:pt x="2663952" y="1143000"/>
                </a:lnTo>
                <a:lnTo>
                  <a:pt x="2676144" y="1149096"/>
                </a:lnTo>
                <a:lnTo>
                  <a:pt x="3364103" y="105079"/>
                </a:lnTo>
                <a:lnTo>
                  <a:pt x="3389376" y="121920"/>
                </a:lnTo>
                <a:lnTo>
                  <a:pt x="3393287" y="85344"/>
                </a:lnTo>
                <a:lnTo>
                  <a:pt x="3398520" y="36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574540" y="578459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70140" y="593699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97939" y="5056123"/>
            <a:ext cx="15398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FF3200"/>
                </a:solidFill>
                <a:latin typeface="Arial MT"/>
                <a:cs typeface="Arial MT"/>
              </a:rPr>
              <a:t>Paralle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l</a:t>
            </a:r>
            <a:r>
              <a:rPr sz="1800" spc="-65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FF3200"/>
                </a:solidFill>
                <a:latin typeface="Arial MT"/>
                <a:cs typeface="Arial MT"/>
              </a:rPr>
              <a:t>lagged 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activities </a:t>
            </a:r>
            <a:r>
              <a:rPr sz="1800" dirty="0">
                <a:latin typeface="Arial MT"/>
                <a:cs typeface="Arial MT"/>
              </a:rPr>
              <a:t>in a </a:t>
            </a:r>
            <a:r>
              <a:rPr sz="1800" spc="5" dirty="0">
                <a:latin typeface="Arial MT"/>
                <a:cs typeface="Arial MT"/>
              </a:rPr>
              <a:t> precedence 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network.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7732" y="569467"/>
            <a:ext cx="196786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i="1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600" i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22340" y="587755"/>
            <a:ext cx="20135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Project</a:t>
            </a:r>
            <a:r>
              <a:rPr sz="1600" b="1" i="1" spc="-25" dirty="0">
                <a:solidFill>
                  <a:srgbClr val="656599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Management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981200"/>
            <a:ext cx="8232648" cy="7924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58772" y="1041908"/>
            <a:ext cx="6226175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-5" dirty="0">
                <a:solidFill>
                  <a:srgbClr val="0000FF"/>
                </a:solidFill>
                <a:latin typeface="Times New Roman"/>
                <a:cs typeface="Times New Roman"/>
              </a:rPr>
              <a:t>Sequencing</a:t>
            </a:r>
            <a:r>
              <a:rPr sz="31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and </a:t>
            </a:r>
            <a:r>
              <a:rPr sz="3100" spc="-5" dirty="0">
                <a:solidFill>
                  <a:srgbClr val="FF3200"/>
                </a:solidFill>
                <a:latin typeface="Times New Roman"/>
                <a:cs typeface="Times New Roman"/>
              </a:rPr>
              <a:t>Scheduling</a:t>
            </a:r>
            <a:r>
              <a:rPr sz="3100" spc="-1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3100" spc="-5" dirty="0">
                <a:latin typeface="Times New Roman"/>
                <a:cs typeface="Times New Roman"/>
              </a:rPr>
              <a:t>activities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9339" y="1688083"/>
            <a:ext cx="8313420" cy="490156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356870" marR="36830" indent="-344805">
              <a:lnSpc>
                <a:spcPts val="1920"/>
              </a:lnSpc>
              <a:spcBef>
                <a:spcPts val="555"/>
              </a:spcBef>
              <a:buSzPct val="75000"/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2000" dirty="0">
                <a:latin typeface="Arial MT"/>
                <a:cs typeface="Arial MT"/>
              </a:rPr>
              <a:t>We</a:t>
            </a:r>
            <a:r>
              <a:rPr sz="2000" spc="-8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require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Arial MT"/>
                <a:cs typeface="Arial MT"/>
              </a:rPr>
              <a:t>schedule</a:t>
            </a:r>
            <a:r>
              <a:rPr sz="2000" spc="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that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clearly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indicates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when</a:t>
            </a:r>
            <a:r>
              <a:rPr sz="2000" spc="8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each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of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project’s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Arial MT"/>
                <a:cs typeface="Arial MT"/>
              </a:rPr>
              <a:t>activities</a:t>
            </a:r>
            <a:r>
              <a:rPr sz="2000" spc="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Arial MT"/>
                <a:cs typeface="Arial MT"/>
              </a:rPr>
              <a:t>is planned</a:t>
            </a:r>
            <a:r>
              <a:rPr sz="2000" spc="6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 </a:t>
            </a:r>
            <a:r>
              <a:rPr sz="2000" spc="-10" dirty="0">
                <a:latin typeface="Arial MT"/>
                <a:cs typeface="Arial MT"/>
              </a:rPr>
              <a:t>occur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and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0000FF"/>
                </a:solidFill>
                <a:latin typeface="Arial MT"/>
                <a:cs typeface="Arial MT"/>
              </a:rPr>
              <a:t>what</a:t>
            </a:r>
            <a:r>
              <a:rPr sz="2000" spc="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resources</a:t>
            </a:r>
            <a:r>
              <a:rPr sz="20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it</a:t>
            </a:r>
            <a:r>
              <a:rPr sz="2000" spc="-15" dirty="0">
                <a:latin typeface="Arial MT"/>
                <a:cs typeface="Arial MT"/>
              </a:rPr>
              <a:t> will</a:t>
            </a:r>
            <a:r>
              <a:rPr sz="2000" spc="6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need.</a:t>
            </a:r>
            <a:endParaRPr sz="2000">
              <a:latin typeface="Arial MT"/>
              <a:cs typeface="Arial MT"/>
            </a:endParaRPr>
          </a:p>
          <a:p>
            <a:pPr marL="356870" marR="5080" indent="-344805">
              <a:lnSpc>
                <a:spcPct val="80000"/>
              </a:lnSpc>
              <a:spcBef>
                <a:spcPts val="1455"/>
              </a:spcBef>
              <a:buClr>
                <a:srgbClr val="00007C"/>
              </a:buClr>
              <a:buSzPct val="75000"/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2000" dirty="0">
                <a:latin typeface="Arial MT"/>
                <a:cs typeface="Arial MT"/>
              </a:rPr>
              <a:t>We might </a:t>
            </a:r>
            <a:r>
              <a:rPr sz="2000" spc="-5" dirty="0">
                <a:latin typeface="Arial MT"/>
                <a:cs typeface="Arial MT"/>
              </a:rPr>
              <a:t>present a schedule for a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small project </a:t>
            </a:r>
            <a:r>
              <a:rPr sz="2000" spc="-10" dirty="0">
                <a:latin typeface="Arial MT"/>
                <a:cs typeface="Arial MT"/>
              </a:rPr>
              <a:t>using </a:t>
            </a:r>
            <a:r>
              <a:rPr sz="2000" spc="-5" dirty="0">
                <a:latin typeface="Arial MT"/>
                <a:cs typeface="Arial MT"/>
              </a:rPr>
              <a:t>a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bar chart </a:t>
            </a:r>
            <a:r>
              <a:rPr sz="2000" spc="-5" dirty="0">
                <a:latin typeface="Arial MT"/>
                <a:cs typeface="Arial MT"/>
              </a:rPr>
              <a:t>(next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slide).</a:t>
            </a:r>
            <a:endParaRPr sz="2000">
              <a:latin typeface="Arial MT"/>
              <a:cs typeface="Arial MT"/>
            </a:endParaRPr>
          </a:p>
          <a:p>
            <a:pPr marL="356870" marR="32384" indent="-344805">
              <a:lnSpc>
                <a:spcPts val="1920"/>
              </a:lnSpc>
              <a:spcBef>
                <a:spcPts val="1425"/>
              </a:spcBef>
              <a:buClr>
                <a:srgbClr val="00007C"/>
              </a:buClr>
              <a:buSzPct val="75000"/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Arial MT"/>
                <a:cs typeface="Arial MT"/>
              </a:rPr>
              <a:t>The chart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shows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taking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account</a:t>
            </a:r>
            <a:r>
              <a:rPr sz="2000" spc="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of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the </a:t>
            </a:r>
            <a:r>
              <a:rPr sz="2000" spc="-5" dirty="0">
                <a:solidFill>
                  <a:srgbClr val="FF3200"/>
                </a:solidFill>
                <a:latin typeface="Arial MT"/>
                <a:cs typeface="Arial MT"/>
              </a:rPr>
              <a:t>nature of the</a:t>
            </a:r>
            <a:r>
              <a:rPr sz="2000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3200"/>
                </a:solidFill>
                <a:latin typeface="Arial MT"/>
                <a:cs typeface="Arial MT"/>
              </a:rPr>
              <a:t>development </a:t>
            </a:r>
            <a:r>
              <a:rPr sz="2000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3200"/>
                </a:solidFill>
                <a:latin typeface="Arial MT"/>
                <a:cs typeface="Arial MT"/>
              </a:rPr>
              <a:t>process </a:t>
            </a:r>
            <a:r>
              <a:rPr sz="2000" spc="-5" dirty="0">
                <a:latin typeface="Arial MT"/>
                <a:cs typeface="Arial MT"/>
              </a:rPr>
              <a:t>(i.e., certain tasks </a:t>
            </a:r>
            <a:r>
              <a:rPr sz="2000" spc="5" dirty="0">
                <a:latin typeface="Arial MT"/>
                <a:cs typeface="Arial MT"/>
              </a:rPr>
              <a:t>must </a:t>
            </a:r>
            <a:r>
              <a:rPr sz="2000" spc="-5" dirty="0">
                <a:latin typeface="Arial MT"/>
                <a:cs typeface="Arial MT"/>
              </a:rPr>
              <a:t>be completed before others may </a:t>
            </a:r>
            <a:r>
              <a:rPr sz="2000" dirty="0">
                <a:latin typeface="Arial MT"/>
                <a:cs typeface="Arial MT"/>
              </a:rPr>
              <a:t>start)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and the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3200"/>
                </a:solidFill>
                <a:latin typeface="Arial MT"/>
                <a:cs typeface="Arial MT"/>
              </a:rPr>
              <a:t>resources</a:t>
            </a:r>
            <a:r>
              <a:rPr sz="2000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3200"/>
                </a:solidFill>
                <a:latin typeface="Arial MT"/>
                <a:cs typeface="Arial MT"/>
              </a:rPr>
              <a:t>that</a:t>
            </a:r>
            <a:r>
              <a:rPr sz="2000" spc="-5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3200"/>
                </a:solidFill>
                <a:latin typeface="Arial MT"/>
                <a:cs typeface="Arial MT"/>
              </a:rPr>
              <a:t>are</a:t>
            </a:r>
            <a:r>
              <a:rPr sz="2000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3200"/>
                </a:solidFill>
                <a:latin typeface="Arial MT"/>
                <a:cs typeface="Arial MT"/>
              </a:rPr>
              <a:t>available</a:t>
            </a:r>
            <a:r>
              <a:rPr sz="2000" spc="85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(e.g.,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activity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C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follows</a:t>
            </a:r>
            <a:r>
              <a:rPr sz="2000" spc="4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B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as</a:t>
            </a:r>
            <a:r>
              <a:rPr sz="2000" spc="-114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Ali 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cannot work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on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both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simultaneously).</a:t>
            </a:r>
            <a:endParaRPr sz="2000">
              <a:latin typeface="Arial MT"/>
              <a:cs typeface="Arial MT"/>
            </a:endParaRPr>
          </a:p>
          <a:p>
            <a:pPr marL="356870" marR="257810" indent="-344805">
              <a:lnSpc>
                <a:spcPct val="80000"/>
              </a:lnSpc>
              <a:spcBef>
                <a:spcPts val="1455"/>
              </a:spcBef>
              <a:buClr>
                <a:srgbClr val="00007C"/>
              </a:buClr>
              <a:buSzPct val="75000"/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2000" dirty="0">
                <a:latin typeface="Arial MT"/>
                <a:cs typeface="Arial MT"/>
              </a:rPr>
              <a:t>We</a:t>
            </a:r>
            <a:r>
              <a:rPr sz="2000" spc="-85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have</a:t>
            </a:r>
            <a:r>
              <a:rPr sz="2000" spc="40" dirty="0"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sequenced</a:t>
            </a:r>
            <a:r>
              <a:rPr sz="2000" spc="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20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tasks</a:t>
            </a:r>
            <a:r>
              <a:rPr sz="20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(i.e., identified</a:t>
            </a:r>
            <a:r>
              <a:rPr sz="2000" spc="7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the </a:t>
            </a:r>
            <a:r>
              <a:rPr sz="2000" spc="-10" dirty="0">
                <a:solidFill>
                  <a:srgbClr val="FF3200"/>
                </a:solidFill>
                <a:latin typeface="Arial MT"/>
                <a:cs typeface="Arial MT"/>
              </a:rPr>
              <a:t>dependencies</a:t>
            </a:r>
            <a:r>
              <a:rPr sz="2000" spc="-10" dirty="0">
                <a:latin typeface="Arial MT"/>
                <a:cs typeface="Arial MT"/>
              </a:rPr>
              <a:t>)</a:t>
            </a:r>
            <a:r>
              <a:rPr sz="2000" spc="8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and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scheduled</a:t>
            </a:r>
            <a:r>
              <a:rPr sz="20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them</a:t>
            </a:r>
            <a:r>
              <a:rPr sz="2000" spc="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(i.e., specified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FF3200"/>
                </a:solidFill>
                <a:latin typeface="Arial MT"/>
                <a:cs typeface="Arial MT"/>
              </a:rPr>
              <a:t>when</a:t>
            </a:r>
            <a:r>
              <a:rPr sz="2000" spc="60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3200"/>
                </a:solidFill>
                <a:latin typeface="Arial MT"/>
                <a:cs typeface="Arial MT"/>
              </a:rPr>
              <a:t>they</a:t>
            </a:r>
            <a:r>
              <a:rPr sz="2000" spc="5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3200"/>
                </a:solidFill>
                <a:latin typeface="Arial MT"/>
                <a:cs typeface="Arial MT"/>
              </a:rPr>
              <a:t>should</a:t>
            </a:r>
            <a:r>
              <a:rPr sz="2000" spc="40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3200"/>
                </a:solidFill>
                <a:latin typeface="Arial MT"/>
                <a:cs typeface="Arial MT"/>
              </a:rPr>
              <a:t>take </a:t>
            </a:r>
            <a:r>
              <a:rPr sz="2000" spc="-10" dirty="0">
                <a:solidFill>
                  <a:srgbClr val="FF3200"/>
                </a:solidFill>
                <a:latin typeface="Arial MT"/>
                <a:cs typeface="Arial MT"/>
              </a:rPr>
              <a:t>place</a:t>
            </a:r>
            <a:r>
              <a:rPr sz="2000" spc="-10" dirty="0">
                <a:latin typeface="Arial MT"/>
                <a:cs typeface="Arial MT"/>
              </a:rPr>
              <a:t>).</a:t>
            </a:r>
            <a:endParaRPr sz="2000">
              <a:latin typeface="Arial MT"/>
              <a:cs typeface="Arial MT"/>
            </a:endParaRPr>
          </a:p>
          <a:p>
            <a:pPr marL="356870" marR="447040" indent="-344805">
              <a:lnSpc>
                <a:spcPct val="80000"/>
              </a:lnSpc>
              <a:spcBef>
                <a:spcPts val="1440"/>
              </a:spcBef>
              <a:buClr>
                <a:srgbClr val="00007C"/>
              </a:buClr>
              <a:buSzPct val="75000"/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Arial MT"/>
                <a:cs typeface="Arial MT"/>
              </a:rPr>
              <a:t>For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small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projects</a:t>
            </a:r>
            <a:r>
              <a:rPr sz="2000" spc="-5" dirty="0">
                <a:latin typeface="Arial MT"/>
                <a:cs typeface="Arial MT"/>
              </a:rPr>
              <a:t>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this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3200"/>
                </a:solidFill>
                <a:latin typeface="Arial MT"/>
                <a:cs typeface="Arial MT"/>
              </a:rPr>
              <a:t>combined sequencing-scheduling</a:t>
            </a:r>
            <a:r>
              <a:rPr sz="2000" spc="80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approach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might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be</a:t>
            </a:r>
            <a:r>
              <a:rPr sz="2000" spc="-15" dirty="0">
                <a:latin typeface="Arial MT"/>
                <a:cs typeface="Arial MT"/>
              </a:rPr>
              <a:t> quite</a:t>
            </a:r>
            <a:r>
              <a:rPr sz="2000" spc="4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suitable,</a:t>
            </a:r>
            <a:r>
              <a:rPr sz="2000" spc="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particularly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where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we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wish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allocate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individuals</a:t>
            </a:r>
            <a:r>
              <a:rPr sz="2000" spc="9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particular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tasks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at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an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early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0000FF"/>
                </a:solidFill>
                <a:latin typeface="Arial MT"/>
                <a:cs typeface="Arial MT"/>
              </a:rPr>
              <a:t>planning</a:t>
            </a:r>
            <a:r>
              <a:rPr sz="2000" spc="9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stage</a:t>
            </a:r>
            <a:r>
              <a:rPr sz="2000" spc="-5" dirty="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  <a:p>
            <a:pPr marL="356870" marR="248285" indent="-344805">
              <a:lnSpc>
                <a:spcPct val="80000"/>
              </a:lnSpc>
              <a:spcBef>
                <a:spcPts val="1440"/>
              </a:spcBef>
              <a:buClr>
                <a:srgbClr val="00007C"/>
              </a:buClr>
              <a:buSzPct val="75000"/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solidFill>
                  <a:srgbClr val="0000FF"/>
                </a:solidFill>
                <a:latin typeface="Arial MT"/>
                <a:cs typeface="Arial MT"/>
              </a:rPr>
              <a:t>On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larger projects</a:t>
            </a:r>
            <a:r>
              <a:rPr sz="20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it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better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3200"/>
                </a:solidFill>
                <a:latin typeface="Arial MT"/>
                <a:cs typeface="Arial MT"/>
              </a:rPr>
              <a:t>separate</a:t>
            </a:r>
            <a:r>
              <a:rPr sz="2000" spc="25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out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these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two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activities:</a:t>
            </a:r>
            <a:r>
              <a:rPr sz="2000" spc="7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to 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sequence</a:t>
            </a:r>
            <a:r>
              <a:rPr sz="20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task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according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their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FF3200"/>
                </a:solidFill>
                <a:latin typeface="Arial MT"/>
                <a:cs typeface="Arial MT"/>
              </a:rPr>
              <a:t>logical</a:t>
            </a:r>
            <a:r>
              <a:rPr sz="2000" spc="65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3200"/>
                </a:solidFill>
                <a:latin typeface="Arial MT"/>
                <a:cs typeface="Arial MT"/>
              </a:rPr>
              <a:t>relationships</a:t>
            </a:r>
            <a:r>
              <a:rPr sz="2000" spc="75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and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then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Arial MT"/>
                <a:cs typeface="Arial MT"/>
              </a:rPr>
              <a:t>schedule</a:t>
            </a:r>
            <a:r>
              <a:rPr sz="2000" spc="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them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taking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into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account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3200"/>
                </a:solidFill>
                <a:latin typeface="Arial MT"/>
                <a:cs typeface="Arial MT"/>
              </a:rPr>
              <a:t>resources</a:t>
            </a:r>
            <a:r>
              <a:rPr sz="2000" spc="-30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and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3200"/>
                </a:solidFill>
                <a:latin typeface="Arial MT"/>
                <a:cs typeface="Arial MT"/>
              </a:rPr>
              <a:t>other</a:t>
            </a:r>
            <a:r>
              <a:rPr sz="2000" spc="5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3200"/>
                </a:solidFill>
                <a:latin typeface="Arial MT"/>
                <a:cs typeface="Arial MT"/>
              </a:rPr>
              <a:t>factors</a:t>
            </a:r>
            <a:r>
              <a:rPr sz="2000" spc="-5" dirty="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7732" y="569467"/>
            <a:ext cx="196786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i="1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600" i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22340" y="587755"/>
            <a:ext cx="20135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Project</a:t>
            </a:r>
            <a:r>
              <a:rPr sz="1600" b="1" i="1" spc="-25" dirty="0">
                <a:solidFill>
                  <a:srgbClr val="656599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Management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981200"/>
            <a:ext cx="8232648" cy="7924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78939" y="718820"/>
            <a:ext cx="560260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/>
              <a:t>Schedule</a:t>
            </a:r>
            <a:r>
              <a:rPr sz="2000" spc="-10" dirty="0"/>
              <a:t> </a:t>
            </a:r>
            <a:r>
              <a:rPr sz="2000" spc="-5" dirty="0"/>
              <a:t>for</a:t>
            </a:r>
            <a:r>
              <a:rPr sz="2000" spc="-10" dirty="0"/>
              <a:t> </a:t>
            </a:r>
            <a:r>
              <a:rPr sz="2000" spc="-5" dirty="0"/>
              <a:t>small Project:</a:t>
            </a:r>
            <a:r>
              <a:rPr sz="2000" spc="-10" dirty="0"/>
              <a:t> </a:t>
            </a:r>
            <a:r>
              <a:rPr sz="2000" spc="-5" dirty="0"/>
              <a:t>plan as</a:t>
            </a:r>
            <a:r>
              <a:rPr sz="2000" spc="-10" dirty="0"/>
              <a:t> </a:t>
            </a:r>
            <a:r>
              <a:rPr sz="2000" spc="-5" dirty="0"/>
              <a:t>a bar</a:t>
            </a:r>
            <a:r>
              <a:rPr sz="2000" spc="-10" dirty="0"/>
              <a:t> </a:t>
            </a:r>
            <a:r>
              <a:rPr sz="2000" spc="-5" dirty="0"/>
              <a:t>chart</a:t>
            </a:r>
            <a:endParaRPr sz="2000"/>
          </a:p>
        </p:txBody>
      </p:sp>
      <p:grpSp>
        <p:nvGrpSpPr>
          <p:cNvPr id="6" name="object 6"/>
          <p:cNvGrpSpPr/>
          <p:nvPr/>
        </p:nvGrpSpPr>
        <p:grpSpPr>
          <a:xfrm>
            <a:off x="3575303" y="2039111"/>
            <a:ext cx="856615" cy="238125"/>
            <a:chOff x="3575303" y="2039111"/>
            <a:chExt cx="856615" cy="238125"/>
          </a:xfrm>
        </p:grpSpPr>
        <p:sp>
          <p:nvSpPr>
            <p:cNvPr id="7" name="object 7"/>
            <p:cNvSpPr/>
            <p:nvPr/>
          </p:nvSpPr>
          <p:spPr>
            <a:xfrm>
              <a:off x="3581399" y="2045207"/>
              <a:ext cx="847725" cy="231775"/>
            </a:xfrm>
            <a:custGeom>
              <a:avLst/>
              <a:gdLst/>
              <a:ahLst/>
              <a:cxnLst/>
              <a:rect l="l" t="t" r="r" b="b"/>
              <a:pathLst>
                <a:path w="847725" h="231775">
                  <a:moveTo>
                    <a:pt x="847344" y="0"/>
                  </a:moveTo>
                  <a:lnTo>
                    <a:pt x="0" y="0"/>
                  </a:lnTo>
                  <a:lnTo>
                    <a:pt x="0" y="231648"/>
                  </a:lnTo>
                  <a:lnTo>
                    <a:pt x="847344" y="231648"/>
                  </a:lnTo>
                  <a:lnTo>
                    <a:pt x="847344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75303" y="2039111"/>
              <a:ext cx="856615" cy="238125"/>
            </a:xfrm>
            <a:custGeom>
              <a:avLst/>
              <a:gdLst/>
              <a:ahLst/>
              <a:cxnLst/>
              <a:rect l="l" t="t" r="r" b="b"/>
              <a:pathLst>
                <a:path w="856614" h="238125">
                  <a:moveTo>
                    <a:pt x="856488" y="0"/>
                  </a:moveTo>
                  <a:lnTo>
                    <a:pt x="0" y="0"/>
                  </a:lnTo>
                  <a:lnTo>
                    <a:pt x="0" y="237743"/>
                  </a:lnTo>
                  <a:lnTo>
                    <a:pt x="856488" y="237743"/>
                  </a:lnTo>
                  <a:lnTo>
                    <a:pt x="856488" y="234696"/>
                  </a:lnTo>
                  <a:lnTo>
                    <a:pt x="9144" y="234696"/>
                  </a:lnTo>
                  <a:lnTo>
                    <a:pt x="6096" y="228600"/>
                  </a:lnTo>
                  <a:lnTo>
                    <a:pt x="9144" y="228600"/>
                  </a:lnTo>
                  <a:lnTo>
                    <a:pt x="9144" y="9143"/>
                  </a:lnTo>
                  <a:lnTo>
                    <a:pt x="6096" y="9143"/>
                  </a:lnTo>
                  <a:lnTo>
                    <a:pt x="9144" y="6096"/>
                  </a:lnTo>
                  <a:lnTo>
                    <a:pt x="856488" y="6096"/>
                  </a:lnTo>
                  <a:lnTo>
                    <a:pt x="856488" y="0"/>
                  </a:lnTo>
                  <a:close/>
                </a:path>
                <a:path w="856614" h="238125">
                  <a:moveTo>
                    <a:pt x="9144" y="228600"/>
                  </a:moveTo>
                  <a:lnTo>
                    <a:pt x="6096" y="228600"/>
                  </a:lnTo>
                  <a:lnTo>
                    <a:pt x="9144" y="234696"/>
                  </a:lnTo>
                  <a:lnTo>
                    <a:pt x="9144" y="228600"/>
                  </a:lnTo>
                  <a:close/>
                </a:path>
                <a:path w="856614" h="238125">
                  <a:moveTo>
                    <a:pt x="847344" y="228600"/>
                  </a:moveTo>
                  <a:lnTo>
                    <a:pt x="9144" y="228600"/>
                  </a:lnTo>
                  <a:lnTo>
                    <a:pt x="9144" y="234696"/>
                  </a:lnTo>
                  <a:lnTo>
                    <a:pt x="847344" y="234696"/>
                  </a:lnTo>
                  <a:lnTo>
                    <a:pt x="847344" y="228600"/>
                  </a:lnTo>
                  <a:close/>
                </a:path>
                <a:path w="856614" h="238125">
                  <a:moveTo>
                    <a:pt x="847344" y="6096"/>
                  </a:moveTo>
                  <a:lnTo>
                    <a:pt x="847344" y="234696"/>
                  </a:lnTo>
                  <a:lnTo>
                    <a:pt x="850392" y="228600"/>
                  </a:lnTo>
                  <a:lnTo>
                    <a:pt x="856488" y="228600"/>
                  </a:lnTo>
                  <a:lnTo>
                    <a:pt x="856488" y="9143"/>
                  </a:lnTo>
                  <a:lnTo>
                    <a:pt x="850392" y="9143"/>
                  </a:lnTo>
                  <a:lnTo>
                    <a:pt x="847344" y="6096"/>
                  </a:lnTo>
                  <a:close/>
                </a:path>
                <a:path w="856614" h="238125">
                  <a:moveTo>
                    <a:pt x="856488" y="228600"/>
                  </a:moveTo>
                  <a:lnTo>
                    <a:pt x="850392" y="228600"/>
                  </a:lnTo>
                  <a:lnTo>
                    <a:pt x="847344" y="234696"/>
                  </a:lnTo>
                  <a:lnTo>
                    <a:pt x="856488" y="234696"/>
                  </a:lnTo>
                  <a:lnTo>
                    <a:pt x="856488" y="228600"/>
                  </a:lnTo>
                  <a:close/>
                </a:path>
                <a:path w="856614" h="238125">
                  <a:moveTo>
                    <a:pt x="9144" y="6096"/>
                  </a:moveTo>
                  <a:lnTo>
                    <a:pt x="6096" y="9143"/>
                  </a:lnTo>
                  <a:lnTo>
                    <a:pt x="9144" y="9143"/>
                  </a:lnTo>
                  <a:lnTo>
                    <a:pt x="9144" y="6096"/>
                  </a:lnTo>
                  <a:close/>
                </a:path>
                <a:path w="856614" h="238125">
                  <a:moveTo>
                    <a:pt x="847344" y="6096"/>
                  </a:moveTo>
                  <a:lnTo>
                    <a:pt x="9144" y="6096"/>
                  </a:lnTo>
                  <a:lnTo>
                    <a:pt x="9144" y="9143"/>
                  </a:lnTo>
                  <a:lnTo>
                    <a:pt x="847344" y="9143"/>
                  </a:lnTo>
                  <a:lnTo>
                    <a:pt x="847344" y="6096"/>
                  </a:lnTo>
                  <a:close/>
                </a:path>
                <a:path w="856614" h="238125">
                  <a:moveTo>
                    <a:pt x="856488" y="6096"/>
                  </a:moveTo>
                  <a:lnTo>
                    <a:pt x="847344" y="6096"/>
                  </a:lnTo>
                  <a:lnTo>
                    <a:pt x="850392" y="9143"/>
                  </a:lnTo>
                  <a:lnTo>
                    <a:pt x="856488" y="9143"/>
                  </a:lnTo>
                  <a:lnTo>
                    <a:pt x="856488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422647" y="2420111"/>
            <a:ext cx="429895" cy="238125"/>
            <a:chOff x="4422647" y="2420111"/>
            <a:chExt cx="429895" cy="238125"/>
          </a:xfrm>
        </p:grpSpPr>
        <p:sp>
          <p:nvSpPr>
            <p:cNvPr id="10" name="object 10"/>
            <p:cNvSpPr/>
            <p:nvPr/>
          </p:nvSpPr>
          <p:spPr>
            <a:xfrm>
              <a:off x="4425695" y="2426207"/>
              <a:ext cx="426720" cy="231775"/>
            </a:xfrm>
            <a:custGeom>
              <a:avLst/>
              <a:gdLst/>
              <a:ahLst/>
              <a:cxnLst/>
              <a:rect l="l" t="t" r="r" b="b"/>
              <a:pathLst>
                <a:path w="426720" h="231775">
                  <a:moveTo>
                    <a:pt x="426720" y="0"/>
                  </a:moveTo>
                  <a:lnTo>
                    <a:pt x="0" y="0"/>
                  </a:lnTo>
                  <a:lnTo>
                    <a:pt x="0" y="231648"/>
                  </a:lnTo>
                  <a:lnTo>
                    <a:pt x="426720" y="231648"/>
                  </a:lnTo>
                  <a:lnTo>
                    <a:pt x="426720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22647" y="2420111"/>
              <a:ext cx="429895" cy="238125"/>
            </a:xfrm>
            <a:custGeom>
              <a:avLst/>
              <a:gdLst/>
              <a:ahLst/>
              <a:cxnLst/>
              <a:rect l="l" t="t" r="r" b="b"/>
              <a:pathLst>
                <a:path w="429895" h="238125">
                  <a:moveTo>
                    <a:pt x="429767" y="0"/>
                  </a:moveTo>
                  <a:lnTo>
                    <a:pt x="0" y="0"/>
                  </a:lnTo>
                  <a:lnTo>
                    <a:pt x="0" y="237743"/>
                  </a:lnTo>
                  <a:lnTo>
                    <a:pt x="429767" y="237743"/>
                  </a:lnTo>
                  <a:lnTo>
                    <a:pt x="429767" y="234696"/>
                  </a:lnTo>
                  <a:lnTo>
                    <a:pt x="9143" y="234696"/>
                  </a:lnTo>
                  <a:lnTo>
                    <a:pt x="3048" y="228600"/>
                  </a:lnTo>
                  <a:lnTo>
                    <a:pt x="9143" y="228600"/>
                  </a:lnTo>
                  <a:lnTo>
                    <a:pt x="9143" y="9143"/>
                  </a:lnTo>
                  <a:lnTo>
                    <a:pt x="3048" y="9143"/>
                  </a:lnTo>
                  <a:lnTo>
                    <a:pt x="9143" y="6096"/>
                  </a:lnTo>
                  <a:lnTo>
                    <a:pt x="429767" y="6096"/>
                  </a:lnTo>
                  <a:lnTo>
                    <a:pt x="429767" y="0"/>
                  </a:lnTo>
                  <a:close/>
                </a:path>
                <a:path w="429895" h="238125">
                  <a:moveTo>
                    <a:pt x="9143" y="228600"/>
                  </a:moveTo>
                  <a:lnTo>
                    <a:pt x="3048" y="228600"/>
                  </a:lnTo>
                  <a:lnTo>
                    <a:pt x="9143" y="234696"/>
                  </a:lnTo>
                  <a:lnTo>
                    <a:pt x="9143" y="228600"/>
                  </a:lnTo>
                  <a:close/>
                </a:path>
                <a:path w="429895" h="238125">
                  <a:moveTo>
                    <a:pt x="420624" y="228600"/>
                  </a:moveTo>
                  <a:lnTo>
                    <a:pt x="9143" y="228600"/>
                  </a:lnTo>
                  <a:lnTo>
                    <a:pt x="9143" y="234696"/>
                  </a:lnTo>
                  <a:lnTo>
                    <a:pt x="420624" y="234696"/>
                  </a:lnTo>
                  <a:lnTo>
                    <a:pt x="420624" y="228600"/>
                  </a:lnTo>
                  <a:close/>
                </a:path>
                <a:path w="429895" h="238125">
                  <a:moveTo>
                    <a:pt x="420624" y="6096"/>
                  </a:moveTo>
                  <a:lnTo>
                    <a:pt x="420624" y="234696"/>
                  </a:lnTo>
                  <a:lnTo>
                    <a:pt x="426719" y="228600"/>
                  </a:lnTo>
                  <a:lnTo>
                    <a:pt x="429767" y="228600"/>
                  </a:lnTo>
                  <a:lnTo>
                    <a:pt x="429767" y="9143"/>
                  </a:lnTo>
                  <a:lnTo>
                    <a:pt x="426719" y="9143"/>
                  </a:lnTo>
                  <a:lnTo>
                    <a:pt x="420624" y="6096"/>
                  </a:lnTo>
                  <a:close/>
                </a:path>
                <a:path w="429895" h="238125">
                  <a:moveTo>
                    <a:pt x="429767" y="228600"/>
                  </a:moveTo>
                  <a:lnTo>
                    <a:pt x="426719" y="228600"/>
                  </a:lnTo>
                  <a:lnTo>
                    <a:pt x="420624" y="234696"/>
                  </a:lnTo>
                  <a:lnTo>
                    <a:pt x="429767" y="234696"/>
                  </a:lnTo>
                  <a:lnTo>
                    <a:pt x="429767" y="228600"/>
                  </a:lnTo>
                  <a:close/>
                </a:path>
                <a:path w="429895" h="238125">
                  <a:moveTo>
                    <a:pt x="9143" y="6096"/>
                  </a:moveTo>
                  <a:lnTo>
                    <a:pt x="3048" y="9143"/>
                  </a:lnTo>
                  <a:lnTo>
                    <a:pt x="9143" y="9143"/>
                  </a:lnTo>
                  <a:lnTo>
                    <a:pt x="9143" y="6096"/>
                  </a:lnTo>
                  <a:close/>
                </a:path>
                <a:path w="429895" h="238125">
                  <a:moveTo>
                    <a:pt x="420624" y="6096"/>
                  </a:moveTo>
                  <a:lnTo>
                    <a:pt x="9143" y="6096"/>
                  </a:lnTo>
                  <a:lnTo>
                    <a:pt x="9143" y="9143"/>
                  </a:lnTo>
                  <a:lnTo>
                    <a:pt x="420624" y="9143"/>
                  </a:lnTo>
                  <a:lnTo>
                    <a:pt x="420624" y="6096"/>
                  </a:lnTo>
                  <a:close/>
                </a:path>
                <a:path w="429895" h="238125">
                  <a:moveTo>
                    <a:pt x="429767" y="6096"/>
                  </a:moveTo>
                  <a:lnTo>
                    <a:pt x="420624" y="6096"/>
                  </a:lnTo>
                  <a:lnTo>
                    <a:pt x="426719" y="9143"/>
                  </a:lnTo>
                  <a:lnTo>
                    <a:pt x="429767" y="9143"/>
                  </a:lnTo>
                  <a:lnTo>
                    <a:pt x="429767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843271" y="2877311"/>
            <a:ext cx="433070" cy="238125"/>
            <a:chOff x="4843271" y="2877311"/>
            <a:chExt cx="433070" cy="238125"/>
          </a:xfrm>
        </p:grpSpPr>
        <p:sp>
          <p:nvSpPr>
            <p:cNvPr id="13" name="object 13"/>
            <p:cNvSpPr/>
            <p:nvPr/>
          </p:nvSpPr>
          <p:spPr>
            <a:xfrm>
              <a:off x="4849367" y="2883407"/>
              <a:ext cx="426720" cy="231775"/>
            </a:xfrm>
            <a:custGeom>
              <a:avLst/>
              <a:gdLst/>
              <a:ahLst/>
              <a:cxnLst/>
              <a:rect l="l" t="t" r="r" b="b"/>
              <a:pathLst>
                <a:path w="426720" h="231775">
                  <a:moveTo>
                    <a:pt x="426720" y="0"/>
                  </a:moveTo>
                  <a:lnTo>
                    <a:pt x="0" y="0"/>
                  </a:lnTo>
                  <a:lnTo>
                    <a:pt x="0" y="231648"/>
                  </a:lnTo>
                  <a:lnTo>
                    <a:pt x="426720" y="231648"/>
                  </a:lnTo>
                  <a:lnTo>
                    <a:pt x="426720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43271" y="2877311"/>
              <a:ext cx="433070" cy="238125"/>
            </a:xfrm>
            <a:custGeom>
              <a:avLst/>
              <a:gdLst/>
              <a:ahLst/>
              <a:cxnLst/>
              <a:rect l="l" t="t" r="r" b="b"/>
              <a:pathLst>
                <a:path w="433070" h="238125">
                  <a:moveTo>
                    <a:pt x="432815" y="0"/>
                  </a:moveTo>
                  <a:lnTo>
                    <a:pt x="0" y="0"/>
                  </a:lnTo>
                  <a:lnTo>
                    <a:pt x="0" y="237743"/>
                  </a:lnTo>
                  <a:lnTo>
                    <a:pt x="432815" y="237743"/>
                  </a:lnTo>
                  <a:lnTo>
                    <a:pt x="432815" y="234696"/>
                  </a:lnTo>
                  <a:lnTo>
                    <a:pt x="9143" y="234696"/>
                  </a:lnTo>
                  <a:lnTo>
                    <a:pt x="6095" y="228600"/>
                  </a:lnTo>
                  <a:lnTo>
                    <a:pt x="9143" y="228600"/>
                  </a:lnTo>
                  <a:lnTo>
                    <a:pt x="9143" y="9143"/>
                  </a:lnTo>
                  <a:lnTo>
                    <a:pt x="6095" y="9143"/>
                  </a:lnTo>
                  <a:lnTo>
                    <a:pt x="9143" y="6096"/>
                  </a:lnTo>
                  <a:lnTo>
                    <a:pt x="432815" y="6096"/>
                  </a:lnTo>
                  <a:lnTo>
                    <a:pt x="432815" y="0"/>
                  </a:lnTo>
                  <a:close/>
                </a:path>
                <a:path w="433070" h="238125">
                  <a:moveTo>
                    <a:pt x="9143" y="228600"/>
                  </a:moveTo>
                  <a:lnTo>
                    <a:pt x="6095" y="228600"/>
                  </a:lnTo>
                  <a:lnTo>
                    <a:pt x="9143" y="234696"/>
                  </a:lnTo>
                  <a:lnTo>
                    <a:pt x="9143" y="228600"/>
                  </a:lnTo>
                  <a:close/>
                </a:path>
                <a:path w="433070" h="238125">
                  <a:moveTo>
                    <a:pt x="423672" y="228600"/>
                  </a:moveTo>
                  <a:lnTo>
                    <a:pt x="9143" y="228600"/>
                  </a:lnTo>
                  <a:lnTo>
                    <a:pt x="9143" y="234696"/>
                  </a:lnTo>
                  <a:lnTo>
                    <a:pt x="423672" y="234696"/>
                  </a:lnTo>
                  <a:lnTo>
                    <a:pt x="423672" y="228600"/>
                  </a:lnTo>
                  <a:close/>
                </a:path>
                <a:path w="433070" h="238125">
                  <a:moveTo>
                    <a:pt x="423672" y="6096"/>
                  </a:moveTo>
                  <a:lnTo>
                    <a:pt x="423672" y="234696"/>
                  </a:lnTo>
                  <a:lnTo>
                    <a:pt x="429767" y="228600"/>
                  </a:lnTo>
                  <a:lnTo>
                    <a:pt x="432815" y="228600"/>
                  </a:lnTo>
                  <a:lnTo>
                    <a:pt x="432815" y="9143"/>
                  </a:lnTo>
                  <a:lnTo>
                    <a:pt x="429767" y="9143"/>
                  </a:lnTo>
                  <a:lnTo>
                    <a:pt x="423672" y="6096"/>
                  </a:lnTo>
                  <a:close/>
                </a:path>
                <a:path w="433070" h="238125">
                  <a:moveTo>
                    <a:pt x="432815" y="228600"/>
                  </a:moveTo>
                  <a:lnTo>
                    <a:pt x="429767" y="228600"/>
                  </a:lnTo>
                  <a:lnTo>
                    <a:pt x="423672" y="234696"/>
                  </a:lnTo>
                  <a:lnTo>
                    <a:pt x="432815" y="234696"/>
                  </a:lnTo>
                  <a:lnTo>
                    <a:pt x="432815" y="228600"/>
                  </a:lnTo>
                  <a:close/>
                </a:path>
                <a:path w="433070" h="238125">
                  <a:moveTo>
                    <a:pt x="9143" y="6096"/>
                  </a:moveTo>
                  <a:lnTo>
                    <a:pt x="6095" y="9143"/>
                  </a:lnTo>
                  <a:lnTo>
                    <a:pt x="9143" y="9143"/>
                  </a:lnTo>
                  <a:lnTo>
                    <a:pt x="9143" y="6096"/>
                  </a:lnTo>
                  <a:close/>
                </a:path>
                <a:path w="433070" h="238125">
                  <a:moveTo>
                    <a:pt x="423672" y="6096"/>
                  </a:moveTo>
                  <a:lnTo>
                    <a:pt x="9143" y="6096"/>
                  </a:lnTo>
                  <a:lnTo>
                    <a:pt x="9143" y="9143"/>
                  </a:lnTo>
                  <a:lnTo>
                    <a:pt x="423672" y="9143"/>
                  </a:lnTo>
                  <a:lnTo>
                    <a:pt x="423672" y="6096"/>
                  </a:lnTo>
                  <a:close/>
                </a:path>
                <a:path w="433070" h="238125">
                  <a:moveTo>
                    <a:pt x="432815" y="6096"/>
                  </a:moveTo>
                  <a:lnTo>
                    <a:pt x="423672" y="6096"/>
                  </a:lnTo>
                  <a:lnTo>
                    <a:pt x="429767" y="9143"/>
                  </a:lnTo>
                  <a:lnTo>
                    <a:pt x="432815" y="9143"/>
                  </a:lnTo>
                  <a:lnTo>
                    <a:pt x="432815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4422647" y="3258311"/>
            <a:ext cx="1191895" cy="238125"/>
            <a:chOff x="4422647" y="3258311"/>
            <a:chExt cx="1191895" cy="238125"/>
          </a:xfrm>
        </p:grpSpPr>
        <p:sp>
          <p:nvSpPr>
            <p:cNvPr id="16" name="object 16"/>
            <p:cNvSpPr/>
            <p:nvPr/>
          </p:nvSpPr>
          <p:spPr>
            <a:xfrm>
              <a:off x="4425695" y="3264407"/>
              <a:ext cx="1188720" cy="231775"/>
            </a:xfrm>
            <a:custGeom>
              <a:avLst/>
              <a:gdLst/>
              <a:ahLst/>
              <a:cxnLst/>
              <a:rect l="l" t="t" r="r" b="b"/>
              <a:pathLst>
                <a:path w="1188720" h="231775">
                  <a:moveTo>
                    <a:pt x="1188720" y="0"/>
                  </a:moveTo>
                  <a:lnTo>
                    <a:pt x="0" y="0"/>
                  </a:lnTo>
                  <a:lnTo>
                    <a:pt x="0" y="231648"/>
                  </a:lnTo>
                  <a:lnTo>
                    <a:pt x="1188720" y="231648"/>
                  </a:lnTo>
                  <a:lnTo>
                    <a:pt x="1188720" y="0"/>
                  </a:lnTo>
                  <a:close/>
                </a:path>
              </a:pathLst>
            </a:custGeom>
            <a:solidFill>
              <a:srgbClr val="656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22647" y="3258311"/>
              <a:ext cx="1191895" cy="238125"/>
            </a:xfrm>
            <a:custGeom>
              <a:avLst/>
              <a:gdLst/>
              <a:ahLst/>
              <a:cxnLst/>
              <a:rect l="l" t="t" r="r" b="b"/>
              <a:pathLst>
                <a:path w="1191895" h="238125">
                  <a:moveTo>
                    <a:pt x="1191767" y="0"/>
                  </a:moveTo>
                  <a:lnTo>
                    <a:pt x="0" y="0"/>
                  </a:lnTo>
                  <a:lnTo>
                    <a:pt x="0" y="237743"/>
                  </a:lnTo>
                  <a:lnTo>
                    <a:pt x="1191767" y="237743"/>
                  </a:lnTo>
                  <a:lnTo>
                    <a:pt x="1191767" y="234696"/>
                  </a:lnTo>
                  <a:lnTo>
                    <a:pt x="9143" y="234696"/>
                  </a:lnTo>
                  <a:lnTo>
                    <a:pt x="3048" y="228600"/>
                  </a:lnTo>
                  <a:lnTo>
                    <a:pt x="9143" y="228600"/>
                  </a:lnTo>
                  <a:lnTo>
                    <a:pt x="9143" y="9143"/>
                  </a:lnTo>
                  <a:lnTo>
                    <a:pt x="3048" y="9143"/>
                  </a:lnTo>
                  <a:lnTo>
                    <a:pt x="9143" y="6096"/>
                  </a:lnTo>
                  <a:lnTo>
                    <a:pt x="1191767" y="6096"/>
                  </a:lnTo>
                  <a:lnTo>
                    <a:pt x="1191767" y="0"/>
                  </a:lnTo>
                  <a:close/>
                </a:path>
                <a:path w="1191895" h="238125">
                  <a:moveTo>
                    <a:pt x="9143" y="228600"/>
                  </a:moveTo>
                  <a:lnTo>
                    <a:pt x="3048" y="228600"/>
                  </a:lnTo>
                  <a:lnTo>
                    <a:pt x="9143" y="234696"/>
                  </a:lnTo>
                  <a:lnTo>
                    <a:pt x="9143" y="228600"/>
                  </a:lnTo>
                  <a:close/>
                </a:path>
                <a:path w="1191895" h="238125">
                  <a:moveTo>
                    <a:pt x="1182624" y="228600"/>
                  </a:moveTo>
                  <a:lnTo>
                    <a:pt x="9143" y="228600"/>
                  </a:lnTo>
                  <a:lnTo>
                    <a:pt x="9143" y="234696"/>
                  </a:lnTo>
                  <a:lnTo>
                    <a:pt x="1182624" y="234696"/>
                  </a:lnTo>
                  <a:lnTo>
                    <a:pt x="1182624" y="228600"/>
                  </a:lnTo>
                  <a:close/>
                </a:path>
                <a:path w="1191895" h="238125">
                  <a:moveTo>
                    <a:pt x="1182624" y="6096"/>
                  </a:moveTo>
                  <a:lnTo>
                    <a:pt x="1182624" y="234696"/>
                  </a:lnTo>
                  <a:lnTo>
                    <a:pt x="1188719" y="228600"/>
                  </a:lnTo>
                  <a:lnTo>
                    <a:pt x="1191767" y="228600"/>
                  </a:lnTo>
                  <a:lnTo>
                    <a:pt x="1191767" y="9143"/>
                  </a:lnTo>
                  <a:lnTo>
                    <a:pt x="1188719" y="9143"/>
                  </a:lnTo>
                  <a:lnTo>
                    <a:pt x="1182624" y="6096"/>
                  </a:lnTo>
                  <a:close/>
                </a:path>
                <a:path w="1191895" h="238125">
                  <a:moveTo>
                    <a:pt x="1191767" y="228600"/>
                  </a:moveTo>
                  <a:lnTo>
                    <a:pt x="1188719" y="228600"/>
                  </a:lnTo>
                  <a:lnTo>
                    <a:pt x="1182624" y="234696"/>
                  </a:lnTo>
                  <a:lnTo>
                    <a:pt x="1191767" y="234696"/>
                  </a:lnTo>
                  <a:lnTo>
                    <a:pt x="1191767" y="228600"/>
                  </a:lnTo>
                  <a:close/>
                </a:path>
                <a:path w="1191895" h="238125">
                  <a:moveTo>
                    <a:pt x="9143" y="6096"/>
                  </a:moveTo>
                  <a:lnTo>
                    <a:pt x="3048" y="9143"/>
                  </a:lnTo>
                  <a:lnTo>
                    <a:pt x="9143" y="9143"/>
                  </a:lnTo>
                  <a:lnTo>
                    <a:pt x="9143" y="6096"/>
                  </a:lnTo>
                  <a:close/>
                </a:path>
                <a:path w="1191895" h="238125">
                  <a:moveTo>
                    <a:pt x="1182624" y="6096"/>
                  </a:moveTo>
                  <a:lnTo>
                    <a:pt x="9143" y="6096"/>
                  </a:lnTo>
                  <a:lnTo>
                    <a:pt x="9143" y="9143"/>
                  </a:lnTo>
                  <a:lnTo>
                    <a:pt x="1182624" y="9143"/>
                  </a:lnTo>
                  <a:lnTo>
                    <a:pt x="1182624" y="6096"/>
                  </a:lnTo>
                  <a:close/>
                </a:path>
                <a:path w="1191895" h="238125">
                  <a:moveTo>
                    <a:pt x="1191767" y="6096"/>
                  </a:moveTo>
                  <a:lnTo>
                    <a:pt x="1182624" y="6096"/>
                  </a:lnTo>
                  <a:lnTo>
                    <a:pt x="1188719" y="9143"/>
                  </a:lnTo>
                  <a:lnTo>
                    <a:pt x="1191767" y="9143"/>
                  </a:lnTo>
                  <a:lnTo>
                    <a:pt x="1191767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4843271" y="3639311"/>
            <a:ext cx="1109980" cy="238125"/>
            <a:chOff x="4843271" y="3639311"/>
            <a:chExt cx="1109980" cy="238125"/>
          </a:xfrm>
        </p:grpSpPr>
        <p:sp>
          <p:nvSpPr>
            <p:cNvPr id="19" name="object 19"/>
            <p:cNvSpPr/>
            <p:nvPr/>
          </p:nvSpPr>
          <p:spPr>
            <a:xfrm>
              <a:off x="4849367" y="3645407"/>
              <a:ext cx="1103630" cy="231775"/>
            </a:xfrm>
            <a:custGeom>
              <a:avLst/>
              <a:gdLst/>
              <a:ahLst/>
              <a:cxnLst/>
              <a:rect l="l" t="t" r="r" b="b"/>
              <a:pathLst>
                <a:path w="1103629" h="231775">
                  <a:moveTo>
                    <a:pt x="1103376" y="0"/>
                  </a:moveTo>
                  <a:lnTo>
                    <a:pt x="0" y="0"/>
                  </a:lnTo>
                  <a:lnTo>
                    <a:pt x="0" y="231648"/>
                  </a:lnTo>
                  <a:lnTo>
                    <a:pt x="1103376" y="231648"/>
                  </a:lnTo>
                  <a:lnTo>
                    <a:pt x="1103376" y="0"/>
                  </a:lnTo>
                  <a:close/>
                </a:path>
              </a:pathLst>
            </a:custGeom>
            <a:solidFill>
              <a:srgbClr val="ECB2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843271" y="3639311"/>
              <a:ext cx="1109980" cy="238125"/>
            </a:xfrm>
            <a:custGeom>
              <a:avLst/>
              <a:gdLst/>
              <a:ahLst/>
              <a:cxnLst/>
              <a:rect l="l" t="t" r="r" b="b"/>
              <a:pathLst>
                <a:path w="1109979" h="238125">
                  <a:moveTo>
                    <a:pt x="1109472" y="0"/>
                  </a:moveTo>
                  <a:lnTo>
                    <a:pt x="0" y="0"/>
                  </a:lnTo>
                  <a:lnTo>
                    <a:pt x="0" y="237743"/>
                  </a:lnTo>
                  <a:lnTo>
                    <a:pt x="1109472" y="237743"/>
                  </a:lnTo>
                  <a:lnTo>
                    <a:pt x="1109472" y="234696"/>
                  </a:lnTo>
                  <a:lnTo>
                    <a:pt x="9143" y="234696"/>
                  </a:lnTo>
                  <a:lnTo>
                    <a:pt x="6095" y="228600"/>
                  </a:lnTo>
                  <a:lnTo>
                    <a:pt x="9143" y="228600"/>
                  </a:lnTo>
                  <a:lnTo>
                    <a:pt x="9143" y="9143"/>
                  </a:lnTo>
                  <a:lnTo>
                    <a:pt x="6095" y="9143"/>
                  </a:lnTo>
                  <a:lnTo>
                    <a:pt x="9143" y="6096"/>
                  </a:lnTo>
                  <a:lnTo>
                    <a:pt x="1109472" y="6096"/>
                  </a:lnTo>
                  <a:lnTo>
                    <a:pt x="1109472" y="0"/>
                  </a:lnTo>
                  <a:close/>
                </a:path>
                <a:path w="1109979" h="238125">
                  <a:moveTo>
                    <a:pt x="9143" y="228600"/>
                  </a:moveTo>
                  <a:lnTo>
                    <a:pt x="6095" y="228600"/>
                  </a:lnTo>
                  <a:lnTo>
                    <a:pt x="9143" y="234696"/>
                  </a:lnTo>
                  <a:lnTo>
                    <a:pt x="9143" y="228600"/>
                  </a:lnTo>
                  <a:close/>
                </a:path>
                <a:path w="1109979" h="238125">
                  <a:moveTo>
                    <a:pt x="1100327" y="228600"/>
                  </a:moveTo>
                  <a:lnTo>
                    <a:pt x="9143" y="228600"/>
                  </a:lnTo>
                  <a:lnTo>
                    <a:pt x="9143" y="234696"/>
                  </a:lnTo>
                  <a:lnTo>
                    <a:pt x="1100327" y="234696"/>
                  </a:lnTo>
                  <a:lnTo>
                    <a:pt x="1100327" y="228600"/>
                  </a:lnTo>
                  <a:close/>
                </a:path>
                <a:path w="1109979" h="238125">
                  <a:moveTo>
                    <a:pt x="1100327" y="6096"/>
                  </a:moveTo>
                  <a:lnTo>
                    <a:pt x="1100327" y="234696"/>
                  </a:lnTo>
                  <a:lnTo>
                    <a:pt x="1106424" y="228600"/>
                  </a:lnTo>
                  <a:lnTo>
                    <a:pt x="1109472" y="228600"/>
                  </a:lnTo>
                  <a:lnTo>
                    <a:pt x="1109472" y="9143"/>
                  </a:lnTo>
                  <a:lnTo>
                    <a:pt x="1106424" y="9143"/>
                  </a:lnTo>
                  <a:lnTo>
                    <a:pt x="1100327" y="6096"/>
                  </a:lnTo>
                  <a:close/>
                </a:path>
                <a:path w="1109979" h="238125">
                  <a:moveTo>
                    <a:pt x="1109472" y="228600"/>
                  </a:moveTo>
                  <a:lnTo>
                    <a:pt x="1106424" y="228600"/>
                  </a:lnTo>
                  <a:lnTo>
                    <a:pt x="1100327" y="234696"/>
                  </a:lnTo>
                  <a:lnTo>
                    <a:pt x="1109472" y="234696"/>
                  </a:lnTo>
                  <a:lnTo>
                    <a:pt x="1109472" y="228600"/>
                  </a:lnTo>
                  <a:close/>
                </a:path>
                <a:path w="1109979" h="238125">
                  <a:moveTo>
                    <a:pt x="9143" y="6096"/>
                  </a:moveTo>
                  <a:lnTo>
                    <a:pt x="6095" y="9143"/>
                  </a:lnTo>
                  <a:lnTo>
                    <a:pt x="9143" y="9143"/>
                  </a:lnTo>
                  <a:lnTo>
                    <a:pt x="9143" y="6096"/>
                  </a:lnTo>
                  <a:close/>
                </a:path>
                <a:path w="1109979" h="238125">
                  <a:moveTo>
                    <a:pt x="1100327" y="6096"/>
                  </a:moveTo>
                  <a:lnTo>
                    <a:pt x="9143" y="6096"/>
                  </a:lnTo>
                  <a:lnTo>
                    <a:pt x="9143" y="9143"/>
                  </a:lnTo>
                  <a:lnTo>
                    <a:pt x="1100327" y="9143"/>
                  </a:lnTo>
                  <a:lnTo>
                    <a:pt x="1100327" y="6096"/>
                  </a:lnTo>
                  <a:close/>
                </a:path>
                <a:path w="1109979" h="238125">
                  <a:moveTo>
                    <a:pt x="1109472" y="6096"/>
                  </a:moveTo>
                  <a:lnTo>
                    <a:pt x="1100327" y="6096"/>
                  </a:lnTo>
                  <a:lnTo>
                    <a:pt x="1106424" y="9143"/>
                  </a:lnTo>
                  <a:lnTo>
                    <a:pt x="1109472" y="9143"/>
                  </a:lnTo>
                  <a:lnTo>
                    <a:pt x="1109472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5943600" y="4020311"/>
            <a:ext cx="1024255" cy="238125"/>
            <a:chOff x="5943600" y="4020311"/>
            <a:chExt cx="1024255" cy="238125"/>
          </a:xfrm>
        </p:grpSpPr>
        <p:sp>
          <p:nvSpPr>
            <p:cNvPr id="22" name="object 22"/>
            <p:cNvSpPr/>
            <p:nvPr/>
          </p:nvSpPr>
          <p:spPr>
            <a:xfrm>
              <a:off x="5949695" y="4026407"/>
              <a:ext cx="1018540" cy="231775"/>
            </a:xfrm>
            <a:custGeom>
              <a:avLst/>
              <a:gdLst/>
              <a:ahLst/>
              <a:cxnLst/>
              <a:rect l="l" t="t" r="r" b="b"/>
              <a:pathLst>
                <a:path w="1018540" h="231775">
                  <a:moveTo>
                    <a:pt x="1018031" y="0"/>
                  </a:moveTo>
                  <a:lnTo>
                    <a:pt x="0" y="0"/>
                  </a:lnTo>
                  <a:lnTo>
                    <a:pt x="0" y="231648"/>
                  </a:lnTo>
                  <a:lnTo>
                    <a:pt x="1018031" y="231648"/>
                  </a:lnTo>
                  <a:lnTo>
                    <a:pt x="1018031" y="0"/>
                  </a:lnTo>
                  <a:close/>
                </a:path>
              </a:pathLst>
            </a:custGeom>
            <a:solidFill>
              <a:srgbClr val="ECB2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943600" y="4020311"/>
              <a:ext cx="1024255" cy="238125"/>
            </a:xfrm>
            <a:custGeom>
              <a:avLst/>
              <a:gdLst/>
              <a:ahLst/>
              <a:cxnLst/>
              <a:rect l="l" t="t" r="r" b="b"/>
              <a:pathLst>
                <a:path w="1024254" h="238125">
                  <a:moveTo>
                    <a:pt x="1024127" y="0"/>
                  </a:moveTo>
                  <a:lnTo>
                    <a:pt x="0" y="0"/>
                  </a:lnTo>
                  <a:lnTo>
                    <a:pt x="0" y="237743"/>
                  </a:lnTo>
                  <a:lnTo>
                    <a:pt x="1024127" y="237743"/>
                  </a:lnTo>
                  <a:lnTo>
                    <a:pt x="1024127" y="234696"/>
                  </a:lnTo>
                  <a:lnTo>
                    <a:pt x="9144" y="234696"/>
                  </a:lnTo>
                  <a:lnTo>
                    <a:pt x="6096" y="228600"/>
                  </a:lnTo>
                  <a:lnTo>
                    <a:pt x="9144" y="228600"/>
                  </a:lnTo>
                  <a:lnTo>
                    <a:pt x="9144" y="9143"/>
                  </a:lnTo>
                  <a:lnTo>
                    <a:pt x="6096" y="9143"/>
                  </a:lnTo>
                  <a:lnTo>
                    <a:pt x="9144" y="6096"/>
                  </a:lnTo>
                  <a:lnTo>
                    <a:pt x="1024127" y="6096"/>
                  </a:lnTo>
                  <a:lnTo>
                    <a:pt x="1024127" y="0"/>
                  </a:lnTo>
                  <a:close/>
                </a:path>
                <a:path w="1024254" h="238125">
                  <a:moveTo>
                    <a:pt x="9144" y="228600"/>
                  </a:moveTo>
                  <a:lnTo>
                    <a:pt x="6096" y="228600"/>
                  </a:lnTo>
                  <a:lnTo>
                    <a:pt x="9144" y="234696"/>
                  </a:lnTo>
                  <a:lnTo>
                    <a:pt x="9144" y="228600"/>
                  </a:lnTo>
                  <a:close/>
                </a:path>
                <a:path w="1024254" h="238125">
                  <a:moveTo>
                    <a:pt x="1014983" y="228600"/>
                  </a:moveTo>
                  <a:lnTo>
                    <a:pt x="9144" y="228600"/>
                  </a:lnTo>
                  <a:lnTo>
                    <a:pt x="9144" y="234696"/>
                  </a:lnTo>
                  <a:lnTo>
                    <a:pt x="1014983" y="234696"/>
                  </a:lnTo>
                  <a:lnTo>
                    <a:pt x="1014983" y="228600"/>
                  </a:lnTo>
                  <a:close/>
                </a:path>
                <a:path w="1024254" h="238125">
                  <a:moveTo>
                    <a:pt x="1014983" y="6096"/>
                  </a:moveTo>
                  <a:lnTo>
                    <a:pt x="1014983" y="234696"/>
                  </a:lnTo>
                  <a:lnTo>
                    <a:pt x="1021079" y="228600"/>
                  </a:lnTo>
                  <a:lnTo>
                    <a:pt x="1024127" y="228600"/>
                  </a:lnTo>
                  <a:lnTo>
                    <a:pt x="1024127" y="9143"/>
                  </a:lnTo>
                  <a:lnTo>
                    <a:pt x="1021079" y="9143"/>
                  </a:lnTo>
                  <a:lnTo>
                    <a:pt x="1014983" y="6096"/>
                  </a:lnTo>
                  <a:close/>
                </a:path>
                <a:path w="1024254" h="238125">
                  <a:moveTo>
                    <a:pt x="1024127" y="228600"/>
                  </a:moveTo>
                  <a:lnTo>
                    <a:pt x="1021079" y="228600"/>
                  </a:lnTo>
                  <a:lnTo>
                    <a:pt x="1014983" y="234696"/>
                  </a:lnTo>
                  <a:lnTo>
                    <a:pt x="1024127" y="234696"/>
                  </a:lnTo>
                  <a:lnTo>
                    <a:pt x="1024127" y="228600"/>
                  </a:lnTo>
                  <a:close/>
                </a:path>
                <a:path w="1024254" h="238125">
                  <a:moveTo>
                    <a:pt x="9144" y="6096"/>
                  </a:moveTo>
                  <a:lnTo>
                    <a:pt x="6096" y="9143"/>
                  </a:lnTo>
                  <a:lnTo>
                    <a:pt x="9144" y="9143"/>
                  </a:lnTo>
                  <a:lnTo>
                    <a:pt x="9144" y="6096"/>
                  </a:lnTo>
                  <a:close/>
                </a:path>
                <a:path w="1024254" h="238125">
                  <a:moveTo>
                    <a:pt x="1014983" y="6096"/>
                  </a:moveTo>
                  <a:lnTo>
                    <a:pt x="9144" y="6096"/>
                  </a:lnTo>
                  <a:lnTo>
                    <a:pt x="9144" y="9143"/>
                  </a:lnTo>
                  <a:lnTo>
                    <a:pt x="1014983" y="9143"/>
                  </a:lnTo>
                  <a:lnTo>
                    <a:pt x="1014983" y="6096"/>
                  </a:lnTo>
                  <a:close/>
                </a:path>
                <a:path w="1024254" h="238125">
                  <a:moveTo>
                    <a:pt x="1024127" y="6096"/>
                  </a:moveTo>
                  <a:lnTo>
                    <a:pt x="1014983" y="6096"/>
                  </a:lnTo>
                  <a:lnTo>
                    <a:pt x="1021079" y="9143"/>
                  </a:lnTo>
                  <a:lnTo>
                    <a:pt x="1024127" y="9143"/>
                  </a:lnTo>
                  <a:lnTo>
                    <a:pt x="1024127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1283208" y="1267967"/>
          <a:ext cx="7689847" cy="35778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0140"/>
                <a:gridCol w="1121410"/>
                <a:gridCol w="462914"/>
                <a:gridCol w="423544"/>
                <a:gridCol w="423544"/>
                <a:gridCol w="423545"/>
                <a:gridCol w="336550"/>
                <a:gridCol w="337820"/>
                <a:gridCol w="337820"/>
                <a:gridCol w="337820"/>
                <a:gridCol w="337820"/>
                <a:gridCol w="337820"/>
                <a:gridCol w="337820"/>
                <a:gridCol w="337820"/>
                <a:gridCol w="337820"/>
                <a:gridCol w="337820"/>
                <a:gridCol w="337820"/>
              </a:tblGrid>
              <a:tr h="7604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89535">
                        <a:lnSpc>
                          <a:spcPts val="1390"/>
                        </a:lnSpc>
                        <a:spcBef>
                          <a:spcPts val="1735"/>
                        </a:spcBef>
                      </a:pPr>
                      <a:r>
                        <a:rPr sz="2200" spc="-55" dirty="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Task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ts val="1970"/>
                        </a:lnSpc>
                      </a:pPr>
                      <a:r>
                        <a:rPr sz="1800" spc="5" dirty="0">
                          <a:latin typeface="Arial MT"/>
                          <a:cs typeface="Arial MT"/>
                        </a:rPr>
                        <a:t>Weeks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ts val="1390"/>
                        </a:lnSpc>
                      </a:pPr>
                      <a:r>
                        <a:rPr sz="2200" spc="-5" dirty="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Person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1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2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3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4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5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6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7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8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9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1</a:t>
                      </a:r>
                      <a:endParaRPr sz="2200">
                        <a:latin typeface="Arial MT"/>
                        <a:cs typeface="Arial MT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0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1</a:t>
                      </a:r>
                      <a:endParaRPr sz="2200">
                        <a:latin typeface="Arial MT"/>
                        <a:cs typeface="Arial MT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1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1</a:t>
                      </a:r>
                      <a:endParaRPr sz="2200">
                        <a:latin typeface="Arial MT"/>
                        <a:cs typeface="Arial MT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2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1</a:t>
                      </a:r>
                      <a:endParaRPr sz="2200">
                        <a:latin typeface="Arial MT"/>
                        <a:cs typeface="Arial MT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3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1</a:t>
                      </a:r>
                      <a:endParaRPr sz="2200">
                        <a:latin typeface="Arial MT"/>
                        <a:cs typeface="Arial MT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4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1</a:t>
                      </a:r>
                      <a:endParaRPr sz="2200">
                        <a:latin typeface="Arial MT"/>
                        <a:cs typeface="Arial MT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5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3171">
                <a:tc row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A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361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2200" spc="-10" dirty="0">
                          <a:latin typeface="Arial MT"/>
                          <a:cs typeface="Arial MT"/>
                        </a:rPr>
                        <a:t>Ali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306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61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7931">
                <a:tc row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B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200" spc="-10" dirty="0">
                          <a:latin typeface="Arial MT"/>
                          <a:cs typeface="Arial MT"/>
                        </a:rPr>
                        <a:t>Ali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830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8891">
                <a:tc row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C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330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200" spc="-10" dirty="0">
                          <a:latin typeface="Arial MT"/>
                          <a:cs typeface="Arial MT"/>
                        </a:rPr>
                        <a:t>Ali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43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0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6699">
                <a:tc row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D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Akram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392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7075">
                <a:tc row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E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330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200" spc="-10" dirty="0">
                          <a:latin typeface="Arial MT"/>
                          <a:cs typeface="Arial MT"/>
                        </a:rPr>
                        <a:t>Aslam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6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0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3360">
                <a:tc row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F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200" spc="-10" dirty="0">
                          <a:latin typeface="Arial MT"/>
                          <a:cs typeface="Arial MT"/>
                        </a:rPr>
                        <a:t>Aslam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35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5843">
                <a:tc row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G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Aqib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A2FBA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411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5" name="object 25"/>
          <p:cNvSpPr/>
          <p:nvPr/>
        </p:nvSpPr>
        <p:spPr>
          <a:xfrm>
            <a:off x="5943600" y="4477511"/>
            <a:ext cx="1024255" cy="238125"/>
          </a:xfrm>
          <a:custGeom>
            <a:avLst/>
            <a:gdLst/>
            <a:ahLst/>
            <a:cxnLst/>
            <a:rect l="l" t="t" r="r" b="b"/>
            <a:pathLst>
              <a:path w="1024254" h="238125">
                <a:moveTo>
                  <a:pt x="1024127" y="0"/>
                </a:moveTo>
                <a:lnTo>
                  <a:pt x="0" y="0"/>
                </a:lnTo>
                <a:lnTo>
                  <a:pt x="0" y="237744"/>
                </a:lnTo>
                <a:lnTo>
                  <a:pt x="1024127" y="237744"/>
                </a:lnTo>
                <a:lnTo>
                  <a:pt x="1024127" y="234695"/>
                </a:lnTo>
                <a:lnTo>
                  <a:pt x="9144" y="234695"/>
                </a:lnTo>
                <a:lnTo>
                  <a:pt x="6096" y="228600"/>
                </a:lnTo>
                <a:lnTo>
                  <a:pt x="9144" y="228600"/>
                </a:lnTo>
                <a:lnTo>
                  <a:pt x="9144" y="9143"/>
                </a:lnTo>
                <a:lnTo>
                  <a:pt x="6096" y="9143"/>
                </a:lnTo>
                <a:lnTo>
                  <a:pt x="9144" y="6096"/>
                </a:lnTo>
                <a:lnTo>
                  <a:pt x="1024127" y="6096"/>
                </a:lnTo>
                <a:lnTo>
                  <a:pt x="1024127" y="0"/>
                </a:lnTo>
                <a:close/>
              </a:path>
              <a:path w="1024254" h="238125">
                <a:moveTo>
                  <a:pt x="9144" y="228600"/>
                </a:moveTo>
                <a:lnTo>
                  <a:pt x="6096" y="228600"/>
                </a:lnTo>
                <a:lnTo>
                  <a:pt x="9144" y="234695"/>
                </a:lnTo>
                <a:lnTo>
                  <a:pt x="9144" y="228600"/>
                </a:lnTo>
                <a:close/>
              </a:path>
              <a:path w="1024254" h="238125">
                <a:moveTo>
                  <a:pt x="1014983" y="228600"/>
                </a:moveTo>
                <a:lnTo>
                  <a:pt x="9144" y="228600"/>
                </a:lnTo>
                <a:lnTo>
                  <a:pt x="9144" y="234695"/>
                </a:lnTo>
                <a:lnTo>
                  <a:pt x="1014983" y="234695"/>
                </a:lnTo>
                <a:lnTo>
                  <a:pt x="1014983" y="228600"/>
                </a:lnTo>
                <a:close/>
              </a:path>
              <a:path w="1024254" h="238125">
                <a:moveTo>
                  <a:pt x="1014983" y="6096"/>
                </a:moveTo>
                <a:lnTo>
                  <a:pt x="1014983" y="234695"/>
                </a:lnTo>
                <a:lnTo>
                  <a:pt x="1021079" y="228600"/>
                </a:lnTo>
                <a:lnTo>
                  <a:pt x="1024127" y="228600"/>
                </a:lnTo>
                <a:lnTo>
                  <a:pt x="1024127" y="9143"/>
                </a:lnTo>
                <a:lnTo>
                  <a:pt x="1021079" y="9143"/>
                </a:lnTo>
                <a:lnTo>
                  <a:pt x="1014983" y="6096"/>
                </a:lnTo>
                <a:close/>
              </a:path>
              <a:path w="1024254" h="238125">
                <a:moveTo>
                  <a:pt x="1024127" y="228600"/>
                </a:moveTo>
                <a:lnTo>
                  <a:pt x="1021079" y="228600"/>
                </a:lnTo>
                <a:lnTo>
                  <a:pt x="1014983" y="234695"/>
                </a:lnTo>
                <a:lnTo>
                  <a:pt x="1024127" y="234695"/>
                </a:lnTo>
                <a:lnTo>
                  <a:pt x="1024127" y="228600"/>
                </a:lnTo>
                <a:close/>
              </a:path>
              <a:path w="1024254" h="238125">
                <a:moveTo>
                  <a:pt x="9144" y="6096"/>
                </a:moveTo>
                <a:lnTo>
                  <a:pt x="6096" y="9143"/>
                </a:lnTo>
                <a:lnTo>
                  <a:pt x="9144" y="9143"/>
                </a:lnTo>
                <a:lnTo>
                  <a:pt x="9144" y="6096"/>
                </a:lnTo>
                <a:close/>
              </a:path>
              <a:path w="1024254" h="238125">
                <a:moveTo>
                  <a:pt x="1014983" y="6096"/>
                </a:moveTo>
                <a:lnTo>
                  <a:pt x="9144" y="6096"/>
                </a:lnTo>
                <a:lnTo>
                  <a:pt x="9144" y="9143"/>
                </a:lnTo>
                <a:lnTo>
                  <a:pt x="1014983" y="9143"/>
                </a:lnTo>
                <a:lnTo>
                  <a:pt x="1014983" y="6096"/>
                </a:lnTo>
                <a:close/>
              </a:path>
              <a:path w="1024254" h="238125">
                <a:moveTo>
                  <a:pt x="1024127" y="6096"/>
                </a:moveTo>
                <a:lnTo>
                  <a:pt x="1014983" y="6096"/>
                </a:lnTo>
                <a:lnTo>
                  <a:pt x="1021079" y="9143"/>
                </a:lnTo>
                <a:lnTo>
                  <a:pt x="1024127" y="9143"/>
                </a:lnTo>
                <a:lnTo>
                  <a:pt x="1024127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95727" y="1353311"/>
            <a:ext cx="1186180" cy="466725"/>
          </a:xfrm>
          <a:custGeom>
            <a:avLst/>
            <a:gdLst/>
            <a:ahLst/>
            <a:cxnLst/>
            <a:rect l="l" t="t" r="r" b="b"/>
            <a:pathLst>
              <a:path w="1186179" h="466725">
                <a:moveTo>
                  <a:pt x="3048" y="0"/>
                </a:moveTo>
                <a:lnTo>
                  <a:pt x="0" y="9143"/>
                </a:lnTo>
                <a:lnTo>
                  <a:pt x="1182624" y="466343"/>
                </a:lnTo>
                <a:lnTo>
                  <a:pt x="1185672" y="457200"/>
                </a:lnTo>
                <a:lnTo>
                  <a:pt x="3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206500" y="4870195"/>
            <a:ext cx="2066925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A: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Overall</a:t>
            </a:r>
            <a:r>
              <a:rPr sz="1800" spc="5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Design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B: Specify Module </a:t>
            </a:r>
            <a:r>
              <a:rPr sz="1800" dirty="0">
                <a:latin typeface="Arial MT"/>
                <a:cs typeface="Arial MT"/>
              </a:rPr>
              <a:t>1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C: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Specify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Module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2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D: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GUI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Design</a:t>
            </a:r>
            <a:endParaRPr sz="1800">
              <a:latin typeface="Arial MT"/>
              <a:cs typeface="Arial MT"/>
            </a:endParaRPr>
          </a:p>
          <a:p>
            <a:pPr marL="12700" marR="2032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E: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Code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Module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1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F: Code Module </a:t>
            </a:r>
            <a:r>
              <a:rPr sz="1800" dirty="0">
                <a:latin typeface="Arial MT"/>
                <a:cs typeface="Arial MT"/>
              </a:rPr>
              <a:t>2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G: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spc="-30" dirty="0">
                <a:latin typeface="Arial MT"/>
                <a:cs typeface="Arial MT"/>
              </a:rPr>
              <a:t>Testing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Module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031740" y="4827523"/>
            <a:ext cx="3281045" cy="1152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3200"/>
                </a:solidFill>
                <a:latin typeface="Arial"/>
                <a:cs typeface="Arial"/>
              </a:rPr>
              <a:t>*Part-I</a:t>
            </a:r>
            <a:r>
              <a:rPr sz="1800" b="1" spc="-1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3200"/>
                </a:solidFill>
                <a:latin typeface="Arial"/>
                <a:cs typeface="Arial"/>
              </a:rPr>
              <a:t>concludes</a:t>
            </a:r>
            <a:r>
              <a:rPr sz="1800" b="1" spc="-8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3200"/>
                </a:solidFill>
                <a:latin typeface="Arial"/>
                <a:cs typeface="Arial"/>
              </a:rPr>
              <a:t>by </a:t>
            </a:r>
            <a:r>
              <a:rPr sz="1800" b="1" spc="-5" dirty="0">
                <a:solidFill>
                  <a:srgbClr val="FF3200"/>
                </a:solidFill>
                <a:latin typeface="Arial"/>
                <a:cs typeface="Arial"/>
              </a:rPr>
              <a:t>Having:</a:t>
            </a:r>
            <a:endParaRPr sz="18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AutoNum type="arabicPeriod"/>
              <a:tabLst>
                <a:tab pos="356870" algn="l"/>
                <a:tab pos="357505" algn="l"/>
              </a:tabLst>
            </a:pPr>
            <a:r>
              <a:rPr sz="1800" b="1" spc="-5" dirty="0">
                <a:solidFill>
                  <a:srgbClr val="FF3200"/>
                </a:solidFill>
                <a:latin typeface="Arial"/>
                <a:cs typeface="Arial"/>
              </a:rPr>
              <a:t>Activity</a:t>
            </a:r>
            <a:r>
              <a:rPr sz="1800" b="1" spc="-4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3200"/>
                </a:solidFill>
                <a:latin typeface="Arial"/>
                <a:cs typeface="Arial"/>
              </a:rPr>
              <a:t>List</a:t>
            </a:r>
            <a:r>
              <a:rPr sz="1800" b="1" spc="-45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3200"/>
                </a:solidFill>
                <a:latin typeface="Arial"/>
                <a:cs typeface="Arial"/>
              </a:rPr>
              <a:t>and</a:t>
            </a:r>
            <a:endParaRPr sz="1800">
              <a:latin typeface="Arial"/>
              <a:cs typeface="Arial"/>
            </a:endParaRPr>
          </a:p>
          <a:p>
            <a:pPr marL="356870" indent="-344805">
              <a:lnSpc>
                <a:spcPts val="2155"/>
              </a:lnSpc>
              <a:buAutoNum type="arabicPeriod"/>
              <a:tabLst>
                <a:tab pos="356870" algn="l"/>
                <a:tab pos="357505" algn="l"/>
              </a:tabLst>
            </a:pPr>
            <a:r>
              <a:rPr sz="1800" b="1" dirty="0">
                <a:solidFill>
                  <a:srgbClr val="FF3200"/>
                </a:solidFill>
                <a:latin typeface="Arial"/>
                <a:cs typeface="Arial"/>
              </a:rPr>
              <a:t>Sequencing</a:t>
            </a:r>
            <a:r>
              <a:rPr sz="1800" b="1" spc="-65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1800" b="1" spc="5" dirty="0">
                <a:solidFill>
                  <a:srgbClr val="FF3200"/>
                </a:solidFill>
                <a:latin typeface="Arial"/>
                <a:cs typeface="Arial"/>
              </a:rPr>
              <a:t>and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395"/>
              </a:lnSpc>
            </a:pPr>
            <a:r>
              <a:rPr sz="1800" b="1" spc="-5" dirty="0">
                <a:latin typeface="Arial"/>
                <a:cs typeface="Arial"/>
              </a:rPr>
              <a:t>We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continue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for: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3200"/>
                </a:solidFill>
                <a:latin typeface="Verdana"/>
                <a:cs typeface="Verdana"/>
              </a:rPr>
              <a:t>In</a:t>
            </a:r>
            <a:r>
              <a:rPr sz="2000" b="1" spc="-25" dirty="0">
                <a:solidFill>
                  <a:srgbClr val="FF3200"/>
                </a:solidFill>
                <a:latin typeface="Verdana"/>
                <a:cs typeface="Verdana"/>
              </a:rPr>
              <a:t> </a:t>
            </a:r>
            <a:r>
              <a:rPr sz="2000" b="1" spc="-10" dirty="0">
                <a:solidFill>
                  <a:srgbClr val="FF3200"/>
                </a:solidFill>
                <a:latin typeface="Verdana"/>
                <a:cs typeface="Verdana"/>
              </a:rPr>
              <a:t>Part-II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31739" y="5955283"/>
            <a:ext cx="27171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6870" algn="l"/>
                <a:tab pos="357505" algn="l"/>
              </a:tabLst>
            </a:pPr>
            <a:r>
              <a:rPr sz="1800" b="1" spc="-5" dirty="0">
                <a:solidFill>
                  <a:srgbClr val="FF3200"/>
                </a:solidFill>
                <a:latin typeface="Arial"/>
                <a:cs typeface="Arial"/>
              </a:rPr>
              <a:t>Activity</a:t>
            </a:r>
            <a:r>
              <a:rPr sz="1800" b="1" spc="-2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3200"/>
                </a:solidFill>
                <a:latin typeface="Arial"/>
                <a:cs typeface="Arial"/>
              </a:rPr>
              <a:t>Resource</a:t>
            </a:r>
            <a:r>
              <a:rPr sz="1800" b="1" spc="-65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3200"/>
                </a:solidFill>
                <a:latin typeface="Arial"/>
                <a:cs typeface="Arial"/>
              </a:rPr>
              <a:t>Est</a:t>
            </a:r>
            <a:endParaRPr sz="18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AutoNum type="arabicPeriod"/>
              <a:tabLst>
                <a:tab pos="356870" algn="l"/>
                <a:tab pos="357505" algn="l"/>
              </a:tabLst>
            </a:pPr>
            <a:r>
              <a:rPr sz="1800" b="1" spc="-5" dirty="0">
                <a:solidFill>
                  <a:srgbClr val="FF3200"/>
                </a:solidFill>
                <a:latin typeface="Arial"/>
                <a:cs typeface="Arial"/>
              </a:rPr>
              <a:t>Activity</a:t>
            </a:r>
            <a:r>
              <a:rPr sz="1800" b="1" spc="-25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3200"/>
                </a:solidFill>
                <a:latin typeface="Arial"/>
                <a:cs typeface="Arial"/>
              </a:rPr>
              <a:t>Duration</a:t>
            </a:r>
            <a:r>
              <a:rPr sz="1800" b="1" spc="-3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3200"/>
                </a:solidFill>
                <a:latin typeface="Arial"/>
                <a:cs typeface="Arial"/>
              </a:rPr>
              <a:t>and</a:t>
            </a:r>
            <a:endParaRPr sz="18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AutoNum type="arabicPeriod"/>
              <a:tabLst>
                <a:tab pos="356870" algn="l"/>
                <a:tab pos="357505" algn="l"/>
              </a:tabLst>
            </a:pPr>
            <a:r>
              <a:rPr sz="1800" b="1" dirty="0">
                <a:solidFill>
                  <a:srgbClr val="FF3200"/>
                </a:solidFill>
                <a:latin typeface="Arial"/>
                <a:cs typeface="Arial"/>
              </a:rPr>
              <a:t>Scheduling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689339" y="6503923"/>
            <a:ext cx="294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3200"/>
                </a:solidFill>
                <a:latin typeface="Arial"/>
                <a:cs typeface="Arial"/>
              </a:rPr>
              <a:t>++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7732" y="569467"/>
            <a:ext cx="196786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i="1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600" i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22340" y="587755"/>
            <a:ext cx="20135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Project</a:t>
            </a:r>
            <a:r>
              <a:rPr sz="1600" b="1" i="1" spc="-25" dirty="0">
                <a:solidFill>
                  <a:srgbClr val="656599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Management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981200"/>
            <a:ext cx="8232648" cy="7924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36267" y="1889252"/>
            <a:ext cx="701167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dirty="0">
                <a:solidFill>
                  <a:srgbClr val="0000FF"/>
                </a:solidFill>
              </a:rPr>
              <a:t>Activity</a:t>
            </a:r>
            <a:r>
              <a:rPr sz="6600" spc="-100" dirty="0">
                <a:solidFill>
                  <a:srgbClr val="0000FF"/>
                </a:solidFill>
              </a:rPr>
              <a:t> </a:t>
            </a:r>
            <a:r>
              <a:rPr sz="6600" spc="-5" dirty="0">
                <a:solidFill>
                  <a:srgbClr val="0000FF"/>
                </a:solidFill>
              </a:rPr>
              <a:t>Schedule</a:t>
            </a:r>
            <a:endParaRPr sz="6600"/>
          </a:p>
        </p:txBody>
      </p:sp>
      <p:sp>
        <p:nvSpPr>
          <p:cNvPr id="6" name="object 6"/>
          <p:cNvSpPr txBox="1"/>
          <p:nvPr/>
        </p:nvSpPr>
        <p:spPr>
          <a:xfrm>
            <a:off x="1450339" y="3166363"/>
            <a:ext cx="6271260" cy="359156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1540"/>
              </a:spcBef>
              <a:buClr>
                <a:srgbClr val="9999CC"/>
              </a:buClr>
              <a:buSzPct val="79166"/>
              <a:buFont typeface="Times New Roman"/>
              <a:buChar char="•"/>
              <a:tabLst>
                <a:tab pos="545465" algn="l"/>
                <a:tab pos="546100" algn="l"/>
                <a:tab pos="5955665" algn="l"/>
              </a:tabLst>
            </a:pPr>
            <a:r>
              <a:rPr sz="2400" b="1" spc="-80" dirty="0">
                <a:latin typeface="Arial"/>
                <a:cs typeface="Arial"/>
              </a:rPr>
              <a:t>A</a:t>
            </a:r>
            <a:r>
              <a:rPr sz="2400" b="1" spc="5" dirty="0">
                <a:latin typeface="Arial"/>
                <a:cs typeface="Arial"/>
              </a:rPr>
              <a:t>c</a:t>
            </a:r>
            <a:r>
              <a:rPr sz="2400" b="1" spc="-10" dirty="0">
                <a:latin typeface="Arial"/>
                <a:cs typeface="Arial"/>
              </a:rPr>
              <a:t>tivit</a:t>
            </a:r>
            <a:r>
              <a:rPr sz="2400" b="1" dirty="0">
                <a:latin typeface="Arial"/>
                <a:cs typeface="Arial"/>
              </a:rPr>
              <a:t>y</a:t>
            </a:r>
            <a:r>
              <a:rPr sz="2400" b="1" spc="9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Resource estimating (2004)	◄</a:t>
            </a:r>
            <a:endParaRPr sz="2400">
              <a:latin typeface="Arial"/>
              <a:cs typeface="Arial"/>
            </a:endParaRPr>
          </a:p>
          <a:p>
            <a:pPr marL="546100" indent="-533400">
              <a:lnSpc>
                <a:spcPct val="100000"/>
              </a:lnSpc>
              <a:spcBef>
                <a:spcPts val="1440"/>
              </a:spcBef>
              <a:buClr>
                <a:srgbClr val="9999CC"/>
              </a:buClr>
              <a:buSzPct val="79166"/>
              <a:buFont typeface="Times New Roman"/>
              <a:buChar char="•"/>
              <a:tabLst>
                <a:tab pos="545465" algn="l"/>
                <a:tab pos="546100" algn="l"/>
              </a:tabLst>
            </a:pPr>
            <a:r>
              <a:rPr sz="2400" b="1" spc="-20" dirty="0">
                <a:latin typeface="Arial"/>
                <a:cs typeface="Arial"/>
              </a:rPr>
              <a:t>Activity</a:t>
            </a:r>
            <a:r>
              <a:rPr sz="2400" b="1" spc="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duration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estimating</a:t>
            </a:r>
            <a:endParaRPr sz="2400">
              <a:latin typeface="Arial"/>
              <a:cs typeface="Arial"/>
            </a:endParaRPr>
          </a:p>
          <a:p>
            <a:pPr marL="546100" indent="-533400">
              <a:lnSpc>
                <a:spcPct val="100000"/>
              </a:lnSpc>
              <a:spcBef>
                <a:spcPts val="1440"/>
              </a:spcBef>
              <a:buClr>
                <a:srgbClr val="9999CC"/>
              </a:buClr>
              <a:buSzPct val="79166"/>
              <a:buFont typeface="Times New Roman"/>
              <a:buChar char="•"/>
              <a:tabLst>
                <a:tab pos="545465" algn="l"/>
                <a:tab pos="546100" algn="l"/>
              </a:tabLst>
            </a:pPr>
            <a:r>
              <a:rPr sz="2400" b="1" dirty="0">
                <a:latin typeface="Arial"/>
                <a:cs typeface="Arial"/>
              </a:rPr>
              <a:t>Schedule</a:t>
            </a:r>
            <a:r>
              <a:rPr sz="2400" b="1" spc="-1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development</a:t>
            </a:r>
            <a:endParaRPr sz="2400">
              <a:latin typeface="Arial"/>
              <a:cs typeface="Arial"/>
            </a:endParaRPr>
          </a:p>
          <a:p>
            <a:pPr marL="927100" lvl="1" indent="-457200">
              <a:lnSpc>
                <a:spcPct val="100000"/>
              </a:lnSpc>
              <a:spcBef>
                <a:spcPts val="1405"/>
              </a:spcBef>
              <a:buClr>
                <a:srgbClr val="00007C"/>
              </a:buClr>
              <a:buSzPct val="65000"/>
              <a:buFont typeface="Times New Roman"/>
              <a:buChar char="•"/>
              <a:tabLst>
                <a:tab pos="926465" algn="l"/>
                <a:tab pos="927100" algn="l"/>
                <a:tab pos="2365375" algn="l"/>
              </a:tabLst>
            </a:pPr>
            <a:r>
              <a:rPr sz="2000" b="1" spc="-10" dirty="0">
                <a:latin typeface="Arial"/>
                <a:cs typeface="Arial"/>
              </a:rPr>
              <a:t>CPM	</a:t>
            </a:r>
            <a:r>
              <a:rPr sz="2000" b="1" spc="-5" dirty="0">
                <a:latin typeface="Arial"/>
                <a:cs typeface="Arial"/>
              </a:rPr>
              <a:t>(ideal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plan)</a:t>
            </a:r>
            <a:endParaRPr sz="2000">
              <a:latin typeface="Arial"/>
              <a:cs typeface="Arial"/>
            </a:endParaRPr>
          </a:p>
          <a:p>
            <a:pPr marL="927100" lvl="1" indent="-457200">
              <a:lnSpc>
                <a:spcPct val="100000"/>
              </a:lnSpc>
              <a:spcBef>
                <a:spcPts val="1200"/>
              </a:spcBef>
              <a:buClr>
                <a:srgbClr val="00007C"/>
              </a:buClr>
              <a:buSzPct val="65000"/>
              <a:buFont typeface="Times New Roman"/>
              <a:buChar char="•"/>
              <a:tabLst>
                <a:tab pos="926465" algn="l"/>
                <a:tab pos="927100" algn="l"/>
              </a:tabLst>
            </a:pPr>
            <a:r>
              <a:rPr sz="2000" b="1" spc="-10" dirty="0">
                <a:latin typeface="Arial"/>
                <a:cs typeface="Arial"/>
              </a:rPr>
              <a:t>Risk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spc="-15" dirty="0">
                <a:latin typeface="Arial"/>
                <a:cs typeface="Arial"/>
              </a:rPr>
              <a:t>Analysis</a:t>
            </a:r>
            <a:endParaRPr sz="2000">
              <a:latin typeface="Arial"/>
              <a:cs typeface="Arial"/>
            </a:endParaRPr>
          </a:p>
          <a:p>
            <a:pPr marL="927100" lvl="1" indent="-457200">
              <a:lnSpc>
                <a:spcPct val="100000"/>
              </a:lnSpc>
              <a:spcBef>
                <a:spcPts val="1200"/>
              </a:spcBef>
              <a:buClr>
                <a:srgbClr val="00007C"/>
              </a:buClr>
              <a:buSzPct val="65000"/>
              <a:buFont typeface="Times New Roman"/>
              <a:buChar char="•"/>
              <a:tabLst>
                <a:tab pos="926465" algn="l"/>
                <a:tab pos="927100" algn="l"/>
              </a:tabLst>
            </a:pPr>
            <a:r>
              <a:rPr sz="2000" b="1" spc="-5" dirty="0">
                <a:latin typeface="Arial"/>
                <a:cs typeface="Arial"/>
              </a:rPr>
              <a:t>Resource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-15" dirty="0">
                <a:latin typeface="Arial"/>
                <a:cs typeface="Arial"/>
              </a:rPr>
              <a:t>Allocation</a:t>
            </a:r>
            <a:endParaRPr sz="2000">
              <a:latin typeface="Arial"/>
              <a:cs typeface="Arial"/>
            </a:endParaRPr>
          </a:p>
          <a:p>
            <a:pPr marL="546100" indent="-533400">
              <a:lnSpc>
                <a:spcPct val="100000"/>
              </a:lnSpc>
              <a:spcBef>
                <a:spcPts val="1235"/>
              </a:spcBef>
              <a:buClr>
                <a:srgbClr val="9999CC"/>
              </a:buClr>
              <a:buSzPct val="79166"/>
              <a:buFont typeface="Times New Roman"/>
              <a:buChar char="•"/>
              <a:tabLst>
                <a:tab pos="545465" algn="l"/>
                <a:tab pos="546100" algn="l"/>
              </a:tabLst>
            </a:pPr>
            <a:r>
              <a:rPr sz="2400" b="1" dirty="0">
                <a:latin typeface="Arial"/>
                <a:cs typeface="Arial"/>
              </a:rPr>
              <a:t>Schedule</a:t>
            </a:r>
            <a:r>
              <a:rPr sz="2400" b="1" spc="-1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control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7732" y="569467"/>
            <a:ext cx="196786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i="1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600" i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22340" y="587755"/>
            <a:ext cx="20135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Project</a:t>
            </a:r>
            <a:r>
              <a:rPr sz="1600" b="1" i="1" spc="-25" dirty="0">
                <a:solidFill>
                  <a:srgbClr val="656599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Management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981200"/>
            <a:ext cx="8232648" cy="7924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91716" y="846835"/>
            <a:ext cx="6471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Six</a:t>
            </a:r>
            <a:r>
              <a:rPr sz="2400" spc="-50" dirty="0"/>
              <a:t> </a:t>
            </a:r>
            <a:r>
              <a:rPr sz="2400" spc="-5" dirty="0"/>
              <a:t>Methods</a:t>
            </a:r>
            <a:r>
              <a:rPr sz="2400" spc="-15" dirty="0"/>
              <a:t> </a:t>
            </a:r>
            <a:r>
              <a:rPr sz="2400" spc="-5" dirty="0"/>
              <a:t>for </a:t>
            </a:r>
            <a:r>
              <a:rPr sz="2400" dirty="0">
                <a:solidFill>
                  <a:srgbClr val="0000FF"/>
                </a:solidFill>
              </a:rPr>
              <a:t>Estimating</a:t>
            </a:r>
            <a:r>
              <a:rPr sz="2400" spc="-30" dirty="0">
                <a:solidFill>
                  <a:srgbClr val="0000FF"/>
                </a:solidFill>
              </a:rPr>
              <a:t> </a:t>
            </a:r>
            <a:r>
              <a:rPr sz="2400" spc="-20" dirty="0">
                <a:solidFill>
                  <a:srgbClr val="FF3200"/>
                </a:solidFill>
              </a:rPr>
              <a:t>Activity</a:t>
            </a:r>
            <a:r>
              <a:rPr sz="2400" spc="85" dirty="0">
                <a:solidFill>
                  <a:srgbClr val="FF3200"/>
                </a:solidFill>
              </a:rPr>
              <a:t> </a:t>
            </a:r>
            <a:r>
              <a:rPr sz="2400" spc="-5" dirty="0">
                <a:solidFill>
                  <a:srgbClr val="FF3200"/>
                </a:solidFill>
              </a:rPr>
              <a:t>Duration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813308" y="1151636"/>
            <a:ext cx="8648700" cy="53587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60655">
              <a:lnSpc>
                <a:spcPct val="100000"/>
              </a:lnSpc>
              <a:spcBef>
                <a:spcPts val="90"/>
              </a:spcBef>
            </a:pPr>
            <a:r>
              <a:rPr sz="2000" spc="-15" dirty="0">
                <a:latin typeface="Times New Roman"/>
                <a:cs typeface="Times New Roman"/>
              </a:rPr>
              <a:t>Estimating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activity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duration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3200"/>
                </a:solidFill>
                <a:latin typeface="Times New Roman"/>
                <a:cs typeface="Times New Roman"/>
              </a:rPr>
              <a:t>challenging</a:t>
            </a:r>
            <a:r>
              <a:rPr sz="2000" spc="-10" dirty="0">
                <a:latin typeface="Times New Roman"/>
                <a:cs typeface="Times New Roman"/>
              </a:rPr>
              <a:t>.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70" dirty="0">
                <a:latin typeface="Times New Roman"/>
                <a:cs typeface="Times New Roman"/>
              </a:rPr>
              <a:t>You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familiar</a:t>
            </a:r>
            <a:r>
              <a:rPr sz="2000" spc="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ground</a:t>
            </a:r>
            <a:r>
              <a:rPr sz="2000" spc="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for</a:t>
            </a:r>
            <a:r>
              <a:rPr sz="2000" spc="-15" dirty="0">
                <a:latin typeface="Times New Roman"/>
                <a:cs typeface="Times New Roman"/>
              </a:rPr>
              <a:t> some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activities and totally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000FF"/>
                </a:solidFill>
                <a:latin typeface="Times New Roman"/>
                <a:cs typeface="Times New Roman"/>
              </a:rPr>
              <a:t>unfamiliar</a:t>
            </a:r>
            <a:r>
              <a:rPr sz="2000" spc="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ground</a:t>
            </a:r>
            <a:r>
              <a:rPr sz="2000" spc="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for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others.</a:t>
            </a:r>
            <a:endParaRPr sz="2000">
              <a:latin typeface="Times New Roman"/>
              <a:cs typeface="Times New Roman"/>
            </a:endParaRPr>
          </a:p>
          <a:p>
            <a:pPr marL="890269" indent="-344805">
              <a:lnSpc>
                <a:spcPct val="100000"/>
              </a:lnSpc>
              <a:spcBef>
                <a:spcPts val="120"/>
              </a:spcBef>
              <a:buAutoNum type="arabicParenR"/>
              <a:tabLst>
                <a:tab pos="890269" algn="l"/>
                <a:tab pos="890905" algn="l"/>
              </a:tabLst>
            </a:pPr>
            <a:r>
              <a:rPr sz="2000" spc="-15" dirty="0">
                <a:latin typeface="Times New Roman"/>
                <a:cs typeface="Times New Roman"/>
              </a:rPr>
              <a:t>Similarity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other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activities</a:t>
            </a:r>
            <a:endParaRPr sz="2000">
              <a:latin typeface="Times New Roman"/>
              <a:cs typeface="Times New Roman"/>
            </a:endParaRPr>
          </a:p>
          <a:p>
            <a:pPr marL="890269" indent="-344805">
              <a:lnSpc>
                <a:spcPct val="100000"/>
              </a:lnSpc>
              <a:buAutoNum type="arabicParenR"/>
              <a:tabLst>
                <a:tab pos="890269" algn="l"/>
                <a:tab pos="890905" algn="l"/>
              </a:tabLst>
            </a:pPr>
            <a:r>
              <a:rPr sz="2000" spc="-10" dirty="0">
                <a:latin typeface="Times New Roman"/>
                <a:cs typeface="Times New Roman"/>
              </a:rPr>
              <a:t>Historical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 marL="890269" indent="-344805">
              <a:lnSpc>
                <a:spcPct val="100000"/>
              </a:lnSpc>
              <a:buAutoNum type="arabicParenR"/>
              <a:tabLst>
                <a:tab pos="890269" algn="l"/>
                <a:tab pos="890905" algn="l"/>
              </a:tabLst>
            </a:pPr>
            <a:r>
              <a:rPr sz="2000" spc="-5" dirty="0">
                <a:latin typeface="Times New Roman"/>
                <a:cs typeface="Times New Roman"/>
              </a:rPr>
              <a:t>Expert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advice</a:t>
            </a:r>
            <a:endParaRPr sz="2000">
              <a:latin typeface="Times New Roman"/>
              <a:cs typeface="Times New Roman"/>
            </a:endParaRPr>
          </a:p>
          <a:p>
            <a:pPr marL="890269" indent="-344805">
              <a:lnSpc>
                <a:spcPct val="100000"/>
              </a:lnSpc>
              <a:buAutoNum type="arabicParenR"/>
              <a:tabLst>
                <a:tab pos="890269" algn="l"/>
                <a:tab pos="890905" algn="l"/>
              </a:tabLst>
            </a:pPr>
            <a:r>
              <a:rPr sz="2000" spc="-10" dirty="0">
                <a:latin typeface="Times New Roman"/>
                <a:cs typeface="Times New Roman"/>
              </a:rPr>
              <a:t>Delphi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technique</a:t>
            </a:r>
            <a:endParaRPr sz="2000">
              <a:latin typeface="Times New Roman"/>
              <a:cs typeface="Times New Roman"/>
            </a:endParaRPr>
          </a:p>
          <a:p>
            <a:pPr marL="890269" indent="-344805">
              <a:lnSpc>
                <a:spcPct val="100000"/>
              </a:lnSpc>
              <a:buAutoNum type="arabicParenR"/>
              <a:tabLst>
                <a:tab pos="890269" algn="l"/>
                <a:tab pos="890905" algn="l"/>
              </a:tabLst>
            </a:pPr>
            <a:r>
              <a:rPr sz="2000" spc="-10" dirty="0">
                <a:latin typeface="Times New Roman"/>
                <a:cs typeface="Times New Roman"/>
              </a:rPr>
              <a:t>Three-point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technique</a:t>
            </a:r>
            <a:endParaRPr sz="2000">
              <a:latin typeface="Times New Roman"/>
              <a:cs typeface="Times New Roman"/>
            </a:endParaRPr>
          </a:p>
          <a:p>
            <a:pPr marL="890269" indent="-344805">
              <a:lnSpc>
                <a:spcPct val="100000"/>
              </a:lnSpc>
              <a:buAutoNum type="arabicParenR"/>
              <a:tabLst>
                <a:tab pos="890269" algn="l"/>
                <a:tab pos="890905" algn="l"/>
              </a:tabLst>
            </a:pPr>
            <a:r>
              <a:rPr sz="2000" spc="-15" dirty="0">
                <a:latin typeface="Times New Roman"/>
                <a:cs typeface="Times New Roman"/>
              </a:rPr>
              <a:t>Wide-band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Delphi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technique</a:t>
            </a:r>
            <a:endParaRPr sz="2000">
              <a:latin typeface="Times New Roman"/>
              <a:cs typeface="Times New Roman"/>
            </a:endParaRPr>
          </a:p>
          <a:p>
            <a:pPr marL="365760" indent="-25019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66395" algn="l"/>
              </a:tabLst>
            </a:pPr>
            <a:r>
              <a:rPr sz="2000" b="1" spc="-10" dirty="0">
                <a:latin typeface="Times New Roman"/>
                <a:cs typeface="Times New Roman"/>
              </a:rPr>
              <a:t>Si</a:t>
            </a:r>
            <a:r>
              <a:rPr sz="2000" b="1" spc="-65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ilarit</a:t>
            </a:r>
            <a:r>
              <a:rPr sz="2000" b="1" spc="-5" dirty="0">
                <a:latin typeface="Times New Roman"/>
                <a:cs typeface="Times New Roman"/>
              </a:rPr>
              <a:t>y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-5" dirty="0">
                <a:latin typeface="Times New Roman"/>
                <a:cs typeface="Times New Roman"/>
              </a:rPr>
              <a:t>o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Othe</a:t>
            </a:r>
            <a:r>
              <a:rPr sz="2000" b="1" spc="-5" dirty="0">
                <a:latin typeface="Times New Roman"/>
                <a:cs typeface="Times New Roman"/>
              </a:rPr>
              <a:t>r</a:t>
            </a:r>
            <a:r>
              <a:rPr sz="2000" b="1" spc="-14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Activities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(Analogy)</a:t>
            </a:r>
            <a:endParaRPr sz="2000">
              <a:latin typeface="Times New Roman"/>
              <a:cs typeface="Times New Roman"/>
            </a:endParaRPr>
          </a:p>
          <a:p>
            <a:pPr marL="116205" marR="5080">
              <a:lnSpc>
                <a:spcPct val="100000"/>
              </a:lnSpc>
            </a:pP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Activities</a:t>
            </a:r>
            <a:r>
              <a:rPr sz="2000" spc="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your WBS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may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FF3200"/>
                </a:solidFill>
                <a:latin typeface="Times New Roman"/>
                <a:cs typeface="Times New Roman"/>
              </a:rPr>
              <a:t>similar</a:t>
            </a:r>
            <a:r>
              <a:rPr sz="2000" spc="4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ones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already</a:t>
            </a:r>
            <a:r>
              <a:rPr sz="20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undertaken</a:t>
            </a:r>
            <a:r>
              <a:rPr sz="2000" spc="-10" dirty="0">
                <a:latin typeface="Times New Roman"/>
                <a:cs typeface="Times New Roman"/>
              </a:rPr>
              <a:t>.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Recollections</a:t>
            </a:r>
            <a:r>
              <a:rPr sz="2000" spc="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of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those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activities</a:t>
            </a:r>
            <a:r>
              <a:rPr sz="2000" spc="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their</a:t>
            </a:r>
            <a:r>
              <a:rPr sz="20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duration</a:t>
            </a:r>
            <a:r>
              <a:rPr sz="20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can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be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used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estimate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present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activity’s 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duration.</a:t>
            </a:r>
            <a:endParaRPr sz="2000">
              <a:latin typeface="Times New Roman"/>
              <a:cs typeface="Times New Roman"/>
            </a:endParaRPr>
          </a:p>
          <a:p>
            <a:pPr marL="365760" indent="-250190">
              <a:lnSpc>
                <a:spcPct val="100000"/>
              </a:lnSpc>
              <a:spcBef>
                <a:spcPts val="480"/>
              </a:spcBef>
              <a:buAutoNum type="arabicPeriod" startAt="2"/>
              <a:tabLst>
                <a:tab pos="366395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Historical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 marL="460375" marR="885190" indent="-344805">
              <a:lnSpc>
                <a:spcPct val="100000"/>
              </a:lnSpc>
              <a:buChar char="•"/>
              <a:tabLst>
                <a:tab pos="460375" algn="l"/>
                <a:tab pos="461009" algn="l"/>
              </a:tabLst>
            </a:pP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recorded</a:t>
            </a:r>
            <a:r>
              <a:rPr sz="2000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data</a:t>
            </a:r>
            <a:r>
              <a:rPr sz="20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becomes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3200"/>
                </a:solidFill>
                <a:latin typeface="Times New Roman"/>
                <a:cs typeface="Times New Roman"/>
              </a:rPr>
              <a:t>your knowledge</a:t>
            </a:r>
            <a:r>
              <a:rPr sz="2000" spc="9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3200"/>
                </a:solidFill>
                <a:latin typeface="Times New Roman"/>
                <a:cs typeface="Times New Roman"/>
              </a:rPr>
              <a:t>base</a:t>
            </a:r>
            <a:r>
              <a:rPr sz="2000" spc="1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estimating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activity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duration.</a:t>
            </a:r>
            <a:endParaRPr sz="2000">
              <a:latin typeface="Times New Roman"/>
              <a:cs typeface="Times New Roman"/>
            </a:endParaRPr>
          </a:p>
          <a:p>
            <a:pPr marL="460375" marR="105410" indent="-344805">
              <a:lnSpc>
                <a:spcPct val="100000"/>
              </a:lnSpc>
              <a:buChar char="•"/>
              <a:tabLst>
                <a:tab pos="460375" algn="l"/>
                <a:tab pos="461009" algn="l"/>
              </a:tabLst>
            </a:pPr>
            <a:r>
              <a:rPr sz="2000" spc="-15" dirty="0">
                <a:latin typeface="Times New Roman"/>
                <a:cs typeface="Times New Roman"/>
              </a:rPr>
              <a:t>Orgs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have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recorded</a:t>
            </a:r>
            <a:r>
              <a:rPr sz="2000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3200"/>
                </a:solidFill>
                <a:latin typeface="Times New Roman"/>
                <a:cs typeface="Times New Roman"/>
              </a:rPr>
              <a:t>not</a:t>
            </a:r>
            <a:r>
              <a:rPr sz="2000" spc="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3200"/>
                </a:solidFill>
                <a:latin typeface="Times New Roman"/>
                <a:cs typeface="Times New Roman"/>
              </a:rPr>
              <a:t>only</a:t>
            </a:r>
            <a:r>
              <a:rPr sz="2000" spc="-1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estimated</a:t>
            </a:r>
            <a:r>
              <a:rPr sz="2000" spc="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actual</a:t>
            </a:r>
            <a:r>
              <a:rPr sz="20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duration</a:t>
            </a:r>
            <a:r>
              <a:rPr sz="20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3200"/>
                </a:solidFill>
                <a:latin typeface="Times New Roman"/>
                <a:cs typeface="Times New Roman"/>
              </a:rPr>
              <a:t>but also</a:t>
            </a:r>
            <a:r>
              <a:rPr sz="2000" spc="-1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characteristics </a:t>
            </a: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of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the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0000FF"/>
                </a:solidFill>
                <a:latin typeface="Times New Roman"/>
                <a:cs typeface="Times New Roman"/>
              </a:rPr>
              <a:t>activity</a:t>
            </a:r>
            <a:r>
              <a:rPr sz="2000" spc="-30" dirty="0">
                <a:latin typeface="Times New Roman"/>
                <a:cs typeface="Times New Roman"/>
              </a:rPr>
              <a:t>,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skill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set</a:t>
            </a:r>
            <a:r>
              <a:rPr sz="2000" spc="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people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working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other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61363" y="6513182"/>
            <a:ext cx="3274060" cy="306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75"/>
              </a:lnSpc>
            </a:pP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variables</a:t>
            </a:r>
            <a:r>
              <a:rPr sz="2000" spc="-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that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they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found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useful.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7732" y="569467"/>
            <a:ext cx="196786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i="1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600" i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22340" y="587755"/>
            <a:ext cx="20135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Project</a:t>
            </a:r>
            <a:r>
              <a:rPr sz="1600" b="1" i="1" spc="-25" dirty="0">
                <a:solidFill>
                  <a:srgbClr val="656599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Management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981200"/>
            <a:ext cx="8232648" cy="7924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3139" y="1148588"/>
            <a:ext cx="2692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In</a:t>
            </a:r>
            <a:r>
              <a:rPr sz="3600" spc="-80" dirty="0"/>
              <a:t> </a:t>
            </a:r>
            <a:r>
              <a:rPr sz="3600" dirty="0"/>
              <a:t>a</a:t>
            </a:r>
            <a:r>
              <a:rPr sz="3600" spc="-45" dirty="0"/>
              <a:t> </a:t>
            </a:r>
            <a:r>
              <a:rPr sz="3600" dirty="0"/>
              <a:t>nutshell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93139" y="2081275"/>
            <a:ext cx="7997190" cy="2755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316230" indent="-344805">
              <a:lnSpc>
                <a:spcPct val="100000"/>
              </a:lnSpc>
              <a:spcBef>
                <a:spcPts val="90"/>
              </a:spcBef>
            </a:pPr>
            <a:r>
              <a:rPr sz="3200" spc="-10" dirty="0">
                <a:latin typeface="Arial MT"/>
                <a:cs typeface="Arial MT"/>
              </a:rPr>
              <a:t>“Organizations </a:t>
            </a:r>
            <a:r>
              <a:rPr sz="3200" spc="-5" dirty="0">
                <a:latin typeface="Arial MT"/>
                <a:cs typeface="Arial MT"/>
              </a:rPr>
              <a:t>that </a:t>
            </a:r>
            <a:r>
              <a:rPr sz="3200" spc="-10" dirty="0">
                <a:latin typeface="Arial MT"/>
                <a:cs typeface="Arial MT"/>
              </a:rPr>
              <a:t>attempt </a:t>
            </a:r>
            <a:r>
              <a:rPr sz="3200" spc="-5" dirty="0">
                <a:latin typeface="Arial MT"/>
                <a:cs typeface="Arial MT"/>
              </a:rPr>
              <a:t>to </a:t>
            </a:r>
            <a:r>
              <a:rPr sz="3200" spc="-10" dirty="0">
                <a:latin typeface="Arial MT"/>
                <a:cs typeface="Arial MT"/>
              </a:rPr>
              <a:t>put software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engineering </a:t>
            </a:r>
            <a:r>
              <a:rPr sz="3200" dirty="0">
                <a:latin typeface="Arial MT"/>
                <a:cs typeface="Arial MT"/>
              </a:rPr>
              <a:t>discipline </a:t>
            </a:r>
            <a:r>
              <a:rPr sz="3200" spc="-10" dirty="0">
                <a:latin typeface="Arial MT"/>
                <a:cs typeface="Arial MT"/>
              </a:rPr>
              <a:t>in place before </a:t>
            </a:r>
            <a:r>
              <a:rPr sz="3200" spc="-5" dirty="0">
                <a:latin typeface="Arial MT"/>
                <a:cs typeface="Arial MT"/>
              </a:rPr>
              <a:t> putting project management discipline in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place</a:t>
            </a:r>
            <a:r>
              <a:rPr sz="3200" spc="-4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are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domed to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fail”</a:t>
            </a:r>
            <a:endParaRPr sz="32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2305"/>
              </a:spcBef>
            </a:pPr>
            <a:r>
              <a:rPr sz="3200" dirty="0">
                <a:latin typeface="Arial MT"/>
                <a:cs typeface="Arial MT"/>
              </a:rPr>
              <a:t>SEI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2340" y="587755"/>
            <a:ext cx="20135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Project</a:t>
            </a:r>
            <a:r>
              <a:rPr sz="1600" b="1" i="1" spc="-25" dirty="0">
                <a:solidFill>
                  <a:srgbClr val="656599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Management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981200"/>
            <a:ext cx="8232648" cy="792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57732" y="569467"/>
            <a:ext cx="1967864" cy="530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745"/>
              </a:lnSpc>
              <a:spcBef>
                <a:spcPts val="105"/>
              </a:spcBef>
            </a:pPr>
            <a:r>
              <a:rPr sz="1600" i="1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600" i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  <a:p>
            <a:pPr marL="45720">
              <a:lnSpc>
                <a:spcPts val="2225"/>
              </a:lnSpc>
            </a:pPr>
            <a:r>
              <a:rPr sz="2000" b="1" spc="-5" dirty="0">
                <a:latin typeface="Times New Roman"/>
                <a:cs typeface="Times New Roman"/>
              </a:rPr>
              <a:t>3.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Expert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Advice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7760" y="1075436"/>
            <a:ext cx="8340090" cy="45383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6200" marR="1778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Times New Roman"/>
                <a:cs typeface="Times New Roman"/>
              </a:rPr>
              <a:t>When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project</a:t>
            </a:r>
            <a:r>
              <a:rPr sz="2000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involves</a:t>
            </a:r>
            <a:r>
              <a:rPr sz="2000" spc="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3200"/>
                </a:solidFill>
                <a:latin typeface="Times New Roman"/>
                <a:cs typeface="Times New Roman"/>
              </a:rPr>
              <a:t>breakthrough</a:t>
            </a:r>
            <a:r>
              <a:rPr sz="2000" spc="5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3200"/>
                </a:solidFill>
                <a:latin typeface="Times New Roman"/>
                <a:cs typeface="Times New Roman"/>
              </a:rPr>
              <a:t>technology</a:t>
            </a:r>
            <a:r>
              <a:rPr sz="2000" spc="1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being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used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3200"/>
                </a:solidFill>
                <a:latin typeface="Times New Roman"/>
                <a:cs typeface="Times New Roman"/>
              </a:rPr>
              <a:t>first </a:t>
            </a:r>
            <a:r>
              <a:rPr sz="2000" spc="-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FF3200"/>
                </a:solidFill>
                <a:latin typeface="Times New Roman"/>
                <a:cs typeface="Times New Roman"/>
              </a:rPr>
              <a:t>time</a:t>
            </a:r>
            <a:r>
              <a:rPr sz="2000" spc="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organization, there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may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not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be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any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local experience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or even 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professional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skilled.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these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cases, </a:t>
            </a:r>
            <a:r>
              <a:rPr sz="2000" spc="-10" dirty="0">
                <a:latin typeface="Times New Roman"/>
                <a:cs typeface="Times New Roman"/>
              </a:rPr>
              <a:t>you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000FF"/>
                </a:solidFill>
                <a:latin typeface="Times New Roman"/>
                <a:cs typeface="Times New Roman"/>
              </a:rPr>
              <a:t>will</a:t>
            </a:r>
            <a:r>
              <a:rPr sz="2000" spc="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have</a:t>
            </a:r>
            <a:r>
              <a:rPr sz="20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to</a:t>
            </a:r>
            <a:r>
              <a:rPr sz="2000" spc="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appeal</a:t>
            </a:r>
            <a:r>
              <a:rPr sz="20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3200"/>
                </a:solidFill>
                <a:latin typeface="Times New Roman"/>
                <a:cs typeface="Times New Roman"/>
              </a:rPr>
              <a:t>outside</a:t>
            </a:r>
            <a:r>
              <a:rPr sz="2000" spc="1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authorities.</a:t>
            </a:r>
            <a:endParaRPr sz="20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120"/>
              </a:spcBef>
            </a:pPr>
            <a:r>
              <a:rPr sz="2000" b="1" spc="-5" dirty="0">
                <a:latin typeface="Times New Roman"/>
                <a:cs typeface="Times New Roman"/>
              </a:rPr>
              <a:t>4.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Delphi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technique</a:t>
            </a:r>
            <a:endParaRPr sz="2000">
              <a:latin typeface="Times New Roman"/>
              <a:cs typeface="Times New Roman"/>
            </a:endParaRPr>
          </a:p>
          <a:p>
            <a:pPr marL="435609" indent="-344805">
              <a:lnSpc>
                <a:spcPct val="100000"/>
              </a:lnSpc>
              <a:buChar char="•"/>
              <a:tabLst>
                <a:tab pos="435609" algn="l"/>
                <a:tab pos="436245" algn="l"/>
              </a:tabLst>
            </a:pPr>
            <a:r>
              <a:rPr sz="2000" spc="-5" dirty="0">
                <a:latin typeface="Times New Roman"/>
                <a:cs typeface="Times New Roman"/>
              </a:rPr>
              <a:t>Can produce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good estimates</a:t>
            </a:r>
            <a:r>
              <a:rPr sz="2000" spc="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 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3200"/>
                </a:solidFill>
                <a:latin typeface="Times New Roman"/>
                <a:cs typeface="Times New Roman"/>
              </a:rPr>
              <a:t>absence of</a:t>
            </a:r>
            <a:r>
              <a:rPr sz="200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3200"/>
                </a:solidFill>
                <a:latin typeface="Times New Roman"/>
                <a:cs typeface="Times New Roman"/>
              </a:rPr>
              <a:t>expert advice</a:t>
            </a:r>
            <a:r>
              <a:rPr sz="2000" spc="-5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435609" marR="141605" indent="-344805">
              <a:lnSpc>
                <a:spcPct val="100000"/>
              </a:lnSpc>
              <a:buChar char="•"/>
              <a:tabLst>
                <a:tab pos="435609" algn="l"/>
                <a:tab pos="436245" algn="l"/>
              </a:tabLst>
            </a:pPr>
            <a:r>
              <a:rPr sz="2000" spc="-5" dirty="0">
                <a:latin typeface="Times New Roman"/>
                <a:cs typeface="Times New Roman"/>
              </a:rPr>
              <a:t>This is 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group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 technique</a:t>
            </a:r>
            <a:r>
              <a:rPr sz="2000" spc="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that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3200"/>
                </a:solidFill>
                <a:latin typeface="Times New Roman"/>
                <a:cs typeface="Times New Roman"/>
              </a:rPr>
              <a:t>extracts</a:t>
            </a:r>
            <a:r>
              <a:rPr sz="200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FF3200"/>
                </a:solidFill>
                <a:latin typeface="Times New Roman"/>
                <a:cs typeface="Times New Roman"/>
              </a:rPr>
              <a:t>summarizes</a:t>
            </a:r>
            <a:r>
              <a:rPr sz="2000" spc="7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 knowledge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group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arrive at an estimate</a:t>
            </a:r>
            <a:r>
              <a:rPr sz="2000" spc="-1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420370" marR="449580" indent="-344805">
              <a:lnSpc>
                <a:spcPct val="100000"/>
              </a:lnSpc>
              <a:buChar char="•"/>
              <a:tabLst>
                <a:tab pos="420370" algn="l"/>
                <a:tab pos="421005" algn="l"/>
              </a:tabLst>
            </a:pP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Group members</a:t>
            </a:r>
            <a:r>
              <a:rPr sz="2000" spc="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asked </a:t>
            </a:r>
            <a:r>
              <a:rPr sz="2000" spc="-10" dirty="0">
                <a:latin typeface="Times New Roman"/>
                <a:cs typeface="Times New Roman"/>
              </a:rPr>
              <a:t>(individually)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make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3200"/>
                </a:solidFill>
                <a:latin typeface="Times New Roman"/>
                <a:cs typeface="Times New Roman"/>
              </a:rPr>
              <a:t>their</a:t>
            </a:r>
            <a:r>
              <a:rPr sz="200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3200"/>
                </a:solidFill>
                <a:latin typeface="Times New Roman"/>
                <a:cs typeface="Times New Roman"/>
              </a:rPr>
              <a:t>best</a:t>
            </a:r>
            <a:r>
              <a:rPr sz="2000" spc="-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3200"/>
                </a:solidFill>
                <a:latin typeface="Times New Roman"/>
                <a:cs typeface="Times New Roman"/>
              </a:rPr>
              <a:t>guess</a:t>
            </a:r>
            <a:r>
              <a:rPr sz="2000" spc="4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of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activity </a:t>
            </a: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duration</a:t>
            </a:r>
            <a:r>
              <a:rPr sz="2000" spc="-10" dirty="0">
                <a:latin typeface="Times New Roman"/>
                <a:cs typeface="Times New Roman"/>
              </a:rPr>
              <a:t>.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results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3200"/>
                </a:solidFill>
                <a:latin typeface="Times New Roman"/>
                <a:cs typeface="Times New Roman"/>
              </a:rPr>
              <a:t>tabulated</a:t>
            </a:r>
            <a:r>
              <a:rPr sz="2000" spc="1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3200"/>
                </a:solidFill>
                <a:latin typeface="Times New Roman"/>
                <a:cs typeface="Times New Roman"/>
              </a:rPr>
              <a:t>presented</a:t>
            </a:r>
            <a:r>
              <a:rPr sz="2000" spc="2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group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FF3200"/>
                </a:solidFill>
                <a:latin typeface="Times New Roman"/>
                <a:cs typeface="Times New Roman"/>
              </a:rPr>
              <a:t>histogram</a:t>
            </a:r>
            <a:r>
              <a:rPr sz="2000" spc="1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labeled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3200"/>
                </a:solidFill>
                <a:latin typeface="Times New Roman"/>
                <a:cs typeface="Times New Roman"/>
              </a:rPr>
              <a:t>1st</a:t>
            </a:r>
            <a:r>
              <a:rPr sz="2000" spc="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3200"/>
                </a:solidFill>
                <a:latin typeface="Times New Roman"/>
                <a:cs typeface="Times New Roman"/>
              </a:rPr>
              <a:t>Pass</a:t>
            </a:r>
            <a:r>
              <a:rPr sz="2000" spc="-1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420370" marR="214629" indent="-344805">
              <a:lnSpc>
                <a:spcPct val="100000"/>
              </a:lnSpc>
              <a:spcBef>
                <a:spcPts val="600"/>
              </a:spcBef>
              <a:buChar char="•"/>
              <a:tabLst>
                <a:tab pos="420370" algn="l"/>
                <a:tab pos="421005" algn="l"/>
              </a:tabLst>
            </a:pPr>
            <a:r>
              <a:rPr sz="2000" spc="-5" dirty="0">
                <a:latin typeface="Times New Roman"/>
                <a:cs typeface="Times New Roman"/>
              </a:rPr>
              <a:t>Whose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estimates</a:t>
            </a:r>
            <a:r>
              <a:rPr sz="2000" spc="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fall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 the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3200"/>
                </a:solidFill>
                <a:latin typeface="Times New Roman"/>
                <a:cs typeface="Times New Roman"/>
              </a:rPr>
              <a:t>outer</a:t>
            </a:r>
            <a:r>
              <a:rPr sz="2000" spc="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3200"/>
                </a:solidFill>
                <a:latin typeface="Times New Roman"/>
                <a:cs typeface="Times New Roman"/>
              </a:rPr>
              <a:t>quartiles</a:t>
            </a:r>
            <a:r>
              <a:rPr sz="2000" spc="-3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asked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share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the</a:t>
            </a:r>
            <a:r>
              <a:rPr sz="20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reason</a:t>
            </a: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their guess.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After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listening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 the arguments,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each </a:t>
            </a: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group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member</a:t>
            </a:r>
            <a:r>
              <a:rPr sz="2000" spc="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asked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guess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again.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Results are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presented as </a:t>
            </a:r>
            <a:r>
              <a:rPr sz="2000" dirty="0">
                <a:solidFill>
                  <a:srgbClr val="FF3200"/>
                </a:solidFill>
                <a:latin typeface="Times New Roman"/>
                <a:cs typeface="Times New Roman"/>
              </a:rPr>
              <a:t>2</a:t>
            </a:r>
            <a:r>
              <a:rPr sz="2025" baseline="24691" dirty="0">
                <a:solidFill>
                  <a:srgbClr val="FF3200"/>
                </a:solidFill>
                <a:latin typeface="Times New Roman"/>
                <a:cs typeface="Times New Roman"/>
              </a:rPr>
              <a:t>nd</a:t>
            </a:r>
            <a:r>
              <a:rPr sz="2025" spc="209" baseline="24691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3200"/>
                </a:solidFill>
                <a:latin typeface="Times New Roman"/>
                <a:cs typeface="Times New Roman"/>
              </a:rPr>
              <a:t>Pass</a:t>
            </a:r>
            <a:r>
              <a:rPr sz="2000" spc="-5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420370" indent="-344805">
              <a:lnSpc>
                <a:spcPct val="100000"/>
              </a:lnSpc>
              <a:spcBef>
                <a:spcPts val="1225"/>
              </a:spcBef>
              <a:buChar char="•"/>
              <a:tabLst>
                <a:tab pos="420370" algn="l"/>
                <a:tab pos="421005" algn="l"/>
              </a:tabLst>
            </a:pPr>
            <a:r>
              <a:rPr sz="2000" spc="-10" dirty="0">
                <a:latin typeface="Arial MT"/>
                <a:cs typeface="Arial MT"/>
              </a:rPr>
              <a:t>Similarly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3200"/>
                </a:solidFill>
                <a:latin typeface="Arial MT"/>
                <a:cs typeface="Arial MT"/>
              </a:rPr>
              <a:t>3rd</a:t>
            </a:r>
            <a:r>
              <a:rPr sz="2000" spc="-5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3200"/>
                </a:solidFill>
                <a:latin typeface="Arial MT"/>
                <a:cs typeface="Arial MT"/>
              </a:rPr>
              <a:t>guess</a:t>
            </a:r>
            <a:r>
              <a:rPr sz="2000" spc="5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is </a:t>
            </a:r>
            <a:r>
              <a:rPr sz="2000" spc="-5" dirty="0">
                <a:latin typeface="Arial MT"/>
                <a:cs typeface="Arial MT"/>
              </a:rPr>
              <a:t>made, and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plotted.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068311" y="5940552"/>
            <a:ext cx="1831975" cy="561340"/>
            <a:chOff x="7068311" y="5940552"/>
            <a:chExt cx="1831975" cy="561340"/>
          </a:xfrm>
        </p:grpSpPr>
        <p:sp>
          <p:nvSpPr>
            <p:cNvPr id="7" name="object 7"/>
            <p:cNvSpPr/>
            <p:nvPr/>
          </p:nvSpPr>
          <p:spPr>
            <a:xfrm>
              <a:off x="7068312" y="6489192"/>
              <a:ext cx="1831975" cy="12700"/>
            </a:xfrm>
            <a:custGeom>
              <a:avLst/>
              <a:gdLst/>
              <a:ahLst/>
              <a:cxnLst/>
              <a:rect l="l" t="t" r="r" b="b"/>
              <a:pathLst>
                <a:path w="1831975" h="12700">
                  <a:moveTo>
                    <a:pt x="1831848" y="0"/>
                  </a:moveTo>
                  <a:lnTo>
                    <a:pt x="996683" y="0"/>
                  </a:lnTo>
                  <a:lnTo>
                    <a:pt x="996683" y="6096"/>
                  </a:lnTo>
                  <a:lnTo>
                    <a:pt x="917448" y="6096"/>
                  </a:lnTo>
                  <a:lnTo>
                    <a:pt x="917448" y="0"/>
                  </a:lnTo>
                  <a:lnTo>
                    <a:pt x="691883" y="0"/>
                  </a:lnTo>
                  <a:lnTo>
                    <a:pt x="691883" y="6096"/>
                  </a:lnTo>
                  <a:lnTo>
                    <a:pt x="612648" y="6096"/>
                  </a:lnTo>
                  <a:lnTo>
                    <a:pt x="612648" y="0"/>
                  </a:lnTo>
                  <a:lnTo>
                    <a:pt x="539483" y="0"/>
                  </a:lnTo>
                  <a:lnTo>
                    <a:pt x="539483" y="6096"/>
                  </a:lnTo>
                  <a:lnTo>
                    <a:pt x="460248" y="6096"/>
                  </a:lnTo>
                  <a:lnTo>
                    <a:pt x="460248" y="0"/>
                  </a:lnTo>
                  <a:lnTo>
                    <a:pt x="0" y="0"/>
                  </a:lnTo>
                  <a:lnTo>
                    <a:pt x="0" y="6096"/>
                  </a:lnTo>
                  <a:lnTo>
                    <a:pt x="0" y="12192"/>
                  </a:lnTo>
                  <a:lnTo>
                    <a:pt x="1831848" y="12192"/>
                  </a:lnTo>
                  <a:lnTo>
                    <a:pt x="1831848" y="6096"/>
                  </a:lnTo>
                  <a:lnTo>
                    <a:pt x="18318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33359" y="5943600"/>
              <a:ext cx="79375" cy="551815"/>
            </a:xfrm>
            <a:custGeom>
              <a:avLst/>
              <a:gdLst/>
              <a:ahLst/>
              <a:cxnLst/>
              <a:rect l="l" t="t" r="r" b="b"/>
              <a:pathLst>
                <a:path w="79375" h="551814">
                  <a:moveTo>
                    <a:pt x="79247" y="0"/>
                  </a:moveTo>
                  <a:lnTo>
                    <a:pt x="0" y="0"/>
                  </a:lnTo>
                  <a:lnTo>
                    <a:pt x="0" y="551688"/>
                  </a:lnTo>
                  <a:lnTo>
                    <a:pt x="79247" y="551688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830311" y="5940552"/>
              <a:ext cx="85725" cy="558165"/>
            </a:xfrm>
            <a:custGeom>
              <a:avLst/>
              <a:gdLst/>
              <a:ahLst/>
              <a:cxnLst/>
              <a:rect l="l" t="t" r="r" b="b"/>
              <a:pathLst>
                <a:path w="85725" h="558164">
                  <a:moveTo>
                    <a:pt x="85344" y="0"/>
                  </a:moveTo>
                  <a:lnTo>
                    <a:pt x="0" y="0"/>
                  </a:lnTo>
                  <a:lnTo>
                    <a:pt x="0" y="557784"/>
                  </a:lnTo>
                  <a:lnTo>
                    <a:pt x="85344" y="557784"/>
                  </a:lnTo>
                  <a:lnTo>
                    <a:pt x="85344" y="551688"/>
                  </a:lnTo>
                  <a:lnTo>
                    <a:pt x="9144" y="551688"/>
                  </a:lnTo>
                  <a:lnTo>
                    <a:pt x="3048" y="548640"/>
                  </a:lnTo>
                  <a:lnTo>
                    <a:pt x="9144" y="548640"/>
                  </a:lnTo>
                  <a:lnTo>
                    <a:pt x="9144" y="9143"/>
                  </a:lnTo>
                  <a:lnTo>
                    <a:pt x="3048" y="9143"/>
                  </a:lnTo>
                  <a:lnTo>
                    <a:pt x="9144" y="3048"/>
                  </a:lnTo>
                  <a:lnTo>
                    <a:pt x="85344" y="3048"/>
                  </a:lnTo>
                  <a:lnTo>
                    <a:pt x="85344" y="0"/>
                  </a:lnTo>
                  <a:close/>
                </a:path>
                <a:path w="85725" h="558164">
                  <a:moveTo>
                    <a:pt x="9144" y="548640"/>
                  </a:moveTo>
                  <a:lnTo>
                    <a:pt x="3048" y="548640"/>
                  </a:lnTo>
                  <a:lnTo>
                    <a:pt x="9144" y="551688"/>
                  </a:lnTo>
                  <a:lnTo>
                    <a:pt x="9144" y="548640"/>
                  </a:lnTo>
                  <a:close/>
                </a:path>
                <a:path w="85725" h="558164">
                  <a:moveTo>
                    <a:pt x="76200" y="548640"/>
                  </a:moveTo>
                  <a:lnTo>
                    <a:pt x="9144" y="548640"/>
                  </a:lnTo>
                  <a:lnTo>
                    <a:pt x="9144" y="551688"/>
                  </a:lnTo>
                  <a:lnTo>
                    <a:pt x="76200" y="551688"/>
                  </a:lnTo>
                  <a:lnTo>
                    <a:pt x="76200" y="548640"/>
                  </a:lnTo>
                  <a:close/>
                </a:path>
                <a:path w="85725" h="558164">
                  <a:moveTo>
                    <a:pt x="76200" y="3048"/>
                  </a:moveTo>
                  <a:lnTo>
                    <a:pt x="76200" y="551688"/>
                  </a:lnTo>
                  <a:lnTo>
                    <a:pt x="79248" y="548640"/>
                  </a:lnTo>
                  <a:lnTo>
                    <a:pt x="85344" y="548640"/>
                  </a:lnTo>
                  <a:lnTo>
                    <a:pt x="85344" y="9143"/>
                  </a:lnTo>
                  <a:lnTo>
                    <a:pt x="79248" y="9143"/>
                  </a:lnTo>
                  <a:lnTo>
                    <a:pt x="76200" y="3048"/>
                  </a:lnTo>
                  <a:close/>
                </a:path>
                <a:path w="85725" h="558164">
                  <a:moveTo>
                    <a:pt x="85344" y="548640"/>
                  </a:moveTo>
                  <a:lnTo>
                    <a:pt x="79248" y="548640"/>
                  </a:lnTo>
                  <a:lnTo>
                    <a:pt x="76200" y="551688"/>
                  </a:lnTo>
                  <a:lnTo>
                    <a:pt x="85344" y="551688"/>
                  </a:lnTo>
                  <a:lnTo>
                    <a:pt x="85344" y="548640"/>
                  </a:lnTo>
                  <a:close/>
                </a:path>
                <a:path w="85725" h="558164">
                  <a:moveTo>
                    <a:pt x="9144" y="3048"/>
                  </a:moveTo>
                  <a:lnTo>
                    <a:pt x="3048" y="9143"/>
                  </a:lnTo>
                  <a:lnTo>
                    <a:pt x="9144" y="9143"/>
                  </a:lnTo>
                  <a:lnTo>
                    <a:pt x="9144" y="3048"/>
                  </a:lnTo>
                  <a:close/>
                </a:path>
                <a:path w="85725" h="558164">
                  <a:moveTo>
                    <a:pt x="76200" y="3048"/>
                  </a:moveTo>
                  <a:lnTo>
                    <a:pt x="9144" y="3048"/>
                  </a:lnTo>
                  <a:lnTo>
                    <a:pt x="9144" y="9143"/>
                  </a:lnTo>
                  <a:lnTo>
                    <a:pt x="76200" y="9143"/>
                  </a:lnTo>
                  <a:lnTo>
                    <a:pt x="76200" y="3048"/>
                  </a:lnTo>
                  <a:close/>
                </a:path>
                <a:path w="85725" h="558164">
                  <a:moveTo>
                    <a:pt x="85344" y="3048"/>
                  </a:moveTo>
                  <a:lnTo>
                    <a:pt x="76200" y="3048"/>
                  </a:lnTo>
                  <a:lnTo>
                    <a:pt x="79248" y="9143"/>
                  </a:lnTo>
                  <a:lnTo>
                    <a:pt x="85344" y="9143"/>
                  </a:lnTo>
                  <a:lnTo>
                    <a:pt x="85344" y="3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80959" y="6035040"/>
              <a:ext cx="79375" cy="460375"/>
            </a:xfrm>
            <a:custGeom>
              <a:avLst/>
              <a:gdLst/>
              <a:ahLst/>
              <a:cxnLst/>
              <a:rect l="l" t="t" r="r" b="b"/>
              <a:pathLst>
                <a:path w="79375" h="460375">
                  <a:moveTo>
                    <a:pt x="79247" y="0"/>
                  </a:moveTo>
                  <a:lnTo>
                    <a:pt x="0" y="0"/>
                  </a:lnTo>
                  <a:lnTo>
                    <a:pt x="0" y="460248"/>
                  </a:lnTo>
                  <a:lnTo>
                    <a:pt x="79247" y="460248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FF3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77911" y="6031992"/>
              <a:ext cx="85725" cy="466725"/>
            </a:xfrm>
            <a:custGeom>
              <a:avLst/>
              <a:gdLst/>
              <a:ahLst/>
              <a:cxnLst/>
              <a:rect l="l" t="t" r="r" b="b"/>
              <a:pathLst>
                <a:path w="85725" h="466725">
                  <a:moveTo>
                    <a:pt x="85344" y="0"/>
                  </a:moveTo>
                  <a:lnTo>
                    <a:pt x="0" y="0"/>
                  </a:lnTo>
                  <a:lnTo>
                    <a:pt x="0" y="466343"/>
                  </a:lnTo>
                  <a:lnTo>
                    <a:pt x="85344" y="466343"/>
                  </a:lnTo>
                  <a:lnTo>
                    <a:pt x="85344" y="460247"/>
                  </a:lnTo>
                  <a:lnTo>
                    <a:pt x="9144" y="460247"/>
                  </a:lnTo>
                  <a:lnTo>
                    <a:pt x="3048" y="457199"/>
                  </a:lnTo>
                  <a:lnTo>
                    <a:pt x="9144" y="457199"/>
                  </a:lnTo>
                  <a:lnTo>
                    <a:pt x="9144" y="9143"/>
                  </a:lnTo>
                  <a:lnTo>
                    <a:pt x="3048" y="9143"/>
                  </a:lnTo>
                  <a:lnTo>
                    <a:pt x="9144" y="3047"/>
                  </a:lnTo>
                  <a:lnTo>
                    <a:pt x="85344" y="3047"/>
                  </a:lnTo>
                  <a:lnTo>
                    <a:pt x="85344" y="0"/>
                  </a:lnTo>
                  <a:close/>
                </a:path>
                <a:path w="85725" h="466725">
                  <a:moveTo>
                    <a:pt x="9144" y="457199"/>
                  </a:moveTo>
                  <a:lnTo>
                    <a:pt x="3048" y="457199"/>
                  </a:lnTo>
                  <a:lnTo>
                    <a:pt x="9144" y="460247"/>
                  </a:lnTo>
                  <a:lnTo>
                    <a:pt x="9144" y="457199"/>
                  </a:lnTo>
                  <a:close/>
                </a:path>
                <a:path w="85725" h="466725">
                  <a:moveTo>
                    <a:pt x="76200" y="457199"/>
                  </a:moveTo>
                  <a:lnTo>
                    <a:pt x="9144" y="457199"/>
                  </a:lnTo>
                  <a:lnTo>
                    <a:pt x="9144" y="460247"/>
                  </a:lnTo>
                  <a:lnTo>
                    <a:pt x="76200" y="460247"/>
                  </a:lnTo>
                  <a:lnTo>
                    <a:pt x="76200" y="457199"/>
                  </a:lnTo>
                  <a:close/>
                </a:path>
                <a:path w="85725" h="466725">
                  <a:moveTo>
                    <a:pt x="76200" y="3047"/>
                  </a:moveTo>
                  <a:lnTo>
                    <a:pt x="76200" y="460247"/>
                  </a:lnTo>
                  <a:lnTo>
                    <a:pt x="79248" y="457199"/>
                  </a:lnTo>
                  <a:lnTo>
                    <a:pt x="85344" y="457199"/>
                  </a:lnTo>
                  <a:lnTo>
                    <a:pt x="85344" y="9143"/>
                  </a:lnTo>
                  <a:lnTo>
                    <a:pt x="79248" y="9143"/>
                  </a:lnTo>
                  <a:lnTo>
                    <a:pt x="76200" y="3047"/>
                  </a:lnTo>
                  <a:close/>
                </a:path>
                <a:path w="85725" h="466725">
                  <a:moveTo>
                    <a:pt x="85344" y="457199"/>
                  </a:moveTo>
                  <a:lnTo>
                    <a:pt x="79248" y="457199"/>
                  </a:lnTo>
                  <a:lnTo>
                    <a:pt x="76200" y="460247"/>
                  </a:lnTo>
                  <a:lnTo>
                    <a:pt x="85344" y="460247"/>
                  </a:lnTo>
                  <a:lnTo>
                    <a:pt x="85344" y="457199"/>
                  </a:lnTo>
                  <a:close/>
                </a:path>
                <a:path w="85725" h="466725">
                  <a:moveTo>
                    <a:pt x="9144" y="3047"/>
                  </a:moveTo>
                  <a:lnTo>
                    <a:pt x="3048" y="9143"/>
                  </a:lnTo>
                  <a:lnTo>
                    <a:pt x="9144" y="9143"/>
                  </a:lnTo>
                  <a:lnTo>
                    <a:pt x="9144" y="3047"/>
                  </a:lnTo>
                  <a:close/>
                </a:path>
                <a:path w="85725" h="466725">
                  <a:moveTo>
                    <a:pt x="76200" y="3047"/>
                  </a:moveTo>
                  <a:lnTo>
                    <a:pt x="9144" y="3047"/>
                  </a:lnTo>
                  <a:lnTo>
                    <a:pt x="9144" y="9143"/>
                  </a:lnTo>
                  <a:lnTo>
                    <a:pt x="76200" y="9143"/>
                  </a:lnTo>
                  <a:lnTo>
                    <a:pt x="76200" y="3047"/>
                  </a:lnTo>
                  <a:close/>
                </a:path>
                <a:path w="85725" h="466725">
                  <a:moveTo>
                    <a:pt x="85344" y="3047"/>
                  </a:moveTo>
                  <a:lnTo>
                    <a:pt x="76200" y="3047"/>
                  </a:lnTo>
                  <a:lnTo>
                    <a:pt x="79248" y="9143"/>
                  </a:lnTo>
                  <a:lnTo>
                    <a:pt x="85344" y="9143"/>
                  </a:lnTo>
                  <a:lnTo>
                    <a:pt x="85344" y="30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985759" y="6187440"/>
              <a:ext cx="79375" cy="307975"/>
            </a:xfrm>
            <a:custGeom>
              <a:avLst/>
              <a:gdLst/>
              <a:ahLst/>
              <a:cxnLst/>
              <a:rect l="l" t="t" r="r" b="b"/>
              <a:pathLst>
                <a:path w="79375" h="307975">
                  <a:moveTo>
                    <a:pt x="79247" y="0"/>
                  </a:moveTo>
                  <a:lnTo>
                    <a:pt x="0" y="0"/>
                  </a:lnTo>
                  <a:lnTo>
                    <a:pt x="0" y="307848"/>
                  </a:lnTo>
                  <a:lnTo>
                    <a:pt x="79247" y="307848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982711" y="6184392"/>
              <a:ext cx="85725" cy="314325"/>
            </a:xfrm>
            <a:custGeom>
              <a:avLst/>
              <a:gdLst/>
              <a:ahLst/>
              <a:cxnLst/>
              <a:rect l="l" t="t" r="r" b="b"/>
              <a:pathLst>
                <a:path w="85725" h="314325">
                  <a:moveTo>
                    <a:pt x="85344" y="0"/>
                  </a:moveTo>
                  <a:lnTo>
                    <a:pt x="0" y="0"/>
                  </a:lnTo>
                  <a:lnTo>
                    <a:pt x="0" y="313944"/>
                  </a:lnTo>
                  <a:lnTo>
                    <a:pt x="85344" y="313944"/>
                  </a:lnTo>
                  <a:lnTo>
                    <a:pt x="85344" y="307848"/>
                  </a:lnTo>
                  <a:lnTo>
                    <a:pt x="9144" y="307848"/>
                  </a:lnTo>
                  <a:lnTo>
                    <a:pt x="3048" y="304800"/>
                  </a:lnTo>
                  <a:lnTo>
                    <a:pt x="9144" y="304800"/>
                  </a:lnTo>
                  <a:lnTo>
                    <a:pt x="9144" y="9144"/>
                  </a:lnTo>
                  <a:lnTo>
                    <a:pt x="3048" y="9144"/>
                  </a:lnTo>
                  <a:lnTo>
                    <a:pt x="9144" y="3048"/>
                  </a:lnTo>
                  <a:lnTo>
                    <a:pt x="85344" y="3048"/>
                  </a:lnTo>
                  <a:lnTo>
                    <a:pt x="85344" y="0"/>
                  </a:lnTo>
                  <a:close/>
                </a:path>
                <a:path w="85725" h="314325">
                  <a:moveTo>
                    <a:pt x="9144" y="304800"/>
                  </a:moveTo>
                  <a:lnTo>
                    <a:pt x="3048" y="304800"/>
                  </a:lnTo>
                  <a:lnTo>
                    <a:pt x="9144" y="307848"/>
                  </a:lnTo>
                  <a:lnTo>
                    <a:pt x="9144" y="304800"/>
                  </a:lnTo>
                  <a:close/>
                </a:path>
                <a:path w="85725" h="314325">
                  <a:moveTo>
                    <a:pt x="76200" y="304800"/>
                  </a:moveTo>
                  <a:lnTo>
                    <a:pt x="9144" y="304800"/>
                  </a:lnTo>
                  <a:lnTo>
                    <a:pt x="9144" y="307848"/>
                  </a:lnTo>
                  <a:lnTo>
                    <a:pt x="76200" y="307848"/>
                  </a:lnTo>
                  <a:lnTo>
                    <a:pt x="76200" y="304800"/>
                  </a:lnTo>
                  <a:close/>
                </a:path>
                <a:path w="85725" h="314325">
                  <a:moveTo>
                    <a:pt x="76200" y="3048"/>
                  </a:moveTo>
                  <a:lnTo>
                    <a:pt x="76200" y="307848"/>
                  </a:lnTo>
                  <a:lnTo>
                    <a:pt x="79248" y="304800"/>
                  </a:lnTo>
                  <a:lnTo>
                    <a:pt x="85344" y="304800"/>
                  </a:lnTo>
                  <a:lnTo>
                    <a:pt x="85344" y="9144"/>
                  </a:lnTo>
                  <a:lnTo>
                    <a:pt x="79248" y="9144"/>
                  </a:lnTo>
                  <a:lnTo>
                    <a:pt x="76200" y="3048"/>
                  </a:lnTo>
                  <a:close/>
                </a:path>
                <a:path w="85725" h="314325">
                  <a:moveTo>
                    <a:pt x="85344" y="304800"/>
                  </a:moveTo>
                  <a:lnTo>
                    <a:pt x="79248" y="304800"/>
                  </a:lnTo>
                  <a:lnTo>
                    <a:pt x="76200" y="307848"/>
                  </a:lnTo>
                  <a:lnTo>
                    <a:pt x="85344" y="307848"/>
                  </a:lnTo>
                  <a:lnTo>
                    <a:pt x="85344" y="304800"/>
                  </a:lnTo>
                  <a:close/>
                </a:path>
                <a:path w="85725" h="314325">
                  <a:moveTo>
                    <a:pt x="9144" y="3048"/>
                  </a:moveTo>
                  <a:lnTo>
                    <a:pt x="3048" y="9144"/>
                  </a:lnTo>
                  <a:lnTo>
                    <a:pt x="9144" y="9144"/>
                  </a:lnTo>
                  <a:lnTo>
                    <a:pt x="9144" y="3048"/>
                  </a:lnTo>
                  <a:close/>
                </a:path>
                <a:path w="85725" h="314325">
                  <a:moveTo>
                    <a:pt x="76200" y="3048"/>
                  </a:moveTo>
                  <a:lnTo>
                    <a:pt x="9144" y="3048"/>
                  </a:lnTo>
                  <a:lnTo>
                    <a:pt x="9144" y="9144"/>
                  </a:lnTo>
                  <a:lnTo>
                    <a:pt x="76200" y="9144"/>
                  </a:lnTo>
                  <a:lnTo>
                    <a:pt x="76200" y="3048"/>
                  </a:lnTo>
                  <a:close/>
                </a:path>
                <a:path w="85725" h="314325">
                  <a:moveTo>
                    <a:pt x="85344" y="3048"/>
                  </a:moveTo>
                  <a:lnTo>
                    <a:pt x="76200" y="3048"/>
                  </a:lnTo>
                  <a:lnTo>
                    <a:pt x="79248" y="9144"/>
                  </a:lnTo>
                  <a:lnTo>
                    <a:pt x="85344" y="9144"/>
                  </a:lnTo>
                  <a:lnTo>
                    <a:pt x="85344" y="3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528559" y="6096000"/>
              <a:ext cx="79375" cy="399415"/>
            </a:xfrm>
            <a:custGeom>
              <a:avLst/>
              <a:gdLst/>
              <a:ahLst/>
              <a:cxnLst/>
              <a:rect l="l" t="t" r="r" b="b"/>
              <a:pathLst>
                <a:path w="79375" h="399414">
                  <a:moveTo>
                    <a:pt x="79247" y="0"/>
                  </a:moveTo>
                  <a:lnTo>
                    <a:pt x="0" y="0"/>
                  </a:lnTo>
                  <a:lnTo>
                    <a:pt x="0" y="399288"/>
                  </a:lnTo>
                  <a:lnTo>
                    <a:pt x="79247" y="399288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525511" y="6092952"/>
              <a:ext cx="85725" cy="405765"/>
            </a:xfrm>
            <a:custGeom>
              <a:avLst/>
              <a:gdLst/>
              <a:ahLst/>
              <a:cxnLst/>
              <a:rect l="l" t="t" r="r" b="b"/>
              <a:pathLst>
                <a:path w="85725" h="405764">
                  <a:moveTo>
                    <a:pt x="85344" y="0"/>
                  </a:moveTo>
                  <a:lnTo>
                    <a:pt x="0" y="0"/>
                  </a:lnTo>
                  <a:lnTo>
                    <a:pt x="0" y="405384"/>
                  </a:lnTo>
                  <a:lnTo>
                    <a:pt x="85344" y="405384"/>
                  </a:lnTo>
                  <a:lnTo>
                    <a:pt x="85344" y="399288"/>
                  </a:lnTo>
                  <a:lnTo>
                    <a:pt x="9144" y="399288"/>
                  </a:lnTo>
                  <a:lnTo>
                    <a:pt x="3048" y="396240"/>
                  </a:lnTo>
                  <a:lnTo>
                    <a:pt x="9144" y="396240"/>
                  </a:lnTo>
                  <a:lnTo>
                    <a:pt x="9144" y="9143"/>
                  </a:lnTo>
                  <a:lnTo>
                    <a:pt x="3048" y="9143"/>
                  </a:lnTo>
                  <a:lnTo>
                    <a:pt x="9144" y="3048"/>
                  </a:lnTo>
                  <a:lnTo>
                    <a:pt x="85344" y="3048"/>
                  </a:lnTo>
                  <a:lnTo>
                    <a:pt x="85344" y="0"/>
                  </a:lnTo>
                  <a:close/>
                </a:path>
                <a:path w="85725" h="405764">
                  <a:moveTo>
                    <a:pt x="9144" y="396240"/>
                  </a:moveTo>
                  <a:lnTo>
                    <a:pt x="3048" y="396240"/>
                  </a:lnTo>
                  <a:lnTo>
                    <a:pt x="9144" y="399288"/>
                  </a:lnTo>
                  <a:lnTo>
                    <a:pt x="9144" y="396240"/>
                  </a:lnTo>
                  <a:close/>
                </a:path>
                <a:path w="85725" h="405764">
                  <a:moveTo>
                    <a:pt x="76200" y="396240"/>
                  </a:moveTo>
                  <a:lnTo>
                    <a:pt x="9144" y="396240"/>
                  </a:lnTo>
                  <a:lnTo>
                    <a:pt x="9144" y="399288"/>
                  </a:lnTo>
                  <a:lnTo>
                    <a:pt x="76200" y="399288"/>
                  </a:lnTo>
                  <a:lnTo>
                    <a:pt x="76200" y="396240"/>
                  </a:lnTo>
                  <a:close/>
                </a:path>
                <a:path w="85725" h="405764">
                  <a:moveTo>
                    <a:pt x="76200" y="3048"/>
                  </a:moveTo>
                  <a:lnTo>
                    <a:pt x="76200" y="399288"/>
                  </a:lnTo>
                  <a:lnTo>
                    <a:pt x="79248" y="396240"/>
                  </a:lnTo>
                  <a:lnTo>
                    <a:pt x="85344" y="396240"/>
                  </a:lnTo>
                  <a:lnTo>
                    <a:pt x="85344" y="9143"/>
                  </a:lnTo>
                  <a:lnTo>
                    <a:pt x="79248" y="9143"/>
                  </a:lnTo>
                  <a:lnTo>
                    <a:pt x="76200" y="3048"/>
                  </a:lnTo>
                  <a:close/>
                </a:path>
                <a:path w="85725" h="405764">
                  <a:moveTo>
                    <a:pt x="85344" y="396240"/>
                  </a:moveTo>
                  <a:lnTo>
                    <a:pt x="79248" y="396240"/>
                  </a:lnTo>
                  <a:lnTo>
                    <a:pt x="76200" y="399288"/>
                  </a:lnTo>
                  <a:lnTo>
                    <a:pt x="85344" y="399288"/>
                  </a:lnTo>
                  <a:lnTo>
                    <a:pt x="85344" y="396240"/>
                  </a:lnTo>
                  <a:close/>
                </a:path>
                <a:path w="85725" h="405764">
                  <a:moveTo>
                    <a:pt x="9144" y="3048"/>
                  </a:moveTo>
                  <a:lnTo>
                    <a:pt x="3048" y="9143"/>
                  </a:lnTo>
                  <a:lnTo>
                    <a:pt x="9144" y="9143"/>
                  </a:lnTo>
                  <a:lnTo>
                    <a:pt x="9144" y="3048"/>
                  </a:lnTo>
                  <a:close/>
                </a:path>
                <a:path w="85725" h="405764">
                  <a:moveTo>
                    <a:pt x="76200" y="3048"/>
                  </a:moveTo>
                  <a:lnTo>
                    <a:pt x="9144" y="3048"/>
                  </a:lnTo>
                  <a:lnTo>
                    <a:pt x="9144" y="9143"/>
                  </a:lnTo>
                  <a:lnTo>
                    <a:pt x="76200" y="9143"/>
                  </a:lnTo>
                  <a:lnTo>
                    <a:pt x="76200" y="3048"/>
                  </a:lnTo>
                  <a:close/>
                </a:path>
                <a:path w="85725" h="405764">
                  <a:moveTo>
                    <a:pt x="85344" y="3048"/>
                  </a:moveTo>
                  <a:lnTo>
                    <a:pt x="76200" y="3048"/>
                  </a:lnTo>
                  <a:lnTo>
                    <a:pt x="79248" y="9143"/>
                  </a:lnTo>
                  <a:lnTo>
                    <a:pt x="85344" y="9143"/>
                  </a:lnTo>
                  <a:lnTo>
                    <a:pt x="85344" y="3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734311" y="5711952"/>
            <a:ext cx="1831975" cy="774700"/>
            <a:chOff x="1734311" y="5711952"/>
            <a:chExt cx="1831975" cy="774700"/>
          </a:xfrm>
        </p:grpSpPr>
        <p:sp>
          <p:nvSpPr>
            <p:cNvPr id="17" name="object 17"/>
            <p:cNvSpPr/>
            <p:nvPr/>
          </p:nvSpPr>
          <p:spPr>
            <a:xfrm>
              <a:off x="1734312" y="6473952"/>
              <a:ext cx="1831975" cy="12700"/>
            </a:xfrm>
            <a:custGeom>
              <a:avLst/>
              <a:gdLst/>
              <a:ahLst/>
              <a:cxnLst/>
              <a:rect l="l" t="t" r="r" b="b"/>
              <a:pathLst>
                <a:path w="1831975" h="12700">
                  <a:moveTo>
                    <a:pt x="1831848" y="0"/>
                  </a:moveTo>
                  <a:lnTo>
                    <a:pt x="1682483" y="0"/>
                  </a:lnTo>
                  <a:lnTo>
                    <a:pt x="1682483" y="6108"/>
                  </a:lnTo>
                  <a:lnTo>
                    <a:pt x="1603248" y="6108"/>
                  </a:lnTo>
                  <a:lnTo>
                    <a:pt x="1603248" y="0"/>
                  </a:lnTo>
                  <a:lnTo>
                    <a:pt x="1530096" y="0"/>
                  </a:lnTo>
                  <a:lnTo>
                    <a:pt x="1530096" y="6108"/>
                  </a:lnTo>
                  <a:lnTo>
                    <a:pt x="1450848" y="6108"/>
                  </a:lnTo>
                  <a:lnTo>
                    <a:pt x="1450848" y="0"/>
                  </a:lnTo>
                  <a:lnTo>
                    <a:pt x="1149096" y="0"/>
                  </a:lnTo>
                  <a:lnTo>
                    <a:pt x="1149096" y="6108"/>
                  </a:lnTo>
                  <a:lnTo>
                    <a:pt x="1069848" y="6108"/>
                  </a:lnTo>
                  <a:lnTo>
                    <a:pt x="1069848" y="0"/>
                  </a:lnTo>
                  <a:lnTo>
                    <a:pt x="996696" y="0"/>
                  </a:lnTo>
                  <a:lnTo>
                    <a:pt x="996696" y="6108"/>
                  </a:lnTo>
                  <a:lnTo>
                    <a:pt x="917448" y="6108"/>
                  </a:lnTo>
                  <a:lnTo>
                    <a:pt x="917448" y="0"/>
                  </a:lnTo>
                  <a:lnTo>
                    <a:pt x="844296" y="0"/>
                  </a:lnTo>
                  <a:lnTo>
                    <a:pt x="844296" y="6108"/>
                  </a:lnTo>
                  <a:lnTo>
                    <a:pt x="765048" y="6108"/>
                  </a:lnTo>
                  <a:lnTo>
                    <a:pt x="765048" y="0"/>
                  </a:lnTo>
                  <a:lnTo>
                    <a:pt x="691896" y="0"/>
                  </a:lnTo>
                  <a:lnTo>
                    <a:pt x="691896" y="6108"/>
                  </a:lnTo>
                  <a:lnTo>
                    <a:pt x="612648" y="6108"/>
                  </a:lnTo>
                  <a:lnTo>
                    <a:pt x="612648" y="0"/>
                  </a:lnTo>
                  <a:lnTo>
                    <a:pt x="539496" y="0"/>
                  </a:lnTo>
                  <a:lnTo>
                    <a:pt x="539496" y="6108"/>
                  </a:lnTo>
                  <a:lnTo>
                    <a:pt x="460248" y="6108"/>
                  </a:lnTo>
                  <a:lnTo>
                    <a:pt x="460248" y="0"/>
                  </a:lnTo>
                  <a:lnTo>
                    <a:pt x="387096" y="0"/>
                  </a:lnTo>
                  <a:lnTo>
                    <a:pt x="387096" y="6108"/>
                  </a:lnTo>
                  <a:lnTo>
                    <a:pt x="307848" y="6108"/>
                  </a:lnTo>
                  <a:lnTo>
                    <a:pt x="307848" y="0"/>
                  </a:lnTo>
                  <a:lnTo>
                    <a:pt x="158496" y="0"/>
                  </a:lnTo>
                  <a:lnTo>
                    <a:pt x="158496" y="6108"/>
                  </a:lnTo>
                  <a:lnTo>
                    <a:pt x="79248" y="6108"/>
                  </a:lnTo>
                  <a:lnTo>
                    <a:pt x="79248" y="0"/>
                  </a:lnTo>
                  <a:lnTo>
                    <a:pt x="0" y="0"/>
                  </a:lnTo>
                  <a:lnTo>
                    <a:pt x="0" y="6108"/>
                  </a:lnTo>
                  <a:lnTo>
                    <a:pt x="0" y="12192"/>
                  </a:lnTo>
                  <a:lnTo>
                    <a:pt x="1831848" y="12192"/>
                  </a:lnTo>
                  <a:lnTo>
                    <a:pt x="1831848" y="6108"/>
                  </a:lnTo>
                  <a:lnTo>
                    <a:pt x="18318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56559" y="5715000"/>
              <a:ext cx="79375" cy="765175"/>
            </a:xfrm>
            <a:custGeom>
              <a:avLst/>
              <a:gdLst/>
              <a:ahLst/>
              <a:cxnLst/>
              <a:rect l="l" t="t" r="r" b="b"/>
              <a:pathLst>
                <a:path w="79375" h="765175">
                  <a:moveTo>
                    <a:pt x="79248" y="0"/>
                  </a:moveTo>
                  <a:lnTo>
                    <a:pt x="0" y="0"/>
                  </a:lnTo>
                  <a:lnTo>
                    <a:pt x="0" y="765048"/>
                  </a:lnTo>
                  <a:lnTo>
                    <a:pt x="79248" y="765048"/>
                  </a:lnTo>
                  <a:lnTo>
                    <a:pt x="79248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953511" y="5711952"/>
              <a:ext cx="85725" cy="771525"/>
            </a:xfrm>
            <a:custGeom>
              <a:avLst/>
              <a:gdLst/>
              <a:ahLst/>
              <a:cxnLst/>
              <a:rect l="l" t="t" r="r" b="b"/>
              <a:pathLst>
                <a:path w="85725" h="771525">
                  <a:moveTo>
                    <a:pt x="85343" y="0"/>
                  </a:moveTo>
                  <a:lnTo>
                    <a:pt x="0" y="0"/>
                  </a:lnTo>
                  <a:lnTo>
                    <a:pt x="0" y="771144"/>
                  </a:lnTo>
                  <a:lnTo>
                    <a:pt x="85343" y="771144"/>
                  </a:lnTo>
                  <a:lnTo>
                    <a:pt x="85343" y="765048"/>
                  </a:lnTo>
                  <a:lnTo>
                    <a:pt x="9143" y="765048"/>
                  </a:lnTo>
                  <a:lnTo>
                    <a:pt x="3048" y="762000"/>
                  </a:lnTo>
                  <a:lnTo>
                    <a:pt x="9143" y="762000"/>
                  </a:lnTo>
                  <a:lnTo>
                    <a:pt x="9143" y="9143"/>
                  </a:lnTo>
                  <a:lnTo>
                    <a:pt x="3048" y="9143"/>
                  </a:lnTo>
                  <a:lnTo>
                    <a:pt x="9143" y="3048"/>
                  </a:lnTo>
                  <a:lnTo>
                    <a:pt x="85343" y="3048"/>
                  </a:lnTo>
                  <a:lnTo>
                    <a:pt x="85343" y="0"/>
                  </a:lnTo>
                  <a:close/>
                </a:path>
                <a:path w="85725" h="771525">
                  <a:moveTo>
                    <a:pt x="9143" y="762000"/>
                  </a:moveTo>
                  <a:lnTo>
                    <a:pt x="3048" y="762000"/>
                  </a:lnTo>
                  <a:lnTo>
                    <a:pt x="9143" y="765048"/>
                  </a:lnTo>
                  <a:lnTo>
                    <a:pt x="9143" y="762000"/>
                  </a:lnTo>
                  <a:close/>
                </a:path>
                <a:path w="85725" h="771525">
                  <a:moveTo>
                    <a:pt x="76200" y="762000"/>
                  </a:moveTo>
                  <a:lnTo>
                    <a:pt x="9143" y="762000"/>
                  </a:lnTo>
                  <a:lnTo>
                    <a:pt x="9143" y="765048"/>
                  </a:lnTo>
                  <a:lnTo>
                    <a:pt x="76200" y="765048"/>
                  </a:lnTo>
                  <a:lnTo>
                    <a:pt x="76200" y="762000"/>
                  </a:lnTo>
                  <a:close/>
                </a:path>
                <a:path w="85725" h="771525">
                  <a:moveTo>
                    <a:pt x="76200" y="3048"/>
                  </a:moveTo>
                  <a:lnTo>
                    <a:pt x="76200" y="765048"/>
                  </a:lnTo>
                  <a:lnTo>
                    <a:pt x="79247" y="762000"/>
                  </a:lnTo>
                  <a:lnTo>
                    <a:pt x="85343" y="762000"/>
                  </a:lnTo>
                  <a:lnTo>
                    <a:pt x="85343" y="9143"/>
                  </a:lnTo>
                  <a:lnTo>
                    <a:pt x="79248" y="9143"/>
                  </a:lnTo>
                  <a:lnTo>
                    <a:pt x="76200" y="3048"/>
                  </a:lnTo>
                  <a:close/>
                </a:path>
                <a:path w="85725" h="771525">
                  <a:moveTo>
                    <a:pt x="85343" y="762000"/>
                  </a:moveTo>
                  <a:lnTo>
                    <a:pt x="79247" y="762000"/>
                  </a:lnTo>
                  <a:lnTo>
                    <a:pt x="76200" y="765048"/>
                  </a:lnTo>
                  <a:lnTo>
                    <a:pt x="85343" y="765048"/>
                  </a:lnTo>
                  <a:lnTo>
                    <a:pt x="85343" y="762000"/>
                  </a:lnTo>
                  <a:close/>
                </a:path>
                <a:path w="85725" h="771525">
                  <a:moveTo>
                    <a:pt x="9143" y="3048"/>
                  </a:moveTo>
                  <a:lnTo>
                    <a:pt x="3048" y="9143"/>
                  </a:lnTo>
                  <a:lnTo>
                    <a:pt x="9143" y="9143"/>
                  </a:lnTo>
                  <a:lnTo>
                    <a:pt x="9143" y="3048"/>
                  </a:lnTo>
                  <a:close/>
                </a:path>
                <a:path w="85725" h="771525">
                  <a:moveTo>
                    <a:pt x="76200" y="3048"/>
                  </a:moveTo>
                  <a:lnTo>
                    <a:pt x="9143" y="3048"/>
                  </a:lnTo>
                  <a:lnTo>
                    <a:pt x="9143" y="9143"/>
                  </a:lnTo>
                  <a:lnTo>
                    <a:pt x="76200" y="9143"/>
                  </a:lnTo>
                  <a:lnTo>
                    <a:pt x="76200" y="3048"/>
                  </a:lnTo>
                  <a:close/>
                </a:path>
                <a:path w="85725" h="771525">
                  <a:moveTo>
                    <a:pt x="85343" y="3048"/>
                  </a:moveTo>
                  <a:lnTo>
                    <a:pt x="76200" y="3048"/>
                  </a:lnTo>
                  <a:lnTo>
                    <a:pt x="79248" y="9143"/>
                  </a:lnTo>
                  <a:lnTo>
                    <a:pt x="85343" y="9143"/>
                  </a:lnTo>
                  <a:lnTo>
                    <a:pt x="85343" y="3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499359" y="5867400"/>
              <a:ext cx="79375" cy="612775"/>
            </a:xfrm>
            <a:custGeom>
              <a:avLst/>
              <a:gdLst/>
              <a:ahLst/>
              <a:cxnLst/>
              <a:rect l="l" t="t" r="r" b="b"/>
              <a:pathLst>
                <a:path w="79375" h="612775">
                  <a:moveTo>
                    <a:pt x="79248" y="0"/>
                  </a:moveTo>
                  <a:lnTo>
                    <a:pt x="0" y="0"/>
                  </a:lnTo>
                  <a:lnTo>
                    <a:pt x="0" y="612648"/>
                  </a:lnTo>
                  <a:lnTo>
                    <a:pt x="79248" y="612648"/>
                  </a:lnTo>
                  <a:lnTo>
                    <a:pt x="79248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96311" y="5864352"/>
              <a:ext cx="85725" cy="619125"/>
            </a:xfrm>
            <a:custGeom>
              <a:avLst/>
              <a:gdLst/>
              <a:ahLst/>
              <a:cxnLst/>
              <a:rect l="l" t="t" r="r" b="b"/>
              <a:pathLst>
                <a:path w="85725" h="619125">
                  <a:moveTo>
                    <a:pt x="85343" y="0"/>
                  </a:moveTo>
                  <a:lnTo>
                    <a:pt x="0" y="0"/>
                  </a:lnTo>
                  <a:lnTo>
                    <a:pt x="0" y="618744"/>
                  </a:lnTo>
                  <a:lnTo>
                    <a:pt x="85343" y="618744"/>
                  </a:lnTo>
                  <a:lnTo>
                    <a:pt x="85343" y="612648"/>
                  </a:lnTo>
                  <a:lnTo>
                    <a:pt x="9143" y="612648"/>
                  </a:lnTo>
                  <a:lnTo>
                    <a:pt x="3048" y="609600"/>
                  </a:lnTo>
                  <a:lnTo>
                    <a:pt x="9143" y="609600"/>
                  </a:lnTo>
                  <a:lnTo>
                    <a:pt x="9143" y="9143"/>
                  </a:lnTo>
                  <a:lnTo>
                    <a:pt x="3048" y="9143"/>
                  </a:lnTo>
                  <a:lnTo>
                    <a:pt x="9143" y="3048"/>
                  </a:lnTo>
                  <a:lnTo>
                    <a:pt x="85343" y="3048"/>
                  </a:lnTo>
                  <a:lnTo>
                    <a:pt x="85343" y="0"/>
                  </a:lnTo>
                  <a:close/>
                </a:path>
                <a:path w="85725" h="619125">
                  <a:moveTo>
                    <a:pt x="9143" y="609600"/>
                  </a:moveTo>
                  <a:lnTo>
                    <a:pt x="3048" y="609600"/>
                  </a:lnTo>
                  <a:lnTo>
                    <a:pt x="9143" y="612648"/>
                  </a:lnTo>
                  <a:lnTo>
                    <a:pt x="9143" y="609600"/>
                  </a:lnTo>
                  <a:close/>
                </a:path>
                <a:path w="85725" h="619125">
                  <a:moveTo>
                    <a:pt x="76200" y="609600"/>
                  </a:moveTo>
                  <a:lnTo>
                    <a:pt x="9143" y="609600"/>
                  </a:lnTo>
                  <a:lnTo>
                    <a:pt x="9143" y="612648"/>
                  </a:lnTo>
                  <a:lnTo>
                    <a:pt x="76200" y="612648"/>
                  </a:lnTo>
                  <a:lnTo>
                    <a:pt x="76200" y="609600"/>
                  </a:lnTo>
                  <a:close/>
                </a:path>
                <a:path w="85725" h="619125">
                  <a:moveTo>
                    <a:pt x="76200" y="3048"/>
                  </a:moveTo>
                  <a:lnTo>
                    <a:pt x="76200" y="612648"/>
                  </a:lnTo>
                  <a:lnTo>
                    <a:pt x="79247" y="609600"/>
                  </a:lnTo>
                  <a:lnTo>
                    <a:pt x="85343" y="609600"/>
                  </a:lnTo>
                  <a:lnTo>
                    <a:pt x="85343" y="9143"/>
                  </a:lnTo>
                  <a:lnTo>
                    <a:pt x="79248" y="9143"/>
                  </a:lnTo>
                  <a:lnTo>
                    <a:pt x="76200" y="3048"/>
                  </a:lnTo>
                  <a:close/>
                </a:path>
                <a:path w="85725" h="619125">
                  <a:moveTo>
                    <a:pt x="85343" y="609600"/>
                  </a:moveTo>
                  <a:lnTo>
                    <a:pt x="79247" y="609600"/>
                  </a:lnTo>
                  <a:lnTo>
                    <a:pt x="76200" y="612648"/>
                  </a:lnTo>
                  <a:lnTo>
                    <a:pt x="85343" y="612648"/>
                  </a:lnTo>
                  <a:lnTo>
                    <a:pt x="85343" y="609600"/>
                  </a:lnTo>
                  <a:close/>
                </a:path>
                <a:path w="85725" h="619125">
                  <a:moveTo>
                    <a:pt x="9143" y="3048"/>
                  </a:moveTo>
                  <a:lnTo>
                    <a:pt x="3048" y="9143"/>
                  </a:lnTo>
                  <a:lnTo>
                    <a:pt x="9143" y="9143"/>
                  </a:lnTo>
                  <a:lnTo>
                    <a:pt x="9143" y="3048"/>
                  </a:lnTo>
                  <a:close/>
                </a:path>
                <a:path w="85725" h="619125">
                  <a:moveTo>
                    <a:pt x="76200" y="3048"/>
                  </a:moveTo>
                  <a:lnTo>
                    <a:pt x="9143" y="3048"/>
                  </a:lnTo>
                  <a:lnTo>
                    <a:pt x="9143" y="9143"/>
                  </a:lnTo>
                  <a:lnTo>
                    <a:pt x="76200" y="9143"/>
                  </a:lnTo>
                  <a:lnTo>
                    <a:pt x="76200" y="3048"/>
                  </a:lnTo>
                  <a:close/>
                </a:path>
                <a:path w="85725" h="619125">
                  <a:moveTo>
                    <a:pt x="85343" y="3048"/>
                  </a:moveTo>
                  <a:lnTo>
                    <a:pt x="76200" y="3048"/>
                  </a:lnTo>
                  <a:lnTo>
                    <a:pt x="79248" y="9143"/>
                  </a:lnTo>
                  <a:lnTo>
                    <a:pt x="85343" y="9143"/>
                  </a:lnTo>
                  <a:lnTo>
                    <a:pt x="85343" y="3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42159" y="5715000"/>
              <a:ext cx="79375" cy="765175"/>
            </a:xfrm>
            <a:custGeom>
              <a:avLst/>
              <a:gdLst/>
              <a:ahLst/>
              <a:cxnLst/>
              <a:rect l="l" t="t" r="r" b="b"/>
              <a:pathLst>
                <a:path w="79375" h="765175">
                  <a:moveTo>
                    <a:pt x="79248" y="0"/>
                  </a:moveTo>
                  <a:lnTo>
                    <a:pt x="0" y="0"/>
                  </a:lnTo>
                  <a:lnTo>
                    <a:pt x="0" y="765048"/>
                  </a:lnTo>
                  <a:lnTo>
                    <a:pt x="79248" y="765048"/>
                  </a:lnTo>
                  <a:lnTo>
                    <a:pt x="79248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039111" y="5711952"/>
              <a:ext cx="85725" cy="771525"/>
            </a:xfrm>
            <a:custGeom>
              <a:avLst/>
              <a:gdLst/>
              <a:ahLst/>
              <a:cxnLst/>
              <a:rect l="l" t="t" r="r" b="b"/>
              <a:pathLst>
                <a:path w="85725" h="771525">
                  <a:moveTo>
                    <a:pt x="85343" y="0"/>
                  </a:moveTo>
                  <a:lnTo>
                    <a:pt x="0" y="0"/>
                  </a:lnTo>
                  <a:lnTo>
                    <a:pt x="0" y="771144"/>
                  </a:lnTo>
                  <a:lnTo>
                    <a:pt x="85343" y="771144"/>
                  </a:lnTo>
                  <a:lnTo>
                    <a:pt x="85343" y="765048"/>
                  </a:lnTo>
                  <a:lnTo>
                    <a:pt x="9143" y="765048"/>
                  </a:lnTo>
                  <a:lnTo>
                    <a:pt x="3048" y="762000"/>
                  </a:lnTo>
                  <a:lnTo>
                    <a:pt x="9143" y="762000"/>
                  </a:lnTo>
                  <a:lnTo>
                    <a:pt x="9143" y="9143"/>
                  </a:lnTo>
                  <a:lnTo>
                    <a:pt x="3048" y="9143"/>
                  </a:lnTo>
                  <a:lnTo>
                    <a:pt x="9143" y="3048"/>
                  </a:lnTo>
                  <a:lnTo>
                    <a:pt x="85343" y="3048"/>
                  </a:lnTo>
                  <a:lnTo>
                    <a:pt x="85343" y="0"/>
                  </a:lnTo>
                  <a:close/>
                </a:path>
                <a:path w="85725" h="771525">
                  <a:moveTo>
                    <a:pt x="9143" y="762000"/>
                  </a:moveTo>
                  <a:lnTo>
                    <a:pt x="3048" y="762000"/>
                  </a:lnTo>
                  <a:lnTo>
                    <a:pt x="9143" y="765048"/>
                  </a:lnTo>
                  <a:lnTo>
                    <a:pt x="9143" y="762000"/>
                  </a:lnTo>
                  <a:close/>
                </a:path>
                <a:path w="85725" h="771525">
                  <a:moveTo>
                    <a:pt x="76200" y="762000"/>
                  </a:moveTo>
                  <a:lnTo>
                    <a:pt x="9143" y="762000"/>
                  </a:lnTo>
                  <a:lnTo>
                    <a:pt x="9143" y="765048"/>
                  </a:lnTo>
                  <a:lnTo>
                    <a:pt x="76200" y="765048"/>
                  </a:lnTo>
                  <a:lnTo>
                    <a:pt x="76200" y="762000"/>
                  </a:lnTo>
                  <a:close/>
                </a:path>
                <a:path w="85725" h="771525">
                  <a:moveTo>
                    <a:pt x="76200" y="3048"/>
                  </a:moveTo>
                  <a:lnTo>
                    <a:pt x="76200" y="765048"/>
                  </a:lnTo>
                  <a:lnTo>
                    <a:pt x="79247" y="762000"/>
                  </a:lnTo>
                  <a:lnTo>
                    <a:pt x="85343" y="762000"/>
                  </a:lnTo>
                  <a:lnTo>
                    <a:pt x="85343" y="9143"/>
                  </a:lnTo>
                  <a:lnTo>
                    <a:pt x="79248" y="9143"/>
                  </a:lnTo>
                  <a:lnTo>
                    <a:pt x="76200" y="3048"/>
                  </a:lnTo>
                  <a:close/>
                </a:path>
                <a:path w="85725" h="771525">
                  <a:moveTo>
                    <a:pt x="85343" y="762000"/>
                  </a:moveTo>
                  <a:lnTo>
                    <a:pt x="79247" y="762000"/>
                  </a:lnTo>
                  <a:lnTo>
                    <a:pt x="76200" y="765048"/>
                  </a:lnTo>
                  <a:lnTo>
                    <a:pt x="85343" y="765048"/>
                  </a:lnTo>
                  <a:lnTo>
                    <a:pt x="85343" y="762000"/>
                  </a:lnTo>
                  <a:close/>
                </a:path>
                <a:path w="85725" h="771525">
                  <a:moveTo>
                    <a:pt x="9143" y="3048"/>
                  </a:moveTo>
                  <a:lnTo>
                    <a:pt x="3048" y="9143"/>
                  </a:lnTo>
                  <a:lnTo>
                    <a:pt x="9143" y="9143"/>
                  </a:lnTo>
                  <a:lnTo>
                    <a:pt x="9143" y="3048"/>
                  </a:lnTo>
                  <a:close/>
                </a:path>
                <a:path w="85725" h="771525">
                  <a:moveTo>
                    <a:pt x="76200" y="3048"/>
                  </a:moveTo>
                  <a:lnTo>
                    <a:pt x="9143" y="3048"/>
                  </a:lnTo>
                  <a:lnTo>
                    <a:pt x="9143" y="9143"/>
                  </a:lnTo>
                  <a:lnTo>
                    <a:pt x="76200" y="9143"/>
                  </a:lnTo>
                  <a:lnTo>
                    <a:pt x="76200" y="3048"/>
                  </a:lnTo>
                  <a:close/>
                </a:path>
                <a:path w="85725" h="771525">
                  <a:moveTo>
                    <a:pt x="85343" y="3048"/>
                  </a:moveTo>
                  <a:lnTo>
                    <a:pt x="76200" y="3048"/>
                  </a:lnTo>
                  <a:lnTo>
                    <a:pt x="79248" y="9143"/>
                  </a:lnTo>
                  <a:lnTo>
                    <a:pt x="85343" y="9143"/>
                  </a:lnTo>
                  <a:lnTo>
                    <a:pt x="85343" y="3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185159" y="5867400"/>
              <a:ext cx="79375" cy="612775"/>
            </a:xfrm>
            <a:custGeom>
              <a:avLst/>
              <a:gdLst/>
              <a:ahLst/>
              <a:cxnLst/>
              <a:rect l="l" t="t" r="r" b="b"/>
              <a:pathLst>
                <a:path w="79375" h="612775">
                  <a:moveTo>
                    <a:pt x="79248" y="0"/>
                  </a:moveTo>
                  <a:lnTo>
                    <a:pt x="0" y="0"/>
                  </a:lnTo>
                  <a:lnTo>
                    <a:pt x="0" y="612648"/>
                  </a:lnTo>
                  <a:lnTo>
                    <a:pt x="79248" y="612648"/>
                  </a:lnTo>
                  <a:lnTo>
                    <a:pt x="79248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182111" y="5864352"/>
              <a:ext cx="85725" cy="619125"/>
            </a:xfrm>
            <a:custGeom>
              <a:avLst/>
              <a:gdLst/>
              <a:ahLst/>
              <a:cxnLst/>
              <a:rect l="l" t="t" r="r" b="b"/>
              <a:pathLst>
                <a:path w="85725" h="619125">
                  <a:moveTo>
                    <a:pt x="85343" y="0"/>
                  </a:moveTo>
                  <a:lnTo>
                    <a:pt x="0" y="0"/>
                  </a:lnTo>
                  <a:lnTo>
                    <a:pt x="0" y="618744"/>
                  </a:lnTo>
                  <a:lnTo>
                    <a:pt x="85343" y="618744"/>
                  </a:lnTo>
                  <a:lnTo>
                    <a:pt x="85343" y="612648"/>
                  </a:lnTo>
                  <a:lnTo>
                    <a:pt x="9143" y="612648"/>
                  </a:lnTo>
                  <a:lnTo>
                    <a:pt x="3048" y="609600"/>
                  </a:lnTo>
                  <a:lnTo>
                    <a:pt x="9143" y="609600"/>
                  </a:lnTo>
                  <a:lnTo>
                    <a:pt x="9143" y="9143"/>
                  </a:lnTo>
                  <a:lnTo>
                    <a:pt x="3048" y="9143"/>
                  </a:lnTo>
                  <a:lnTo>
                    <a:pt x="9143" y="3048"/>
                  </a:lnTo>
                  <a:lnTo>
                    <a:pt x="85343" y="3048"/>
                  </a:lnTo>
                  <a:lnTo>
                    <a:pt x="85343" y="0"/>
                  </a:lnTo>
                  <a:close/>
                </a:path>
                <a:path w="85725" h="619125">
                  <a:moveTo>
                    <a:pt x="9143" y="609600"/>
                  </a:moveTo>
                  <a:lnTo>
                    <a:pt x="3048" y="609600"/>
                  </a:lnTo>
                  <a:lnTo>
                    <a:pt x="9143" y="612648"/>
                  </a:lnTo>
                  <a:lnTo>
                    <a:pt x="9143" y="609600"/>
                  </a:lnTo>
                  <a:close/>
                </a:path>
                <a:path w="85725" h="619125">
                  <a:moveTo>
                    <a:pt x="76200" y="609600"/>
                  </a:moveTo>
                  <a:lnTo>
                    <a:pt x="9143" y="609600"/>
                  </a:lnTo>
                  <a:lnTo>
                    <a:pt x="9143" y="612648"/>
                  </a:lnTo>
                  <a:lnTo>
                    <a:pt x="76200" y="612648"/>
                  </a:lnTo>
                  <a:lnTo>
                    <a:pt x="76200" y="609600"/>
                  </a:lnTo>
                  <a:close/>
                </a:path>
                <a:path w="85725" h="619125">
                  <a:moveTo>
                    <a:pt x="76200" y="3048"/>
                  </a:moveTo>
                  <a:lnTo>
                    <a:pt x="76200" y="612648"/>
                  </a:lnTo>
                  <a:lnTo>
                    <a:pt x="79248" y="609600"/>
                  </a:lnTo>
                  <a:lnTo>
                    <a:pt x="85343" y="609600"/>
                  </a:lnTo>
                  <a:lnTo>
                    <a:pt x="85343" y="9143"/>
                  </a:lnTo>
                  <a:lnTo>
                    <a:pt x="79248" y="9143"/>
                  </a:lnTo>
                  <a:lnTo>
                    <a:pt x="76200" y="3048"/>
                  </a:lnTo>
                  <a:close/>
                </a:path>
                <a:path w="85725" h="619125">
                  <a:moveTo>
                    <a:pt x="85343" y="609600"/>
                  </a:moveTo>
                  <a:lnTo>
                    <a:pt x="79248" y="609600"/>
                  </a:lnTo>
                  <a:lnTo>
                    <a:pt x="76200" y="612648"/>
                  </a:lnTo>
                  <a:lnTo>
                    <a:pt x="85343" y="612648"/>
                  </a:lnTo>
                  <a:lnTo>
                    <a:pt x="85343" y="609600"/>
                  </a:lnTo>
                  <a:close/>
                </a:path>
                <a:path w="85725" h="619125">
                  <a:moveTo>
                    <a:pt x="9143" y="3048"/>
                  </a:moveTo>
                  <a:lnTo>
                    <a:pt x="3048" y="9143"/>
                  </a:lnTo>
                  <a:lnTo>
                    <a:pt x="9143" y="9143"/>
                  </a:lnTo>
                  <a:lnTo>
                    <a:pt x="9143" y="3048"/>
                  </a:lnTo>
                  <a:close/>
                </a:path>
                <a:path w="85725" h="619125">
                  <a:moveTo>
                    <a:pt x="76200" y="3048"/>
                  </a:moveTo>
                  <a:lnTo>
                    <a:pt x="9143" y="3048"/>
                  </a:lnTo>
                  <a:lnTo>
                    <a:pt x="9143" y="9143"/>
                  </a:lnTo>
                  <a:lnTo>
                    <a:pt x="76200" y="9143"/>
                  </a:lnTo>
                  <a:lnTo>
                    <a:pt x="76200" y="3048"/>
                  </a:lnTo>
                  <a:close/>
                </a:path>
                <a:path w="85725" h="619125">
                  <a:moveTo>
                    <a:pt x="85343" y="3048"/>
                  </a:moveTo>
                  <a:lnTo>
                    <a:pt x="76200" y="3048"/>
                  </a:lnTo>
                  <a:lnTo>
                    <a:pt x="79248" y="9143"/>
                  </a:lnTo>
                  <a:lnTo>
                    <a:pt x="85343" y="9143"/>
                  </a:lnTo>
                  <a:lnTo>
                    <a:pt x="85343" y="3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337559" y="6019800"/>
              <a:ext cx="79375" cy="460375"/>
            </a:xfrm>
            <a:custGeom>
              <a:avLst/>
              <a:gdLst/>
              <a:ahLst/>
              <a:cxnLst/>
              <a:rect l="l" t="t" r="r" b="b"/>
              <a:pathLst>
                <a:path w="79375" h="460375">
                  <a:moveTo>
                    <a:pt x="79247" y="0"/>
                  </a:moveTo>
                  <a:lnTo>
                    <a:pt x="0" y="0"/>
                  </a:lnTo>
                  <a:lnTo>
                    <a:pt x="0" y="460248"/>
                  </a:lnTo>
                  <a:lnTo>
                    <a:pt x="79247" y="460248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334511" y="6016752"/>
              <a:ext cx="85725" cy="466725"/>
            </a:xfrm>
            <a:custGeom>
              <a:avLst/>
              <a:gdLst/>
              <a:ahLst/>
              <a:cxnLst/>
              <a:rect l="l" t="t" r="r" b="b"/>
              <a:pathLst>
                <a:path w="85725" h="466725">
                  <a:moveTo>
                    <a:pt x="85343" y="0"/>
                  </a:moveTo>
                  <a:lnTo>
                    <a:pt x="0" y="0"/>
                  </a:lnTo>
                  <a:lnTo>
                    <a:pt x="0" y="466344"/>
                  </a:lnTo>
                  <a:lnTo>
                    <a:pt x="85343" y="466344"/>
                  </a:lnTo>
                  <a:lnTo>
                    <a:pt x="85343" y="460248"/>
                  </a:lnTo>
                  <a:lnTo>
                    <a:pt x="9143" y="460248"/>
                  </a:lnTo>
                  <a:lnTo>
                    <a:pt x="3048" y="457200"/>
                  </a:lnTo>
                  <a:lnTo>
                    <a:pt x="9143" y="457200"/>
                  </a:lnTo>
                  <a:lnTo>
                    <a:pt x="9143" y="9143"/>
                  </a:lnTo>
                  <a:lnTo>
                    <a:pt x="3048" y="9143"/>
                  </a:lnTo>
                  <a:lnTo>
                    <a:pt x="9143" y="3048"/>
                  </a:lnTo>
                  <a:lnTo>
                    <a:pt x="85343" y="3048"/>
                  </a:lnTo>
                  <a:lnTo>
                    <a:pt x="85343" y="0"/>
                  </a:lnTo>
                  <a:close/>
                </a:path>
                <a:path w="85725" h="466725">
                  <a:moveTo>
                    <a:pt x="9143" y="457200"/>
                  </a:moveTo>
                  <a:lnTo>
                    <a:pt x="3048" y="457200"/>
                  </a:lnTo>
                  <a:lnTo>
                    <a:pt x="9143" y="460248"/>
                  </a:lnTo>
                  <a:lnTo>
                    <a:pt x="9143" y="457200"/>
                  </a:lnTo>
                  <a:close/>
                </a:path>
                <a:path w="85725" h="466725">
                  <a:moveTo>
                    <a:pt x="76200" y="457200"/>
                  </a:moveTo>
                  <a:lnTo>
                    <a:pt x="9143" y="457200"/>
                  </a:lnTo>
                  <a:lnTo>
                    <a:pt x="9143" y="460248"/>
                  </a:lnTo>
                  <a:lnTo>
                    <a:pt x="76200" y="460248"/>
                  </a:lnTo>
                  <a:lnTo>
                    <a:pt x="76200" y="457200"/>
                  </a:lnTo>
                  <a:close/>
                </a:path>
                <a:path w="85725" h="466725">
                  <a:moveTo>
                    <a:pt x="76200" y="3048"/>
                  </a:moveTo>
                  <a:lnTo>
                    <a:pt x="76200" y="460248"/>
                  </a:lnTo>
                  <a:lnTo>
                    <a:pt x="79248" y="457200"/>
                  </a:lnTo>
                  <a:lnTo>
                    <a:pt x="85343" y="457200"/>
                  </a:lnTo>
                  <a:lnTo>
                    <a:pt x="85343" y="9143"/>
                  </a:lnTo>
                  <a:lnTo>
                    <a:pt x="79248" y="9143"/>
                  </a:lnTo>
                  <a:lnTo>
                    <a:pt x="76200" y="3048"/>
                  </a:lnTo>
                  <a:close/>
                </a:path>
                <a:path w="85725" h="466725">
                  <a:moveTo>
                    <a:pt x="85343" y="457200"/>
                  </a:moveTo>
                  <a:lnTo>
                    <a:pt x="79248" y="457200"/>
                  </a:lnTo>
                  <a:lnTo>
                    <a:pt x="76200" y="460248"/>
                  </a:lnTo>
                  <a:lnTo>
                    <a:pt x="85343" y="460248"/>
                  </a:lnTo>
                  <a:lnTo>
                    <a:pt x="85343" y="457200"/>
                  </a:lnTo>
                  <a:close/>
                </a:path>
                <a:path w="85725" h="466725">
                  <a:moveTo>
                    <a:pt x="9143" y="3048"/>
                  </a:moveTo>
                  <a:lnTo>
                    <a:pt x="3048" y="9143"/>
                  </a:lnTo>
                  <a:lnTo>
                    <a:pt x="9143" y="9143"/>
                  </a:lnTo>
                  <a:lnTo>
                    <a:pt x="9143" y="3048"/>
                  </a:lnTo>
                  <a:close/>
                </a:path>
                <a:path w="85725" h="466725">
                  <a:moveTo>
                    <a:pt x="76200" y="3048"/>
                  </a:moveTo>
                  <a:lnTo>
                    <a:pt x="9143" y="3048"/>
                  </a:lnTo>
                  <a:lnTo>
                    <a:pt x="9143" y="9143"/>
                  </a:lnTo>
                  <a:lnTo>
                    <a:pt x="76200" y="9143"/>
                  </a:lnTo>
                  <a:lnTo>
                    <a:pt x="76200" y="3048"/>
                  </a:lnTo>
                  <a:close/>
                </a:path>
                <a:path w="85725" h="466725">
                  <a:moveTo>
                    <a:pt x="85343" y="3048"/>
                  </a:moveTo>
                  <a:lnTo>
                    <a:pt x="76200" y="3048"/>
                  </a:lnTo>
                  <a:lnTo>
                    <a:pt x="79248" y="9143"/>
                  </a:lnTo>
                  <a:lnTo>
                    <a:pt x="85343" y="9143"/>
                  </a:lnTo>
                  <a:lnTo>
                    <a:pt x="85343" y="3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813559" y="6019800"/>
              <a:ext cx="79375" cy="460375"/>
            </a:xfrm>
            <a:custGeom>
              <a:avLst/>
              <a:gdLst/>
              <a:ahLst/>
              <a:cxnLst/>
              <a:rect l="l" t="t" r="r" b="b"/>
              <a:pathLst>
                <a:path w="79375" h="460375">
                  <a:moveTo>
                    <a:pt x="79248" y="0"/>
                  </a:moveTo>
                  <a:lnTo>
                    <a:pt x="0" y="0"/>
                  </a:lnTo>
                  <a:lnTo>
                    <a:pt x="0" y="460248"/>
                  </a:lnTo>
                  <a:lnTo>
                    <a:pt x="79248" y="460248"/>
                  </a:lnTo>
                  <a:lnTo>
                    <a:pt x="7924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810511" y="6016752"/>
              <a:ext cx="85725" cy="466725"/>
            </a:xfrm>
            <a:custGeom>
              <a:avLst/>
              <a:gdLst/>
              <a:ahLst/>
              <a:cxnLst/>
              <a:rect l="l" t="t" r="r" b="b"/>
              <a:pathLst>
                <a:path w="85725" h="466725">
                  <a:moveTo>
                    <a:pt x="85343" y="0"/>
                  </a:moveTo>
                  <a:lnTo>
                    <a:pt x="0" y="0"/>
                  </a:lnTo>
                  <a:lnTo>
                    <a:pt x="0" y="466344"/>
                  </a:lnTo>
                  <a:lnTo>
                    <a:pt x="85343" y="466344"/>
                  </a:lnTo>
                  <a:lnTo>
                    <a:pt x="85343" y="460248"/>
                  </a:lnTo>
                  <a:lnTo>
                    <a:pt x="9143" y="460248"/>
                  </a:lnTo>
                  <a:lnTo>
                    <a:pt x="3048" y="457200"/>
                  </a:lnTo>
                  <a:lnTo>
                    <a:pt x="9143" y="457200"/>
                  </a:lnTo>
                  <a:lnTo>
                    <a:pt x="9143" y="9143"/>
                  </a:lnTo>
                  <a:lnTo>
                    <a:pt x="3048" y="9143"/>
                  </a:lnTo>
                  <a:lnTo>
                    <a:pt x="9143" y="3048"/>
                  </a:lnTo>
                  <a:lnTo>
                    <a:pt x="85343" y="3048"/>
                  </a:lnTo>
                  <a:lnTo>
                    <a:pt x="85343" y="0"/>
                  </a:lnTo>
                  <a:close/>
                </a:path>
                <a:path w="85725" h="466725">
                  <a:moveTo>
                    <a:pt x="9143" y="457200"/>
                  </a:moveTo>
                  <a:lnTo>
                    <a:pt x="3048" y="457200"/>
                  </a:lnTo>
                  <a:lnTo>
                    <a:pt x="9143" y="460248"/>
                  </a:lnTo>
                  <a:lnTo>
                    <a:pt x="9143" y="457200"/>
                  </a:lnTo>
                  <a:close/>
                </a:path>
                <a:path w="85725" h="466725">
                  <a:moveTo>
                    <a:pt x="76200" y="457200"/>
                  </a:moveTo>
                  <a:lnTo>
                    <a:pt x="9143" y="457200"/>
                  </a:lnTo>
                  <a:lnTo>
                    <a:pt x="9143" y="460248"/>
                  </a:lnTo>
                  <a:lnTo>
                    <a:pt x="76200" y="460248"/>
                  </a:lnTo>
                  <a:lnTo>
                    <a:pt x="76200" y="457200"/>
                  </a:lnTo>
                  <a:close/>
                </a:path>
                <a:path w="85725" h="466725">
                  <a:moveTo>
                    <a:pt x="76200" y="3048"/>
                  </a:moveTo>
                  <a:lnTo>
                    <a:pt x="76200" y="460248"/>
                  </a:lnTo>
                  <a:lnTo>
                    <a:pt x="79248" y="457200"/>
                  </a:lnTo>
                  <a:lnTo>
                    <a:pt x="85343" y="457200"/>
                  </a:lnTo>
                  <a:lnTo>
                    <a:pt x="85343" y="9143"/>
                  </a:lnTo>
                  <a:lnTo>
                    <a:pt x="79248" y="9143"/>
                  </a:lnTo>
                  <a:lnTo>
                    <a:pt x="76200" y="3048"/>
                  </a:lnTo>
                  <a:close/>
                </a:path>
                <a:path w="85725" h="466725">
                  <a:moveTo>
                    <a:pt x="85343" y="457200"/>
                  </a:moveTo>
                  <a:lnTo>
                    <a:pt x="79248" y="457200"/>
                  </a:lnTo>
                  <a:lnTo>
                    <a:pt x="76200" y="460248"/>
                  </a:lnTo>
                  <a:lnTo>
                    <a:pt x="85343" y="460248"/>
                  </a:lnTo>
                  <a:lnTo>
                    <a:pt x="85343" y="457200"/>
                  </a:lnTo>
                  <a:close/>
                </a:path>
                <a:path w="85725" h="466725">
                  <a:moveTo>
                    <a:pt x="9143" y="3048"/>
                  </a:moveTo>
                  <a:lnTo>
                    <a:pt x="3048" y="9143"/>
                  </a:lnTo>
                  <a:lnTo>
                    <a:pt x="9143" y="9143"/>
                  </a:lnTo>
                  <a:lnTo>
                    <a:pt x="9143" y="3048"/>
                  </a:lnTo>
                  <a:close/>
                </a:path>
                <a:path w="85725" h="466725">
                  <a:moveTo>
                    <a:pt x="76200" y="3048"/>
                  </a:moveTo>
                  <a:lnTo>
                    <a:pt x="9143" y="3048"/>
                  </a:lnTo>
                  <a:lnTo>
                    <a:pt x="9143" y="9143"/>
                  </a:lnTo>
                  <a:lnTo>
                    <a:pt x="76200" y="9143"/>
                  </a:lnTo>
                  <a:lnTo>
                    <a:pt x="76200" y="3048"/>
                  </a:lnTo>
                  <a:close/>
                </a:path>
                <a:path w="85725" h="466725">
                  <a:moveTo>
                    <a:pt x="85343" y="3048"/>
                  </a:moveTo>
                  <a:lnTo>
                    <a:pt x="76200" y="3048"/>
                  </a:lnTo>
                  <a:lnTo>
                    <a:pt x="79248" y="9143"/>
                  </a:lnTo>
                  <a:lnTo>
                    <a:pt x="85343" y="9143"/>
                  </a:lnTo>
                  <a:lnTo>
                    <a:pt x="85343" y="3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46959" y="6019800"/>
              <a:ext cx="79375" cy="460375"/>
            </a:xfrm>
            <a:custGeom>
              <a:avLst/>
              <a:gdLst/>
              <a:ahLst/>
              <a:cxnLst/>
              <a:rect l="l" t="t" r="r" b="b"/>
              <a:pathLst>
                <a:path w="79375" h="460375">
                  <a:moveTo>
                    <a:pt x="79248" y="0"/>
                  </a:moveTo>
                  <a:lnTo>
                    <a:pt x="0" y="0"/>
                  </a:lnTo>
                  <a:lnTo>
                    <a:pt x="0" y="460248"/>
                  </a:lnTo>
                  <a:lnTo>
                    <a:pt x="79248" y="460248"/>
                  </a:lnTo>
                  <a:lnTo>
                    <a:pt x="79248" y="0"/>
                  </a:lnTo>
                  <a:close/>
                </a:path>
              </a:pathLst>
            </a:custGeom>
            <a:solidFill>
              <a:srgbClr val="FF3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343911" y="6016752"/>
              <a:ext cx="85725" cy="466725"/>
            </a:xfrm>
            <a:custGeom>
              <a:avLst/>
              <a:gdLst/>
              <a:ahLst/>
              <a:cxnLst/>
              <a:rect l="l" t="t" r="r" b="b"/>
              <a:pathLst>
                <a:path w="85725" h="466725">
                  <a:moveTo>
                    <a:pt x="85343" y="0"/>
                  </a:moveTo>
                  <a:lnTo>
                    <a:pt x="0" y="0"/>
                  </a:lnTo>
                  <a:lnTo>
                    <a:pt x="0" y="466344"/>
                  </a:lnTo>
                  <a:lnTo>
                    <a:pt x="85343" y="466344"/>
                  </a:lnTo>
                  <a:lnTo>
                    <a:pt x="85343" y="460248"/>
                  </a:lnTo>
                  <a:lnTo>
                    <a:pt x="9143" y="460248"/>
                  </a:lnTo>
                  <a:lnTo>
                    <a:pt x="3048" y="457200"/>
                  </a:lnTo>
                  <a:lnTo>
                    <a:pt x="9143" y="457200"/>
                  </a:lnTo>
                  <a:lnTo>
                    <a:pt x="9143" y="9143"/>
                  </a:lnTo>
                  <a:lnTo>
                    <a:pt x="3048" y="9143"/>
                  </a:lnTo>
                  <a:lnTo>
                    <a:pt x="9143" y="3048"/>
                  </a:lnTo>
                  <a:lnTo>
                    <a:pt x="85343" y="3048"/>
                  </a:lnTo>
                  <a:lnTo>
                    <a:pt x="85343" y="0"/>
                  </a:lnTo>
                  <a:close/>
                </a:path>
                <a:path w="85725" h="466725">
                  <a:moveTo>
                    <a:pt x="9143" y="457200"/>
                  </a:moveTo>
                  <a:lnTo>
                    <a:pt x="3048" y="457200"/>
                  </a:lnTo>
                  <a:lnTo>
                    <a:pt x="9143" y="460248"/>
                  </a:lnTo>
                  <a:lnTo>
                    <a:pt x="9143" y="457200"/>
                  </a:lnTo>
                  <a:close/>
                </a:path>
                <a:path w="85725" h="466725">
                  <a:moveTo>
                    <a:pt x="76200" y="457200"/>
                  </a:moveTo>
                  <a:lnTo>
                    <a:pt x="9143" y="457200"/>
                  </a:lnTo>
                  <a:lnTo>
                    <a:pt x="9143" y="460248"/>
                  </a:lnTo>
                  <a:lnTo>
                    <a:pt x="76200" y="460248"/>
                  </a:lnTo>
                  <a:lnTo>
                    <a:pt x="76200" y="457200"/>
                  </a:lnTo>
                  <a:close/>
                </a:path>
                <a:path w="85725" h="466725">
                  <a:moveTo>
                    <a:pt x="76200" y="3048"/>
                  </a:moveTo>
                  <a:lnTo>
                    <a:pt x="76200" y="460248"/>
                  </a:lnTo>
                  <a:lnTo>
                    <a:pt x="79248" y="457200"/>
                  </a:lnTo>
                  <a:lnTo>
                    <a:pt x="85343" y="457200"/>
                  </a:lnTo>
                  <a:lnTo>
                    <a:pt x="85343" y="9143"/>
                  </a:lnTo>
                  <a:lnTo>
                    <a:pt x="79248" y="9143"/>
                  </a:lnTo>
                  <a:lnTo>
                    <a:pt x="76200" y="3048"/>
                  </a:lnTo>
                  <a:close/>
                </a:path>
                <a:path w="85725" h="466725">
                  <a:moveTo>
                    <a:pt x="85343" y="457200"/>
                  </a:moveTo>
                  <a:lnTo>
                    <a:pt x="79248" y="457200"/>
                  </a:lnTo>
                  <a:lnTo>
                    <a:pt x="76200" y="460248"/>
                  </a:lnTo>
                  <a:lnTo>
                    <a:pt x="85343" y="460248"/>
                  </a:lnTo>
                  <a:lnTo>
                    <a:pt x="85343" y="457200"/>
                  </a:lnTo>
                  <a:close/>
                </a:path>
                <a:path w="85725" h="466725">
                  <a:moveTo>
                    <a:pt x="9143" y="3048"/>
                  </a:moveTo>
                  <a:lnTo>
                    <a:pt x="3048" y="9143"/>
                  </a:lnTo>
                  <a:lnTo>
                    <a:pt x="9143" y="9143"/>
                  </a:lnTo>
                  <a:lnTo>
                    <a:pt x="9143" y="3048"/>
                  </a:lnTo>
                  <a:close/>
                </a:path>
                <a:path w="85725" h="466725">
                  <a:moveTo>
                    <a:pt x="76200" y="3048"/>
                  </a:moveTo>
                  <a:lnTo>
                    <a:pt x="9143" y="3048"/>
                  </a:lnTo>
                  <a:lnTo>
                    <a:pt x="9143" y="9143"/>
                  </a:lnTo>
                  <a:lnTo>
                    <a:pt x="76200" y="9143"/>
                  </a:lnTo>
                  <a:lnTo>
                    <a:pt x="76200" y="3048"/>
                  </a:lnTo>
                  <a:close/>
                </a:path>
                <a:path w="85725" h="466725">
                  <a:moveTo>
                    <a:pt x="85343" y="3048"/>
                  </a:moveTo>
                  <a:lnTo>
                    <a:pt x="76200" y="3048"/>
                  </a:lnTo>
                  <a:lnTo>
                    <a:pt x="79248" y="9143"/>
                  </a:lnTo>
                  <a:lnTo>
                    <a:pt x="85343" y="9143"/>
                  </a:lnTo>
                  <a:lnTo>
                    <a:pt x="85343" y="3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51759" y="6019800"/>
              <a:ext cx="79375" cy="460375"/>
            </a:xfrm>
            <a:custGeom>
              <a:avLst/>
              <a:gdLst/>
              <a:ahLst/>
              <a:cxnLst/>
              <a:rect l="l" t="t" r="r" b="b"/>
              <a:pathLst>
                <a:path w="79375" h="460375">
                  <a:moveTo>
                    <a:pt x="79248" y="0"/>
                  </a:moveTo>
                  <a:lnTo>
                    <a:pt x="0" y="0"/>
                  </a:lnTo>
                  <a:lnTo>
                    <a:pt x="0" y="460248"/>
                  </a:lnTo>
                  <a:lnTo>
                    <a:pt x="79248" y="460248"/>
                  </a:lnTo>
                  <a:lnTo>
                    <a:pt x="79248" y="0"/>
                  </a:lnTo>
                  <a:close/>
                </a:path>
              </a:pathLst>
            </a:custGeom>
            <a:solidFill>
              <a:srgbClr val="FF3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648711" y="6016752"/>
              <a:ext cx="85725" cy="466725"/>
            </a:xfrm>
            <a:custGeom>
              <a:avLst/>
              <a:gdLst/>
              <a:ahLst/>
              <a:cxnLst/>
              <a:rect l="l" t="t" r="r" b="b"/>
              <a:pathLst>
                <a:path w="85725" h="466725">
                  <a:moveTo>
                    <a:pt x="85343" y="0"/>
                  </a:moveTo>
                  <a:lnTo>
                    <a:pt x="0" y="0"/>
                  </a:lnTo>
                  <a:lnTo>
                    <a:pt x="0" y="466344"/>
                  </a:lnTo>
                  <a:lnTo>
                    <a:pt x="85343" y="466344"/>
                  </a:lnTo>
                  <a:lnTo>
                    <a:pt x="85343" y="460248"/>
                  </a:lnTo>
                  <a:lnTo>
                    <a:pt x="9143" y="460248"/>
                  </a:lnTo>
                  <a:lnTo>
                    <a:pt x="3048" y="457200"/>
                  </a:lnTo>
                  <a:lnTo>
                    <a:pt x="9143" y="457200"/>
                  </a:lnTo>
                  <a:lnTo>
                    <a:pt x="9143" y="9143"/>
                  </a:lnTo>
                  <a:lnTo>
                    <a:pt x="3048" y="9143"/>
                  </a:lnTo>
                  <a:lnTo>
                    <a:pt x="9143" y="3048"/>
                  </a:lnTo>
                  <a:lnTo>
                    <a:pt x="85343" y="3048"/>
                  </a:lnTo>
                  <a:lnTo>
                    <a:pt x="85343" y="0"/>
                  </a:lnTo>
                  <a:close/>
                </a:path>
                <a:path w="85725" h="466725">
                  <a:moveTo>
                    <a:pt x="9143" y="457200"/>
                  </a:moveTo>
                  <a:lnTo>
                    <a:pt x="3048" y="457200"/>
                  </a:lnTo>
                  <a:lnTo>
                    <a:pt x="9143" y="460248"/>
                  </a:lnTo>
                  <a:lnTo>
                    <a:pt x="9143" y="457200"/>
                  </a:lnTo>
                  <a:close/>
                </a:path>
                <a:path w="85725" h="466725">
                  <a:moveTo>
                    <a:pt x="76200" y="457200"/>
                  </a:moveTo>
                  <a:lnTo>
                    <a:pt x="9143" y="457200"/>
                  </a:lnTo>
                  <a:lnTo>
                    <a:pt x="9143" y="460248"/>
                  </a:lnTo>
                  <a:lnTo>
                    <a:pt x="76200" y="460248"/>
                  </a:lnTo>
                  <a:lnTo>
                    <a:pt x="76200" y="457200"/>
                  </a:lnTo>
                  <a:close/>
                </a:path>
                <a:path w="85725" h="466725">
                  <a:moveTo>
                    <a:pt x="76200" y="3048"/>
                  </a:moveTo>
                  <a:lnTo>
                    <a:pt x="76200" y="460248"/>
                  </a:lnTo>
                  <a:lnTo>
                    <a:pt x="79248" y="457200"/>
                  </a:lnTo>
                  <a:lnTo>
                    <a:pt x="85343" y="457200"/>
                  </a:lnTo>
                  <a:lnTo>
                    <a:pt x="85343" y="9143"/>
                  </a:lnTo>
                  <a:lnTo>
                    <a:pt x="79248" y="9143"/>
                  </a:lnTo>
                  <a:lnTo>
                    <a:pt x="76200" y="3048"/>
                  </a:lnTo>
                  <a:close/>
                </a:path>
                <a:path w="85725" h="466725">
                  <a:moveTo>
                    <a:pt x="85343" y="457200"/>
                  </a:moveTo>
                  <a:lnTo>
                    <a:pt x="79248" y="457200"/>
                  </a:lnTo>
                  <a:lnTo>
                    <a:pt x="76200" y="460248"/>
                  </a:lnTo>
                  <a:lnTo>
                    <a:pt x="85343" y="460248"/>
                  </a:lnTo>
                  <a:lnTo>
                    <a:pt x="85343" y="457200"/>
                  </a:lnTo>
                  <a:close/>
                </a:path>
                <a:path w="85725" h="466725">
                  <a:moveTo>
                    <a:pt x="9143" y="3048"/>
                  </a:moveTo>
                  <a:lnTo>
                    <a:pt x="3048" y="9143"/>
                  </a:lnTo>
                  <a:lnTo>
                    <a:pt x="9143" y="9143"/>
                  </a:lnTo>
                  <a:lnTo>
                    <a:pt x="9143" y="3048"/>
                  </a:lnTo>
                  <a:close/>
                </a:path>
                <a:path w="85725" h="466725">
                  <a:moveTo>
                    <a:pt x="76200" y="3048"/>
                  </a:moveTo>
                  <a:lnTo>
                    <a:pt x="9143" y="3048"/>
                  </a:lnTo>
                  <a:lnTo>
                    <a:pt x="9143" y="9143"/>
                  </a:lnTo>
                  <a:lnTo>
                    <a:pt x="76200" y="9143"/>
                  </a:lnTo>
                  <a:lnTo>
                    <a:pt x="76200" y="3048"/>
                  </a:lnTo>
                  <a:close/>
                </a:path>
                <a:path w="85725" h="466725">
                  <a:moveTo>
                    <a:pt x="85343" y="3048"/>
                  </a:moveTo>
                  <a:lnTo>
                    <a:pt x="76200" y="3048"/>
                  </a:lnTo>
                  <a:lnTo>
                    <a:pt x="79248" y="9143"/>
                  </a:lnTo>
                  <a:lnTo>
                    <a:pt x="85343" y="9143"/>
                  </a:lnTo>
                  <a:lnTo>
                    <a:pt x="85343" y="3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804159" y="6172200"/>
              <a:ext cx="79375" cy="307975"/>
            </a:xfrm>
            <a:custGeom>
              <a:avLst/>
              <a:gdLst/>
              <a:ahLst/>
              <a:cxnLst/>
              <a:rect l="l" t="t" r="r" b="b"/>
              <a:pathLst>
                <a:path w="79375" h="307975">
                  <a:moveTo>
                    <a:pt x="79248" y="0"/>
                  </a:moveTo>
                  <a:lnTo>
                    <a:pt x="0" y="0"/>
                  </a:lnTo>
                  <a:lnTo>
                    <a:pt x="0" y="307847"/>
                  </a:lnTo>
                  <a:lnTo>
                    <a:pt x="79248" y="307847"/>
                  </a:lnTo>
                  <a:lnTo>
                    <a:pt x="79248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801111" y="6169152"/>
              <a:ext cx="85725" cy="314325"/>
            </a:xfrm>
            <a:custGeom>
              <a:avLst/>
              <a:gdLst/>
              <a:ahLst/>
              <a:cxnLst/>
              <a:rect l="l" t="t" r="r" b="b"/>
              <a:pathLst>
                <a:path w="85725" h="314325">
                  <a:moveTo>
                    <a:pt x="85343" y="0"/>
                  </a:moveTo>
                  <a:lnTo>
                    <a:pt x="0" y="0"/>
                  </a:lnTo>
                  <a:lnTo>
                    <a:pt x="0" y="313944"/>
                  </a:lnTo>
                  <a:lnTo>
                    <a:pt x="85343" y="313944"/>
                  </a:lnTo>
                  <a:lnTo>
                    <a:pt x="85343" y="307848"/>
                  </a:lnTo>
                  <a:lnTo>
                    <a:pt x="9143" y="307848"/>
                  </a:lnTo>
                  <a:lnTo>
                    <a:pt x="3048" y="304800"/>
                  </a:lnTo>
                  <a:lnTo>
                    <a:pt x="9143" y="304800"/>
                  </a:lnTo>
                  <a:lnTo>
                    <a:pt x="9143" y="9144"/>
                  </a:lnTo>
                  <a:lnTo>
                    <a:pt x="3048" y="9144"/>
                  </a:lnTo>
                  <a:lnTo>
                    <a:pt x="9143" y="3048"/>
                  </a:lnTo>
                  <a:lnTo>
                    <a:pt x="85343" y="3048"/>
                  </a:lnTo>
                  <a:lnTo>
                    <a:pt x="85343" y="0"/>
                  </a:lnTo>
                  <a:close/>
                </a:path>
                <a:path w="85725" h="314325">
                  <a:moveTo>
                    <a:pt x="9143" y="304800"/>
                  </a:moveTo>
                  <a:lnTo>
                    <a:pt x="3048" y="304800"/>
                  </a:lnTo>
                  <a:lnTo>
                    <a:pt x="9143" y="307848"/>
                  </a:lnTo>
                  <a:lnTo>
                    <a:pt x="9143" y="304800"/>
                  </a:lnTo>
                  <a:close/>
                </a:path>
                <a:path w="85725" h="314325">
                  <a:moveTo>
                    <a:pt x="76200" y="304800"/>
                  </a:moveTo>
                  <a:lnTo>
                    <a:pt x="9143" y="304800"/>
                  </a:lnTo>
                  <a:lnTo>
                    <a:pt x="9143" y="307848"/>
                  </a:lnTo>
                  <a:lnTo>
                    <a:pt x="76200" y="307848"/>
                  </a:lnTo>
                  <a:lnTo>
                    <a:pt x="76200" y="304800"/>
                  </a:lnTo>
                  <a:close/>
                </a:path>
                <a:path w="85725" h="314325">
                  <a:moveTo>
                    <a:pt x="76200" y="3048"/>
                  </a:moveTo>
                  <a:lnTo>
                    <a:pt x="76200" y="307848"/>
                  </a:lnTo>
                  <a:lnTo>
                    <a:pt x="79248" y="304800"/>
                  </a:lnTo>
                  <a:lnTo>
                    <a:pt x="85343" y="304800"/>
                  </a:lnTo>
                  <a:lnTo>
                    <a:pt x="85343" y="9144"/>
                  </a:lnTo>
                  <a:lnTo>
                    <a:pt x="79248" y="9144"/>
                  </a:lnTo>
                  <a:lnTo>
                    <a:pt x="76200" y="3048"/>
                  </a:lnTo>
                  <a:close/>
                </a:path>
                <a:path w="85725" h="314325">
                  <a:moveTo>
                    <a:pt x="85343" y="304800"/>
                  </a:moveTo>
                  <a:lnTo>
                    <a:pt x="79248" y="304800"/>
                  </a:lnTo>
                  <a:lnTo>
                    <a:pt x="76200" y="307848"/>
                  </a:lnTo>
                  <a:lnTo>
                    <a:pt x="85343" y="307848"/>
                  </a:lnTo>
                  <a:lnTo>
                    <a:pt x="85343" y="304800"/>
                  </a:lnTo>
                  <a:close/>
                </a:path>
                <a:path w="85725" h="314325">
                  <a:moveTo>
                    <a:pt x="9143" y="3048"/>
                  </a:moveTo>
                  <a:lnTo>
                    <a:pt x="3048" y="9144"/>
                  </a:lnTo>
                  <a:lnTo>
                    <a:pt x="9143" y="9144"/>
                  </a:lnTo>
                  <a:lnTo>
                    <a:pt x="9143" y="3048"/>
                  </a:lnTo>
                  <a:close/>
                </a:path>
                <a:path w="85725" h="314325">
                  <a:moveTo>
                    <a:pt x="76200" y="3048"/>
                  </a:moveTo>
                  <a:lnTo>
                    <a:pt x="9143" y="3048"/>
                  </a:lnTo>
                  <a:lnTo>
                    <a:pt x="9143" y="9144"/>
                  </a:lnTo>
                  <a:lnTo>
                    <a:pt x="76200" y="9144"/>
                  </a:lnTo>
                  <a:lnTo>
                    <a:pt x="76200" y="3048"/>
                  </a:lnTo>
                  <a:close/>
                </a:path>
                <a:path w="85725" h="314325">
                  <a:moveTo>
                    <a:pt x="85343" y="3048"/>
                  </a:moveTo>
                  <a:lnTo>
                    <a:pt x="76200" y="3048"/>
                  </a:lnTo>
                  <a:lnTo>
                    <a:pt x="79248" y="9144"/>
                  </a:lnTo>
                  <a:lnTo>
                    <a:pt x="85343" y="9144"/>
                  </a:lnTo>
                  <a:lnTo>
                    <a:pt x="85343" y="3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194559" y="6172200"/>
              <a:ext cx="79375" cy="307975"/>
            </a:xfrm>
            <a:custGeom>
              <a:avLst/>
              <a:gdLst/>
              <a:ahLst/>
              <a:cxnLst/>
              <a:rect l="l" t="t" r="r" b="b"/>
              <a:pathLst>
                <a:path w="79375" h="307975">
                  <a:moveTo>
                    <a:pt x="79248" y="0"/>
                  </a:moveTo>
                  <a:lnTo>
                    <a:pt x="0" y="0"/>
                  </a:lnTo>
                  <a:lnTo>
                    <a:pt x="0" y="307847"/>
                  </a:lnTo>
                  <a:lnTo>
                    <a:pt x="79248" y="307847"/>
                  </a:lnTo>
                  <a:lnTo>
                    <a:pt x="79248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191511" y="6169152"/>
              <a:ext cx="85725" cy="314325"/>
            </a:xfrm>
            <a:custGeom>
              <a:avLst/>
              <a:gdLst/>
              <a:ahLst/>
              <a:cxnLst/>
              <a:rect l="l" t="t" r="r" b="b"/>
              <a:pathLst>
                <a:path w="85725" h="314325">
                  <a:moveTo>
                    <a:pt x="85343" y="0"/>
                  </a:moveTo>
                  <a:lnTo>
                    <a:pt x="0" y="0"/>
                  </a:lnTo>
                  <a:lnTo>
                    <a:pt x="0" y="313944"/>
                  </a:lnTo>
                  <a:lnTo>
                    <a:pt x="85343" y="313944"/>
                  </a:lnTo>
                  <a:lnTo>
                    <a:pt x="85343" y="307848"/>
                  </a:lnTo>
                  <a:lnTo>
                    <a:pt x="9143" y="307848"/>
                  </a:lnTo>
                  <a:lnTo>
                    <a:pt x="3048" y="304800"/>
                  </a:lnTo>
                  <a:lnTo>
                    <a:pt x="9143" y="304800"/>
                  </a:lnTo>
                  <a:lnTo>
                    <a:pt x="9143" y="9144"/>
                  </a:lnTo>
                  <a:lnTo>
                    <a:pt x="3048" y="9144"/>
                  </a:lnTo>
                  <a:lnTo>
                    <a:pt x="9143" y="3048"/>
                  </a:lnTo>
                  <a:lnTo>
                    <a:pt x="85343" y="3048"/>
                  </a:lnTo>
                  <a:lnTo>
                    <a:pt x="85343" y="0"/>
                  </a:lnTo>
                  <a:close/>
                </a:path>
                <a:path w="85725" h="314325">
                  <a:moveTo>
                    <a:pt x="9143" y="304800"/>
                  </a:moveTo>
                  <a:lnTo>
                    <a:pt x="3048" y="304800"/>
                  </a:lnTo>
                  <a:lnTo>
                    <a:pt x="9143" y="307848"/>
                  </a:lnTo>
                  <a:lnTo>
                    <a:pt x="9143" y="304800"/>
                  </a:lnTo>
                  <a:close/>
                </a:path>
                <a:path w="85725" h="314325">
                  <a:moveTo>
                    <a:pt x="76200" y="304800"/>
                  </a:moveTo>
                  <a:lnTo>
                    <a:pt x="9143" y="304800"/>
                  </a:lnTo>
                  <a:lnTo>
                    <a:pt x="9143" y="307848"/>
                  </a:lnTo>
                  <a:lnTo>
                    <a:pt x="76200" y="307848"/>
                  </a:lnTo>
                  <a:lnTo>
                    <a:pt x="76200" y="304800"/>
                  </a:lnTo>
                  <a:close/>
                </a:path>
                <a:path w="85725" h="314325">
                  <a:moveTo>
                    <a:pt x="76200" y="3048"/>
                  </a:moveTo>
                  <a:lnTo>
                    <a:pt x="76200" y="307848"/>
                  </a:lnTo>
                  <a:lnTo>
                    <a:pt x="79248" y="304800"/>
                  </a:lnTo>
                  <a:lnTo>
                    <a:pt x="85343" y="304800"/>
                  </a:lnTo>
                  <a:lnTo>
                    <a:pt x="85343" y="9144"/>
                  </a:lnTo>
                  <a:lnTo>
                    <a:pt x="79248" y="9144"/>
                  </a:lnTo>
                  <a:lnTo>
                    <a:pt x="76200" y="3048"/>
                  </a:lnTo>
                  <a:close/>
                </a:path>
                <a:path w="85725" h="314325">
                  <a:moveTo>
                    <a:pt x="85343" y="304800"/>
                  </a:moveTo>
                  <a:lnTo>
                    <a:pt x="79248" y="304800"/>
                  </a:lnTo>
                  <a:lnTo>
                    <a:pt x="76200" y="307848"/>
                  </a:lnTo>
                  <a:lnTo>
                    <a:pt x="85343" y="307848"/>
                  </a:lnTo>
                  <a:lnTo>
                    <a:pt x="85343" y="304800"/>
                  </a:lnTo>
                  <a:close/>
                </a:path>
                <a:path w="85725" h="314325">
                  <a:moveTo>
                    <a:pt x="9143" y="3048"/>
                  </a:moveTo>
                  <a:lnTo>
                    <a:pt x="3048" y="9144"/>
                  </a:lnTo>
                  <a:lnTo>
                    <a:pt x="9143" y="9144"/>
                  </a:lnTo>
                  <a:lnTo>
                    <a:pt x="9143" y="3048"/>
                  </a:lnTo>
                  <a:close/>
                </a:path>
                <a:path w="85725" h="314325">
                  <a:moveTo>
                    <a:pt x="76200" y="3048"/>
                  </a:moveTo>
                  <a:lnTo>
                    <a:pt x="9143" y="3048"/>
                  </a:lnTo>
                  <a:lnTo>
                    <a:pt x="9143" y="9144"/>
                  </a:lnTo>
                  <a:lnTo>
                    <a:pt x="76200" y="9144"/>
                  </a:lnTo>
                  <a:lnTo>
                    <a:pt x="76200" y="3048"/>
                  </a:lnTo>
                  <a:close/>
                </a:path>
                <a:path w="85725" h="314325">
                  <a:moveTo>
                    <a:pt x="85343" y="3048"/>
                  </a:moveTo>
                  <a:lnTo>
                    <a:pt x="76200" y="3048"/>
                  </a:lnTo>
                  <a:lnTo>
                    <a:pt x="79248" y="9144"/>
                  </a:lnTo>
                  <a:lnTo>
                    <a:pt x="85343" y="9144"/>
                  </a:lnTo>
                  <a:lnTo>
                    <a:pt x="85343" y="3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4477511" y="5864352"/>
            <a:ext cx="1831975" cy="637540"/>
            <a:chOff x="4477511" y="5864352"/>
            <a:chExt cx="1831975" cy="637540"/>
          </a:xfrm>
        </p:grpSpPr>
        <p:sp>
          <p:nvSpPr>
            <p:cNvPr id="39" name="object 39"/>
            <p:cNvSpPr/>
            <p:nvPr/>
          </p:nvSpPr>
          <p:spPr>
            <a:xfrm>
              <a:off x="4477512" y="6489192"/>
              <a:ext cx="1831975" cy="12700"/>
            </a:xfrm>
            <a:custGeom>
              <a:avLst/>
              <a:gdLst/>
              <a:ahLst/>
              <a:cxnLst/>
              <a:rect l="l" t="t" r="r" b="b"/>
              <a:pathLst>
                <a:path w="1831975" h="12700">
                  <a:moveTo>
                    <a:pt x="1831848" y="0"/>
                  </a:moveTo>
                  <a:lnTo>
                    <a:pt x="1149083" y="0"/>
                  </a:lnTo>
                  <a:lnTo>
                    <a:pt x="1149083" y="6096"/>
                  </a:lnTo>
                  <a:lnTo>
                    <a:pt x="1069848" y="6096"/>
                  </a:lnTo>
                  <a:lnTo>
                    <a:pt x="1069848" y="0"/>
                  </a:lnTo>
                  <a:lnTo>
                    <a:pt x="996683" y="0"/>
                  </a:lnTo>
                  <a:lnTo>
                    <a:pt x="996683" y="6096"/>
                  </a:lnTo>
                  <a:lnTo>
                    <a:pt x="917448" y="6096"/>
                  </a:lnTo>
                  <a:lnTo>
                    <a:pt x="917448" y="0"/>
                  </a:lnTo>
                  <a:lnTo>
                    <a:pt x="844283" y="0"/>
                  </a:lnTo>
                  <a:lnTo>
                    <a:pt x="844283" y="6096"/>
                  </a:lnTo>
                  <a:lnTo>
                    <a:pt x="765048" y="6096"/>
                  </a:lnTo>
                  <a:lnTo>
                    <a:pt x="765048" y="0"/>
                  </a:lnTo>
                  <a:lnTo>
                    <a:pt x="691883" y="0"/>
                  </a:lnTo>
                  <a:lnTo>
                    <a:pt x="691883" y="6096"/>
                  </a:lnTo>
                  <a:lnTo>
                    <a:pt x="612648" y="6096"/>
                  </a:lnTo>
                  <a:lnTo>
                    <a:pt x="612648" y="0"/>
                  </a:lnTo>
                  <a:lnTo>
                    <a:pt x="539483" y="0"/>
                  </a:lnTo>
                  <a:lnTo>
                    <a:pt x="539483" y="6096"/>
                  </a:lnTo>
                  <a:lnTo>
                    <a:pt x="460248" y="6096"/>
                  </a:lnTo>
                  <a:lnTo>
                    <a:pt x="460248" y="0"/>
                  </a:lnTo>
                  <a:lnTo>
                    <a:pt x="387083" y="0"/>
                  </a:lnTo>
                  <a:lnTo>
                    <a:pt x="387083" y="6096"/>
                  </a:lnTo>
                  <a:lnTo>
                    <a:pt x="307848" y="6096"/>
                  </a:lnTo>
                  <a:lnTo>
                    <a:pt x="307848" y="0"/>
                  </a:lnTo>
                  <a:lnTo>
                    <a:pt x="0" y="0"/>
                  </a:lnTo>
                  <a:lnTo>
                    <a:pt x="0" y="6096"/>
                  </a:lnTo>
                  <a:lnTo>
                    <a:pt x="0" y="12192"/>
                  </a:lnTo>
                  <a:lnTo>
                    <a:pt x="1831848" y="12192"/>
                  </a:lnTo>
                  <a:lnTo>
                    <a:pt x="1831848" y="6096"/>
                  </a:lnTo>
                  <a:lnTo>
                    <a:pt x="18318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699759" y="5867400"/>
              <a:ext cx="79375" cy="628015"/>
            </a:xfrm>
            <a:custGeom>
              <a:avLst/>
              <a:gdLst/>
              <a:ahLst/>
              <a:cxnLst/>
              <a:rect l="l" t="t" r="r" b="b"/>
              <a:pathLst>
                <a:path w="79375" h="628014">
                  <a:moveTo>
                    <a:pt x="79247" y="0"/>
                  </a:moveTo>
                  <a:lnTo>
                    <a:pt x="0" y="0"/>
                  </a:lnTo>
                  <a:lnTo>
                    <a:pt x="0" y="627888"/>
                  </a:lnTo>
                  <a:lnTo>
                    <a:pt x="79247" y="627888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696711" y="5864352"/>
              <a:ext cx="85725" cy="634365"/>
            </a:xfrm>
            <a:custGeom>
              <a:avLst/>
              <a:gdLst/>
              <a:ahLst/>
              <a:cxnLst/>
              <a:rect l="l" t="t" r="r" b="b"/>
              <a:pathLst>
                <a:path w="85725" h="634364">
                  <a:moveTo>
                    <a:pt x="85343" y="0"/>
                  </a:moveTo>
                  <a:lnTo>
                    <a:pt x="0" y="0"/>
                  </a:lnTo>
                  <a:lnTo>
                    <a:pt x="0" y="633984"/>
                  </a:lnTo>
                  <a:lnTo>
                    <a:pt x="85343" y="633984"/>
                  </a:lnTo>
                  <a:lnTo>
                    <a:pt x="85343" y="627888"/>
                  </a:lnTo>
                  <a:lnTo>
                    <a:pt x="9143" y="627888"/>
                  </a:lnTo>
                  <a:lnTo>
                    <a:pt x="3048" y="624840"/>
                  </a:lnTo>
                  <a:lnTo>
                    <a:pt x="9143" y="624840"/>
                  </a:lnTo>
                  <a:lnTo>
                    <a:pt x="9143" y="9144"/>
                  </a:lnTo>
                  <a:lnTo>
                    <a:pt x="3048" y="9144"/>
                  </a:lnTo>
                  <a:lnTo>
                    <a:pt x="9143" y="3048"/>
                  </a:lnTo>
                  <a:lnTo>
                    <a:pt x="85343" y="3048"/>
                  </a:lnTo>
                  <a:lnTo>
                    <a:pt x="85343" y="0"/>
                  </a:lnTo>
                  <a:close/>
                </a:path>
                <a:path w="85725" h="634364">
                  <a:moveTo>
                    <a:pt x="9143" y="624840"/>
                  </a:moveTo>
                  <a:lnTo>
                    <a:pt x="3048" y="624840"/>
                  </a:lnTo>
                  <a:lnTo>
                    <a:pt x="9143" y="627888"/>
                  </a:lnTo>
                  <a:lnTo>
                    <a:pt x="9143" y="624840"/>
                  </a:lnTo>
                  <a:close/>
                </a:path>
                <a:path w="85725" h="634364">
                  <a:moveTo>
                    <a:pt x="76200" y="624840"/>
                  </a:moveTo>
                  <a:lnTo>
                    <a:pt x="9143" y="624840"/>
                  </a:lnTo>
                  <a:lnTo>
                    <a:pt x="9143" y="627888"/>
                  </a:lnTo>
                  <a:lnTo>
                    <a:pt x="76200" y="627888"/>
                  </a:lnTo>
                  <a:lnTo>
                    <a:pt x="76200" y="624840"/>
                  </a:lnTo>
                  <a:close/>
                </a:path>
                <a:path w="85725" h="634364">
                  <a:moveTo>
                    <a:pt x="76200" y="3048"/>
                  </a:moveTo>
                  <a:lnTo>
                    <a:pt x="76200" y="627888"/>
                  </a:lnTo>
                  <a:lnTo>
                    <a:pt x="79248" y="624840"/>
                  </a:lnTo>
                  <a:lnTo>
                    <a:pt x="85343" y="624840"/>
                  </a:lnTo>
                  <a:lnTo>
                    <a:pt x="85343" y="9144"/>
                  </a:lnTo>
                  <a:lnTo>
                    <a:pt x="79248" y="9144"/>
                  </a:lnTo>
                  <a:lnTo>
                    <a:pt x="76200" y="3048"/>
                  </a:lnTo>
                  <a:close/>
                </a:path>
                <a:path w="85725" h="634364">
                  <a:moveTo>
                    <a:pt x="85343" y="624840"/>
                  </a:moveTo>
                  <a:lnTo>
                    <a:pt x="79248" y="624840"/>
                  </a:lnTo>
                  <a:lnTo>
                    <a:pt x="76200" y="627888"/>
                  </a:lnTo>
                  <a:lnTo>
                    <a:pt x="85343" y="627888"/>
                  </a:lnTo>
                  <a:lnTo>
                    <a:pt x="85343" y="624840"/>
                  </a:lnTo>
                  <a:close/>
                </a:path>
                <a:path w="85725" h="634364">
                  <a:moveTo>
                    <a:pt x="9143" y="3048"/>
                  </a:moveTo>
                  <a:lnTo>
                    <a:pt x="3048" y="9144"/>
                  </a:lnTo>
                  <a:lnTo>
                    <a:pt x="9143" y="9144"/>
                  </a:lnTo>
                  <a:lnTo>
                    <a:pt x="9143" y="3048"/>
                  </a:lnTo>
                  <a:close/>
                </a:path>
                <a:path w="85725" h="634364">
                  <a:moveTo>
                    <a:pt x="76200" y="3048"/>
                  </a:moveTo>
                  <a:lnTo>
                    <a:pt x="9143" y="3048"/>
                  </a:lnTo>
                  <a:lnTo>
                    <a:pt x="9143" y="9144"/>
                  </a:lnTo>
                  <a:lnTo>
                    <a:pt x="76200" y="9144"/>
                  </a:lnTo>
                  <a:lnTo>
                    <a:pt x="76200" y="3048"/>
                  </a:lnTo>
                  <a:close/>
                </a:path>
                <a:path w="85725" h="634364">
                  <a:moveTo>
                    <a:pt x="85343" y="3048"/>
                  </a:moveTo>
                  <a:lnTo>
                    <a:pt x="76200" y="3048"/>
                  </a:lnTo>
                  <a:lnTo>
                    <a:pt x="79248" y="9144"/>
                  </a:lnTo>
                  <a:lnTo>
                    <a:pt x="85343" y="9144"/>
                  </a:lnTo>
                  <a:lnTo>
                    <a:pt x="85343" y="3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242559" y="5882640"/>
              <a:ext cx="79375" cy="612775"/>
            </a:xfrm>
            <a:custGeom>
              <a:avLst/>
              <a:gdLst/>
              <a:ahLst/>
              <a:cxnLst/>
              <a:rect l="l" t="t" r="r" b="b"/>
              <a:pathLst>
                <a:path w="79375" h="612775">
                  <a:moveTo>
                    <a:pt x="79247" y="0"/>
                  </a:moveTo>
                  <a:lnTo>
                    <a:pt x="0" y="0"/>
                  </a:lnTo>
                  <a:lnTo>
                    <a:pt x="0" y="612648"/>
                  </a:lnTo>
                  <a:lnTo>
                    <a:pt x="79247" y="612648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239511" y="5879592"/>
              <a:ext cx="85725" cy="619125"/>
            </a:xfrm>
            <a:custGeom>
              <a:avLst/>
              <a:gdLst/>
              <a:ahLst/>
              <a:cxnLst/>
              <a:rect l="l" t="t" r="r" b="b"/>
              <a:pathLst>
                <a:path w="85725" h="619125">
                  <a:moveTo>
                    <a:pt x="85343" y="0"/>
                  </a:moveTo>
                  <a:lnTo>
                    <a:pt x="0" y="0"/>
                  </a:lnTo>
                  <a:lnTo>
                    <a:pt x="0" y="618743"/>
                  </a:lnTo>
                  <a:lnTo>
                    <a:pt x="85343" y="618743"/>
                  </a:lnTo>
                  <a:lnTo>
                    <a:pt x="85343" y="612647"/>
                  </a:lnTo>
                  <a:lnTo>
                    <a:pt x="9143" y="612647"/>
                  </a:lnTo>
                  <a:lnTo>
                    <a:pt x="3048" y="609599"/>
                  </a:lnTo>
                  <a:lnTo>
                    <a:pt x="9143" y="609599"/>
                  </a:lnTo>
                  <a:lnTo>
                    <a:pt x="9143" y="9143"/>
                  </a:lnTo>
                  <a:lnTo>
                    <a:pt x="3048" y="9143"/>
                  </a:lnTo>
                  <a:lnTo>
                    <a:pt x="9143" y="3047"/>
                  </a:lnTo>
                  <a:lnTo>
                    <a:pt x="85343" y="3047"/>
                  </a:lnTo>
                  <a:lnTo>
                    <a:pt x="85343" y="0"/>
                  </a:lnTo>
                  <a:close/>
                </a:path>
                <a:path w="85725" h="619125">
                  <a:moveTo>
                    <a:pt x="9143" y="609599"/>
                  </a:moveTo>
                  <a:lnTo>
                    <a:pt x="3048" y="609599"/>
                  </a:lnTo>
                  <a:lnTo>
                    <a:pt x="9143" y="612647"/>
                  </a:lnTo>
                  <a:lnTo>
                    <a:pt x="9143" y="609599"/>
                  </a:lnTo>
                  <a:close/>
                </a:path>
                <a:path w="85725" h="619125">
                  <a:moveTo>
                    <a:pt x="76200" y="609599"/>
                  </a:moveTo>
                  <a:lnTo>
                    <a:pt x="9143" y="609599"/>
                  </a:lnTo>
                  <a:lnTo>
                    <a:pt x="9143" y="612647"/>
                  </a:lnTo>
                  <a:lnTo>
                    <a:pt x="76200" y="612647"/>
                  </a:lnTo>
                  <a:lnTo>
                    <a:pt x="76200" y="609599"/>
                  </a:lnTo>
                  <a:close/>
                </a:path>
                <a:path w="85725" h="619125">
                  <a:moveTo>
                    <a:pt x="76200" y="3047"/>
                  </a:moveTo>
                  <a:lnTo>
                    <a:pt x="76200" y="612647"/>
                  </a:lnTo>
                  <a:lnTo>
                    <a:pt x="79248" y="609599"/>
                  </a:lnTo>
                  <a:lnTo>
                    <a:pt x="85343" y="609599"/>
                  </a:lnTo>
                  <a:lnTo>
                    <a:pt x="85343" y="9143"/>
                  </a:lnTo>
                  <a:lnTo>
                    <a:pt x="79248" y="9143"/>
                  </a:lnTo>
                  <a:lnTo>
                    <a:pt x="76200" y="3047"/>
                  </a:lnTo>
                  <a:close/>
                </a:path>
                <a:path w="85725" h="619125">
                  <a:moveTo>
                    <a:pt x="85343" y="609599"/>
                  </a:moveTo>
                  <a:lnTo>
                    <a:pt x="79248" y="609599"/>
                  </a:lnTo>
                  <a:lnTo>
                    <a:pt x="76200" y="612647"/>
                  </a:lnTo>
                  <a:lnTo>
                    <a:pt x="85343" y="612647"/>
                  </a:lnTo>
                  <a:lnTo>
                    <a:pt x="85343" y="609599"/>
                  </a:lnTo>
                  <a:close/>
                </a:path>
                <a:path w="85725" h="619125">
                  <a:moveTo>
                    <a:pt x="9143" y="3047"/>
                  </a:moveTo>
                  <a:lnTo>
                    <a:pt x="3048" y="9143"/>
                  </a:lnTo>
                  <a:lnTo>
                    <a:pt x="9143" y="9143"/>
                  </a:lnTo>
                  <a:lnTo>
                    <a:pt x="9143" y="3047"/>
                  </a:lnTo>
                  <a:close/>
                </a:path>
                <a:path w="85725" h="619125">
                  <a:moveTo>
                    <a:pt x="76200" y="3047"/>
                  </a:moveTo>
                  <a:lnTo>
                    <a:pt x="9143" y="3047"/>
                  </a:lnTo>
                  <a:lnTo>
                    <a:pt x="9143" y="9143"/>
                  </a:lnTo>
                  <a:lnTo>
                    <a:pt x="76200" y="9143"/>
                  </a:lnTo>
                  <a:lnTo>
                    <a:pt x="76200" y="3047"/>
                  </a:lnTo>
                  <a:close/>
                </a:path>
                <a:path w="85725" h="619125">
                  <a:moveTo>
                    <a:pt x="85343" y="3047"/>
                  </a:moveTo>
                  <a:lnTo>
                    <a:pt x="76200" y="3047"/>
                  </a:lnTo>
                  <a:lnTo>
                    <a:pt x="79248" y="9143"/>
                  </a:lnTo>
                  <a:lnTo>
                    <a:pt x="85343" y="9143"/>
                  </a:lnTo>
                  <a:lnTo>
                    <a:pt x="85343" y="30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785359" y="5943600"/>
              <a:ext cx="79375" cy="551815"/>
            </a:xfrm>
            <a:custGeom>
              <a:avLst/>
              <a:gdLst/>
              <a:ahLst/>
              <a:cxnLst/>
              <a:rect l="l" t="t" r="r" b="b"/>
              <a:pathLst>
                <a:path w="79375" h="551814">
                  <a:moveTo>
                    <a:pt x="79247" y="0"/>
                  </a:moveTo>
                  <a:lnTo>
                    <a:pt x="0" y="0"/>
                  </a:lnTo>
                  <a:lnTo>
                    <a:pt x="0" y="551688"/>
                  </a:lnTo>
                  <a:lnTo>
                    <a:pt x="79247" y="551688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782311" y="5940552"/>
              <a:ext cx="85725" cy="558165"/>
            </a:xfrm>
            <a:custGeom>
              <a:avLst/>
              <a:gdLst/>
              <a:ahLst/>
              <a:cxnLst/>
              <a:rect l="l" t="t" r="r" b="b"/>
              <a:pathLst>
                <a:path w="85725" h="558164">
                  <a:moveTo>
                    <a:pt x="85343" y="0"/>
                  </a:moveTo>
                  <a:lnTo>
                    <a:pt x="0" y="0"/>
                  </a:lnTo>
                  <a:lnTo>
                    <a:pt x="0" y="557784"/>
                  </a:lnTo>
                  <a:lnTo>
                    <a:pt x="85343" y="557784"/>
                  </a:lnTo>
                  <a:lnTo>
                    <a:pt x="85343" y="551688"/>
                  </a:lnTo>
                  <a:lnTo>
                    <a:pt x="9143" y="551688"/>
                  </a:lnTo>
                  <a:lnTo>
                    <a:pt x="3048" y="548640"/>
                  </a:lnTo>
                  <a:lnTo>
                    <a:pt x="9143" y="548640"/>
                  </a:lnTo>
                  <a:lnTo>
                    <a:pt x="9143" y="9143"/>
                  </a:lnTo>
                  <a:lnTo>
                    <a:pt x="3048" y="9143"/>
                  </a:lnTo>
                  <a:lnTo>
                    <a:pt x="9143" y="3048"/>
                  </a:lnTo>
                  <a:lnTo>
                    <a:pt x="85343" y="3048"/>
                  </a:lnTo>
                  <a:lnTo>
                    <a:pt x="85343" y="0"/>
                  </a:lnTo>
                  <a:close/>
                </a:path>
                <a:path w="85725" h="558164">
                  <a:moveTo>
                    <a:pt x="9143" y="548640"/>
                  </a:moveTo>
                  <a:lnTo>
                    <a:pt x="3048" y="548640"/>
                  </a:lnTo>
                  <a:lnTo>
                    <a:pt x="9143" y="551688"/>
                  </a:lnTo>
                  <a:lnTo>
                    <a:pt x="9143" y="548640"/>
                  </a:lnTo>
                  <a:close/>
                </a:path>
                <a:path w="85725" h="558164">
                  <a:moveTo>
                    <a:pt x="76200" y="548640"/>
                  </a:moveTo>
                  <a:lnTo>
                    <a:pt x="9143" y="548640"/>
                  </a:lnTo>
                  <a:lnTo>
                    <a:pt x="9143" y="551688"/>
                  </a:lnTo>
                  <a:lnTo>
                    <a:pt x="76200" y="551688"/>
                  </a:lnTo>
                  <a:lnTo>
                    <a:pt x="76200" y="548640"/>
                  </a:lnTo>
                  <a:close/>
                </a:path>
                <a:path w="85725" h="558164">
                  <a:moveTo>
                    <a:pt x="76200" y="3048"/>
                  </a:moveTo>
                  <a:lnTo>
                    <a:pt x="76200" y="551688"/>
                  </a:lnTo>
                  <a:lnTo>
                    <a:pt x="79248" y="548640"/>
                  </a:lnTo>
                  <a:lnTo>
                    <a:pt x="85343" y="548640"/>
                  </a:lnTo>
                  <a:lnTo>
                    <a:pt x="85343" y="9143"/>
                  </a:lnTo>
                  <a:lnTo>
                    <a:pt x="79248" y="9143"/>
                  </a:lnTo>
                  <a:lnTo>
                    <a:pt x="76200" y="3048"/>
                  </a:lnTo>
                  <a:close/>
                </a:path>
                <a:path w="85725" h="558164">
                  <a:moveTo>
                    <a:pt x="85343" y="548640"/>
                  </a:moveTo>
                  <a:lnTo>
                    <a:pt x="79248" y="548640"/>
                  </a:lnTo>
                  <a:lnTo>
                    <a:pt x="76200" y="551688"/>
                  </a:lnTo>
                  <a:lnTo>
                    <a:pt x="85343" y="551688"/>
                  </a:lnTo>
                  <a:lnTo>
                    <a:pt x="85343" y="548640"/>
                  </a:lnTo>
                  <a:close/>
                </a:path>
                <a:path w="85725" h="558164">
                  <a:moveTo>
                    <a:pt x="9143" y="3048"/>
                  </a:moveTo>
                  <a:lnTo>
                    <a:pt x="3048" y="9143"/>
                  </a:lnTo>
                  <a:lnTo>
                    <a:pt x="9143" y="9143"/>
                  </a:lnTo>
                  <a:lnTo>
                    <a:pt x="9143" y="3048"/>
                  </a:lnTo>
                  <a:close/>
                </a:path>
                <a:path w="85725" h="558164">
                  <a:moveTo>
                    <a:pt x="76200" y="3048"/>
                  </a:moveTo>
                  <a:lnTo>
                    <a:pt x="9143" y="3048"/>
                  </a:lnTo>
                  <a:lnTo>
                    <a:pt x="9143" y="9143"/>
                  </a:lnTo>
                  <a:lnTo>
                    <a:pt x="76200" y="9143"/>
                  </a:lnTo>
                  <a:lnTo>
                    <a:pt x="76200" y="3048"/>
                  </a:lnTo>
                  <a:close/>
                </a:path>
                <a:path w="85725" h="558164">
                  <a:moveTo>
                    <a:pt x="85343" y="3048"/>
                  </a:moveTo>
                  <a:lnTo>
                    <a:pt x="76200" y="3048"/>
                  </a:lnTo>
                  <a:lnTo>
                    <a:pt x="79248" y="9143"/>
                  </a:lnTo>
                  <a:lnTo>
                    <a:pt x="85343" y="9143"/>
                  </a:lnTo>
                  <a:lnTo>
                    <a:pt x="85343" y="3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090159" y="6035040"/>
              <a:ext cx="79375" cy="460375"/>
            </a:xfrm>
            <a:custGeom>
              <a:avLst/>
              <a:gdLst/>
              <a:ahLst/>
              <a:cxnLst/>
              <a:rect l="l" t="t" r="r" b="b"/>
              <a:pathLst>
                <a:path w="79375" h="460375">
                  <a:moveTo>
                    <a:pt x="79247" y="0"/>
                  </a:moveTo>
                  <a:lnTo>
                    <a:pt x="0" y="0"/>
                  </a:lnTo>
                  <a:lnTo>
                    <a:pt x="0" y="460248"/>
                  </a:lnTo>
                  <a:lnTo>
                    <a:pt x="79247" y="460248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FF3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087111" y="6031992"/>
              <a:ext cx="85725" cy="466725"/>
            </a:xfrm>
            <a:custGeom>
              <a:avLst/>
              <a:gdLst/>
              <a:ahLst/>
              <a:cxnLst/>
              <a:rect l="l" t="t" r="r" b="b"/>
              <a:pathLst>
                <a:path w="85725" h="466725">
                  <a:moveTo>
                    <a:pt x="85343" y="0"/>
                  </a:moveTo>
                  <a:lnTo>
                    <a:pt x="0" y="0"/>
                  </a:lnTo>
                  <a:lnTo>
                    <a:pt x="0" y="466343"/>
                  </a:lnTo>
                  <a:lnTo>
                    <a:pt x="85343" y="466343"/>
                  </a:lnTo>
                  <a:lnTo>
                    <a:pt x="85343" y="460247"/>
                  </a:lnTo>
                  <a:lnTo>
                    <a:pt x="9143" y="460247"/>
                  </a:lnTo>
                  <a:lnTo>
                    <a:pt x="3048" y="457199"/>
                  </a:lnTo>
                  <a:lnTo>
                    <a:pt x="9143" y="457199"/>
                  </a:lnTo>
                  <a:lnTo>
                    <a:pt x="9143" y="9143"/>
                  </a:lnTo>
                  <a:lnTo>
                    <a:pt x="3048" y="9143"/>
                  </a:lnTo>
                  <a:lnTo>
                    <a:pt x="9143" y="3047"/>
                  </a:lnTo>
                  <a:lnTo>
                    <a:pt x="85343" y="3047"/>
                  </a:lnTo>
                  <a:lnTo>
                    <a:pt x="85343" y="0"/>
                  </a:lnTo>
                  <a:close/>
                </a:path>
                <a:path w="85725" h="466725">
                  <a:moveTo>
                    <a:pt x="9143" y="457199"/>
                  </a:moveTo>
                  <a:lnTo>
                    <a:pt x="3048" y="457199"/>
                  </a:lnTo>
                  <a:lnTo>
                    <a:pt x="9143" y="460247"/>
                  </a:lnTo>
                  <a:lnTo>
                    <a:pt x="9143" y="457199"/>
                  </a:lnTo>
                  <a:close/>
                </a:path>
                <a:path w="85725" h="466725">
                  <a:moveTo>
                    <a:pt x="76200" y="457199"/>
                  </a:moveTo>
                  <a:lnTo>
                    <a:pt x="9143" y="457199"/>
                  </a:lnTo>
                  <a:lnTo>
                    <a:pt x="9143" y="460247"/>
                  </a:lnTo>
                  <a:lnTo>
                    <a:pt x="76200" y="460247"/>
                  </a:lnTo>
                  <a:lnTo>
                    <a:pt x="76200" y="457199"/>
                  </a:lnTo>
                  <a:close/>
                </a:path>
                <a:path w="85725" h="466725">
                  <a:moveTo>
                    <a:pt x="76200" y="3047"/>
                  </a:moveTo>
                  <a:lnTo>
                    <a:pt x="76200" y="460247"/>
                  </a:lnTo>
                  <a:lnTo>
                    <a:pt x="79248" y="457199"/>
                  </a:lnTo>
                  <a:lnTo>
                    <a:pt x="85343" y="457199"/>
                  </a:lnTo>
                  <a:lnTo>
                    <a:pt x="85343" y="9143"/>
                  </a:lnTo>
                  <a:lnTo>
                    <a:pt x="79248" y="9143"/>
                  </a:lnTo>
                  <a:lnTo>
                    <a:pt x="76200" y="3047"/>
                  </a:lnTo>
                  <a:close/>
                </a:path>
                <a:path w="85725" h="466725">
                  <a:moveTo>
                    <a:pt x="85343" y="457199"/>
                  </a:moveTo>
                  <a:lnTo>
                    <a:pt x="79248" y="457199"/>
                  </a:lnTo>
                  <a:lnTo>
                    <a:pt x="76200" y="460247"/>
                  </a:lnTo>
                  <a:lnTo>
                    <a:pt x="85343" y="460247"/>
                  </a:lnTo>
                  <a:lnTo>
                    <a:pt x="85343" y="457199"/>
                  </a:lnTo>
                  <a:close/>
                </a:path>
                <a:path w="85725" h="466725">
                  <a:moveTo>
                    <a:pt x="9143" y="3047"/>
                  </a:moveTo>
                  <a:lnTo>
                    <a:pt x="3048" y="9143"/>
                  </a:lnTo>
                  <a:lnTo>
                    <a:pt x="9143" y="9143"/>
                  </a:lnTo>
                  <a:lnTo>
                    <a:pt x="9143" y="3047"/>
                  </a:lnTo>
                  <a:close/>
                </a:path>
                <a:path w="85725" h="466725">
                  <a:moveTo>
                    <a:pt x="76200" y="3047"/>
                  </a:moveTo>
                  <a:lnTo>
                    <a:pt x="9143" y="3047"/>
                  </a:lnTo>
                  <a:lnTo>
                    <a:pt x="9143" y="9143"/>
                  </a:lnTo>
                  <a:lnTo>
                    <a:pt x="76200" y="9143"/>
                  </a:lnTo>
                  <a:lnTo>
                    <a:pt x="76200" y="3047"/>
                  </a:lnTo>
                  <a:close/>
                </a:path>
                <a:path w="85725" h="466725">
                  <a:moveTo>
                    <a:pt x="85343" y="3047"/>
                  </a:moveTo>
                  <a:lnTo>
                    <a:pt x="76200" y="3047"/>
                  </a:lnTo>
                  <a:lnTo>
                    <a:pt x="79248" y="9143"/>
                  </a:lnTo>
                  <a:lnTo>
                    <a:pt x="85343" y="9143"/>
                  </a:lnTo>
                  <a:lnTo>
                    <a:pt x="85343" y="30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394959" y="6035040"/>
              <a:ext cx="79375" cy="460375"/>
            </a:xfrm>
            <a:custGeom>
              <a:avLst/>
              <a:gdLst/>
              <a:ahLst/>
              <a:cxnLst/>
              <a:rect l="l" t="t" r="r" b="b"/>
              <a:pathLst>
                <a:path w="79375" h="460375">
                  <a:moveTo>
                    <a:pt x="79247" y="0"/>
                  </a:moveTo>
                  <a:lnTo>
                    <a:pt x="0" y="0"/>
                  </a:lnTo>
                  <a:lnTo>
                    <a:pt x="0" y="460248"/>
                  </a:lnTo>
                  <a:lnTo>
                    <a:pt x="79247" y="460248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FF3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391911" y="6031992"/>
              <a:ext cx="85725" cy="466725"/>
            </a:xfrm>
            <a:custGeom>
              <a:avLst/>
              <a:gdLst/>
              <a:ahLst/>
              <a:cxnLst/>
              <a:rect l="l" t="t" r="r" b="b"/>
              <a:pathLst>
                <a:path w="85725" h="466725">
                  <a:moveTo>
                    <a:pt x="85343" y="0"/>
                  </a:moveTo>
                  <a:lnTo>
                    <a:pt x="0" y="0"/>
                  </a:lnTo>
                  <a:lnTo>
                    <a:pt x="0" y="466343"/>
                  </a:lnTo>
                  <a:lnTo>
                    <a:pt x="85343" y="466343"/>
                  </a:lnTo>
                  <a:lnTo>
                    <a:pt x="85343" y="460247"/>
                  </a:lnTo>
                  <a:lnTo>
                    <a:pt x="9143" y="460247"/>
                  </a:lnTo>
                  <a:lnTo>
                    <a:pt x="3048" y="457199"/>
                  </a:lnTo>
                  <a:lnTo>
                    <a:pt x="9143" y="457199"/>
                  </a:lnTo>
                  <a:lnTo>
                    <a:pt x="9143" y="9143"/>
                  </a:lnTo>
                  <a:lnTo>
                    <a:pt x="3048" y="9143"/>
                  </a:lnTo>
                  <a:lnTo>
                    <a:pt x="9143" y="3047"/>
                  </a:lnTo>
                  <a:lnTo>
                    <a:pt x="85343" y="3047"/>
                  </a:lnTo>
                  <a:lnTo>
                    <a:pt x="85343" y="0"/>
                  </a:lnTo>
                  <a:close/>
                </a:path>
                <a:path w="85725" h="466725">
                  <a:moveTo>
                    <a:pt x="9143" y="457199"/>
                  </a:moveTo>
                  <a:lnTo>
                    <a:pt x="3048" y="457199"/>
                  </a:lnTo>
                  <a:lnTo>
                    <a:pt x="9143" y="460247"/>
                  </a:lnTo>
                  <a:lnTo>
                    <a:pt x="9143" y="457199"/>
                  </a:lnTo>
                  <a:close/>
                </a:path>
                <a:path w="85725" h="466725">
                  <a:moveTo>
                    <a:pt x="76200" y="457199"/>
                  </a:moveTo>
                  <a:lnTo>
                    <a:pt x="9143" y="457199"/>
                  </a:lnTo>
                  <a:lnTo>
                    <a:pt x="9143" y="460247"/>
                  </a:lnTo>
                  <a:lnTo>
                    <a:pt x="76200" y="460247"/>
                  </a:lnTo>
                  <a:lnTo>
                    <a:pt x="76200" y="457199"/>
                  </a:lnTo>
                  <a:close/>
                </a:path>
                <a:path w="85725" h="466725">
                  <a:moveTo>
                    <a:pt x="76200" y="3047"/>
                  </a:moveTo>
                  <a:lnTo>
                    <a:pt x="76200" y="460247"/>
                  </a:lnTo>
                  <a:lnTo>
                    <a:pt x="79248" y="457199"/>
                  </a:lnTo>
                  <a:lnTo>
                    <a:pt x="85343" y="457199"/>
                  </a:lnTo>
                  <a:lnTo>
                    <a:pt x="85343" y="9143"/>
                  </a:lnTo>
                  <a:lnTo>
                    <a:pt x="79248" y="9143"/>
                  </a:lnTo>
                  <a:lnTo>
                    <a:pt x="76200" y="3047"/>
                  </a:lnTo>
                  <a:close/>
                </a:path>
                <a:path w="85725" h="466725">
                  <a:moveTo>
                    <a:pt x="85343" y="457199"/>
                  </a:moveTo>
                  <a:lnTo>
                    <a:pt x="79248" y="457199"/>
                  </a:lnTo>
                  <a:lnTo>
                    <a:pt x="76200" y="460247"/>
                  </a:lnTo>
                  <a:lnTo>
                    <a:pt x="85343" y="460247"/>
                  </a:lnTo>
                  <a:lnTo>
                    <a:pt x="85343" y="457199"/>
                  </a:lnTo>
                  <a:close/>
                </a:path>
                <a:path w="85725" h="466725">
                  <a:moveTo>
                    <a:pt x="9143" y="3047"/>
                  </a:moveTo>
                  <a:lnTo>
                    <a:pt x="3048" y="9143"/>
                  </a:lnTo>
                  <a:lnTo>
                    <a:pt x="9143" y="9143"/>
                  </a:lnTo>
                  <a:lnTo>
                    <a:pt x="9143" y="3047"/>
                  </a:lnTo>
                  <a:close/>
                </a:path>
                <a:path w="85725" h="466725">
                  <a:moveTo>
                    <a:pt x="76200" y="3047"/>
                  </a:moveTo>
                  <a:lnTo>
                    <a:pt x="9143" y="3047"/>
                  </a:lnTo>
                  <a:lnTo>
                    <a:pt x="9143" y="9143"/>
                  </a:lnTo>
                  <a:lnTo>
                    <a:pt x="76200" y="9143"/>
                  </a:lnTo>
                  <a:lnTo>
                    <a:pt x="76200" y="3047"/>
                  </a:lnTo>
                  <a:close/>
                </a:path>
                <a:path w="85725" h="466725">
                  <a:moveTo>
                    <a:pt x="85343" y="3047"/>
                  </a:moveTo>
                  <a:lnTo>
                    <a:pt x="76200" y="3047"/>
                  </a:lnTo>
                  <a:lnTo>
                    <a:pt x="79248" y="9143"/>
                  </a:lnTo>
                  <a:lnTo>
                    <a:pt x="85343" y="9143"/>
                  </a:lnTo>
                  <a:lnTo>
                    <a:pt x="85343" y="30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547359" y="6187440"/>
              <a:ext cx="79375" cy="307975"/>
            </a:xfrm>
            <a:custGeom>
              <a:avLst/>
              <a:gdLst/>
              <a:ahLst/>
              <a:cxnLst/>
              <a:rect l="l" t="t" r="r" b="b"/>
              <a:pathLst>
                <a:path w="79375" h="307975">
                  <a:moveTo>
                    <a:pt x="79247" y="0"/>
                  </a:moveTo>
                  <a:lnTo>
                    <a:pt x="0" y="0"/>
                  </a:lnTo>
                  <a:lnTo>
                    <a:pt x="0" y="307848"/>
                  </a:lnTo>
                  <a:lnTo>
                    <a:pt x="79247" y="307848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544311" y="6184392"/>
              <a:ext cx="85725" cy="314325"/>
            </a:xfrm>
            <a:custGeom>
              <a:avLst/>
              <a:gdLst/>
              <a:ahLst/>
              <a:cxnLst/>
              <a:rect l="l" t="t" r="r" b="b"/>
              <a:pathLst>
                <a:path w="85725" h="314325">
                  <a:moveTo>
                    <a:pt x="85343" y="0"/>
                  </a:moveTo>
                  <a:lnTo>
                    <a:pt x="0" y="0"/>
                  </a:lnTo>
                  <a:lnTo>
                    <a:pt x="0" y="313944"/>
                  </a:lnTo>
                  <a:lnTo>
                    <a:pt x="85343" y="313944"/>
                  </a:lnTo>
                  <a:lnTo>
                    <a:pt x="85343" y="307848"/>
                  </a:lnTo>
                  <a:lnTo>
                    <a:pt x="9143" y="307848"/>
                  </a:lnTo>
                  <a:lnTo>
                    <a:pt x="3048" y="304800"/>
                  </a:lnTo>
                  <a:lnTo>
                    <a:pt x="9143" y="304800"/>
                  </a:lnTo>
                  <a:lnTo>
                    <a:pt x="9143" y="9144"/>
                  </a:lnTo>
                  <a:lnTo>
                    <a:pt x="3048" y="9144"/>
                  </a:lnTo>
                  <a:lnTo>
                    <a:pt x="9143" y="3048"/>
                  </a:lnTo>
                  <a:lnTo>
                    <a:pt x="85343" y="3048"/>
                  </a:lnTo>
                  <a:lnTo>
                    <a:pt x="85343" y="0"/>
                  </a:lnTo>
                  <a:close/>
                </a:path>
                <a:path w="85725" h="314325">
                  <a:moveTo>
                    <a:pt x="9143" y="304800"/>
                  </a:moveTo>
                  <a:lnTo>
                    <a:pt x="3048" y="304800"/>
                  </a:lnTo>
                  <a:lnTo>
                    <a:pt x="9143" y="307848"/>
                  </a:lnTo>
                  <a:lnTo>
                    <a:pt x="9143" y="304800"/>
                  </a:lnTo>
                  <a:close/>
                </a:path>
                <a:path w="85725" h="314325">
                  <a:moveTo>
                    <a:pt x="76200" y="304800"/>
                  </a:moveTo>
                  <a:lnTo>
                    <a:pt x="9143" y="304800"/>
                  </a:lnTo>
                  <a:lnTo>
                    <a:pt x="9143" y="307848"/>
                  </a:lnTo>
                  <a:lnTo>
                    <a:pt x="76200" y="307848"/>
                  </a:lnTo>
                  <a:lnTo>
                    <a:pt x="76200" y="304800"/>
                  </a:lnTo>
                  <a:close/>
                </a:path>
                <a:path w="85725" h="314325">
                  <a:moveTo>
                    <a:pt x="76200" y="3048"/>
                  </a:moveTo>
                  <a:lnTo>
                    <a:pt x="76200" y="307848"/>
                  </a:lnTo>
                  <a:lnTo>
                    <a:pt x="79248" y="304800"/>
                  </a:lnTo>
                  <a:lnTo>
                    <a:pt x="85343" y="304800"/>
                  </a:lnTo>
                  <a:lnTo>
                    <a:pt x="85343" y="9144"/>
                  </a:lnTo>
                  <a:lnTo>
                    <a:pt x="79248" y="9144"/>
                  </a:lnTo>
                  <a:lnTo>
                    <a:pt x="76200" y="3048"/>
                  </a:lnTo>
                  <a:close/>
                </a:path>
                <a:path w="85725" h="314325">
                  <a:moveTo>
                    <a:pt x="85343" y="304800"/>
                  </a:moveTo>
                  <a:lnTo>
                    <a:pt x="79248" y="304800"/>
                  </a:lnTo>
                  <a:lnTo>
                    <a:pt x="76200" y="307848"/>
                  </a:lnTo>
                  <a:lnTo>
                    <a:pt x="85343" y="307848"/>
                  </a:lnTo>
                  <a:lnTo>
                    <a:pt x="85343" y="304800"/>
                  </a:lnTo>
                  <a:close/>
                </a:path>
                <a:path w="85725" h="314325">
                  <a:moveTo>
                    <a:pt x="9143" y="3048"/>
                  </a:moveTo>
                  <a:lnTo>
                    <a:pt x="3048" y="9144"/>
                  </a:lnTo>
                  <a:lnTo>
                    <a:pt x="9143" y="9144"/>
                  </a:lnTo>
                  <a:lnTo>
                    <a:pt x="9143" y="3048"/>
                  </a:lnTo>
                  <a:close/>
                </a:path>
                <a:path w="85725" h="314325">
                  <a:moveTo>
                    <a:pt x="76200" y="3048"/>
                  </a:moveTo>
                  <a:lnTo>
                    <a:pt x="9143" y="3048"/>
                  </a:lnTo>
                  <a:lnTo>
                    <a:pt x="9143" y="9144"/>
                  </a:lnTo>
                  <a:lnTo>
                    <a:pt x="76200" y="9144"/>
                  </a:lnTo>
                  <a:lnTo>
                    <a:pt x="76200" y="3048"/>
                  </a:lnTo>
                  <a:close/>
                </a:path>
                <a:path w="85725" h="314325">
                  <a:moveTo>
                    <a:pt x="85343" y="3048"/>
                  </a:moveTo>
                  <a:lnTo>
                    <a:pt x="76200" y="3048"/>
                  </a:lnTo>
                  <a:lnTo>
                    <a:pt x="79248" y="9144"/>
                  </a:lnTo>
                  <a:lnTo>
                    <a:pt x="85343" y="9144"/>
                  </a:lnTo>
                  <a:lnTo>
                    <a:pt x="85343" y="3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937759" y="6187440"/>
              <a:ext cx="79375" cy="307975"/>
            </a:xfrm>
            <a:custGeom>
              <a:avLst/>
              <a:gdLst/>
              <a:ahLst/>
              <a:cxnLst/>
              <a:rect l="l" t="t" r="r" b="b"/>
              <a:pathLst>
                <a:path w="79375" h="307975">
                  <a:moveTo>
                    <a:pt x="79247" y="0"/>
                  </a:moveTo>
                  <a:lnTo>
                    <a:pt x="0" y="0"/>
                  </a:lnTo>
                  <a:lnTo>
                    <a:pt x="0" y="307848"/>
                  </a:lnTo>
                  <a:lnTo>
                    <a:pt x="79247" y="307848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934711" y="6184392"/>
              <a:ext cx="85725" cy="314325"/>
            </a:xfrm>
            <a:custGeom>
              <a:avLst/>
              <a:gdLst/>
              <a:ahLst/>
              <a:cxnLst/>
              <a:rect l="l" t="t" r="r" b="b"/>
              <a:pathLst>
                <a:path w="85725" h="314325">
                  <a:moveTo>
                    <a:pt x="85343" y="0"/>
                  </a:moveTo>
                  <a:lnTo>
                    <a:pt x="0" y="0"/>
                  </a:lnTo>
                  <a:lnTo>
                    <a:pt x="0" y="313944"/>
                  </a:lnTo>
                  <a:lnTo>
                    <a:pt x="85343" y="313944"/>
                  </a:lnTo>
                  <a:lnTo>
                    <a:pt x="85343" y="307848"/>
                  </a:lnTo>
                  <a:lnTo>
                    <a:pt x="9143" y="307848"/>
                  </a:lnTo>
                  <a:lnTo>
                    <a:pt x="3048" y="304800"/>
                  </a:lnTo>
                  <a:lnTo>
                    <a:pt x="9143" y="304800"/>
                  </a:lnTo>
                  <a:lnTo>
                    <a:pt x="9143" y="9144"/>
                  </a:lnTo>
                  <a:lnTo>
                    <a:pt x="3048" y="9144"/>
                  </a:lnTo>
                  <a:lnTo>
                    <a:pt x="9143" y="3048"/>
                  </a:lnTo>
                  <a:lnTo>
                    <a:pt x="85343" y="3048"/>
                  </a:lnTo>
                  <a:lnTo>
                    <a:pt x="85343" y="0"/>
                  </a:lnTo>
                  <a:close/>
                </a:path>
                <a:path w="85725" h="314325">
                  <a:moveTo>
                    <a:pt x="9143" y="304800"/>
                  </a:moveTo>
                  <a:lnTo>
                    <a:pt x="3048" y="304800"/>
                  </a:lnTo>
                  <a:lnTo>
                    <a:pt x="9143" y="307848"/>
                  </a:lnTo>
                  <a:lnTo>
                    <a:pt x="9143" y="304800"/>
                  </a:lnTo>
                  <a:close/>
                </a:path>
                <a:path w="85725" h="314325">
                  <a:moveTo>
                    <a:pt x="76200" y="304800"/>
                  </a:moveTo>
                  <a:lnTo>
                    <a:pt x="9143" y="304800"/>
                  </a:lnTo>
                  <a:lnTo>
                    <a:pt x="9143" y="307848"/>
                  </a:lnTo>
                  <a:lnTo>
                    <a:pt x="76200" y="307848"/>
                  </a:lnTo>
                  <a:lnTo>
                    <a:pt x="76200" y="304800"/>
                  </a:lnTo>
                  <a:close/>
                </a:path>
                <a:path w="85725" h="314325">
                  <a:moveTo>
                    <a:pt x="76200" y="3048"/>
                  </a:moveTo>
                  <a:lnTo>
                    <a:pt x="76200" y="307848"/>
                  </a:lnTo>
                  <a:lnTo>
                    <a:pt x="79248" y="304800"/>
                  </a:lnTo>
                  <a:lnTo>
                    <a:pt x="85343" y="304800"/>
                  </a:lnTo>
                  <a:lnTo>
                    <a:pt x="85343" y="9144"/>
                  </a:lnTo>
                  <a:lnTo>
                    <a:pt x="79248" y="9144"/>
                  </a:lnTo>
                  <a:lnTo>
                    <a:pt x="76200" y="3048"/>
                  </a:lnTo>
                  <a:close/>
                </a:path>
                <a:path w="85725" h="314325">
                  <a:moveTo>
                    <a:pt x="85343" y="304800"/>
                  </a:moveTo>
                  <a:lnTo>
                    <a:pt x="79248" y="304800"/>
                  </a:lnTo>
                  <a:lnTo>
                    <a:pt x="76200" y="307848"/>
                  </a:lnTo>
                  <a:lnTo>
                    <a:pt x="85343" y="307848"/>
                  </a:lnTo>
                  <a:lnTo>
                    <a:pt x="85343" y="304800"/>
                  </a:lnTo>
                  <a:close/>
                </a:path>
                <a:path w="85725" h="314325">
                  <a:moveTo>
                    <a:pt x="9143" y="3048"/>
                  </a:moveTo>
                  <a:lnTo>
                    <a:pt x="3048" y="9144"/>
                  </a:lnTo>
                  <a:lnTo>
                    <a:pt x="9143" y="9144"/>
                  </a:lnTo>
                  <a:lnTo>
                    <a:pt x="9143" y="3048"/>
                  </a:lnTo>
                  <a:close/>
                </a:path>
                <a:path w="85725" h="314325">
                  <a:moveTo>
                    <a:pt x="76200" y="3048"/>
                  </a:moveTo>
                  <a:lnTo>
                    <a:pt x="9143" y="3048"/>
                  </a:lnTo>
                  <a:lnTo>
                    <a:pt x="9143" y="9144"/>
                  </a:lnTo>
                  <a:lnTo>
                    <a:pt x="76200" y="9144"/>
                  </a:lnTo>
                  <a:lnTo>
                    <a:pt x="76200" y="3048"/>
                  </a:lnTo>
                  <a:close/>
                </a:path>
                <a:path w="85725" h="314325">
                  <a:moveTo>
                    <a:pt x="85343" y="3048"/>
                  </a:moveTo>
                  <a:lnTo>
                    <a:pt x="76200" y="3048"/>
                  </a:lnTo>
                  <a:lnTo>
                    <a:pt x="79248" y="9144"/>
                  </a:lnTo>
                  <a:lnTo>
                    <a:pt x="85343" y="9144"/>
                  </a:lnTo>
                  <a:lnTo>
                    <a:pt x="85343" y="3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2120900" y="6525578"/>
            <a:ext cx="101854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latin typeface="Arial MT"/>
                <a:cs typeface="Arial MT"/>
              </a:rPr>
              <a:t>First</a:t>
            </a:r>
            <a:r>
              <a:rPr sz="1800" spc="-11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pass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635500" y="6540818"/>
            <a:ext cx="134810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latin typeface="Arial MT"/>
                <a:cs typeface="Arial MT"/>
              </a:rPr>
              <a:t>Second</a:t>
            </a:r>
            <a:r>
              <a:rPr sz="1800" spc="-12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pass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421371" y="6540818"/>
            <a:ext cx="109410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latin typeface="Arial MT"/>
                <a:cs typeface="Arial MT"/>
              </a:rPr>
              <a:t>Third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pass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7732" y="569467"/>
            <a:ext cx="196786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i="1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600" i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22340" y="587755"/>
            <a:ext cx="20135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Project</a:t>
            </a:r>
            <a:r>
              <a:rPr sz="1600" b="1" i="1" spc="-25" dirty="0">
                <a:solidFill>
                  <a:srgbClr val="656599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Management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981200"/>
            <a:ext cx="8232648" cy="7924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862075"/>
            <a:ext cx="41001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Times New Roman"/>
                <a:cs typeface="Times New Roman"/>
              </a:rPr>
              <a:t>5.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Three-point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Technique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1800" b="0" spc="-10" dirty="0">
                <a:latin typeface="Arial MT"/>
                <a:cs typeface="Arial MT"/>
              </a:rPr>
              <a:t>PERT</a:t>
            </a:r>
            <a:r>
              <a:rPr sz="1800" b="0" spc="-15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Est</a:t>
            </a:r>
            <a:r>
              <a:rPr sz="2000" spc="-5" dirty="0">
                <a:latin typeface="Times New Roman"/>
                <a:cs typeface="Times New Roman"/>
              </a:rPr>
              <a:t>)*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4100" y="1166876"/>
            <a:ext cx="8411845" cy="3274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30860" indent="-344805">
              <a:lnSpc>
                <a:spcPct val="100000"/>
              </a:lnSpc>
              <a:spcBef>
                <a:spcPts val="100"/>
              </a:spcBef>
              <a:buChar char="•"/>
              <a:tabLst>
                <a:tab pos="356870" algn="l"/>
                <a:tab pos="357505" algn="l"/>
              </a:tabLst>
            </a:pP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variation </a:t>
            </a:r>
            <a:r>
              <a:rPr sz="1800" spc="-20" dirty="0">
                <a:latin typeface="Times New Roman"/>
                <a:cs typeface="Times New Roman"/>
              </a:rPr>
              <a:t>may </a:t>
            </a:r>
            <a:r>
              <a:rPr sz="1800" dirty="0">
                <a:latin typeface="Times New Roman"/>
                <a:cs typeface="Times New Roman"/>
              </a:rPr>
              <a:t>be </a:t>
            </a:r>
            <a:r>
              <a:rPr sz="1800" dirty="0">
                <a:solidFill>
                  <a:srgbClr val="FF3200"/>
                </a:solidFill>
                <a:latin typeface="Times New Roman"/>
                <a:cs typeface="Times New Roman"/>
              </a:rPr>
              <a:t>tightly grouped </a:t>
            </a:r>
            <a:r>
              <a:rPr sz="1800" dirty="0">
                <a:latin typeface="Times New Roman"/>
                <a:cs typeface="Times New Roman"/>
              </a:rPr>
              <a:t>around a 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central </a:t>
            </a: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value</a:t>
            </a:r>
            <a:r>
              <a:rPr sz="1800" spc="-5" dirty="0">
                <a:latin typeface="Times New Roman"/>
                <a:cs typeface="Times New Roman"/>
              </a:rPr>
              <a:t>, </a:t>
            </a:r>
            <a:r>
              <a:rPr sz="1800" dirty="0">
                <a:latin typeface="Times New Roman"/>
                <a:cs typeface="Times New Roman"/>
              </a:rPr>
              <a:t>or it might be </a:t>
            </a:r>
            <a:r>
              <a:rPr sz="1800" spc="-10" dirty="0">
                <a:solidFill>
                  <a:srgbClr val="FF3200"/>
                </a:solidFill>
                <a:latin typeface="Times New Roman"/>
                <a:cs typeface="Times New Roman"/>
              </a:rPr>
              <a:t>widely </a:t>
            </a:r>
            <a:r>
              <a:rPr sz="1800" spc="-434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3200"/>
                </a:solidFill>
                <a:latin typeface="Times New Roman"/>
                <a:cs typeface="Times New Roman"/>
              </a:rPr>
              <a:t>dispersed.</a:t>
            </a:r>
            <a:endParaRPr sz="180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1800" dirty="0">
                <a:latin typeface="Times New Roman"/>
                <a:cs typeface="Times New Roman"/>
              </a:rPr>
              <a:t>In the </a:t>
            </a: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first case</a:t>
            </a:r>
            <a:r>
              <a:rPr sz="1800" spc="-5" dirty="0">
                <a:latin typeface="Times New Roman"/>
                <a:cs typeface="Times New Roman"/>
              </a:rPr>
              <a:t>, </a:t>
            </a:r>
            <a:r>
              <a:rPr sz="1800" spc="-15" dirty="0">
                <a:latin typeface="Times New Roman"/>
                <a:cs typeface="Times New Roman"/>
              </a:rPr>
              <a:t>you </a:t>
            </a:r>
            <a:r>
              <a:rPr sz="1800" dirty="0">
                <a:latin typeface="Times New Roman"/>
                <a:cs typeface="Times New Roman"/>
              </a:rPr>
              <a:t>would have a </a:t>
            </a:r>
            <a:r>
              <a:rPr sz="1800" dirty="0">
                <a:solidFill>
                  <a:srgbClr val="FF3200"/>
                </a:solidFill>
                <a:latin typeface="Times New Roman"/>
                <a:cs typeface="Times New Roman"/>
              </a:rPr>
              <a:t>considerable amount of information </a:t>
            </a:r>
            <a:r>
              <a:rPr sz="1800" spc="-5" dirty="0">
                <a:latin typeface="Times New Roman"/>
                <a:cs typeface="Times New Roman"/>
              </a:rPr>
              <a:t>on that activities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duration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as compared to</a:t>
            </a:r>
            <a:r>
              <a:rPr sz="18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latter</a:t>
            </a:r>
            <a:r>
              <a:rPr sz="1800" spc="-10" dirty="0">
                <a:solidFill>
                  <a:srgbClr val="0000FF"/>
                </a:solidFill>
                <a:latin typeface="Times New Roman"/>
                <a:cs typeface="Times New Roman"/>
              </a:rPr>
              <a:t> case</a:t>
            </a:r>
            <a:r>
              <a:rPr sz="1800" spc="-10" dirty="0">
                <a:latin typeface="Times New Roman"/>
                <a:cs typeface="Times New Roman"/>
              </a:rPr>
              <a:t>,</a:t>
            </a:r>
            <a:r>
              <a:rPr sz="1800" dirty="0">
                <a:latin typeface="Times New Roman"/>
                <a:cs typeface="Times New Roman"/>
              </a:rPr>
              <a:t> where you would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have very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3200"/>
                </a:solidFill>
                <a:latin typeface="Times New Roman"/>
                <a:cs typeface="Times New Roman"/>
              </a:rPr>
              <a:t>litter or </a:t>
            </a:r>
            <a:r>
              <a:rPr sz="1800" spc="-5" dirty="0">
                <a:solidFill>
                  <a:srgbClr val="FF3200"/>
                </a:solidFill>
                <a:latin typeface="Times New Roman"/>
                <a:cs typeface="Times New Roman"/>
              </a:rPr>
              <a:t>none</a:t>
            </a:r>
            <a:r>
              <a:rPr sz="1800" spc="-5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1800" spc="-65" dirty="0">
                <a:latin typeface="Times New Roman"/>
                <a:cs typeface="Times New Roman"/>
              </a:rPr>
              <a:t>You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could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make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3200"/>
                </a:solidFill>
                <a:latin typeface="Times New Roman"/>
                <a:cs typeface="Times New Roman"/>
              </a:rPr>
              <a:t>probabilistic</a:t>
            </a:r>
            <a:r>
              <a:rPr sz="1800" spc="-1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3200"/>
                </a:solidFill>
                <a:latin typeface="Times New Roman"/>
                <a:cs typeface="Times New Roman"/>
              </a:rPr>
              <a:t>statement</a:t>
            </a:r>
            <a:r>
              <a:rPr sz="1800" spc="3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about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their likelihood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any </a:t>
            </a:r>
            <a:r>
              <a:rPr sz="1800" spc="-10" dirty="0">
                <a:solidFill>
                  <a:srgbClr val="0000FF"/>
                </a:solidFill>
                <a:latin typeface="Times New Roman"/>
                <a:cs typeface="Times New Roman"/>
              </a:rPr>
              <a:t>case</a:t>
            </a:r>
            <a:r>
              <a:rPr sz="1800" spc="-1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1800" spc="-65" dirty="0">
                <a:latin typeface="Times New Roman"/>
                <a:cs typeface="Times New Roman"/>
              </a:rPr>
              <a:t>You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need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three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estimates</a:t>
            </a:r>
            <a:r>
              <a:rPr sz="1800" spc="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of activity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duration: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3200"/>
                </a:solidFill>
                <a:latin typeface="Times New Roman"/>
                <a:cs typeface="Times New Roman"/>
              </a:rPr>
              <a:t>optimistic</a:t>
            </a:r>
            <a:r>
              <a:rPr sz="1800" spc="-5" dirty="0">
                <a:latin typeface="Times New Roman"/>
                <a:cs typeface="Times New Roman"/>
              </a:rPr>
              <a:t>,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3200"/>
                </a:solidFill>
                <a:latin typeface="Times New Roman"/>
                <a:cs typeface="Times New Roman"/>
              </a:rPr>
              <a:t>pessimistic</a:t>
            </a:r>
            <a:r>
              <a:rPr sz="1800" spc="-5" dirty="0">
                <a:latin typeface="Times New Roman"/>
                <a:cs typeface="Times New Roman"/>
              </a:rPr>
              <a:t>,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3200"/>
                </a:solidFill>
                <a:latin typeface="Times New Roman"/>
                <a:cs typeface="Times New Roman"/>
              </a:rPr>
              <a:t>most</a:t>
            </a:r>
            <a:r>
              <a:rPr sz="180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FF3200"/>
                </a:solidFill>
                <a:latin typeface="Times New Roman"/>
                <a:cs typeface="Times New Roman"/>
              </a:rPr>
              <a:t>likely</a:t>
            </a:r>
            <a:r>
              <a:rPr sz="1800" spc="-3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356870" marR="266065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1800" spc="-5" dirty="0">
                <a:solidFill>
                  <a:srgbClr val="FF3200"/>
                </a:solidFill>
                <a:latin typeface="Times New Roman"/>
                <a:cs typeface="Times New Roman"/>
              </a:rPr>
              <a:t>Optimistic </a:t>
            </a:r>
            <a:r>
              <a:rPr sz="1800" spc="-10" dirty="0">
                <a:latin typeface="Times New Roman"/>
                <a:cs typeface="Times New Roman"/>
              </a:rPr>
              <a:t>time </a:t>
            </a:r>
            <a:r>
              <a:rPr sz="1800" dirty="0">
                <a:latin typeface="Times New Roman"/>
                <a:cs typeface="Times New Roman"/>
              </a:rPr>
              <a:t>as the 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shortest duration </a:t>
            </a:r>
            <a:r>
              <a:rPr sz="1800" spc="-5" dirty="0">
                <a:latin typeface="Times New Roman"/>
                <a:cs typeface="Times New Roman"/>
              </a:rPr>
              <a:t>(one has had or </a:t>
            </a:r>
            <a:r>
              <a:rPr sz="1800" dirty="0">
                <a:latin typeface="Times New Roman"/>
                <a:cs typeface="Times New Roman"/>
              </a:rPr>
              <a:t>might expect to experience if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every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thing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happens as expected</a:t>
            </a:r>
            <a:r>
              <a:rPr sz="1800" spc="-5" dirty="0">
                <a:latin typeface="Times New Roman"/>
                <a:cs typeface="Times New Roman"/>
              </a:rPr>
              <a:t>);</a:t>
            </a:r>
            <a:endParaRPr sz="1800">
              <a:latin typeface="Times New Roman"/>
              <a:cs typeface="Times New Roman"/>
            </a:endParaRPr>
          </a:p>
          <a:p>
            <a:pPr marL="356870" marR="5588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1800" spc="-5" dirty="0">
                <a:solidFill>
                  <a:srgbClr val="FF3200"/>
                </a:solidFill>
                <a:latin typeface="Times New Roman"/>
                <a:cs typeface="Times New Roman"/>
              </a:rPr>
              <a:t>Pessimistic</a:t>
            </a:r>
            <a:r>
              <a:rPr sz="1800" spc="-3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time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duration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would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experienced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(or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been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experienced)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if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everything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could</a:t>
            </a:r>
            <a:r>
              <a:rPr sz="1800" spc="-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go</a:t>
            </a: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 wrong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 did</a:t>
            </a: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go wrong</a:t>
            </a: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and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yet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activity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was completed.</a:t>
            </a:r>
            <a:endParaRPr sz="1800">
              <a:latin typeface="Times New Roman"/>
              <a:cs typeface="Times New Roman"/>
            </a:endParaRPr>
          </a:p>
          <a:p>
            <a:pPr marL="356870" indent="-344805">
              <a:lnSpc>
                <a:spcPts val="1989"/>
              </a:lnSpc>
              <a:buChar char="•"/>
              <a:tabLst>
                <a:tab pos="356870" algn="l"/>
                <a:tab pos="357505" algn="l"/>
              </a:tabLst>
            </a:pPr>
            <a:r>
              <a:rPr sz="1800" spc="-20" dirty="0">
                <a:latin typeface="Times New Roman"/>
                <a:cs typeface="Times New Roman"/>
              </a:rPr>
              <a:t>Finally,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3200"/>
                </a:solidFill>
                <a:latin typeface="Times New Roman"/>
                <a:cs typeface="Times New Roman"/>
              </a:rPr>
              <a:t>most</a:t>
            </a:r>
            <a:r>
              <a:rPr sz="1800" spc="-1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3200"/>
                </a:solidFill>
                <a:latin typeface="Times New Roman"/>
                <a:cs typeface="Times New Roman"/>
              </a:rPr>
              <a:t>likely</a:t>
            </a:r>
            <a:r>
              <a:rPr sz="1800" spc="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time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that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time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usually</a:t>
            </a:r>
            <a:r>
              <a:rPr sz="1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experienced</a:t>
            </a:r>
            <a:r>
              <a:rPr sz="1800" spc="-5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R="874394" algn="ctr">
              <a:lnSpc>
                <a:spcPts val="1989"/>
              </a:lnSpc>
              <a:tabLst>
                <a:tab pos="369570" algn="l"/>
              </a:tabLst>
            </a:pP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O:	Optimistic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00164" y="4294123"/>
            <a:ext cx="15887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4845" algn="l"/>
              </a:tabLst>
            </a:pPr>
            <a:r>
              <a:rPr sz="1800" spc="5" dirty="0">
                <a:latin typeface="Arial MT"/>
                <a:cs typeface="Arial MT"/>
              </a:rPr>
              <a:t>Es</a:t>
            </a:r>
            <a:r>
              <a:rPr sz="1800" dirty="0">
                <a:latin typeface="Arial MT"/>
                <a:cs typeface="Arial MT"/>
              </a:rPr>
              <a:t>t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	</a:t>
            </a: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O+4M+P</a:t>
            </a:r>
            <a:endParaRPr sz="1800">
              <a:latin typeface="Arial MT"/>
              <a:cs typeface="Arial MT"/>
            </a:endParaRPr>
          </a:p>
          <a:p>
            <a:pPr marL="380365" algn="ctr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6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4100" y="4416044"/>
            <a:ext cx="4645660" cy="969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5940" marR="5080">
              <a:lnSpc>
                <a:spcPct val="100000"/>
              </a:lnSpc>
              <a:spcBef>
                <a:spcPts val="100"/>
              </a:spcBef>
              <a:tabLst>
                <a:tab pos="3456940" algn="l"/>
                <a:tab pos="3484245" algn="l"/>
              </a:tabLst>
            </a:pPr>
            <a:r>
              <a:rPr sz="1800" dirty="0">
                <a:latin typeface="Arial MT"/>
                <a:cs typeface="Arial MT"/>
              </a:rPr>
              <a:t>P:		Pessimistic 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M:	Most</a:t>
            </a:r>
            <a:r>
              <a:rPr sz="1800" spc="-7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Likely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000" b="1" spc="-10" dirty="0">
                <a:latin typeface="Arial"/>
                <a:cs typeface="Arial"/>
              </a:rPr>
              <a:t>6.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Wide-Band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Delphi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20" dirty="0">
                <a:latin typeface="Arial"/>
                <a:cs typeface="Arial"/>
              </a:rPr>
              <a:t>Technique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4100" y="5360923"/>
            <a:ext cx="82054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Char char="•"/>
              <a:tabLst>
                <a:tab pos="356870" algn="l"/>
                <a:tab pos="357505" algn="l"/>
              </a:tabLst>
            </a:pP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Combining</a:t>
            </a:r>
            <a:r>
              <a:rPr sz="1800" spc="-8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Delphi</a:t>
            </a:r>
            <a:r>
              <a:rPr sz="1800" spc="-5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three-point</a:t>
            </a:r>
            <a:r>
              <a:rPr sz="1800" spc="-35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methods</a:t>
            </a:r>
            <a:r>
              <a:rPr sz="1800" spc="-55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results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dirty="0">
                <a:latin typeface="Arial MT"/>
                <a:cs typeface="Arial MT"/>
              </a:rPr>
              <a:t> the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wideband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Delphi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technique.</a:t>
            </a:r>
            <a:endParaRPr sz="1800">
              <a:latin typeface="Arial MT"/>
              <a:cs typeface="Arial MT"/>
            </a:endParaRPr>
          </a:p>
          <a:p>
            <a:pPr marL="356870" marR="6731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1800" spc="-5" dirty="0">
                <a:latin typeface="Arial MT"/>
                <a:cs typeface="Arial MT"/>
              </a:rPr>
              <a:t>It involves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panel</a:t>
            </a:r>
            <a:r>
              <a:rPr sz="1800" dirty="0">
                <a:latin typeface="Arial MT"/>
                <a:cs typeface="Arial MT"/>
              </a:rPr>
              <a:t>, </a:t>
            </a:r>
            <a:r>
              <a:rPr sz="1800" spc="-5" dirty="0">
                <a:latin typeface="Arial MT"/>
                <a:cs typeface="Arial MT"/>
              </a:rPr>
              <a:t>as in the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Delphi technique</a:t>
            </a:r>
            <a:r>
              <a:rPr sz="1800" dirty="0">
                <a:latin typeface="Arial MT"/>
                <a:cs typeface="Arial MT"/>
              </a:rPr>
              <a:t>. Members </a:t>
            </a:r>
            <a:r>
              <a:rPr sz="1800" spc="-5" dirty="0">
                <a:latin typeface="Arial MT"/>
                <a:cs typeface="Arial MT"/>
              </a:rPr>
              <a:t>are asked, at </a:t>
            </a:r>
            <a:r>
              <a:rPr sz="1800" spc="5" dirty="0">
                <a:solidFill>
                  <a:srgbClr val="0000FF"/>
                </a:solidFill>
                <a:latin typeface="Arial MT"/>
                <a:cs typeface="Arial MT"/>
              </a:rPr>
              <a:t>each </a:t>
            </a:r>
            <a:r>
              <a:rPr sz="1800" spc="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iteration,</a:t>
            </a:r>
            <a:r>
              <a:rPr sz="1800" spc="-9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give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their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FF3200"/>
                </a:solidFill>
                <a:latin typeface="Arial MT"/>
                <a:cs typeface="Arial MT"/>
              </a:rPr>
              <a:t>optimistic</a:t>
            </a:r>
            <a:r>
              <a:rPr sz="1800" spc="5" dirty="0">
                <a:latin typeface="Arial MT"/>
                <a:cs typeface="Arial MT"/>
              </a:rPr>
              <a:t>,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FF3200"/>
                </a:solidFill>
                <a:latin typeface="Arial MT"/>
                <a:cs typeface="Arial MT"/>
              </a:rPr>
              <a:t>pessimistic</a:t>
            </a:r>
            <a:r>
              <a:rPr sz="1800" spc="5" dirty="0">
                <a:latin typeface="Arial MT"/>
                <a:cs typeface="Arial MT"/>
              </a:rPr>
              <a:t>,</a:t>
            </a:r>
            <a:r>
              <a:rPr sz="1800" spc="-1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most</a:t>
            </a:r>
            <a:r>
              <a:rPr sz="1800" spc="-30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likely</a:t>
            </a:r>
            <a:r>
              <a:rPr sz="1800" spc="-30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estimates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98524" y="6479858"/>
            <a:ext cx="309435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latin typeface="Arial MT"/>
                <a:cs typeface="Arial MT"/>
              </a:rPr>
              <a:t>duration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chosen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activity.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9339" y="1453388"/>
            <a:ext cx="8404860" cy="5057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Moving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from </a:t>
            </a:r>
            <a:r>
              <a:rPr sz="2400" b="1" dirty="0">
                <a:solidFill>
                  <a:srgbClr val="FF3200"/>
                </a:solidFill>
                <a:latin typeface="Arial"/>
                <a:cs typeface="Arial"/>
              </a:rPr>
              <a:t>Logical</a:t>
            </a:r>
            <a:r>
              <a:rPr sz="2400" b="1" spc="-55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to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3200"/>
                </a:solidFill>
                <a:latin typeface="Arial"/>
                <a:cs typeface="Arial"/>
              </a:rPr>
              <a:t>Physical</a:t>
            </a:r>
            <a:r>
              <a:rPr sz="2400" b="1" spc="-5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400" b="1" spc="10" dirty="0">
                <a:solidFill>
                  <a:srgbClr val="FF3200"/>
                </a:solidFill>
                <a:latin typeface="Arial"/>
                <a:cs typeface="Arial"/>
              </a:rPr>
              <a:t>network</a:t>
            </a:r>
            <a:r>
              <a:rPr sz="2400" b="1" spc="-8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3200"/>
                </a:solidFill>
                <a:latin typeface="Arial"/>
                <a:cs typeface="Arial"/>
              </a:rPr>
              <a:t>model:</a:t>
            </a:r>
            <a:endParaRPr sz="2400">
              <a:latin typeface="Arial"/>
              <a:cs typeface="Arial"/>
            </a:endParaRPr>
          </a:p>
          <a:p>
            <a:pPr marL="356870" marR="1004569" indent="-344805">
              <a:lnSpc>
                <a:spcPct val="100000"/>
              </a:lnSpc>
              <a:spcBef>
                <a:spcPts val="25"/>
              </a:spcBef>
              <a:buChar char="•"/>
              <a:tabLst>
                <a:tab pos="356870" algn="l"/>
                <a:tab pos="357505" algn="l"/>
              </a:tabLst>
            </a:pPr>
            <a:r>
              <a:rPr sz="1800" spc="-5" dirty="0">
                <a:latin typeface="Arial MT"/>
                <a:cs typeface="Arial MT"/>
              </a:rPr>
              <a:t>we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now ready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start thinking</a:t>
            </a:r>
            <a:r>
              <a:rPr sz="1800" spc="-6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about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when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each activity</a:t>
            </a:r>
            <a:r>
              <a:rPr sz="18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should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be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undertaken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Physically</a:t>
            </a:r>
            <a:r>
              <a:rPr sz="1800" dirty="0">
                <a:latin typeface="Arial MT"/>
                <a:cs typeface="Arial MT"/>
              </a:rPr>
              <a:t>).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•"/>
            </a:pPr>
            <a:endParaRPr sz="2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CPM</a:t>
            </a:r>
            <a:endParaRPr sz="2400">
              <a:latin typeface="Arial"/>
              <a:cs typeface="Arial"/>
            </a:endParaRPr>
          </a:p>
          <a:p>
            <a:pPr marL="356870" marR="711835" indent="-344805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Arial MT"/>
                <a:cs typeface="Arial MT"/>
              </a:rPr>
              <a:t>project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network analysis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technique</a:t>
            </a:r>
            <a:r>
              <a:rPr sz="1800" spc="-6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predict</a:t>
            </a:r>
            <a:r>
              <a:rPr sz="1800" spc="-35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total project</a:t>
            </a:r>
            <a:r>
              <a:rPr sz="1800" spc="-40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Duration</a:t>
            </a:r>
            <a:r>
              <a:rPr sz="1800" spc="-35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and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concerned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with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two primary objectives</a:t>
            </a:r>
            <a:r>
              <a:rPr sz="1800" dirty="0">
                <a:latin typeface="Arial MT"/>
                <a:cs typeface="Arial MT"/>
              </a:rPr>
              <a:t>:</a:t>
            </a:r>
            <a:endParaRPr sz="1800">
              <a:latin typeface="Arial MT"/>
              <a:cs typeface="Arial MT"/>
            </a:endParaRPr>
          </a:p>
          <a:p>
            <a:pPr marL="356870" marR="260985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Planning</a:t>
            </a:r>
            <a:r>
              <a:rPr sz="1800" spc="-6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project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such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 way that it is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completed</a:t>
            </a:r>
            <a:r>
              <a:rPr sz="1800" spc="-8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as</a:t>
            </a:r>
            <a:r>
              <a:rPr sz="18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quickly</a:t>
            </a:r>
            <a:r>
              <a:rPr sz="18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as</a:t>
            </a:r>
            <a:r>
              <a:rPr sz="1800" spc="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0000FF"/>
                </a:solidFill>
                <a:latin typeface="Arial MT"/>
                <a:cs typeface="Arial MT"/>
              </a:rPr>
              <a:t>possible</a:t>
            </a:r>
            <a:r>
              <a:rPr sz="1800" spc="5" dirty="0">
                <a:latin typeface="Arial MT"/>
                <a:cs typeface="Arial MT"/>
              </a:rPr>
              <a:t>;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and</a:t>
            </a:r>
            <a:endParaRPr sz="1800">
              <a:latin typeface="Arial MT"/>
              <a:cs typeface="Arial MT"/>
            </a:endParaRPr>
          </a:p>
          <a:p>
            <a:pPr marL="356870" marR="104775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Identifying</a:t>
            </a:r>
            <a:r>
              <a:rPr sz="1800" spc="-7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those</a:t>
            </a:r>
            <a:r>
              <a:rPr sz="18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activities</a:t>
            </a:r>
            <a:r>
              <a:rPr sz="1800" spc="-5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where a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delay in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their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execution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likely to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affect</a:t>
            </a:r>
            <a:r>
              <a:rPr sz="1800" spc="-40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the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3200"/>
                </a:solidFill>
                <a:latin typeface="Arial MT"/>
                <a:cs typeface="Arial MT"/>
              </a:rPr>
              <a:t>overal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l </a:t>
            </a:r>
            <a:r>
              <a:rPr sz="1800" spc="-5" dirty="0">
                <a:solidFill>
                  <a:srgbClr val="FF3200"/>
                </a:solidFill>
                <a:latin typeface="Arial MT"/>
                <a:cs typeface="Arial MT"/>
              </a:rPr>
              <a:t>en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d </a:t>
            </a:r>
            <a:r>
              <a:rPr sz="1800" spc="-5" dirty="0">
                <a:solidFill>
                  <a:srgbClr val="FF3200"/>
                </a:solidFill>
                <a:latin typeface="Arial MT"/>
                <a:cs typeface="Arial MT"/>
              </a:rPr>
              <a:t>dat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e</a:t>
            </a:r>
            <a:r>
              <a:rPr sz="1800" spc="-40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project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or</a:t>
            </a:r>
            <a:r>
              <a:rPr sz="1800" spc="5" dirty="0">
                <a:latin typeface="Arial MT"/>
                <a:cs typeface="Arial MT"/>
              </a:rPr>
              <a:t> ‘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later</a:t>
            </a:r>
            <a:r>
              <a:rPr sz="18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0000FF"/>
                </a:solidFill>
                <a:latin typeface="Arial MT"/>
                <a:cs typeface="Arial MT"/>
              </a:rPr>
              <a:t>activities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’</a:t>
            </a:r>
            <a:r>
              <a:rPr sz="1800" spc="-1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10" dirty="0">
                <a:solidFill>
                  <a:srgbClr val="0000FF"/>
                </a:solidFill>
                <a:latin typeface="Arial MT"/>
                <a:cs typeface="Arial MT"/>
              </a:rPr>
              <a:t>s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tart</a:t>
            </a:r>
            <a:r>
              <a:rPr sz="18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date</a:t>
            </a:r>
            <a:r>
              <a:rPr sz="1800" spc="10" dirty="0">
                <a:solidFill>
                  <a:srgbClr val="0000FF"/>
                </a:solidFill>
                <a:latin typeface="Arial MT"/>
                <a:cs typeface="Arial MT"/>
              </a:rPr>
              <a:t>s</a:t>
            </a:r>
            <a:r>
              <a:rPr sz="1800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1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Net</a:t>
            </a:r>
            <a:r>
              <a:rPr sz="2400" b="1" spc="50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ork</a:t>
            </a:r>
            <a:r>
              <a:rPr sz="2400" b="1" spc="-1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8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400" b="1" spc="15" dirty="0">
                <a:solidFill>
                  <a:srgbClr val="0000FF"/>
                </a:solidFill>
                <a:latin typeface="Arial"/>
                <a:cs typeface="Arial"/>
              </a:rPr>
              <a:t>al</a:t>
            </a:r>
            <a:r>
              <a:rPr sz="2400" b="1" spc="-65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2400" b="1" spc="5" dirty="0">
                <a:solidFill>
                  <a:srgbClr val="0000FF"/>
                </a:solidFill>
                <a:latin typeface="Arial"/>
                <a:cs typeface="Arial"/>
              </a:rPr>
              <a:t>sis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:</a:t>
            </a:r>
            <a:r>
              <a:rPr sz="2400" b="1" spc="-1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The </a:t>
            </a:r>
            <a:r>
              <a:rPr sz="1800" spc="-5" dirty="0">
                <a:latin typeface="Arial MT"/>
                <a:cs typeface="Arial MT"/>
              </a:rPr>
              <a:t>networ</a:t>
            </a:r>
            <a:r>
              <a:rPr sz="1800" dirty="0">
                <a:latin typeface="Arial MT"/>
                <a:cs typeface="Arial MT"/>
              </a:rPr>
              <a:t>k</a:t>
            </a:r>
            <a:r>
              <a:rPr sz="1800" spc="-5" dirty="0">
                <a:latin typeface="Arial MT"/>
                <a:cs typeface="Arial MT"/>
              </a:rPr>
              <a:t> i</a:t>
            </a:r>
            <a:r>
              <a:rPr sz="1800" dirty="0">
                <a:latin typeface="Arial MT"/>
                <a:cs typeface="Arial MT"/>
              </a:rPr>
              <a:t>s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then </a:t>
            </a:r>
            <a:r>
              <a:rPr sz="1800" spc="-5" dirty="0">
                <a:latin typeface="Arial MT"/>
                <a:cs typeface="Arial MT"/>
              </a:rPr>
              <a:t>analyze</a:t>
            </a:r>
            <a:r>
              <a:rPr sz="1800" dirty="0">
                <a:latin typeface="Arial MT"/>
                <a:cs typeface="Arial MT"/>
              </a:rPr>
              <a:t>d</a:t>
            </a:r>
            <a:r>
              <a:rPr sz="1800" spc="-5" dirty="0">
                <a:latin typeface="Arial MT"/>
                <a:cs typeface="Arial MT"/>
              </a:rPr>
              <a:t> b</a:t>
            </a:r>
            <a:r>
              <a:rPr sz="1800" dirty="0">
                <a:latin typeface="Arial MT"/>
                <a:cs typeface="Arial MT"/>
              </a:rPr>
              <a:t>y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carrying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ou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t</a:t>
            </a:r>
            <a:r>
              <a:rPr sz="1800" dirty="0">
                <a:latin typeface="Arial MT"/>
                <a:cs typeface="Arial MT"/>
              </a:rPr>
              <a:t>:</a:t>
            </a:r>
            <a:endParaRPr sz="1800">
              <a:latin typeface="Arial MT"/>
              <a:cs typeface="Arial MT"/>
            </a:endParaRPr>
          </a:p>
          <a:p>
            <a:pPr marL="356870" marR="5080" indent="-344805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forward</a:t>
            </a:r>
            <a:r>
              <a:rPr sz="1800" b="1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pass</a:t>
            </a:r>
            <a:r>
              <a:rPr sz="1800" dirty="0">
                <a:latin typeface="Arial MT"/>
                <a:cs typeface="Arial MT"/>
              </a:rPr>
              <a:t>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calculate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earliest</a:t>
            </a:r>
            <a:r>
              <a:rPr sz="1800" spc="-25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dates</a:t>
            </a:r>
            <a:r>
              <a:rPr sz="1800" spc="-30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which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activities</a:t>
            </a:r>
            <a:r>
              <a:rPr sz="1800" spc="-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may</a:t>
            </a:r>
            <a:r>
              <a:rPr sz="1800" spc="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0000FF"/>
                </a:solidFill>
                <a:latin typeface="Arial MT"/>
                <a:cs typeface="Arial MT"/>
              </a:rPr>
              <a:t>commence </a:t>
            </a:r>
            <a:r>
              <a:rPr sz="1800" spc="-484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project</a:t>
            </a:r>
            <a:r>
              <a:rPr sz="18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be</a:t>
            </a:r>
            <a:r>
              <a:rPr sz="1800" spc="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completed</a:t>
            </a:r>
            <a:r>
              <a:rPr sz="1800" dirty="0">
                <a:latin typeface="Arial MT"/>
                <a:cs typeface="Arial MT"/>
              </a:rPr>
              <a:t>,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 a</a:t>
            </a:r>
            <a:endParaRPr sz="1800">
              <a:latin typeface="Arial MT"/>
              <a:cs typeface="Arial MT"/>
            </a:endParaRPr>
          </a:p>
          <a:p>
            <a:pPr marL="356870" marR="184785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backward</a:t>
            </a:r>
            <a:r>
              <a:rPr sz="1800" b="1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pass</a:t>
            </a:r>
            <a:r>
              <a:rPr sz="1800" dirty="0">
                <a:latin typeface="Arial MT"/>
                <a:cs typeface="Arial MT"/>
              </a:rPr>
              <a:t>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calculate</a:t>
            </a:r>
            <a:r>
              <a:rPr sz="1800" spc="-9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latest</a:t>
            </a:r>
            <a:r>
              <a:rPr sz="1800" spc="-35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start dates</a:t>
            </a:r>
            <a:r>
              <a:rPr sz="1800" spc="-35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activities</a:t>
            </a:r>
            <a:r>
              <a:rPr sz="18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0000FF"/>
                </a:solidFill>
                <a:latin typeface="Arial MT"/>
                <a:cs typeface="Arial MT"/>
              </a:rPr>
              <a:t>critical </a:t>
            </a:r>
            <a:r>
              <a:rPr sz="1800" spc="-484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0000FF"/>
                </a:solidFill>
                <a:latin typeface="Arial MT"/>
                <a:cs typeface="Arial MT"/>
              </a:rPr>
              <a:t>path.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0339" y="709675"/>
            <a:ext cx="714311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0" spc="-10" dirty="0">
                <a:latin typeface="Arial MT"/>
                <a:cs typeface="Arial MT"/>
              </a:rPr>
              <a:t>Schedule development</a:t>
            </a:r>
            <a:r>
              <a:rPr sz="2900" b="0" spc="45" dirty="0">
                <a:latin typeface="Arial MT"/>
                <a:cs typeface="Arial MT"/>
              </a:rPr>
              <a:t> </a:t>
            </a:r>
            <a:r>
              <a:rPr sz="2900" spc="5" dirty="0"/>
              <a:t>:</a:t>
            </a:r>
            <a:r>
              <a:rPr sz="2100" b="0" spc="5" dirty="0">
                <a:latin typeface="Arial MT"/>
                <a:cs typeface="Arial MT"/>
              </a:rPr>
              <a:t>Adding</a:t>
            </a:r>
            <a:r>
              <a:rPr sz="2100" b="0" spc="-105" dirty="0">
                <a:latin typeface="Arial MT"/>
                <a:cs typeface="Arial MT"/>
              </a:rPr>
              <a:t> </a:t>
            </a:r>
            <a:r>
              <a:rPr sz="2100" b="0" dirty="0">
                <a:latin typeface="Arial MT"/>
                <a:cs typeface="Arial MT"/>
              </a:rPr>
              <a:t>the time dimension</a:t>
            </a:r>
            <a:endParaRPr sz="2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8539" y="645667"/>
            <a:ext cx="464058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5" dirty="0"/>
              <a:t>Constructing</a:t>
            </a:r>
            <a:r>
              <a:rPr sz="2800" spc="-15" dirty="0"/>
              <a:t> </a:t>
            </a:r>
            <a:r>
              <a:rPr sz="2800" dirty="0"/>
              <a:t>CPM</a:t>
            </a:r>
            <a:r>
              <a:rPr sz="2800" spc="-15" dirty="0"/>
              <a:t> </a:t>
            </a:r>
            <a:r>
              <a:rPr sz="2800" spc="10" dirty="0"/>
              <a:t>Network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292352" y="2892551"/>
            <a:ext cx="2066925" cy="1990725"/>
          </a:xfrm>
          <a:custGeom>
            <a:avLst/>
            <a:gdLst/>
            <a:ahLst/>
            <a:cxnLst/>
            <a:rect l="l" t="t" r="r" b="b"/>
            <a:pathLst>
              <a:path w="2066925" h="1990725">
                <a:moveTo>
                  <a:pt x="1085087" y="0"/>
                </a:moveTo>
                <a:lnTo>
                  <a:pt x="978408" y="0"/>
                </a:lnTo>
                <a:lnTo>
                  <a:pt x="874775" y="12192"/>
                </a:lnTo>
                <a:lnTo>
                  <a:pt x="826008" y="21336"/>
                </a:lnTo>
                <a:lnTo>
                  <a:pt x="774191" y="30480"/>
                </a:lnTo>
                <a:lnTo>
                  <a:pt x="676655" y="60960"/>
                </a:lnTo>
                <a:lnTo>
                  <a:pt x="585216" y="97536"/>
                </a:lnTo>
                <a:lnTo>
                  <a:pt x="539496" y="118872"/>
                </a:lnTo>
                <a:lnTo>
                  <a:pt x="496823" y="143256"/>
                </a:lnTo>
                <a:lnTo>
                  <a:pt x="454152" y="170687"/>
                </a:lnTo>
                <a:lnTo>
                  <a:pt x="414528" y="198120"/>
                </a:lnTo>
                <a:lnTo>
                  <a:pt x="374903" y="228600"/>
                </a:lnTo>
                <a:lnTo>
                  <a:pt x="338328" y="259080"/>
                </a:lnTo>
                <a:lnTo>
                  <a:pt x="301751" y="292608"/>
                </a:lnTo>
                <a:lnTo>
                  <a:pt x="268223" y="326136"/>
                </a:lnTo>
                <a:lnTo>
                  <a:pt x="234695" y="362712"/>
                </a:lnTo>
                <a:lnTo>
                  <a:pt x="204215" y="399288"/>
                </a:lnTo>
                <a:lnTo>
                  <a:pt x="149351" y="478536"/>
                </a:lnTo>
                <a:lnTo>
                  <a:pt x="100584" y="563880"/>
                </a:lnTo>
                <a:lnTo>
                  <a:pt x="82295" y="606551"/>
                </a:lnTo>
                <a:lnTo>
                  <a:pt x="60959" y="652272"/>
                </a:lnTo>
                <a:lnTo>
                  <a:pt x="45719" y="697992"/>
                </a:lnTo>
                <a:lnTo>
                  <a:pt x="21335" y="795527"/>
                </a:lnTo>
                <a:lnTo>
                  <a:pt x="12191" y="844296"/>
                </a:lnTo>
                <a:lnTo>
                  <a:pt x="6095" y="893063"/>
                </a:lnTo>
                <a:lnTo>
                  <a:pt x="0" y="944880"/>
                </a:lnTo>
                <a:lnTo>
                  <a:pt x="0" y="1045463"/>
                </a:lnTo>
                <a:lnTo>
                  <a:pt x="6095" y="1097280"/>
                </a:lnTo>
                <a:lnTo>
                  <a:pt x="12191" y="1146048"/>
                </a:lnTo>
                <a:lnTo>
                  <a:pt x="21335" y="1194815"/>
                </a:lnTo>
                <a:lnTo>
                  <a:pt x="45719" y="1292352"/>
                </a:lnTo>
                <a:lnTo>
                  <a:pt x="82295" y="1383792"/>
                </a:lnTo>
                <a:lnTo>
                  <a:pt x="100584" y="1426464"/>
                </a:lnTo>
                <a:lnTo>
                  <a:pt x="149351" y="1511808"/>
                </a:lnTo>
                <a:lnTo>
                  <a:pt x="204215" y="1591056"/>
                </a:lnTo>
                <a:lnTo>
                  <a:pt x="234695" y="1627632"/>
                </a:lnTo>
                <a:lnTo>
                  <a:pt x="268223" y="1664208"/>
                </a:lnTo>
                <a:lnTo>
                  <a:pt x="301751" y="1697736"/>
                </a:lnTo>
                <a:lnTo>
                  <a:pt x="374903" y="1764792"/>
                </a:lnTo>
                <a:lnTo>
                  <a:pt x="454152" y="1819656"/>
                </a:lnTo>
                <a:lnTo>
                  <a:pt x="496823" y="1847088"/>
                </a:lnTo>
                <a:lnTo>
                  <a:pt x="539496" y="1871472"/>
                </a:lnTo>
                <a:lnTo>
                  <a:pt x="585216" y="1892808"/>
                </a:lnTo>
                <a:lnTo>
                  <a:pt x="676655" y="1929384"/>
                </a:lnTo>
                <a:lnTo>
                  <a:pt x="774191" y="1959864"/>
                </a:lnTo>
                <a:lnTo>
                  <a:pt x="826008" y="1969008"/>
                </a:lnTo>
                <a:lnTo>
                  <a:pt x="874775" y="1978152"/>
                </a:lnTo>
                <a:lnTo>
                  <a:pt x="981455" y="1990344"/>
                </a:lnTo>
                <a:lnTo>
                  <a:pt x="1085087" y="1990344"/>
                </a:lnTo>
                <a:lnTo>
                  <a:pt x="1165860" y="1981200"/>
                </a:lnTo>
                <a:lnTo>
                  <a:pt x="1033272" y="1981200"/>
                </a:lnTo>
                <a:lnTo>
                  <a:pt x="929640" y="1975104"/>
                </a:lnTo>
                <a:lnTo>
                  <a:pt x="877823" y="1969008"/>
                </a:lnTo>
                <a:lnTo>
                  <a:pt x="826008" y="1959864"/>
                </a:lnTo>
                <a:lnTo>
                  <a:pt x="777240" y="1950720"/>
                </a:lnTo>
                <a:lnTo>
                  <a:pt x="679704" y="1920240"/>
                </a:lnTo>
                <a:lnTo>
                  <a:pt x="588264" y="1883664"/>
                </a:lnTo>
                <a:lnTo>
                  <a:pt x="545591" y="1862328"/>
                </a:lnTo>
                <a:lnTo>
                  <a:pt x="460247" y="1813560"/>
                </a:lnTo>
                <a:lnTo>
                  <a:pt x="420623" y="1786128"/>
                </a:lnTo>
                <a:lnTo>
                  <a:pt x="380999" y="1755648"/>
                </a:lnTo>
                <a:lnTo>
                  <a:pt x="344423" y="1725168"/>
                </a:lnTo>
                <a:lnTo>
                  <a:pt x="307847" y="1691640"/>
                </a:lnTo>
                <a:lnTo>
                  <a:pt x="274319" y="1658112"/>
                </a:lnTo>
                <a:lnTo>
                  <a:pt x="213359" y="1584960"/>
                </a:lnTo>
                <a:lnTo>
                  <a:pt x="182879" y="1545336"/>
                </a:lnTo>
                <a:lnTo>
                  <a:pt x="134111" y="1466088"/>
                </a:lnTo>
                <a:lnTo>
                  <a:pt x="109728" y="1423415"/>
                </a:lnTo>
                <a:lnTo>
                  <a:pt x="88391" y="1377696"/>
                </a:lnTo>
                <a:lnTo>
                  <a:pt x="70103" y="1335024"/>
                </a:lnTo>
                <a:lnTo>
                  <a:pt x="54863" y="1289303"/>
                </a:lnTo>
                <a:lnTo>
                  <a:pt x="42671" y="1240536"/>
                </a:lnTo>
                <a:lnTo>
                  <a:pt x="30479" y="1194815"/>
                </a:lnTo>
                <a:lnTo>
                  <a:pt x="21335" y="1146048"/>
                </a:lnTo>
                <a:lnTo>
                  <a:pt x="15239" y="1097280"/>
                </a:lnTo>
                <a:lnTo>
                  <a:pt x="9143" y="1045463"/>
                </a:lnTo>
                <a:lnTo>
                  <a:pt x="9143" y="944880"/>
                </a:lnTo>
                <a:lnTo>
                  <a:pt x="15239" y="893063"/>
                </a:lnTo>
                <a:lnTo>
                  <a:pt x="21335" y="844296"/>
                </a:lnTo>
                <a:lnTo>
                  <a:pt x="30479" y="795527"/>
                </a:lnTo>
                <a:lnTo>
                  <a:pt x="42671" y="749808"/>
                </a:lnTo>
                <a:lnTo>
                  <a:pt x="54863" y="701039"/>
                </a:lnTo>
                <a:lnTo>
                  <a:pt x="70103" y="655320"/>
                </a:lnTo>
                <a:lnTo>
                  <a:pt x="88391" y="612648"/>
                </a:lnTo>
                <a:lnTo>
                  <a:pt x="109728" y="566927"/>
                </a:lnTo>
                <a:lnTo>
                  <a:pt x="134111" y="524256"/>
                </a:lnTo>
                <a:lnTo>
                  <a:pt x="182879" y="445008"/>
                </a:lnTo>
                <a:lnTo>
                  <a:pt x="213359" y="405384"/>
                </a:lnTo>
                <a:lnTo>
                  <a:pt x="274319" y="332232"/>
                </a:lnTo>
                <a:lnTo>
                  <a:pt x="307847" y="298703"/>
                </a:lnTo>
                <a:lnTo>
                  <a:pt x="344423" y="265175"/>
                </a:lnTo>
                <a:lnTo>
                  <a:pt x="380999" y="234696"/>
                </a:lnTo>
                <a:lnTo>
                  <a:pt x="420623" y="204215"/>
                </a:lnTo>
                <a:lnTo>
                  <a:pt x="460247" y="176784"/>
                </a:lnTo>
                <a:lnTo>
                  <a:pt x="545591" y="128015"/>
                </a:lnTo>
                <a:lnTo>
                  <a:pt x="588264" y="106680"/>
                </a:lnTo>
                <a:lnTo>
                  <a:pt x="633984" y="85344"/>
                </a:lnTo>
                <a:lnTo>
                  <a:pt x="679704" y="70103"/>
                </a:lnTo>
                <a:lnTo>
                  <a:pt x="777240" y="39624"/>
                </a:lnTo>
                <a:lnTo>
                  <a:pt x="826008" y="30480"/>
                </a:lnTo>
                <a:lnTo>
                  <a:pt x="877823" y="21336"/>
                </a:lnTo>
                <a:lnTo>
                  <a:pt x="981455" y="9144"/>
                </a:lnTo>
                <a:lnTo>
                  <a:pt x="1165860" y="9144"/>
                </a:lnTo>
                <a:lnTo>
                  <a:pt x="1085087" y="0"/>
                </a:lnTo>
                <a:close/>
              </a:path>
              <a:path w="2066925" h="1990725">
                <a:moveTo>
                  <a:pt x="1165860" y="9144"/>
                </a:moveTo>
                <a:lnTo>
                  <a:pt x="1085087" y="9144"/>
                </a:lnTo>
                <a:lnTo>
                  <a:pt x="1188720" y="21336"/>
                </a:lnTo>
                <a:lnTo>
                  <a:pt x="1240536" y="30480"/>
                </a:lnTo>
                <a:lnTo>
                  <a:pt x="1289304" y="39624"/>
                </a:lnTo>
                <a:lnTo>
                  <a:pt x="1386840" y="70103"/>
                </a:lnTo>
                <a:lnTo>
                  <a:pt x="1432560" y="85344"/>
                </a:lnTo>
                <a:lnTo>
                  <a:pt x="1478280" y="106680"/>
                </a:lnTo>
                <a:lnTo>
                  <a:pt x="1520952" y="128015"/>
                </a:lnTo>
                <a:lnTo>
                  <a:pt x="1606296" y="176784"/>
                </a:lnTo>
                <a:lnTo>
                  <a:pt x="1645920" y="204215"/>
                </a:lnTo>
                <a:lnTo>
                  <a:pt x="1685543" y="234696"/>
                </a:lnTo>
                <a:lnTo>
                  <a:pt x="1722120" y="265175"/>
                </a:lnTo>
                <a:lnTo>
                  <a:pt x="1758696" y="298703"/>
                </a:lnTo>
                <a:lnTo>
                  <a:pt x="1792224" y="332232"/>
                </a:lnTo>
                <a:lnTo>
                  <a:pt x="1853184" y="405384"/>
                </a:lnTo>
                <a:lnTo>
                  <a:pt x="1883664" y="445008"/>
                </a:lnTo>
                <a:lnTo>
                  <a:pt x="1932431" y="524256"/>
                </a:lnTo>
                <a:lnTo>
                  <a:pt x="1956815" y="566927"/>
                </a:lnTo>
                <a:lnTo>
                  <a:pt x="1978152" y="612648"/>
                </a:lnTo>
                <a:lnTo>
                  <a:pt x="1996439" y="655320"/>
                </a:lnTo>
                <a:lnTo>
                  <a:pt x="2011680" y="701039"/>
                </a:lnTo>
                <a:lnTo>
                  <a:pt x="2023872" y="749808"/>
                </a:lnTo>
                <a:lnTo>
                  <a:pt x="2036064" y="795527"/>
                </a:lnTo>
                <a:lnTo>
                  <a:pt x="2045208" y="844296"/>
                </a:lnTo>
                <a:lnTo>
                  <a:pt x="2051303" y="893063"/>
                </a:lnTo>
                <a:lnTo>
                  <a:pt x="2057400" y="996696"/>
                </a:lnTo>
                <a:lnTo>
                  <a:pt x="2054352" y="1045463"/>
                </a:lnTo>
                <a:lnTo>
                  <a:pt x="2051303" y="1097280"/>
                </a:lnTo>
                <a:lnTo>
                  <a:pt x="2045208" y="1146048"/>
                </a:lnTo>
                <a:lnTo>
                  <a:pt x="2036064" y="1194815"/>
                </a:lnTo>
                <a:lnTo>
                  <a:pt x="2023872" y="1240536"/>
                </a:lnTo>
                <a:lnTo>
                  <a:pt x="2011680" y="1289303"/>
                </a:lnTo>
                <a:lnTo>
                  <a:pt x="1993392" y="1335024"/>
                </a:lnTo>
                <a:lnTo>
                  <a:pt x="1978152" y="1377696"/>
                </a:lnTo>
                <a:lnTo>
                  <a:pt x="1956815" y="1423415"/>
                </a:lnTo>
                <a:lnTo>
                  <a:pt x="1932431" y="1466088"/>
                </a:lnTo>
                <a:lnTo>
                  <a:pt x="1883664" y="1545336"/>
                </a:lnTo>
                <a:lnTo>
                  <a:pt x="1853184" y="1584960"/>
                </a:lnTo>
                <a:lnTo>
                  <a:pt x="1792224" y="1658112"/>
                </a:lnTo>
                <a:lnTo>
                  <a:pt x="1758696" y="1691640"/>
                </a:lnTo>
                <a:lnTo>
                  <a:pt x="1722120" y="1725168"/>
                </a:lnTo>
                <a:lnTo>
                  <a:pt x="1685543" y="1755648"/>
                </a:lnTo>
                <a:lnTo>
                  <a:pt x="1645920" y="1786128"/>
                </a:lnTo>
                <a:lnTo>
                  <a:pt x="1606296" y="1813560"/>
                </a:lnTo>
                <a:lnTo>
                  <a:pt x="1520952" y="1862328"/>
                </a:lnTo>
                <a:lnTo>
                  <a:pt x="1478280" y="1883664"/>
                </a:lnTo>
                <a:lnTo>
                  <a:pt x="1432560" y="1901952"/>
                </a:lnTo>
                <a:lnTo>
                  <a:pt x="1383792" y="1920240"/>
                </a:lnTo>
                <a:lnTo>
                  <a:pt x="1338072" y="1935480"/>
                </a:lnTo>
                <a:lnTo>
                  <a:pt x="1289304" y="1950720"/>
                </a:lnTo>
                <a:lnTo>
                  <a:pt x="1240536" y="1959864"/>
                </a:lnTo>
                <a:lnTo>
                  <a:pt x="1188720" y="1969008"/>
                </a:lnTo>
                <a:lnTo>
                  <a:pt x="1136904" y="1975104"/>
                </a:lnTo>
                <a:lnTo>
                  <a:pt x="1033272" y="1981200"/>
                </a:lnTo>
                <a:lnTo>
                  <a:pt x="1165860" y="1981200"/>
                </a:lnTo>
                <a:lnTo>
                  <a:pt x="1191767" y="1978152"/>
                </a:lnTo>
                <a:lnTo>
                  <a:pt x="1240536" y="1969008"/>
                </a:lnTo>
                <a:lnTo>
                  <a:pt x="1292352" y="1959864"/>
                </a:lnTo>
                <a:lnTo>
                  <a:pt x="1389887" y="1929384"/>
                </a:lnTo>
                <a:lnTo>
                  <a:pt x="1481328" y="1892808"/>
                </a:lnTo>
                <a:lnTo>
                  <a:pt x="1527048" y="1871472"/>
                </a:lnTo>
                <a:lnTo>
                  <a:pt x="1569720" y="1847088"/>
                </a:lnTo>
                <a:lnTo>
                  <a:pt x="1612392" y="1819656"/>
                </a:lnTo>
                <a:lnTo>
                  <a:pt x="1652015" y="1792224"/>
                </a:lnTo>
                <a:lnTo>
                  <a:pt x="1691639" y="1761744"/>
                </a:lnTo>
                <a:lnTo>
                  <a:pt x="1728215" y="1731264"/>
                </a:lnTo>
                <a:lnTo>
                  <a:pt x="1764791" y="1697736"/>
                </a:lnTo>
                <a:lnTo>
                  <a:pt x="1798320" y="1664208"/>
                </a:lnTo>
                <a:lnTo>
                  <a:pt x="1831848" y="1627632"/>
                </a:lnTo>
                <a:lnTo>
                  <a:pt x="1862327" y="1591056"/>
                </a:lnTo>
                <a:lnTo>
                  <a:pt x="1917191" y="1511808"/>
                </a:lnTo>
                <a:lnTo>
                  <a:pt x="1965960" y="1426464"/>
                </a:lnTo>
                <a:lnTo>
                  <a:pt x="1984248" y="1383792"/>
                </a:lnTo>
                <a:lnTo>
                  <a:pt x="2020824" y="1292352"/>
                </a:lnTo>
                <a:lnTo>
                  <a:pt x="2045208" y="1194815"/>
                </a:lnTo>
                <a:lnTo>
                  <a:pt x="2054352" y="1146048"/>
                </a:lnTo>
                <a:lnTo>
                  <a:pt x="2060448" y="1097280"/>
                </a:lnTo>
                <a:lnTo>
                  <a:pt x="2066544" y="1045463"/>
                </a:lnTo>
                <a:lnTo>
                  <a:pt x="2066544" y="944880"/>
                </a:lnTo>
                <a:lnTo>
                  <a:pt x="2060448" y="893063"/>
                </a:lnTo>
                <a:lnTo>
                  <a:pt x="2054352" y="844296"/>
                </a:lnTo>
                <a:lnTo>
                  <a:pt x="2045208" y="795527"/>
                </a:lnTo>
                <a:lnTo>
                  <a:pt x="2020824" y="697992"/>
                </a:lnTo>
                <a:lnTo>
                  <a:pt x="1984248" y="606551"/>
                </a:lnTo>
                <a:lnTo>
                  <a:pt x="1965960" y="563880"/>
                </a:lnTo>
                <a:lnTo>
                  <a:pt x="1917191" y="478536"/>
                </a:lnTo>
                <a:lnTo>
                  <a:pt x="1862327" y="399288"/>
                </a:lnTo>
                <a:lnTo>
                  <a:pt x="1831848" y="362712"/>
                </a:lnTo>
                <a:lnTo>
                  <a:pt x="1798320" y="326136"/>
                </a:lnTo>
                <a:lnTo>
                  <a:pt x="1764791" y="292608"/>
                </a:lnTo>
                <a:lnTo>
                  <a:pt x="1691639" y="225551"/>
                </a:lnTo>
                <a:lnTo>
                  <a:pt x="1652015" y="198120"/>
                </a:lnTo>
                <a:lnTo>
                  <a:pt x="1609343" y="170687"/>
                </a:lnTo>
                <a:lnTo>
                  <a:pt x="1569720" y="143256"/>
                </a:lnTo>
                <a:lnTo>
                  <a:pt x="1527048" y="118872"/>
                </a:lnTo>
                <a:lnTo>
                  <a:pt x="1481328" y="97536"/>
                </a:lnTo>
                <a:lnTo>
                  <a:pt x="1389887" y="60960"/>
                </a:lnTo>
                <a:lnTo>
                  <a:pt x="1292352" y="30480"/>
                </a:lnTo>
                <a:lnTo>
                  <a:pt x="1240536" y="21336"/>
                </a:lnTo>
                <a:lnTo>
                  <a:pt x="1191767" y="12192"/>
                </a:lnTo>
                <a:lnTo>
                  <a:pt x="116586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74139" y="3730244"/>
            <a:ext cx="794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0000FF"/>
                </a:solidFill>
                <a:latin typeface="Arial MT"/>
                <a:cs typeface="Arial MT"/>
              </a:rPr>
              <a:t>Earliest  date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7539" y="2922523"/>
            <a:ext cx="1339850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384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Event </a:t>
            </a:r>
            <a:r>
              <a:rPr sz="1800" spc="5" dirty="0">
                <a:solidFill>
                  <a:srgbClr val="FF3200"/>
                </a:solidFill>
                <a:latin typeface="Arial MT"/>
                <a:cs typeface="Arial MT"/>
              </a:rPr>
              <a:t> number</a:t>
            </a:r>
            <a:endParaRPr sz="1800">
              <a:latin typeface="Arial MT"/>
              <a:cs typeface="Arial MT"/>
            </a:endParaRPr>
          </a:p>
          <a:p>
            <a:pPr marL="698500">
              <a:lnSpc>
                <a:spcPct val="100000"/>
              </a:lnSpc>
              <a:spcBef>
                <a:spcPts val="480"/>
              </a:spcBef>
            </a:pPr>
            <a:r>
              <a:rPr sz="1800" spc="5" dirty="0">
                <a:solidFill>
                  <a:srgbClr val="32CC32"/>
                </a:solidFill>
                <a:latin typeface="Arial MT"/>
                <a:cs typeface="Arial MT"/>
              </a:rPr>
              <a:t>Latest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93339" y="3806444"/>
            <a:ext cx="4737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32CC32"/>
                </a:solidFill>
                <a:latin typeface="Arial MT"/>
                <a:cs typeface="Arial MT"/>
              </a:rPr>
              <a:t>date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36139" y="4294123"/>
            <a:ext cx="588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Arial MT"/>
                <a:cs typeface="Arial MT"/>
              </a:rPr>
              <a:t>Slack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24000" y="3121151"/>
            <a:ext cx="1603375" cy="1530350"/>
          </a:xfrm>
          <a:custGeom>
            <a:avLst/>
            <a:gdLst/>
            <a:ahLst/>
            <a:cxnLst/>
            <a:rect l="l" t="t" r="r" b="b"/>
            <a:pathLst>
              <a:path w="1603375" h="1530350">
                <a:moveTo>
                  <a:pt x="1603248" y="1371600"/>
                </a:moveTo>
                <a:lnTo>
                  <a:pt x="808139" y="765810"/>
                </a:lnTo>
                <a:lnTo>
                  <a:pt x="1453896" y="6096"/>
                </a:lnTo>
                <a:lnTo>
                  <a:pt x="1444752" y="0"/>
                </a:lnTo>
                <a:lnTo>
                  <a:pt x="799439" y="759193"/>
                </a:lnTo>
                <a:lnTo>
                  <a:pt x="3048" y="152400"/>
                </a:lnTo>
                <a:lnTo>
                  <a:pt x="0" y="161544"/>
                </a:lnTo>
                <a:lnTo>
                  <a:pt x="793521" y="766152"/>
                </a:lnTo>
                <a:lnTo>
                  <a:pt x="149352" y="1524000"/>
                </a:lnTo>
                <a:lnTo>
                  <a:pt x="158496" y="1530096"/>
                </a:lnTo>
                <a:lnTo>
                  <a:pt x="802220" y="772769"/>
                </a:lnTo>
                <a:lnTo>
                  <a:pt x="1600200" y="1380756"/>
                </a:lnTo>
                <a:lnTo>
                  <a:pt x="1603248" y="1371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1752" y="2663951"/>
            <a:ext cx="4885944" cy="252374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345940" y="354736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6939" y="1246123"/>
            <a:ext cx="847153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422275" indent="-34480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6870" algn="l"/>
                <a:tab pos="357505" algn="l"/>
              </a:tabLst>
            </a:pPr>
            <a:r>
              <a:rPr sz="1800" spc="-15" dirty="0">
                <a:latin typeface="Arial MT"/>
                <a:cs typeface="Arial MT"/>
              </a:rPr>
              <a:t>Typically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information</a:t>
            </a:r>
            <a:r>
              <a:rPr sz="1800" spc="-6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about</a:t>
            </a:r>
            <a:r>
              <a:rPr sz="18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events</a:t>
            </a:r>
            <a:r>
              <a:rPr sz="1800" b="1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recorded</a:t>
            </a:r>
            <a:r>
              <a:rPr sz="1800" spc="-60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 the network (and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activity- </a:t>
            </a:r>
            <a:r>
              <a:rPr sz="1800" b="1" spc="-48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based</a:t>
            </a:r>
            <a:r>
              <a:rPr sz="1800" b="1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information</a:t>
            </a:r>
            <a:r>
              <a:rPr sz="1800" spc="-8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generally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held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</a:t>
            </a:r>
            <a:r>
              <a:rPr sz="1800" dirty="0">
                <a:latin typeface="Arial MT"/>
                <a:cs typeface="Arial MT"/>
              </a:rPr>
              <a:t> 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separate</a:t>
            </a:r>
            <a:r>
              <a:rPr sz="18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activity table</a:t>
            </a:r>
            <a:r>
              <a:rPr sz="1800" dirty="0">
                <a:latin typeface="Arial MT"/>
                <a:cs typeface="Arial MT"/>
              </a:rPr>
              <a:t>).</a:t>
            </a:r>
            <a:endParaRPr sz="1800">
              <a:latin typeface="Arial MT"/>
              <a:cs typeface="Arial MT"/>
            </a:endParaRPr>
          </a:p>
          <a:p>
            <a:pPr marL="356870" marR="5080" indent="-344805">
              <a:lnSpc>
                <a:spcPct val="100000"/>
              </a:lnSpc>
              <a:buFont typeface="Wingdings"/>
              <a:buChar char=""/>
              <a:tabLst>
                <a:tab pos="356870" algn="l"/>
                <a:tab pos="357505" algn="l"/>
              </a:tabLst>
            </a:pP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common</a:t>
            </a:r>
            <a:r>
              <a:rPr sz="1800" spc="-8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convention</a:t>
            </a:r>
            <a:r>
              <a:rPr sz="18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divide the</a:t>
            </a:r>
            <a:r>
              <a:rPr sz="18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node circle</a:t>
            </a:r>
            <a:r>
              <a:rPr sz="18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into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quadrants</a:t>
            </a:r>
            <a:r>
              <a:rPr sz="1800" spc="-55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to</a:t>
            </a:r>
            <a:r>
              <a:rPr sz="18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show</a:t>
            </a:r>
            <a:r>
              <a:rPr sz="18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event </a:t>
            </a:r>
            <a:r>
              <a:rPr sz="1800" spc="-484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3200"/>
                </a:solidFill>
                <a:latin typeface="Arial MT"/>
                <a:cs typeface="Arial MT"/>
              </a:rPr>
              <a:t>number</a:t>
            </a:r>
            <a:r>
              <a:rPr sz="1800" spc="-10" dirty="0">
                <a:latin typeface="Arial MT"/>
                <a:cs typeface="Arial MT"/>
              </a:rPr>
              <a:t>,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latest</a:t>
            </a:r>
            <a:r>
              <a:rPr sz="1800" spc="-40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earliest</a:t>
            </a:r>
            <a:r>
              <a:rPr sz="1800" spc="-60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FF3200"/>
                </a:solidFill>
                <a:latin typeface="Arial MT"/>
                <a:cs typeface="Arial MT"/>
              </a:rPr>
              <a:t>dates</a:t>
            </a:r>
            <a:r>
              <a:rPr sz="1800" spc="5" dirty="0">
                <a:latin typeface="Arial MT"/>
                <a:cs typeface="Arial MT"/>
              </a:rPr>
              <a:t>,</a:t>
            </a:r>
            <a:r>
              <a:rPr sz="1800" spc="-5" dirty="0">
                <a:latin typeface="Arial MT"/>
                <a:cs typeface="Arial MT"/>
              </a:rPr>
              <a:t> and 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event</a:t>
            </a:r>
            <a:r>
              <a:rPr sz="1800" spc="5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slack</a:t>
            </a:r>
            <a:r>
              <a:rPr sz="1800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1282065" algn="ctr">
              <a:lnSpc>
                <a:spcPct val="100000"/>
              </a:lnSpc>
            </a:pP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17540" y="354736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65340" y="353212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13140" y="354736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6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41540" y="461416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97443" y="4370323"/>
            <a:ext cx="463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G=3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26757" y="3608323"/>
            <a:ext cx="4514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H=2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86219" y="4266691"/>
            <a:ext cx="439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E=3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58332" y="4690364"/>
            <a:ext cx="556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0000FF"/>
                </a:solidFill>
                <a:latin typeface="Arial MT"/>
                <a:cs typeface="Arial MT"/>
              </a:rPr>
              <a:t>F=10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71564" y="3074923"/>
            <a:ext cx="4514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C=3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327140" y="3608323"/>
            <a:ext cx="4514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D=4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67732" y="3608323"/>
            <a:ext cx="439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B=4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54371" y="3074923"/>
            <a:ext cx="439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A=6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77900" y="4807326"/>
            <a:ext cx="2120265" cy="80645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860"/>
              </a:spcBef>
            </a:pPr>
            <a:r>
              <a:rPr sz="1800" dirty="0">
                <a:latin typeface="Arial MT"/>
                <a:cs typeface="Arial MT"/>
              </a:rPr>
              <a:t>CPM</a:t>
            </a:r>
            <a:r>
              <a:rPr sz="1800" spc="-1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node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9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forward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pass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77900" y="5589523"/>
            <a:ext cx="83610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6870" algn="l"/>
                <a:tab pos="357505" algn="l"/>
              </a:tabLst>
            </a:pP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carried</a:t>
            </a:r>
            <a:r>
              <a:rPr sz="1800" spc="-6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out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calculate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earliest</a:t>
            </a:r>
            <a:r>
              <a:rPr sz="1800" spc="-35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date</a:t>
            </a:r>
            <a:r>
              <a:rPr sz="1800" spc="-35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which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each</a:t>
            </a:r>
            <a:r>
              <a:rPr sz="1800" b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event</a:t>
            </a:r>
            <a:r>
              <a:rPr sz="18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may</a:t>
            </a:r>
            <a:r>
              <a:rPr sz="18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be</a:t>
            </a:r>
            <a:r>
              <a:rPr sz="1800" spc="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achieved </a:t>
            </a:r>
            <a:r>
              <a:rPr sz="1800" spc="-484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earliest</a:t>
            </a:r>
            <a:r>
              <a:rPr sz="1800" spc="-55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dates</a:t>
            </a:r>
            <a:r>
              <a:rPr sz="1800" spc="-5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which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each</a:t>
            </a:r>
            <a:r>
              <a:rPr sz="1800" b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activity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may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started</a:t>
            </a:r>
            <a:r>
              <a:rPr sz="18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completed</a:t>
            </a:r>
            <a:r>
              <a:rPr sz="1800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"/>
              <a:tabLst>
                <a:tab pos="356870" algn="l"/>
                <a:tab pos="357505" algn="l"/>
              </a:tabLst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Earliest</a:t>
            </a:r>
            <a:r>
              <a:rPr sz="1800" b="1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dates</a:t>
            </a:r>
            <a:r>
              <a:rPr sz="18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events</a:t>
            </a:r>
            <a:r>
              <a:rPr sz="1800" b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are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recorded</a:t>
            </a:r>
            <a:r>
              <a:rPr sz="1800" spc="-6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on</a:t>
            </a:r>
            <a:r>
              <a:rPr sz="18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network diagram</a:t>
            </a:r>
            <a:r>
              <a:rPr sz="1800" spc="-35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endParaRPr sz="1800">
              <a:latin typeface="Arial MT"/>
              <a:cs typeface="Arial MT"/>
            </a:endParaRPr>
          </a:p>
          <a:p>
            <a:pPr marL="356870">
              <a:lnSpc>
                <a:spcPct val="100000"/>
              </a:lnSpc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activities</a:t>
            </a:r>
            <a:r>
              <a:rPr sz="1800" b="1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on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activity</a:t>
            </a:r>
            <a:r>
              <a:rPr sz="1800" spc="-20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table</a:t>
            </a:r>
            <a:r>
              <a:rPr sz="1800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9339" y="3090164"/>
            <a:ext cx="3581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Activity</a:t>
            </a:r>
            <a:r>
              <a:rPr sz="18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table</a:t>
            </a:r>
            <a:r>
              <a:rPr sz="18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after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forward</a:t>
            </a:r>
            <a:r>
              <a:rPr sz="1800" spc="-15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pass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60703" y="3422903"/>
          <a:ext cx="7846693" cy="341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3940"/>
                <a:gridCol w="1106170"/>
                <a:gridCol w="1106169"/>
                <a:gridCol w="1106170"/>
                <a:gridCol w="1109345"/>
                <a:gridCol w="1156334"/>
                <a:gridCol w="1218565"/>
              </a:tblGrid>
              <a:tr h="676655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Activity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Duration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(weeks)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 marR="1797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5" dirty="0">
                          <a:solidFill>
                            <a:srgbClr val="FF3200"/>
                          </a:solidFill>
                          <a:latin typeface="Times New Roman"/>
                          <a:cs typeface="Times New Roman"/>
                        </a:rPr>
                        <a:t>Earliest </a:t>
                      </a:r>
                      <a:r>
                        <a:rPr sz="1600" b="1" spc="10" dirty="0">
                          <a:solidFill>
                            <a:srgbClr val="FF32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3200"/>
                          </a:solidFill>
                          <a:latin typeface="Times New Roman"/>
                          <a:cs typeface="Times New Roman"/>
                        </a:rPr>
                        <a:t>start</a:t>
                      </a:r>
                      <a:r>
                        <a:rPr sz="1600" b="1" spc="-65" dirty="0">
                          <a:solidFill>
                            <a:srgbClr val="FF32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3200"/>
                          </a:solidFill>
                          <a:latin typeface="Times New Roman"/>
                          <a:cs typeface="Times New Roman"/>
                        </a:rPr>
                        <a:t>date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Latest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start</a:t>
                      </a:r>
                      <a:r>
                        <a:rPr sz="16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date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 marR="1028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5" dirty="0">
                          <a:solidFill>
                            <a:srgbClr val="FF3200"/>
                          </a:solidFill>
                          <a:latin typeface="Times New Roman"/>
                          <a:cs typeface="Times New Roman"/>
                        </a:rPr>
                        <a:t>Earliest </a:t>
                      </a:r>
                      <a:r>
                        <a:rPr sz="1600" b="1" spc="10" dirty="0">
                          <a:solidFill>
                            <a:srgbClr val="FF32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3200"/>
                          </a:solidFill>
                          <a:latin typeface="Times New Roman"/>
                          <a:cs typeface="Times New Roman"/>
                        </a:rPr>
                        <a:t>finish</a:t>
                      </a:r>
                      <a:r>
                        <a:rPr sz="1600" b="1" spc="-65" dirty="0">
                          <a:solidFill>
                            <a:srgbClr val="FF32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3200"/>
                          </a:solidFill>
                          <a:latin typeface="Times New Roman"/>
                          <a:cs typeface="Times New Roman"/>
                        </a:rPr>
                        <a:t>date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 marR="1504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Latest </a:t>
                      </a: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finish</a:t>
                      </a:r>
                      <a:r>
                        <a:rPr sz="1600" b="1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date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13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C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13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solidFill>
                            <a:srgbClr val="FF32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solidFill>
                            <a:srgbClr val="FF32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98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13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44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40" dirty="0">
                          <a:solidFill>
                            <a:srgbClr val="FF3200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22195" y="676148"/>
            <a:ext cx="160464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dirty="0"/>
              <a:t>Forward</a:t>
            </a:r>
            <a:r>
              <a:rPr sz="1900" spc="-130" dirty="0"/>
              <a:t> </a:t>
            </a:r>
            <a:r>
              <a:rPr sz="1900" spc="-5" dirty="0"/>
              <a:t>Pass</a:t>
            </a:r>
            <a:endParaRPr sz="19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4152" y="682751"/>
            <a:ext cx="5038344" cy="252374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765540" y="156616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6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3940" y="263296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49843" y="2389123"/>
            <a:ext cx="463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G=3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79157" y="1627123"/>
            <a:ext cx="4514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H=2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10732" y="2709164"/>
            <a:ext cx="556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Arial MT"/>
                <a:cs typeface="Arial MT"/>
              </a:rPr>
              <a:t>F=10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23964" y="1093723"/>
            <a:ext cx="4514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C=3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20132" y="1627123"/>
            <a:ext cx="439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B=4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06771" y="1093723"/>
            <a:ext cx="439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A=6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86044" y="636523"/>
            <a:ext cx="361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-37037" dirty="0">
                <a:solidFill>
                  <a:srgbClr val="0000FF"/>
                </a:solidFill>
                <a:latin typeface="Arial MT"/>
                <a:cs typeface="Arial MT"/>
              </a:rPr>
              <a:t>6</a:t>
            </a:r>
            <a:r>
              <a:rPr sz="2700" spc="-382" baseline="-3703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33843" y="1550923"/>
            <a:ext cx="361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-40123" dirty="0">
                <a:solidFill>
                  <a:srgbClr val="0000FF"/>
                </a:solidFill>
                <a:latin typeface="Arial MT"/>
                <a:cs typeface="Arial MT"/>
              </a:rPr>
              <a:t>9</a:t>
            </a:r>
            <a:r>
              <a:rPr sz="2700" spc="-382" baseline="-4012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65340" y="2785364"/>
            <a:ext cx="281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0000FF"/>
                </a:solidFill>
                <a:latin typeface="Arial MT"/>
                <a:cs typeface="Arial MT"/>
              </a:rPr>
              <a:t>10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86044" y="1566164"/>
            <a:ext cx="361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-37037" dirty="0">
                <a:solidFill>
                  <a:srgbClr val="0000FF"/>
                </a:solidFill>
                <a:latin typeface="Arial MT"/>
                <a:cs typeface="Arial MT"/>
              </a:rPr>
              <a:t>4</a:t>
            </a:r>
            <a:r>
              <a:rPr sz="2700" spc="-382" baseline="-3703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44340" y="1566164"/>
            <a:ext cx="4324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-37037" dirty="0">
                <a:solidFill>
                  <a:srgbClr val="0000FF"/>
                </a:solidFill>
                <a:latin typeface="Arial MT"/>
                <a:cs typeface="Arial MT"/>
              </a:rPr>
              <a:t>0</a:t>
            </a:r>
            <a:r>
              <a:rPr sz="2700" spc="330" baseline="-3703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93140" y="1322323"/>
            <a:ext cx="3292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CPM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network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after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forward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pass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79540" y="1627123"/>
            <a:ext cx="575945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7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D=4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ts val="2690"/>
              </a:lnSpc>
            </a:pPr>
            <a:r>
              <a:rPr sz="2400" dirty="0">
                <a:solidFill>
                  <a:srgbClr val="FF3200"/>
                </a:solidFill>
                <a:latin typeface="Arial MT"/>
                <a:cs typeface="Arial MT"/>
              </a:rPr>
              <a:t>?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38619" y="2244343"/>
            <a:ext cx="439420" cy="7620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dirty="0">
                <a:latin typeface="Arial MT"/>
                <a:cs typeface="Arial MT"/>
              </a:rPr>
              <a:t>E=3</a:t>
            </a:r>
            <a:endParaRPr sz="1800">
              <a:latin typeface="Arial MT"/>
              <a:cs typeface="Arial MT"/>
            </a:endParaRPr>
          </a:p>
          <a:p>
            <a:pPr marL="210820">
              <a:lnSpc>
                <a:spcPct val="100000"/>
              </a:lnSpc>
              <a:spcBef>
                <a:spcPts val="430"/>
              </a:spcBef>
            </a:pPr>
            <a:r>
              <a:rPr sz="2400" dirty="0">
                <a:solidFill>
                  <a:srgbClr val="FF3200"/>
                </a:solidFill>
                <a:latin typeface="Arial MT"/>
                <a:cs typeface="Arial MT"/>
              </a:rPr>
              <a:t>?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259572" y="1718564"/>
            <a:ext cx="558800" cy="601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560">
              <a:lnSpc>
                <a:spcPts val="1910"/>
              </a:lnSpc>
              <a:spcBef>
                <a:spcPts val="100"/>
              </a:spcBef>
            </a:pPr>
            <a:r>
              <a:rPr sz="1800" spc="5" dirty="0">
                <a:solidFill>
                  <a:srgbClr val="0000FF"/>
                </a:solidFill>
                <a:latin typeface="Arial MT"/>
                <a:cs typeface="Arial MT"/>
              </a:rPr>
              <a:t>13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2630"/>
              </a:lnSpc>
            </a:pPr>
            <a:r>
              <a:rPr sz="2400" dirty="0">
                <a:solidFill>
                  <a:srgbClr val="FF3200"/>
                </a:solidFill>
                <a:latin typeface="Arial MT"/>
                <a:cs typeface="Arial MT"/>
              </a:rPr>
              <a:t>?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7732" y="569467"/>
            <a:ext cx="196786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i="1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600" i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22340" y="587755"/>
            <a:ext cx="20135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Project</a:t>
            </a:r>
            <a:r>
              <a:rPr sz="1600" b="1" i="1" spc="-25" dirty="0">
                <a:solidFill>
                  <a:srgbClr val="656599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Management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981200"/>
            <a:ext cx="8232648" cy="7924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45539" y="862076"/>
            <a:ext cx="2265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Backward</a:t>
            </a:r>
            <a:r>
              <a:rPr sz="2400" spc="-130" dirty="0"/>
              <a:t> </a:t>
            </a:r>
            <a:r>
              <a:rPr sz="2400" spc="5" dirty="0"/>
              <a:t>Pass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1206499" y="1169923"/>
            <a:ext cx="8263890" cy="2583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110" marR="211454" indent="-344805">
              <a:lnSpc>
                <a:spcPct val="100000"/>
              </a:lnSpc>
              <a:spcBef>
                <a:spcPts val="100"/>
              </a:spcBef>
              <a:buChar char="•"/>
              <a:tabLst>
                <a:tab pos="372110" algn="l"/>
                <a:tab pos="372745" algn="l"/>
              </a:tabLst>
            </a:pPr>
            <a:r>
              <a:rPr sz="1800" dirty="0">
                <a:latin typeface="Arial MT"/>
                <a:cs typeface="Arial MT"/>
              </a:rPr>
              <a:t>to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calculate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latest date</a:t>
            </a:r>
            <a:r>
              <a:rPr sz="18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at which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each</a:t>
            </a:r>
            <a:r>
              <a:rPr sz="1800" spc="-35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event</a:t>
            </a:r>
            <a:r>
              <a:rPr sz="1800" spc="-20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may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achieved,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FF3200"/>
                </a:solidFill>
                <a:latin typeface="Arial MT"/>
                <a:cs typeface="Arial MT"/>
              </a:rPr>
              <a:t>each </a:t>
            </a:r>
            <a:r>
              <a:rPr sz="1800" spc="-484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activity</a:t>
            </a:r>
            <a:r>
              <a:rPr sz="1800" spc="-55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started</a:t>
            </a:r>
            <a:r>
              <a:rPr sz="18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and</a:t>
            </a:r>
            <a:r>
              <a:rPr sz="1800" spc="-10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finished</a:t>
            </a:r>
            <a:r>
              <a:rPr sz="1800" dirty="0">
                <a:latin typeface="Arial MT"/>
                <a:cs typeface="Arial MT"/>
              </a:rPr>
              <a:t>,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without</a:t>
            </a:r>
            <a:r>
              <a:rPr sz="1800" b="1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delaying</a:t>
            </a:r>
            <a:r>
              <a:rPr sz="1800" b="1" spc="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end</a:t>
            </a:r>
            <a:r>
              <a:rPr sz="1800" spc="10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date</a:t>
            </a:r>
            <a:r>
              <a:rPr sz="1800" spc="-15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project.</a:t>
            </a:r>
            <a:endParaRPr sz="1800">
              <a:latin typeface="Arial"/>
              <a:cs typeface="Arial"/>
            </a:endParaRPr>
          </a:p>
          <a:p>
            <a:pPr marL="372110" marR="5080" indent="-344805">
              <a:lnSpc>
                <a:spcPct val="100000"/>
              </a:lnSpc>
              <a:buChar char="•"/>
              <a:tabLst>
                <a:tab pos="372110" algn="l"/>
                <a:tab pos="372745" algn="l"/>
              </a:tabLst>
            </a:pPr>
            <a:r>
              <a:rPr sz="1800" dirty="0">
                <a:latin typeface="Arial MT"/>
                <a:cs typeface="Arial MT"/>
              </a:rPr>
              <a:t>we assume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latest</a:t>
            </a:r>
            <a:r>
              <a:rPr sz="18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finish</a:t>
            </a:r>
            <a:r>
              <a:rPr sz="18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date</a:t>
            </a:r>
            <a:r>
              <a:rPr sz="18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 the project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 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FF3200"/>
                </a:solidFill>
                <a:latin typeface="Arial MT"/>
                <a:cs typeface="Arial MT"/>
              </a:rPr>
              <a:t>same</a:t>
            </a:r>
            <a:r>
              <a:rPr sz="1800" spc="-45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0000FF"/>
                </a:solidFill>
                <a:latin typeface="Arial MT"/>
                <a:cs typeface="Arial MT"/>
              </a:rPr>
              <a:t>earliest </a:t>
            </a:r>
            <a:r>
              <a:rPr sz="1800" spc="-484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finish</a:t>
            </a:r>
            <a:r>
              <a:rPr sz="1800" spc="-7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date</a:t>
            </a:r>
            <a:r>
              <a:rPr sz="1800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2000" b="1" spc="-5" dirty="0">
                <a:latin typeface="Arial"/>
                <a:cs typeface="Arial"/>
              </a:rPr>
              <a:t>Rule:</a:t>
            </a:r>
            <a:endParaRPr sz="2000">
              <a:latin typeface="Arial"/>
              <a:cs typeface="Arial"/>
            </a:endParaRPr>
          </a:p>
          <a:p>
            <a:pPr marL="356870" marR="1316990" indent="-344805">
              <a:lnSpc>
                <a:spcPct val="100000"/>
              </a:lnSpc>
              <a:spcBef>
                <a:spcPts val="10"/>
              </a:spcBef>
              <a:buChar char="•"/>
              <a:tabLst>
                <a:tab pos="356870" algn="l"/>
                <a:tab pos="357505" algn="l"/>
              </a:tabLst>
            </a:pP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latest</a:t>
            </a:r>
            <a:r>
              <a:rPr sz="18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date</a:t>
            </a:r>
            <a:r>
              <a:rPr sz="18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 an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event</a:t>
            </a:r>
            <a:r>
              <a:rPr sz="1800" spc="-20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 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latest</a:t>
            </a:r>
            <a:r>
              <a:rPr sz="18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start date for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all activities </a:t>
            </a:r>
            <a:r>
              <a:rPr sz="1800" spc="-484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commencing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from that event.</a:t>
            </a:r>
            <a:endParaRPr sz="1800">
              <a:latin typeface="Arial MT"/>
              <a:cs typeface="Arial MT"/>
            </a:endParaRPr>
          </a:p>
          <a:p>
            <a:pPr marL="356870" marR="838835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1800" dirty="0">
                <a:latin typeface="Arial MT"/>
                <a:cs typeface="Arial MT"/>
              </a:rPr>
              <a:t>In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case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more</a:t>
            </a:r>
            <a:r>
              <a:rPr sz="18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activities,</a:t>
            </a:r>
            <a:r>
              <a:rPr sz="1800" spc="-6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take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earliest</a:t>
            </a:r>
            <a:r>
              <a:rPr sz="1800" spc="-55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latest</a:t>
            </a:r>
            <a:r>
              <a:rPr sz="18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start</a:t>
            </a:r>
            <a:r>
              <a:rPr sz="1800" spc="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dates</a:t>
            </a:r>
            <a:r>
              <a:rPr sz="18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those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activities.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(e.g. </a:t>
            </a:r>
            <a:r>
              <a:rPr sz="1800" spc="-5" dirty="0">
                <a:latin typeface="Arial MT"/>
                <a:cs typeface="Arial MT"/>
              </a:rPr>
              <a:t>latest </a:t>
            </a:r>
            <a:r>
              <a:rPr sz="1800" dirty="0">
                <a:latin typeface="Arial MT"/>
                <a:cs typeface="Arial MT"/>
              </a:rPr>
              <a:t>start </a:t>
            </a:r>
            <a:r>
              <a:rPr sz="1800" spc="-5" dirty="0">
                <a:latin typeface="Arial MT"/>
                <a:cs typeface="Arial MT"/>
              </a:rPr>
              <a:t>dates</a:t>
            </a:r>
            <a:r>
              <a:rPr sz="1800" dirty="0">
                <a:latin typeface="Arial MT"/>
                <a:cs typeface="Arial MT"/>
              </a:rPr>
              <a:t> for</a:t>
            </a:r>
            <a:r>
              <a:rPr sz="1800" spc="-1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A=2, B=3, F=0;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FF3200"/>
                </a:solidFill>
                <a:latin typeface="Arial MT"/>
                <a:cs typeface="Arial MT"/>
              </a:rPr>
              <a:t>earliest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50923" y="3727196"/>
            <a:ext cx="2622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among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all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0</a:t>
            </a:r>
            <a:r>
              <a:rPr sz="18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for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event#1</a:t>
            </a:r>
            <a:r>
              <a:rPr sz="1800" spc="-5" dirty="0">
                <a:latin typeface="Arial MT"/>
                <a:cs typeface="Arial MT"/>
              </a:rPr>
              <a:t>)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64152" y="3806952"/>
            <a:ext cx="5038344" cy="25237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17740" y="467512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65540" y="469036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6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49843" y="5513323"/>
            <a:ext cx="463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G=3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79157" y="4751323"/>
            <a:ext cx="4514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H=2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38619" y="5409692"/>
            <a:ext cx="439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E=3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10732" y="5833364"/>
            <a:ext cx="556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Arial MT"/>
                <a:cs typeface="Arial MT"/>
              </a:rPr>
              <a:t>F=10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23964" y="4217923"/>
            <a:ext cx="4514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C=3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79540" y="4751323"/>
            <a:ext cx="4514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D=4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20132" y="4751323"/>
            <a:ext cx="439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B=4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06771" y="4217923"/>
            <a:ext cx="439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A=6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65340" y="5909564"/>
            <a:ext cx="281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0000FF"/>
                </a:solidFill>
                <a:latin typeface="Arial MT"/>
                <a:cs typeface="Arial MT"/>
              </a:rPr>
              <a:t>10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536940" y="4842764"/>
            <a:ext cx="739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800" spc="5" dirty="0">
                <a:solidFill>
                  <a:srgbClr val="0000FF"/>
                </a:solidFill>
                <a:latin typeface="Arial MT"/>
                <a:cs typeface="Arial MT"/>
              </a:rPr>
              <a:t>1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3	</a:t>
            </a:r>
            <a:r>
              <a:rPr sz="1800" spc="5" dirty="0">
                <a:solidFill>
                  <a:srgbClr val="FF3200"/>
                </a:solidFill>
                <a:latin typeface="Arial MT"/>
                <a:cs typeface="Arial MT"/>
              </a:rPr>
              <a:t>13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59243" y="4842764"/>
            <a:ext cx="502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9</a:t>
            </a:r>
            <a:r>
              <a:rPr sz="1800" spc="4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140" dirty="0">
                <a:solidFill>
                  <a:srgbClr val="FF3200"/>
                </a:solidFill>
                <a:latin typeface="Arial MT"/>
                <a:cs typeface="Arial MT"/>
              </a:rPr>
              <a:t>11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68540" y="5894323"/>
            <a:ext cx="561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33950" dirty="0">
                <a:latin typeface="Arial MT"/>
                <a:cs typeface="Arial MT"/>
              </a:rPr>
              <a:t>5</a:t>
            </a:r>
            <a:r>
              <a:rPr sz="2700" spc="330" baseline="33950" dirty="0"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FF3200"/>
                </a:solidFill>
                <a:latin typeface="Arial MT"/>
                <a:cs typeface="Arial MT"/>
              </a:rPr>
              <a:t>10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86044" y="4690364"/>
            <a:ext cx="584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-37037" dirty="0">
                <a:solidFill>
                  <a:srgbClr val="0000FF"/>
                </a:solidFill>
                <a:latin typeface="Arial MT"/>
                <a:cs typeface="Arial MT"/>
              </a:rPr>
              <a:t>4</a:t>
            </a:r>
            <a:r>
              <a:rPr sz="2700" spc="-382" baseline="-3703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3 </a:t>
            </a:r>
            <a:r>
              <a:rPr sz="1800" spc="-250" dirty="0">
                <a:latin typeface="Arial MT"/>
                <a:cs typeface="Arial MT"/>
              </a:rPr>
              <a:t> </a:t>
            </a:r>
            <a:r>
              <a:rPr sz="2700" baseline="-52469" dirty="0">
                <a:solidFill>
                  <a:srgbClr val="FF3200"/>
                </a:solidFill>
                <a:latin typeface="Arial MT"/>
                <a:cs typeface="Arial MT"/>
              </a:rPr>
              <a:t>7</a:t>
            </a:r>
            <a:endParaRPr sz="2700" baseline="-52469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86044" y="3913123"/>
            <a:ext cx="584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6</a:t>
            </a:r>
            <a:r>
              <a:rPr sz="1800" spc="-254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700" baseline="37037" dirty="0">
                <a:latin typeface="Arial MT"/>
                <a:cs typeface="Arial MT"/>
              </a:rPr>
              <a:t>2 </a:t>
            </a:r>
            <a:r>
              <a:rPr sz="2700" spc="-375" baseline="37037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44340" y="4690364"/>
            <a:ext cx="654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-37037" dirty="0">
                <a:solidFill>
                  <a:srgbClr val="0000FF"/>
                </a:solidFill>
                <a:latin typeface="Arial MT"/>
                <a:cs typeface="Arial MT"/>
              </a:rPr>
              <a:t>0</a:t>
            </a:r>
            <a:r>
              <a:rPr sz="2700" spc="375" baseline="-3703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1</a:t>
            </a:r>
            <a:r>
              <a:rPr sz="1800" spc="210" dirty="0">
                <a:latin typeface="Arial MT"/>
                <a:cs typeface="Arial MT"/>
              </a:rPr>
              <a:t> </a:t>
            </a:r>
            <a:r>
              <a:rPr sz="2700" baseline="-33950" dirty="0">
                <a:solidFill>
                  <a:srgbClr val="FF3200"/>
                </a:solidFill>
                <a:latin typeface="Arial MT"/>
                <a:cs typeface="Arial MT"/>
              </a:rPr>
              <a:t>0</a:t>
            </a:r>
            <a:endParaRPr sz="2700" baseline="-3395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36540" y="6351523"/>
            <a:ext cx="3505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CPM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network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after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backward</a:t>
            </a:r>
            <a:r>
              <a:rPr sz="1800" spc="-55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pass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55</a:t>
            </a:fld>
            <a:endParaRPr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2340" y="587755"/>
            <a:ext cx="20135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Project</a:t>
            </a:r>
            <a:r>
              <a:rPr sz="1600" b="1" i="1" spc="-25" dirty="0">
                <a:solidFill>
                  <a:srgbClr val="656599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Management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7732" y="551496"/>
            <a:ext cx="3261995" cy="85725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i="1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600" i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  <a:p>
            <a:pPr marL="45720">
              <a:lnSpc>
                <a:spcPct val="100000"/>
              </a:lnSpc>
              <a:spcBef>
                <a:spcPts val="160"/>
              </a:spcBef>
            </a:pPr>
            <a:r>
              <a:rPr sz="1800" b="1" spc="-5" dirty="0">
                <a:latin typeface="Arial"/>
                <a:cs typeface="Arial"/>
              </a:rPr>
              <a:t>Up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date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the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activity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table</a:t>
            </a:r>
            <a:endParaRPr sz="1800">
              <a:latin typeface="Arial"/>
              <a:cs typeface="Arial"/>
            </a:endParaRPr>
          </a:p>
          <a:p>
            <a:pPr marL="4572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Latest</a:t>
            </a:r>
            <a:r>
              <a:rPr sz="18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start</a:t>
            </a:r>
            <a:r>
              <a:rPr sz="18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finish</a:t>
            </a:r>
            <a:r>
              <a:rPr sz="18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0000FF"/>
                </a:solidFill>
                <a:latin typeface="Arial MT"/>
                <a:cs typeface="Arial MT"/>
              </a:rPr>
              <a:t>dates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981200"/>
            <a:ext cx="8232648" cy="79247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89303" y="1441703"/>
          <a:ext cx="7924797" cy="36758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5380"/>
                <a:gridCol w="1203959"/>
                <a:gridCol w="1208405"/>
                <a:gridCol w="1207135"/>
                <a:gridCol w="1268094"/>
                <a:gridCol w="1315084"/>
                <a:gridCol w="586740"/>
              </a:tblGrid>
              <a:tr h="749807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Activity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Duration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(weeks)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182880">
                        <a:lnSpc>
                          <a:spcPct val="101099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Earliest </a:t>
                      </a:r>
                      <a:r>
                        <a:rPr sz="1800" b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start</a:t>
                      </a:r>
                      <a:r>
                        <a:rPr sz="1800" b="1" spc="-9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date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Latest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b="1" spc="-1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start</a:t>
                      </a:r>
                      <a:r>
                        <a:rPr sz="1800" b="1" spc="-5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date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 marR="154940">
                        <a:lnSpc>
                          <a:spcPct val="101099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3200"/>
                          </a:solidFill>
                          <a:latin typeface="Times New Roman"/>
                          <a:cs typeface="Times New Roman"/>
                        </a:rPr>
                        <a:t>Earliest </a:t>
                      </a:r>
                      <a:r>
                        <a:rPr sz="1800" b="1" dirty="0">
                          <a:solidFill>
                            <a:srgbClr val="FF32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3200"/>
                          </a:solidFill>
                          <a:latin typeface="Times New Roman"/>
                          <a:cs typeface="Times New Roman"/>
                        </a:rPr>
                        <a:t>finish</a:t>
                      </a:r>
                      <a:r>
                        <a:rPr sz="1800" b="1" spc="-95" dirty="0">
                          <a:solidFill>
                            <a:srgbClr val="FF32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3200"/>
                          </a:solidFill>
                          <a:latin typeface="Times New Roman"/>
                          <a:cs typeface="Times New Roman"/>
                        </a:rPr>
                        <a:t>date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 marR="201930">
                        <a:lnSpc>
                          <a:spcPct val="101099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3200"/>
                          </a:solidFill>
                          <a:latin typeface="Times New Roman"/>
                          <a:cs typeface="Times New Roman"/>
                        </a:rPr>
                        <a:t>Latest </a:t>
                      </a:r>
                      <a:r>
                        <a:rPr sz="1800" b="1" dirty="0">
                          <a:solidFill>
                            <a:srgbClr val="FF32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3200"/>
                          </a:solidFill>
                          <a:latin typeface="Times New Roman"/>
                          <a:cs typeface="Times New Roman"/>
                        </a:rPr>
                        <a:t>finish</a:t>
                      </a:r>
                      <a:r>
                        <a:rPr sz="1800" b="1" spc="-95" dirty="0">
                          <a:solidFill>
                            <a:srgbClr val="FF32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3200"/>
                          </a:solidFill>
                          <a:latin typeface="Times New Roman"/>
                          <a:cs typeface="Times New Roman"/>
                        </a:rPr>
                        <a:t>date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555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Sla  </a:t>
                      </a:r>
                      <a:r>
                        <a:rPr sz="1800" spc="10" dirty="0">
                          <a:latin typeface="Arial MT"/>
                          <a:cs typeface="Arial MT"/>
                        </a:rPr>
                        <a:t>ck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11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11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1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1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solidFill>
                            <a:srgbClr val="FF32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solidFill>
                            <a:srgbClr val="FF32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10" dirty="0">
                          <a:solidFill>
                            <a:srgbClr val="FF32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10" dirty="0">
                          <a:solidFill>
                            <a:srgbClr val="FF32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solidFill>
                            <a:srgbClr val="FF3200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10" dirty="0">
                          <a:solidFill>
                            <a:srgbClr val="FF32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10" dirty="0">
                          <a:solidFill>
                            <a:srgbClr val="FF32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10" dirty="0">
                          <a:solidFill>
                            <a:srgbClr val="FF3200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10" dirty="0">
                          <a:solidFill>
                            <a:srgbClr val="FF3200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solidFill>
                            <a:srgbClr val="FF3200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H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11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11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10" dirty="0">
                          <a:latin typeface="Times New Roman"/>
                          <a:cs typeface="Times New Roman"/>
                        </a:rPr>
                        <a:t>13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145539" y="4919971"/>
            <a:ext cx="8359775" cy="1743710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z="2000" spc="-10" dirty="0">
                <a:latin typeface="Arial MT"/>
                <a:cs typeface="Arial MT"/>
              </a:rPr>
              <a:t>Critical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Path</a:t>
            </a:r>
            <a:endParaRPr sz="20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1180"/>
              </a:spcBef>
              <a:buFont typeface="Wingdings"/>
              <a:buChar char=""/>
              <a:tabLst>
                <a:tab pos="356870" algn="l"/>
                <a:tab pos="357505" algn="l"/>
              </a:tabLst>
            </a:pP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110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critical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path</a:t>
            </a:r>
            <a:r>
              <a:rPr sz="18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for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project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is</a:t>
            </a:r>
            <a:r>
              <a:rPr sz="1800" b="1" spc="-5" dirty="0">
                <a:latin typeface="Arial"/>
                <a:cs typeface="Arial"/>
              </a:rPr>
              <a:t> the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series</a:t>
            </a:r>
            <a:r>
              <a:rPr sz="1800" b="1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of activities</a:t>
            </a:r>
            <a:r>
              <a:rPr sz="18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that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determines</a:t>
            </a:r>
            <a:r>
              <a:rPr sz="1800" b="1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sz="1800" b="1" i="1" dirty="0">
                <a:solidFill>
                  <a:srgbClr val="FF3200"/>
                </a:solidFill>
                <a:latin typeface="Arial"/>
                <a:cs typeface="Arial"/>
              </a:rPr>
              <a:t>earliest</a:t>
            </a:r>
            <a:r>
              <a:rPr sz="1800" b="1" i="1" spc="-7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FF3200"/>
                </a:solidFill>
                <a:latin typeface="Arial"/>
                <a:cs typeface="Arial"/>
              </a:rPr>
              <a:t>time</a:t>
            </a:r>
            <a:r>
              <a:rPr sz="1800" b="1" i="1" spc="-3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by </a:t>
            </a:r>
            <a:r>
              <a:rPr sz="1800" b="1" spc="10" dirty="0">
                <a:latin typeface="Arial"/>
                <a:cs typeface="Arial"/>
              </a:rPr>
              <a:t>which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project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can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completed</a:t>
            </a:r>
            <a:endParaRPr sz="1800">
              <a:latin typeface="Arial"/>
              <a:cs typeface="Arial"/>
            </a:endParaRPr>
          </a:p>
          <a:p>
            <a:pPr marL="356870" marR="5080" indent="-344805">
              <a:lnSpc>
                <a:spcPct val="100000"/>
              </a:lnSpc>
              <a:buFont typeface="Wingdings"/>
              <a:buChar char=""/>
              <a:tabLst>
                <a:tab pos="356870" algn="l"/>
                <a:tab pos="357505" algn="l"/>
              </a:tabLst>
            </a:pP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critical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path</a:t>
            </a:r>
            <a:r>
              <a:rPr sz="18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is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FF3200"/>
                </a:solidFill>
                <a:latin typeface="Arial"/>
                <a:cs typeface="Arial"/>
              </a:rPr>
              <a:t>longest</a:t>
            </a:r>
            <a:r>
              <a:rPr sz="1800" b="1" i="1" spc="-5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FF3200"/>
                </a:solidFill>
                <a:latin typeface="Arial"/>
                <a:cs typeface="Arial"/>
              </a:rPr>
              <a:t>path</a:t>
            </a:r>
            <a:r>
              <a:rPr sz="1800" b="1" i="1" spc="-25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through the network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diagram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and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has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least amount of</a:t>
            </a:r>
            <a:r>
              <a:rPr sz="18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3200"/>
                </a:solidFill>
                <a:latin typeface="Arial"/>
                <a:cs typeface="Arial"/>
              </a:rPr>
              <a:t>slack</a:t>
            </a:r>
            <a:r>
              <a:rPr sz="1800" b="1" spc="-2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or </a:t>
            </a:r>
            <a:r>
              <a:rPr sz="1800" b="1" dirty="0">
                <a:solidFill>
                  <a:srgbClr val="FF3200"/>
                </a:solidFill>
                <a:latin typeface="Arial"/>
                <a:cs typeface="Arial"/>
              </a:rPr>
              <a:t>float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56</a:t>
            </a:fld>
            <a:endParaRPr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7732" y="569467"/>
            <a:ext cx="196786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i="1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600" i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22340" y="587755"/>
            <a:ext cx="20135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Project</a:t>
            </a:r>
            <a:r>
              <a:rPr sz="1600" b="1" i="1" spc="-25" dirty="0">
                <a:solidFill>
                  <a:srgbClr val="656599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Management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981200"/>
            <a:ext cx="8232648" cy="7924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279140" y="581659"/>
            <a:ext cx="16376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critical</a:t>
            </a:r>
            <a:r>
              <a:rPr sz="1800" spc="-11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path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00" y="865123"/>
            <a:ext cx="8425180" cy="286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110" indent="-345440">
              <a:lnSpc>
                <a:spcPct val="100000"/>
              </a:lnSpc>
              <a:spcBef>
                <a:spcPts val="100"/>
              </a:spcBef>
              <a:buChar char="•"/>
              <a:tabLst>
                <a:tab pos="372110" algn="l"/>
                <a:tab pos="372745" algn="l"/>
              </a:tabLst>
            </a:pPr>
            <a:r>
              <a:rPr sz="1800" spc="-5" dirty="0">
                <a:latin typeface="Arial MT"/>
                <a:cs typeface="Arial MT"/>
              </a:rPr>
              <a:t>Any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delay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 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critical</a:t>
            </a:r>
            <a:r>
              <a:rPr sz="1800" spc="-40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path</a:t>
            </a:r>
            <a:r>
              <a:rPr sz="1800" spc="-40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will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delay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project</a:t>
            </a:r>
            <a:r>
              <a:rPr sz="1800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 marL="372110" indent="-345440">
              <a:lnSpc>
                <a:spcPct val="100000"/>
              </a:lnSpc>
              <a:buFont typeface="Arial MT"/>
              <a:buChar char="•"/>
              <a:tabLst>
                <a:tab pos="372110" algn="l"/>
                <a:tab pos="372745" algn="l"/>
              </a:tabLst>
            </a:pPr>
            <a:r>
              <a:rPr sz="1800" b="1" dirty="0">
                <a:solidFill>
                  <a:srgbClr val="FF3200"/>
                </a:solidFill>
                <a:latin typeface="Arial"/>
                <a:cs typeface="Arial"/>
              </a:rPr>
              <a:t>Slack:</a:t>
            </a:r>
            <a:r>
              <a:rPr sz="1800" b="1" spc="-95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difference</a:t>
            </a:r>
            <a:r>
              <a:rPr sz="1800" spc="-6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between 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earliest</a:t>
            </a:r>
            <a:r>
              <a:rPr sz="1800" spc="-35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date</a:t>
            </a:r>
            <a:r>
              <a:rPr sz="1800" spc="-40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latest</a:t>
            </a:r>
            <a:r>
              <a:rPr sz="1800" spc="-35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date</a:t>
            </a:r>
            <a:r>
              <a:rPr sz="1800" spc="-15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 </a:t>
            </a:r>
            <a:r>
              <a:rPr sz="1800" spc="-5" dirty="0">
                <a:latin typeface="Arial MT"/>
                <a:cs typeface="Arial MT"/>
              </a:rPr>
              <a:t>an event</a:t>
            </a:r>
            <a:endParaRPr sz="1800">
              <a:latin typeface="Arial MT"/>
              <a:cs typeface="Arial MT"/>
            </a:endParaRPr>
          </a:p>
          <a:p>
            <a:pPr marL="372110" marR="13208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–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measure</a:t>
            </a:r>
            <a:r>
              <a:rPr sz="1800" spc="-6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sz="18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how late</a:t>
            </a:r>
            <a:r>
              <a:rPr sz="1800" spc="-40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 event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may be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without</a:t>
            </a:r>
            <a:r>
              <a:rPr sz="1800" b="1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affecting</a:t>
            </a:r>
            <a:r>
              <a:rPr sz="1800" b="1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FF3200"/>
                </a:solidFill>
                <a:latin typeface="Arial"/>
                <a:cs typeface="Arial"/>
              </a:rPr>
              <a:t>end</a:t>
            </a:r>
            <a:r>
              <a:rPr sz="1800" b="1" spc="-5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3200"/>
                </a:solidFill>
                <a:latin typeface="Arial"/>
                <a:cs typeface="Arial"/>
              </a:rPr>
              <a:t>date</a:t>
            </a:r>
            <a:r>
              <a:rPr sz="1800" b="1" spc="-15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the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project.</a:t>
            </a:r>
            <a:endParaRPr sz="1800">
              <a:latin typeface="Arial MT"/>
              <a:cs typeface="Arial MT"/>
            </a:endParaRPr>
          </a:p>
          <a:p>
            <a:pPr marL="372110" marR="59690" indent="-344805">
              <a:lnSpc>
                <a:spcPct val="100000"/>
              </a:lnSpc>
              <a:buChar char="•"/>
              <a:tabLst>
                <a:tab pos="372110" algn="l"/>
                <a:tab pos="372745" algn="l"/>
              </a:tabLst>
            </a:pPr>
            <a:r>
              <a:rPr sz="1800" spc="-5" dirty="0">
                <a:latin typeface="Arial MT"/>
                <a:cs typeface="Arial MT"/>
              </a:rPr>
              <a:t>Any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event </a:t>
            </a:r>
            <a:r>
              <a:rPr sz="1800" spc="-5" dirty="0">
                <a:latin typeface="Arial MT"/>
                <a:cs typeface="Arial MT"/>
              </a:rPr>
              <a:t>with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b="1" dirty="0">
                <a:solidFill>
                  <a:srgbClr val="FF3200"/>
                </a:solidFill>
                <a:latin typeface="Arial"/>
                <a:cs typeface="Arial"/>
              </a:rPr>
              <a:t>slack of zero </a:t>
            </a:r>
            <a:r>
              <a:rPr sz="1800" dirty="0">
                <a:latin typeface="Arial MT"/>
                <a:cs typeface="Arial MT"/>
              </a:rPr>
              <a:t>is </a:t>
            </a:r>
            <a:r>
              <a:rPr sz="1800" b="1" dirty="0">
                <a:solidFill>
                  <a:srgbClr val="FF3200"/>
                </a:solidFill>
                <a:latin typeface="Arial"/>
                <a:cs typeface="Arial"/>
              </a:rPr>
              <a:t>critical: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any delay </a:t>
            </a:r>
            <a:r>
              <a:rPr sz="1800" spc="-5" dirty="0">
                <a:latin typeface="Arial MT"/>
                <a:cs typeface="Arial MT"/>
              </a:rPr>
              <a:t>in achieving </a:t>
            </a:r>
            <a:r>
              <a:rPr sz="1800" dirty="0">
                <a:latin typeface="Arial MT"/>
                <a:cs typeface="Arial MT"/>
              </a:rPr>
              <a:t>that </a:t>
            </a:r>
            <a:r>
              <a:rPr sz="1800" spc="-5" dirty="0">
                <a:latin typeface="Arial MT"/>
                <a:cs typeface="Arial MT"/>
              </a:rPr>
              <a:t>event will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delay</a:t>
            </a:r>
            <a:r>
              <a:rPr sz="1800" spc="-55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completion</a:t>
            </a:r>
            <a:r>
              <a:rPr sz="1800" spc="-8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date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 </a:t>
            </a:r>
            <a:r>
              <a:rPr sz="1800" dirty="0">
                <a:latin typeface="Arial MT"/>
                <a:cs typeface="Arial MT"/>
              </a:rPr>
              <a:t>the </a:t>
            </a:r>
            <a:r>
              <a:rPr sz="1800" spc="-5" dirty="0">
                <a:latin typeface="Arial MT"/>
                <a:cs typeface="Arial MT"/>
              </a:rPr>
              <a:t>project as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whole.</a:t>
            </a:r>
            <a:endParaRPr sz="1800">
              <a:latin typeface="Arial MT"/>
              <a:cs typeface="Arial MT"/>
            </a:endParaRPr>
          </a:p>
          <a:p>
            <a:pPr marL="372110" marR="5080" indent="-344805">
              <a:lnSpc>
                <a:spcPct val="100000"/>
              </a:lnSpc>
              <a:buChar char="•"/>
              <a:tabLst>
                <a:tab pos="372110" algn="l"/>
                <a:tab pos="372745" algn="l"/>
              </a:tabLst>
            </a:pPr>
            <a:r>
              <a:rPr sz="1800" dirty="0">
                <a:latin typeface="Arial MT"/>
                <a:cs typeface="Arial MT"/>
              </a:rPr>
              <a:t>There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will always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be </a:t>
            </a:r>
            <a:r>
              <a:rPr sz="1800" spc="-5" dirty="0">
                <a:solidFill>
                  <a:srgbClr val="FF3200"/>
                </a:solidFill>
                <a:latin typeface="Arial MT"/>
                <a:cs typeface="Arial MT"/>
              </a:rPr>
              <a:t>at least one path </a:t>
            </a:r>
            <a:r>
              <a:rPr sz="1800" dirty="0">
                <a:latin typeface="Arial MT"/>
                <a:cs typeface="Arial MT"/>
              </a:rPr>
              <a:t>through the network joining those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critical </a:t>
            </a:r>
            <a:r>
              <a:rPr sz="1800" b="1" spc="-4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events</a:t>
            </a:r>
            <a:r>
              <a:rPr sz="1800" b="1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–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this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path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 known as 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b="1" spc="-5" dirty="0">
                <a:solidFill>
                  <a:srgbClr val="FF3200"/>
                </a:solidFill>
                <a:latin typeface="Arial"/>
                <a:cs typeface="Arial"/>
              </a:rPr>
              <a:t>critical </a:t>
            </a:r>
            <a:r>
              <a:rPr sz="1800" b="1" dirty="0">
                <a:solidFill>
                  <a:srgbClr val="FF3200"/>
                </a:solidFill>
                <a:latin typeface="Arial"/>
                <a:cs typeface="Arial"/>
              </a:rPr>
              <a:t>path.</a:t>
            </a:r>
            <a:endParaRPr sz="1800">
              <a:latin typeface="Arial"/>
              <a:cs typeface="Arial"/>
            </a:endParaRPr>
          </a:p>
          <a:p>
            <a:pPr marL="356870" marR="5380990" indent="-344805">
              <a:lnSpc>
                <a:spcPct val="100000"/>
              </a:lnSpc>
              <a:spcBef>
                <a:spcPts val="720"/>
              </a:spcBef>
            </a:pPr>
            <a:r>
              <a:rPr sz="1800" b="1" dirty="0">
                <a:solidFill>
                  <a:srgbClr val="FF3200"/>
                </a:solidFill>
                <a:latin typeface="Arial"/>
                <a:cs typeface="Arial"/>
              </a:rPr>
              <a:t>significance</a:t>
            </a:r>
            <a:r>
              <a:rPr sz="1800" b="1" spc="-10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critical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path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two-fold.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64152" y="3806952"/>
            <a:ext cx="5038344" cy="252374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869940" y="376072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69940" y="469036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17740" y="467512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65540" y="469036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6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93940" y="575716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49843" y="5513323"/>
            <a:ext cx="463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G=3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79157" y="4751323"/>
            <a:ext cx="4514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H=2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38619" y="5409692"/>
            <a:ext cx="439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E=3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10732" y="5833364"/>
            <a:ext cx="556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Arial MT"/>
                <a:cs typeface="Arial MT"/>
              </a:rPr>
              <a:t>F=10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23964" y="4217923"/>
            <a:ext cx="4514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C=3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79540" y="4751323"/>
            <a:ext cx="4514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D=4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20132" y="4751323"/>
            <a:ext cx="439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B=4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06771" y="4217923"/>
            <a:ext cx="439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A=6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69740" y="484276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36940" y="4842764"/>
            <a:ext cx="739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800" spc="5" dirty="0">
                <a:solidFill>
                  <a:srgbClr val="0000FF"/>
                </a:solidFill>
                <a:latin typeface="Arial MT"/>
                <a:cs typeface="Arial MT"/>
              </a:rPr>
              <a:t>1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3	</a:t>
            </a:r>
            <a:r>
              <a:rPr sz="1800" spc="5" dirty="0">
                <a:solidFill>
                  <a:srgbClr val="FF3200"/>
                </a:solidFill>
                <a:latin typeface="Arial MT"/>
                <a:cs typeface="Arial MT"/>
              </a:rPr>
              <a:t>13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159243" y="4842764"/>
            <a:ext cx="502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9</a:t>
            </a:r>
            <a:r>
              <a:rPr sz="1800" spc="4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140" dirty="0">
                <a:solidFill>
                  <a:srgbClr val="FF3200"/>
                </a:solidFill>
                <a:latin typeface="Arial MT"/>
                <a:cs typeface="Arial MT"/>
              </a:rPr>
              <a:t>11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20844" y="482752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92244" y="4659884"/>
            <a:ext cx="158750" cy="6350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340"/>
              </a:spcBef>
            </a:pPr>
            <a:r>
              <a:rPr sz="1800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139940" y="5894323"/>
            <a:ext cx="789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7" baseline="-3086" dirty="0">
                <a:solidFill>
                  <a:srgbClr val="0000FF"/>
                </a:solidFill>
                <a:latin typeface="Arial MT"/>
                <a:cs typeface="Arial MT"/>
              </a:rPr>
              <a:t>1</a:t>
            </a:r>
            <a:r>
              <a:rPr sz="2700" baseline="-3086" dirty="0">
                <a:solidFill>
                  <a:srgbClr val="0000FF"/>
                </a:solidFill>
                <a:latin typeface="Arial MT"/>
                <a:cs typeface="Arial MT"/>
              </a:rPr>
              <a:t>0</a:t>
            </a:r>
            <a:r>
              <a:rPr sz="2700" spc="-240" baseline="-3086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700" baseline="-40123" dirty="0">
                <a:solidFill>
                  <a:srgbClr val="0000FF"/>
                </a:solidFill>
                <a:latin typeface="Arial MT"/>
                <a:cs typeface="Arial MT"/>
              </a:rPr>
              <a:t>0</a:t>
            </a:r>
            <a:r>
              <a:rPr sz="2700" spc="-382" baseline="-4012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FF3200"/>
                </a:solidFill>
                <a:latin typeface="Arial MT"/>
                <a:cs typeface="Arial MT"/>
              </a:rPr>
              <a:t>10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686044" y="4842764"/>
            <a:ext cx="584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4</a:t>
            </a:r>
            <a:r>
              <a:rPr sz="1800" spc="-254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700" baseline="-33950" dirty="0">
                <a:solidFill>
                  <a:srgbClr val="0000FF"/>
                </a:solidFill>
                <a:latin typeface="Arial MT"/>
                <a:cs typeface="Arial MT"/>
              </a:rPr>
              <a:t>3 </a:t>
            </a:r>
            <a:r>
              <a:rPr sz="2700" spc="-375" baseline="-339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700" baseline="-15432" dirty="0">
                <a:solidFill>
                  <a:srgbClr val="FF3200"/>
                </a:solidFill>
                <a:latin typeface="Arial MT"/>
                <a:cs typeface="Arial MT"/>
              </a:rPr>
              <a:t>7</a:t>
            </a:r>
            <a:endParaRPr sz="2700" baseline="-15432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36540" y="6351523"/>
            <a:ext cx="16884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The</a:t>
            </a:r>
            <a:r>
              <a:rPr sz="1800" spc="-50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3200"/>
                </a:solidFill>
                <a:latin typeface="Arial MT"/>
                <a:cs typeface="Arial MT"/>
              </a:rPr>
              <a:t>Critical</a:t>
            </a:r>
            <a:r>
              <a:rPr sz="1800" spc="-45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3200"/>
                </a:solidFill>
                <a:latin typeface="Arial MT"/>
                <a:cs typeface="Arial MT"/>
              </a:rPr>
              <a:t>path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317740" y="497992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686044" y="3913123"/>
            <a:ext cx="584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95" dirty="0">
                <a:solidFill>
                  <a:srgbClr val="0000FF"/>
                </a:solidFill>
                <a:latin typeface="Arial MT"/>
                <a:cs typeface="Arial MT"/>
              </a:rPr>
              <a:t>6</a:t>
            </a:r>
            <a:r>
              <a:rPr sz="2700" spc="142" baseline="-37037" dirty="0">
                <a:solidFill>
                  <a:srgbClr val="0000FF"/>
                </a:solidFill>
                <a:latin typeface="Arial MT"/>
                <a:cs typeface="Arial MT"/>
              </a:rPr>
              <a:t>2</a:t>
            </a:r>
            <a:r>
              <a:rPr sz="2700" spc="337" baseline="-3703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835644" y="497992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01700" y="3699764"/>
            <a:ext cx="3265804" cy="3042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81915" indent="-344805" algn="just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7505" algn="l"/>
              </a:tabLst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In planning: </a:t>
            </a:r>
            <a:r>
              <a:rPr sz="1800" dirty="0">
                <a:latin typeface="Arial MT"/>
                <a:cs typeface="Arial MT"/>
              </a:rPr>
              <a:t>it is the </a:t>
            </a:r>
            <a:r>
              <a:rPr sz="1800" spc="5" dirty="0">
                <a:solidFill>
                  <a:srgbClr val="0000FF"/>
                </a:solidFill>
                <a:latin typeface="Arial MT"/>
                <a:cs typeface="Arial MT"/>
              </a:rPr>
              <a:t>critical </a:t>
            </a:r>
            <a:r>
              <a:rPr sz="1800" spc="-49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path </a:t>
            </a:r>
            <a:r>
              <a:rPr sz="1800" spc="-5" dirty="0">
                <a:latin typeface="Arial MT"/>
                <a:cs typeface="Arial MT"/>
              </a:rPr>
              <a:t>that we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must shorten </a:t>
            </a:r>
            <a:r>
              <a:rPr sz="1800" spc="5" dirty="0">
                <a:latin typeface="Arial MT"/>
                <a:cs typeface="Arial MT"/>
              </a:rPr>
              <a:t>if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reduce</a:t>
            </a:r>
            <a:r>
              <a:rPr sz="1800" spc="-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overall </a:t>
            </a:r>
            <a:r>
              <a:rPr sz="1800" spc="-49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duration</a:t>
            </a:r>
            <a:endParaRPr sz="1800">
              <a:latin typeface="Arial MT"/>
              <a:cs typeface="Arial MT"/>
            </a:endParaRPr>
          </a:p>
          <a:p>
            <a:pPr marL="356870" marR="5080" indent="-344805">
              <a:lnSpc>
                <a:spcPct val="100000"/>
              </a:lnSpc>
              <a:buAutoNum type="arabicPeriod"/>
              <a:tabLst>
                <a:tab pos="356870" algn="l"/>
                <a:tab pos="357505" algn="l"/>
              </a:tabLst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In managing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: </a:t>
            </a:r>
            <a:r>
              <a:rPr sz="1800" dirty="0">
                <a:latin typeface="Arial MT"/>
                <a:cs typeface="Arial MT"/>
              </a:rPr>
              <a:t>must pay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attention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5" dirty="0">
                <a:solidFill>
                  <a:srgbClr val="0000FF"/>
                </a:solidFill>
                <a:latin typeface="Arial MT"/>
                <a:cs typeface="Arial MT"/>
              </a:rPr>
              <a:t>monitoring </a:t>
            </a:r>
            <a:r>
              <a:rPr sz="1800" spc="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activities </a:t>
            </a:r>
            <a:r>
              <a:rPr sz="1800" dirty="0">
                <a:latin typeface="Arial MT"/>
                <a:cs typeface="Arial MT"/>
              </a:rPr>
              <a:t>on the critical </a:t>
            </a:r>
            <a:r>
              <a:rPr sz="1800" spc="5" dirty="0">
                <a:latin typeface="Arial MT"/>
                <a:cs typeface="Arial MT"/>
              </a:rPr>
              <a:t>path 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so that the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effects </a:t>
            </a:r>
            <a:r>
              <a:rPr sz="1800" spc="-5" dirty="0">
                <a:latin typeface="Arial MT"/>
                <a:cs typeface="Arial MT"/>
              </a:rPr>
              <a:t>of any </a:t>
            </a:r>
            <a:r>
              <a:rPr sz="1800" dirty="0">
                <a:latin typeface="Arial MT"/>
                <a:cs typeface="Arial MT"/>
              </a:rPr>
              <a:t> delay or resource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unavailability</a:t>
            </a:r>
            <a:r>
              <a:rPr sz="1800" spc="-10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detected</a:t>
            </a:r>
            <a:r>
              <a:rPr sz="1800" spc="-65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at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earliest</a:t>
            </a:r>
            <a:r>
              <a:rPr sz="18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opportunity</a:t>
            </a:r>
            <a:r>
              <a:rPr sz="1800" spc="-10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57</a:t>
            </a:fld>
            <a:endParaRPr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5152" y="835152"/>
            <a:ext cx="8619744" cy="566318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38275" y="3248659"/>
            <a:ext cx="509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Start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51964" y="1721611"/>
            <a:ext cx="1490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50645" algn="l"/>
              </a:tabLst>
            </a:pPr>
            <a:r>
              <a:rPr sz="1800" dirty="0">
                <a:latin typeface="Arial MT"/>
                <a:cs typeface="Arial MT"/>
              </a:rPr>
              <a:t>2	8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61107" y="2011171"/>
            <a:ext cx="607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8</a:t>
            </a:r>
            <a:r>
              <a:rPr sz="1800" spc="-9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wks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68827" y="2014220"/>
            <a:ext cx="607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2</a:t>
            </a:r>
            <a:r>
              <a:rPr sz="1800" spc="-9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wks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1964" y="1139444"/>
            <a:ext cx="1490980" cy="58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  <a:tabLst>
                <a:tab pos="838200" algn="l"/>
              </a:tabLst>
            </a:pPr>
            <a:r>
              <a:rPr sz="2700" b="1" baseline="1543" dirty="0">
                <a:latin typeface="Arial"/>
                <a:cs typeface="Arial"/>
              </a:rPr>
              <a:t>A	</a:t>
            </a:r>
            <a:r>
              <a:rPr sz="1800" dirty="0">
                <a:latin typeface="Arial MT"/>
                <a:cs typeface="Arial MT"/>
              </a:rPr>
              <a:t>6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wks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latin typeface="Arial MT"/>
                <a:cs typeface="Arial MT"/>
              </a:rPr>
              <a:t>0</a:t>
            </a:r>
            <a:r>
              <a:rPr sz="1800" spc="229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Hardware</a:t>
            </a:r>
            <a:r>
              <a:rPr sz="1800" spc="4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6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32964" y="1700276"/>
            <a:ext cx="705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Arial MT"/>
                <a:cs typeface="Arial MT"/>
              </a:rPr>
              <a:t>design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09108" y="4470907"/>
            <a:ext cx="607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3</a:t>
            </a:r>
            <a:r>
              <a:rPr sz="1800" spc="-9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wks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89196" y="5342635"/>
            <a:ext cx="607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6</a:t>
            </a:r>
            <a:r>
              <a:rPr sz="1800" spc="-9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wks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96915" y="5345683"/>
            <a:ext cx="607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3</a:t>
            </a:r>
            <a:r>
              <a:rPr sz="1800" spc="-9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wks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80052" y="4446523"/>
            <a:ext cx="1546860" cy="885190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244"/>
              </a:spcBef>
            </a:pPr>
            <a:r>
              <a:rPr sz="1800" b="1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548640" algn="l"/>
                <a:tab pos="1350645" algn="l"/>
              </a:tabLst>
            </a:pPr>
            <a:r>
              <a:rPr sz="1800" dirty="0">
                <a:latin typeface="Arial MT"/>
                <a:cs typeface="Arial MT"/>
              </a:rPr>
              <a:t>4	File	7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326390" algn="l"/>
                <a:tab pos="1295400" algn="l"/>
              </a:tabLst>
            </a:pPr>
            <a:r>
              <a:rPr sz="2700" baseline="-4629" dirty="0">
                <a:latin typeface="Arial MT"/>
                <a:cs typeface="Arial MT"/>
              </a:rPr>
              <a:t>7	</a:t>
            </a:r>
            <a:r>
              <a:rPr sz="1800" spc="-215" dirty="0">
                <a:latin typeface="Arial MT"/>
                <a:cs typeface="Arial MT"/>
              </a:rPr>
              <a:t>T</a:t>
            </a:r>
            <a:r>
              <a:rPr sz="1800" spc="5" dirty="0">
                <a:latin typeface="Arial MT"/>
                <a:cs typeface="Arial MT"/>
              </a:rPr>
              <a:t>a</a:t>
            </a:r>
            <a:r>
              <a:rPr sz="1800" spc="10" dirty="0">
                <a:latin typeface="Arial MT"/>
                <a:cs typeface="Arial MT"/>
              </a:rPr>
              <a:t>k</a:t>
            </a:r>
            <a:r>
              <a:rPr sz="1800" spc="5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-</a:t>
            </a:r>
            <a:r>
              <a:rPr sz="1800" spc="5" dirty="0">
                <a:latin typeface="Arial MT"/>
                <a:cs typeface="Arial MT"/>
              </a:rPr>
              <a:t>o</a:t>
            </a:r>
            <a:r>
              <a:rPr sz="1800" dirty="0">
                <a:latin typeface="Arial MT"/>
                <a:cs typeface="Arial MT"/>
              </a:rPr>
              <a:t>n	</a:t>
            </a:r>
            <a:r>
              <a:rPr sz="2550" spc="-22" baseline="-1633" dirty="0">
                <a:latin typeface="Arial MT"/>
                <a:cs typeface="Arial MT"/>
              </a:rPr>
              <a:t>10</a:t>
            </a:r>
            <a:endParaRPr sz="2550" baseline="-1633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09108" y="2794508"/>
            <a:ext cx="661670" cy="583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9055" algn="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4</a:t>
            </a:r>
            <a:r>
              <a:rPr sz="1800" spc="-9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wks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70"/>
              </a:spcBef>
            </a:pPr>
            <a:r>
              <a:rPr sz="1800" dirty="0"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89196" y="3669284"/>
            <a:ext cx="141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9785" algn="l"/>
              </a:tabLst>
            </a:pPr>
            <a:r>
              <a:rPr sz="2700" baseline="1543" dirty="0">
                <a:latin typeface="Arial MT"/>
                <a:cs typeface="Arial MT"/>
              </a:rPr>
              <a:t>7</a:t>
            </a:r>
            <a:r>
              <a:rPr sz="2700" spc="-15" baseline="1543" dirty="0">
                <a:latin typeface="Arial MT"/>
                <a:cs typeface="Arial MT"/>
              </a:rPr>
              <a:t> </a:t>
            </a:r>
            <a:r>
              <a:rPr sz="2700" spc="-7" baseline="1543" dirty="0">
                <a:latin typeface="Arial MT"/>
                <a:cs typeface="Arial MT"/>
              </a:rPr>
              <a:t>wks	</a:t>
            </a:r>
            <a:r>
              <a:rPr sz="1800" dirty="0">
                <a:latin typeface="Arial MT"/>
                <a:cs typeface="Arial MT"/>
              </a:rPr>
              <a:t>3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wks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80052" y="2770123"/>
            <a:ext cx="1526540" cy="891540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244"/>
              </a:spcBef>
            </a:pPr>
            <a:r>
              <a:rPr sz="1800" b="1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00" dirty="0">
                <a:latin typeface="Arial MT"/>
                <a:cs typeface="Arial MT"/>
              </a:rPr>
              <a:t>4</a:t>
            </a:r>
            <a:r>
              <a:rPr sz="1800" spc="3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Code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  <a:tabLst>
                <a:tab pos="1301750" algn="l"/>
              </a:tabLst>
            </a:pPr>
            <a:r>
              <a:rPr sz="2700" baseline="-3086" dirty="0">
                <a:latin typeface="Arial MT"/>
                <a:cs typeface="Arial MT"/>
              </a:rPr>
              <a:t>7</a:t>
            </a:r>
            <a:r>
              <a:rPr sz="2700" spc="622" baseline="-3086" dirty="0">
                <a:latin typeface="Arial MT"/>
                <a:cs typeface="Arial MT"/>
              </a:rPr>
              <a:t> </a:t>
            </a:r>
            <a:r>
              <a:rPr sz="2700" spc="-7" baseline="1543" dirty="0">
                <a:latin typeface="Arial MT"/>
                <a:cs typeface="Arial MT"/>
              </a:rPr>
              <a:t>Software	</a:t>
            </a:r>
            <a:r>
              <a:rPr sz="1700" spc="-135" dirty="0">
                <a:latin typeface="Arial MT"/>
                <a:cs typeface="Arial MT"/>
              </a:rPr>
              <a:t>11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35300" y="4470907"/>
            <a:ext cx="732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10</a:t>
            </a:r>
            <a:r>
              <a:rPr sz="1800" spc="-1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wks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53459" y="4754371"/>
            <a:ext cx="263525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latin typeface="Arial MT"/>
                <a:cs typeface="Arial MT"/>
              </a:rPr>
              <a:t>10</a:t>
            </a:r>
            <a:endParaRPr sz="1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700" spc="-15" dirty="0">
                <a:latin typeface="Arial MT"/>
                <a:cs typeface="Arial MT"/>
              </a:rPr>
              <a:t>10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18435" y="5339588"/>
            <a:ext cx="732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10</a:t>
            </a:r>
            <a:r>
              <a:rPr sz="1800" spc="-1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wks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87116" y="5345683"/>
            <a:ext cx="607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0</a:t>
            </a:r>
            <a:r>
              <a:rPr sz="1800" spc="-9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wks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70251" y="4446523"/>
            <a:ext cx="1125855" cy="885190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244"/>
              </a:spcBef>
            </a:pPr>
            <a:r>
              <a:rPr sz="1800" b="1" dirty="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490855" algn="l"/>
              </a:tabLst>
            </a:pPr>
            <a:r>
              <a:rPr sz="1800" dirty="0">
                <a:latin typeface="Arial MT"/>
                <a:cs typeface="Arial MT"/>
              </a:rPr>
              <a:t>0	User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356870" algn="l"/>
              </a:tabLst>
            </a:pPr>
            <a:r>
              <a:rPr sz="2700" baseline="-4629" dirty="0">
                <a:latin typeface="Arial MT"/>
                <a:cs typeface="Arial MT"/>
              </a:rPr>
              <a:t>0	</a:t>
            </a:r>
            <a:r>
              <a:rPr sz="1800" spc="5" dirty="0">
                <a:latin typeface="Arial MT"/>
                <a:cs typeface="Arial MT"/>
              </a:rPr>
              <a:t>manual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80052" y="1139444"/>
            <a:ext cx="1490980" cy="58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  <a:tabLst>
                <a:tab pos="841375" algn="l"/>
              </a:tabLst>
            </a:pPr>
            <a:r>
              <a:rPr sz="2700" b="1" baseline="1543" dirty="0">
                <a:latin typeface="Arial"/>
                <a:cs typeface="Arial"/>
              </a:rPr>
              <a:t>C	</a:t>
            </a:r>
            <a:r>
              <a:rPr sz="1800" dirty="0">
                <a:latin typeface="Arial MT"/>
                <a:cs typeface="Arial MT"/>
              </a:rPr>
              <a:t>3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wks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78790" algn="l"/>
                <a:tab pos="1350645" algn="l"/>
              </a:tabLst>
            </a:pPr>
            <a:r>
              <a:rPr sz="1800" dirty="0">
                <a:latin typeface="Arial MT"/>
                <a:cs typeface="Arial MT"/>
              </a:rPr>
              <a:t>6	</a:t>
            </a:r>
            <a:r>
              <a:rPr sz="1800" spc="5" dirty="0">
                <a:latin typeface="Arial MT"/>
                <a:cs typeface="Arial MT"/>
              </a:rPr>
              <a:t>Buil</a:t>
            </a:r>
            <a:r>
              <a:rPr sz="1800" dirty="0">
                <a:latin typeface="Arial MT"/>
                <a:cs typeface="Arial MT"/>
              </a:rPr>
              <a:t>d	9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80052" y="1660652"/>
            <a:ext cx="1526540" cy="65341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700" baseline="-4629" dirty="0">
                <a:latin typeface="Arial MT"/>
                <a:cs typeface="Arial MT"/>
              </a:rPr>
              <a:t>8</a:t>
            </a:r>
            <a:r>
              <a:rPr sz="2700" spc="547" baseline="-4629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hardware</a:t>
            </a:r>
            <a:r>
              <a:rPr sz="1800" spc="190" dirty="0">
                <a:latin typeface="Arial MT"/>
                <a:cs typeface="Arial MT"/>
              </a:rPr>
              <a:t> </a:t>
            </a:r>
            <a:r>
              <a:rPr sz="2550" spc="-202" baseline="-1633" dirty="0">
                <a:latin typeface="Arial MT"/>
                <a:cs typeface="Arial MT"/>
              </a:rPr>
              <a:t>11</a:t>
            </a:r>
            <a:endParaRPr sz="2550" baseline="-1633">
              <a:latin typeface="Arial MT"/>
              <a:cs typeface="Arial MT"/>
            </a:endParaRPr>
          </a:p>
          <a:p>
            <a:pPr marL="21590">
              <a:lnSpc>
                <a:spcPct val="100000"/>
              </a:lnSpc>
              <a:spcBef>
                <a:spcPts val="315"/>
              </a:spcBef>
              <a:tabLst>
                <a:tab pos="829310" algn="l"/>
              </a:tabLst>
            </a:pPr>
            <a:r>
              <a:rPr sz="1800" dirty="0">
                <a:latin typeface="Arial MT"/>
                <a:cs typeface="Arial MT"/>
              </a:rPr>
              <a:t>5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wks	</a:t>
            </a:r>
            <a:r>
              <a:rPr sz="1800" dirty="0">
                <a:latin typeface="Arial MT"/>
                <a:cs typeface="Arial MT"/>
              </a:rPr>
              <a:t>2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wks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70251" y="2806700"/>
            <a:ext cx="141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9785" algn="l"/>
              </a:tabLst>
            </a:pPr>
            <a:r>
              <a:rPr sz="2700" b="1" baseline="1543" dirty="0">
                <a:latin typeface="Arial"/>
                <a:cs typeface="Arial"/>
              </a:rPr>
              <a:t>B	</a:t>
            </a:r>
            <a:r>
              <a:rPr sz="1800" dirty="0">
                <a:latin typeface="Arial MT"/>
                <a:cs typeface="Arial MT"/>
              </a:rPr>
              <a:t>4</a:t>
            </a:r>
            <a:r>
              <a:rPr sz="1800" spc="-9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wks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51964" y="338886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261107" y="3675379"/>
            <a:ext cx="607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7</a:t>
            </a:r>
            <a:r>
              <a:rPr sz="1800" spc="-9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wks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68827" y="3681476"/>
            <a:ext cx="607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3</a:t>
            </a:r>
            <a:r>
              <a:rPr sz="1800" spc="-9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wks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251964" y="3071876"/>
            <a:ext cx="1490980" cy="61722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65"/>
              </a:spcBef>
              <a:tabLst>
                <a:tab pos="271145" algn="l"/>
                <a:tab pos="1337945" algn="l"/>
              </a:tabLst>
            </a:pPr>
            <a:r>
              <a:rPr sz="1800" dirty="0">
                <a:latin typeface="Arial MT"/>
                <a:cs typeface="Arial MT"/>
              </a:rPr>
              <a:t>0	</a:t>
            </a:r>
            <a:r>
              <a:rPr sz="1800" spc="-5" dirty="0">
                <a:latin typeface="Arial MT"/>
                <a:cs typeface="Arial MT"/>
              </a:rPr>
              <a:t>Softwar</a:t>
            </a:r>
            <a:r>
              <a:rPr sz="1800" dirty="0">
                <a:latin typeface="Arial MT"/>
                <a:cs typeface="Arial MT"/>
              </a:rPr>
              <a:t>e	4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70"/>
              </a:spcBef>
            </a:pPr>
            <a:r>
              <a:rPr sz="1800" dirty="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32964" y="3367532"/>
            <a:ext cx="705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Arial MT"/>
                <a:cs typeface="Arial MT"/>
              </a:rPr>
              <a:t>design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616700" y="4466829"/>
            <a:ext cx="276860" cy="59753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sz="1800" b="1" dirty="0"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700" spc="-15" dirty="0">
                <a:latin typeface="Arial MT"/>
                <a:cs typeface="Arial MT"/>
              </a:rPr>
              <a:t>10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497571" y="4492244"/>
            <a:ext cx="607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3</a:t>
            </a:r>
            <a:r>
              <a:rPr sz="1800" spc="-9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wks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680707" y="5363971"/>
            <a:ext cx="607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3</a:t>
            </a:r>
            <a:r>
              <a:rPr sz="1800" spc="-9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wks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488428" y="5367020"/>
            <a:ext cx="607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0</a:t>
            </a:r>
            <a:r>
              <a:rPr sz="1800" spc="-9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wks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150100" y="4778755"/>
            <a:ext cx="509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User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616700" y="4750316"/>
            <a:ext cx="1601470" cy="6121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300"/>
              </a:spcBef>
            </a:pPr>
            <a:r>
              <a:rPr sz="1700" spc="-15" dirty="0">
                <a:latin typeface="Arial MT"/>
                <a:cs typeface="Arial MT"/>
              </a:rPr>
              <a:t>13</a:t>
            </a:r>
            <a:endParaRPr sz="17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215"/>
              </a:spcBef>
              <a:tabLst>
                <a:tab pos="1337945" algn="l"/>
              </a:tabLst>
            </a:pPr>
            <a:r>
              <a:rPr sz="1700" spc="-15" dirty="0">
                <a:latin typeface="Arial MT"/>
                <a:cs typeface="Arial MT"/>
              </a:rPr>
              <a:t>1</a:t>
            </a:r>
            <a:r>
              <a:rPr sz="1700" dirty="0">
                <a:latin typeface="Arial MT"/>
                <a:cs typeface="Arial MT"/>
              </a:rPr>
              <a:t>0 </a:t>
            </a:r>
            <a:r>
              <a:rPr sz="1700" spc="50" dirty="0">
                <a:latin typeface="Arial MT"/>
                <a:cs typeface="Arial MT"/>
              </a:rPr>
              <a:t> </a:t>
            </a:r>
            <a:r>
              <a:rPr sz="2700" spc="-142" baseline="1543" dirty="0">
                <a:latin typeface="Arial MT"/>
                <a:cs typeface="Arial MT"/>
              </a:rPr>
              <a:t>T</a:t>
            </a:r>
            <a:r>
              <a:rPr sz="2700" baseline="1543" dirty="0">
                <a:latin typeface="Arial MT"/>
                <a:cs typeface="Arial MT"/>
              </a:rPr>
              <a:t>r</a:t>
            </a:r>
            <a:r>
              <a:rPr sz="2700" spc="7" baseline="1543" dirty="0">
                <a:latin typeface="Arial MT"/>
                <a:cs typeface="Arial MT"/>
              </a:rPr>
              <a:t>ainin</a:t>
            </a:r>
            <a:r>
              <a:rPr sz="2700" baseline="1543" dirty="0">
                <a:latin typeface="Arial MT"/>
                <a:cs typeface="Arial MT"/>
              </a:rPr>
              <a:t>g	</a:t>
            </a:r>
            <a:r>
              <a:rPr sz="1700" spc="-15" dirty="0">
                <a:latin typeface="Arial MT"/>
                <a:cs typeface="Arial MT"/>
              </a:rPr>
              <a:t>13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497571" y="2815844"/>
            <a:ext cx="607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2</a:t>
            </a:r>
            <a:r>
              <a:rPr sz="1800" spc="-9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wks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680707" y="3687571"/>
            <a:ext cx="607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4</a:t>
            </a:r>
            <a:r>
              <a:rPr sz="1800" spc="-9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wks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488428" y="3690620"/>
            <a:ext cx="607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2</a:t>
            </a:r>
            <a:r>
              <a:rPr sz="1800" spc="-9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wks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597395" y="2779267"/>
            <a:ext cx="1658620" cy="90931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340"/>
              </a:spcBef>
            </a:pPr>
            <a:r>
              <a:rPr sz="1800" b="1" dirty="0"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  <a:p>
            <a:pPr marL="86360">
              <a:lnSpc>
                <a:spcPct val="100000"/>
              </a:lnSpc>
              <a:spcBef>
                <a:spcPts val="240"/>
              </a:spcBef>
              <a:tabLst>
                <a:tab pos="403225" algn="l"/>
                <a:tab pos="1376045" algn="l"/>
              </a:tabLst>
            </a:pPr>
            <a:r>
              <a:rPr sz="2700" baseline="3086" dirty="0">
                <a:latin typeface="Arial MT"/>
                <a:cs typeface="Arial MT"/>
              </a:rPr>
              <a:t>9	</a:t>
            </a:r>
            <a:r>
              <a:rPr sz="1800" dirty="0">
                <a:latin typeface="Arial MT"/>
                <a:cs typeface="Arial MT"/>
              </a:rPr>
              <a:t>Install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&amp;	</a:t>
            </a:r>
            <a:r>
              <a:rPr sz="2550" spc="-202" baseline="6535" dirty="0">
                <a:latin typeface="Arial MT"/>
                <a:cs typeface="Arial MT"/>
              </a:rPr>
              <a:t>11</a:t>
            </a:r>
            <a:endParaRPr sz="2550" baseline="6535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tabLst>
                <a:tab pos="622935" algn="l"/>
                <a:tab pos="1369695" algn="l"/>
              </a:tabLst>
            </a:pPr>
            <a:r>
              <a:rPr sz="1700" spc="-70" dirty="0">
                <a:latin typeface="Arial MT"/>
                <a:cs typeface="Arial MT"/>
              </a:rPr>
              <a:t>11	</a:t>
            </a:r>
            <a:r>
              <a:rPr sz="1800" dirty="0">
                <a:latin typeface="Arial MT"/>
                <a:cs typeface="Arial MT"/>
              </a:rPr>
              <a:t>test	</a:t>
            </a:r>
            <a:r>
              <a:rPr sz="1700" spc="-15" dirty="0">
                <a:latin typeface="Arial MT"/>
                <a:cs typeface="Arial MT"/>
              </a:rPr>
              <a:t>13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789923" y="3343147"/>
            <a:ext cx="565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Arial MT"/>
                <a:cs typeface="Arial MT"/>
              </a:rPr>
              <a:t>finish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16939" y="6503923"/>
            <a:ext cx="6910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critical</a:t>
            </a:r>
            <a:r>
              <a:rPr sz="1800" spc="-65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3200"/>
                </a:solidFill>
                <a:latin typeface="Arial MT"/>
                <a:cs typeface="Arial MT"/>
              </a:rPr>
              <a:t>path</a:t>
            </a:r>
            <a:r>
              <a:rPr sz="1800" spc="-10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through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activities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 and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 is shown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 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heavy line.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670051" y="612139"/>
            <a:ext cx="252285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/>
              <a:t>Precedence</a:t>
            </a:r>
            <a:r>
              <a:rPr sz="2000" spc="-35" dirty="0"/>
              <a:t> </a:t>
            </a:r>
            <a:r>
              <a:rPr sz="2000" dirty="0"/>
              <a:t>Network</a:t>
            </a:r>
            <a:endParaRPr sz="2000"/>
          </a:p>
        </p:txBody>
      </p:sp>
      <p:sp>
        <p:nvSpPr>
          <p:cNvPr id="42" name="object 42"/>
          <p:cNvSpPr txBox="1"/>
          <p:nvPr/>
        </p:nvSpPr>
        <p:spPr>
          <a:xfrm>
            <a:off x="6610604" y="765759"/>
            <a:ext cx="12211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25000"/>
              </a:lnSpc>
              <a:spcBef>
                <a:spcPts val="95"/>
              </a:spcBef>
            </a:pPr>
            <a:r>
              <a:rPr sz="1600" spc="-10" dirty="0">
                <a:latin typeface="Times New Roman"/>
                <a:cs typeface="Times New Roman"/>
              </a:rPr>
              <a:t>Activity Label </a:t>
            </a:r>
            <a:r>
              <a:rPr sz="1600" spc="-3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Earliest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674611" y="1329639"/>
            <a:ext cx="518159" cy="84836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 indent="51435" algn="just">
              <a:lnSpc>
                <a:spcPct val="109400"/>
              </a:lnSpc>
              <a:spcBef>
                <a:spcPts val="275"/>
              </a:spcBef>
            </a:pPr>
            <a:r>
              <a:rPr sz="1600" dirty="0">
                <a:latin typeface="Times New Roman"/>
                <a:cs typeface="Times New Roman"/>
              </a:rPr>
              <a:t>Start </a:t>
            </a:r>
            <a:r>
              <a:rPr sz="1600" spc="-390" dirty="0">
                <a:latin typeface="Times New Roman"/>
                <a:cs typeface="Times New Roman"/>
              </a:rPr>
              <a:t> </a:t>
            </a:r>
            <a:r>
              <a:rPr sz="1600" spc="-50" dirty="0">
                <a:latin typeface="Times New Roman"/>
                <a:cs typeface="Times New Roman"/>
              </a:rPr>
              <a:t>L</a:t>
            </a:r>
            <a:r>
              <a:rPr sz="1600" spc="5" dirty="0">
                <a:latin typeface="Times New Roman"/>
                <a:cs typeface="Times New Roman"/>
              </a:rPr>
              <a:t>a</a:t>
            </a:r>
            <a:r>
              <a:rPr sz="1600" spc="-5" dirty="0">
                <a:latin typeface="Times New Roman"/>
                <a:cs typeface="Times New Roman"/>
              </a:rPr>
              <a:t>test  </a:t>
            </a:r>
            <a:r>
              <a:rPr sz="1600" dirty="0">
                <a:latin typeface="Times New Roman"/>
                <a:cs typeface="Times New Roman"/>
              </a:rPr>
              <a:t>Start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357364" y="1374139"/>
            <a:ext cx="9779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4605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Times New Roman"/>
                <a:cs typeface="Times New Roman"/>
              </a:rPr>
              <a:t>Activity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Description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155940" y="765759"/>
            <a:ext cx="929640" cy="63500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600" dirty="0">
                <a:latin typeface="Times New Roman"/>
                <a:cs typeface="Times New Roman"/>
              </a:rPr>
              <a:t>Duration</a:t>
            </a:r>
            <a:endParaRPr sz="1600">
              <a:latin typeface="Times New Roman"/>
              <a:cs typeface="Times New Roman"/>
            </a:endParaRPr>
          </a:p>
          <a:p>
            <a:pPr marL="295910">
              <a:lnSpc>
                <a:spcPct val="100000"/>
              </a:lnSpc>
              <a:spcBef>
                <a:spcPts val="480"/>
              </a:spcBef>
            </a:pPr>
            <a:r>
              <a:rPr sz="1600" spc="-5" dirty="0">
                <a:latin typeface="Times New Roman"/>
                <a:cs typeface="Times New Roman"/>
              </a:rPr>
              <a:t>Earliest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494268" y="1329639"/>
            <a:ext cx="535940" cy="84836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 algn="just">
              <a:lnSpc>
                <a:spcPct val="109400"/>
              </a:lnSpc>
              <a:spcBef>
                <a:spcPts val="275"/>
              </a:spcBef>
            </a:pPr>
            <a:r>
              <a:rPr sz="1600" spc="-5" dirty="0">
                <a:latin typeface="Times New Roman"/>
                <a:cs typeface="Times New Roman"/>
              </a:rPr>
              <a:t>Finish  </a:t>
            </a:r>
            <a:r>
              <a:rPr sz="1600" spc="-10" dirty="0">
                <a:latin typeface="Times New Roman"/>
                <a:cs typeface="Times New Roman"/>
              </a:rPr>
              <a:t>Latest </a:t>
            </a:r>
            <a:r>
              <a:rPr sz="1600" spc="-3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Finish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631940" y="2197099"/>
            <a:ext cx="115125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Times New Roman"/>
                <a:cs typeface="Times New Roman"/>
              </a:rPr>
              <a:t>Activity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Span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274811" y="2197099"/>
            <a:ext cx="43751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15" dirty="0">
                <a:latin typeface="Times New Roman"/>
                <a:cs typeface="Times New Roman"/>
              </a:rPr>
              <a:t>Float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457200"/>
            <a:ext cx="274478" cy="53644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1727" y="594359"/>
            <a:ext cx="8577126" cy="27736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005839" y="457200"/>
            <a:ext cx="143510" cy="76200"/>
          </a:xfrm>
          <a:custGeom>
            <a:avLst/>
            <a:gdLst/>
            <a:ahLst/>
            <a:cxnLst/>
            <a:rect l="l" t="t" r="r" b="b"/>
            <a:pathLst>
              <a:path w="143509" h="76200">
                <a:moveTo>
                  <a:pt x="0" y="76200"/>
                </a:moveTo>
                <a:lnTo>
                  <a:pt x="143256" y="76200"/>
                </a:lnTo>
                <a:lnTo>
                  <a:pt x="143256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1312" y="594359"/>
            <a:ext cx="18415" cy="143510"/>
          </a:xfrm>
          <a:custGeom>
            <a:avLst/>
            <a:gdLst/>
            <a:ahLst/>
            <a:cxnLst/>
            <a:rect l="l" t="t" r="r" b="b"/>
            <a:pathLst>
              <a:path w="18415" h="143509">
                <a:moveTo>
                  <a:pt x="0" y="143255"/>
                </a:moveTo>
                <a:lnTo>
                  <a:pt x="18287" y="143255"/>
                </a:lnTo>
                <a:lnTo>
                  <a:pt x="18287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70432" y="601512"/>
            <a:ext cx="6852920" cy="24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5"/>
              </a:lnSpc>
              <a:tabLst>
                <a:tab pos="4864100" algn="l"/>
              </a:tabLst>
            </a:pPr>
            <a:r>
              <a:rPr sz="1600" i="1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600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FFFFFF"/>
                </a:solidFill>
                <a:latin typeface="Arial"/>
                <a:cs typeface="Arial"/>
              </a:rPr>
              <a:t>Engineering	</a:t>
            </a:r>
            <a:r>
              <a:rPr sz="2400" b="1" i="1" spc="-7" baseline="-5208" dirty="0">
                <a:solidFill>
                  <a:srgbClr val="656599"/>
                </a:solidFill>
                <a:latin typeface="Arial"/>
                <a:cs typeface="Arial"/>
              </a:rPr>
              <a:t>Project Management</a:t>
            </a:r>
            <a:endParaRPr sz="2400" baseline="-5208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09600" y="457200"/>
            <a:ext cx="8991600" cy="6324600"/>
            <a:chOff x="609600" y="457200"/>
            <a:chExt cx="8991600" cy="632460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400" y="1981200"/>
              <a:ext cx="8232648" cy="7924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600" y="457200"/>
              <a:ext cx="8991600" cy="63246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09600" y="533400"/>
              <a:ext cx="3508375" cy="524510"/>
            </a:xfrm>
            <a:custGeom>
              <a:avLst/>
              <a:gdLst/>
              <a:ahLst/>
              <a:cxnLst/>
              <a:rect l="l" t="t" r="r" b="b"/>
              <a:pathLst>
                <a:path w="3508375" h="524510">
                  <a:moveTo>
                    <a:pt x="3508248" y="0"/>
                  </a:moveTo>
                  <a:lnTo>
                    <a:pt x="0" y="0"/>
                  </a:lnTo>
                  <a:lnTo>
                    <a:pt x="0" y="524255"/>
                  </a:lnTo>
                  <a:lnTo>
                    <a:pt x="3508248" y="524255"/>
                  </a:lnTo>
                  <a:lnTo>
                    <a:pt x="3508248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09600" y="554227"/>
            <a:ext cx="350837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latin typeface="Times New Roman"/>
                <a:cs typeface="Times New Roman"/>
              </a:rPr>
              <a:t>Alternative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notation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59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7732" y="569467"/>
            <a:ext cx="196786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i="1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600" i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22340" y="587755"/>
            <a:ext cx="20135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Project</a:t>
            </a:r>
            <a:r>
              <a:rPr sz="1600" b="1" i="1" spc="-25" dirty="0">
                <a:solidFill>
                  <a:srgbClr val="656599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Management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14400" y="1066800"/>
            <a:ext cx="8686800" cy="5690870"/>
            <a:chOff x="914400" y="1066800"/>
            <a:chExt cx="8686800" cy="56908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" y="1981200"/>
              <a:ext cx="8232648" cy="7924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6800" y="1066800"/>
              <a:ext cx="8534400" cy="569061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3139" y="1011427"/>
            <a:ext cx="558038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0" dirty="0">
                <a:latin typeface="Arial MT"/>
                <a:cs typeface="Arial MT"/>
              </a:rPr>
              <a:t>Product</a:t>
            </a:r>
            <a:r>
              <a:rPr sz="2800" b="0" spc="-55" dirty="0">
                <a:latin typeface="Arial MT"/>
                <a:cs typeface="Arial MT"/>
              </a:rPr>
              <a:t> </a:t>
            </a:r>
            <a:r>
              <a:rPr sz="2800" b="0" dirty="0">
                <a:latin typeface="Arial MT"/>
                <a:cs typeface="Arial MT"/>
              </a:rPr>
              <a:t>and</a:t>
            </a:r>
            <a:r>
              <a:rPr sz="2800" b="0" spc="-5" dirty="0">
                <a:latin typeface="Arial MT"/>
                <a:cs typeface="Arial MT"/>
              </a:rPr>
              <a:t> </a:t>
            </a:r>
            <a:r>
              <a:rPr sz="2800" b="0" dirty="0">
                <a:latin typeface="Arial MT"/>
                <a:cs typeface="Arial MT"/>
              </a:rPr>
              <a:t>the</a:t>
            </a:r>
            <a:r>
              <a:rPr sz="2800" b="0" spc="-5" dirty="0">
                <a:latin typeface="Arial MT"/>
                <a:cs typeface="Arial MT"/>
              </a:rPr>
              <a:t> Project Life Cycles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7732" y="569467"/>
            <a:ext cx="196786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i="1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600" i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22340" y="587755"/>
            <a:ext cx="20135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Project</a:t>
            </a:r>
            <a:r>
              <a:rPr sz="1600" b="1" i="1" spc="-25" dirty="0">
                <a:solidFill>
                  <a:srgbClr val="656599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Management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981200"/>
            <a:ext cx="8232648" cy="7924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67988" y="938275"/>
            <a:ext cx="211963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0" spc="-10" dirty="0">
                <a:solidFill>
                  <a:srgbClr val="FF3200"/>
                </a:solidFill>
                <a:latin typeface="Arial MT"/>
                <a:cs typeface="Arial MT"/>
              </a:rPr>
              <a:t>Gantt</a:t>
            </a:r>
            <a:r>
              <a:rPr b="0" spc="-80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b="0" spc="-10" dirty="0">
                <a:solidFill>
                  <a:srgbClr val="FF3200"/>
                </a:solidFill>
                <a:latin typeface="Arial MT"/>
                <a:cs typeface="Arial MT"/>
              </a:rPr>
              <a:t>Chart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01572" y="1425956"/>
            <a:ext cx="725614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spc="-20" dirty="0">
                <a:solidFill>
                  <a:srgbClr val="FF3200"/>
                </a:solidFill>
                <a:latin typeface="Arial"/>
                <a:cs typeface="Arial"/>
              </a:rPr>
              <a:t>Activity</a:t>
            </a:r>
            <a:r>
              <a:rPr sz="3200" b="1" spc="75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FF3200"/>
                </a:solidFill>
                <a:latin typeface="Arial"/>
                <a:cs typeface="Arial"/>
              </a:rPr>
              <a:t>Schedule</a:t>
            </a:r>
            <a:r>
              <a:rPr sz="3200" b="1" spc="-2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and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00FF"/>
                </a:solidFill>
                <a:latin typeface="Arial"/>
                <a:cs typeface="Arial"/>
              </a:rPr>
              <a:t>Staff</a:t>
            </a:r>
            <a:r>
              <a:rPr sz="32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0000FF"/>
                </a:solidFill>
                <a:latin typeface="Arial"/>
                <a:cs typeface="Arial"/>
              </a:rPr>
              <a:t>allocation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42288" y="2209799"/>
            <a:ext cx="7236459" cy="4319270"/>
          </a:xfrm>
          <a:custGeom>
            <a:avLst/>
            <a:gdLst/>
            <a:ahLst/>
            <a:cxnLst/>
            <a:rect l="l" t="t" r="r" b="b"/>
            <a:pathLst>
              <a:path w="7236459" h="4319270">
                <a:moveTo>
                  <a:pt x="7235952" y="0"/>
                </a:moveTo>
                <a:lnTo>
                  <a:pt x="0" y="0"/>
                </a:lnTo>
                <a:lnTo>
                  <a:pt x="0" y="4251960"/>
                </a:lnTo>
                <a:lnTo>
                  <a:pt x="0" y="4319016"/>
                </a:lnTo>
                <a:lnTo>
                  <a:pt x="7235952" y="4319016"/>
                </a:lnTo>
                <a:lnTo>
                  <a:pt x="7235952" y="4251960"/>
                </a:lnTo>
                <a:lnTo>
                  <a:pt x="7235952" y="0"/>
                </a:lnTo>
                <a:close/>
              </a:path>
            </a:pathLst>
          </a:custGeom>
          <a:solidFill>
            <a:srgbClr val="00AF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5232" y="2164079"/>
            <a:ext cx="7236459" cy="4297680"/>
          </a:xfrm>
          <a:custGeom>
            <a:avLst/>
            <a:gdLst/>
            <a:ahLst/>
            <a:cxnLst/>
            <a:rect l="l" t="t" r="r" b="b"/>
            <a:pathLst>
              <a:path w="7236459" h="4297680">
                <a:moveTo>
                  <a:pt x="7235952" y="0"/>
                </a:moveTo>
                <a:lnTo>
                  <a:pt x="0" y="0"/>
                </a:lnTo>
                <a:lnTo>
                  <a:pt x="0" y="4297680"/>
                </a:lnTo>
                <a:lnTo>
                  <a:pt x="7235952" y="4297680"/>
                </a:lnTo>
                <a:lnTo>
                  <a:pt x="72359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464563" y="2153411"/>
          <a:ext cx="7230100" cy="42976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690"/>
                <a:gridCol w="560704"/>
                <a:gridCol w="289559"/>
                <a:gridCol w="292734"/>
                <a:gridCol w="67310"/>
                <a:gridCol w="494030"/>
                <a:gridCol w="582294"/>
                <a:gridCol w="289560"/>
                <a:gridCol w="275589"/>
                <a:gridCol w="284479"/>
                <a:gridCol w="288925"/>
                <a:gridCol w="589279"/>
                <a:gridCol w="262889"/>
                <a:gridCol w="288925"/>
                <a:gridCol w="246379"/>
                <a:gridCol w="334645"/>
                <a:gridCol w="560070"/>
                <a:gridCol w="581660"/>
                <a:gridCol w="246379"/>
              </a:tblGrid>
              <a:tr h="381000">
                <a:tc gridSpan="19">
                  <a:txBody>
                    <a:bodyPr/>
                    <a:lstStyle/>
                    <a:p>
                      <a:pPr marL="560705">
                        <a:lnSpc>
                          <a:spcPct val="100000"/>
                        </a:lnSpc>
                        <a:spcBef>
                          <a:spcPts val="540"/>
                        </a:spcBef>
                        <a:tabLst>
                          <a:tab pos="1075690" algn="l"/>
                          <a:tab pos="1657985" algn="l"/>
                          <a:tab pos="2218690" algn="l"/>
                          <a:tab pos="2846705" algn="l"/>
                          <a:tab pos="3404235" algn="l"/>
                          <a:tab pos="3943985" algn="l"/>
                          <a:tab pos="4501515" algn="l"/>
                          <a:tab pos="5062220" algn="l"/>
                          <a:tab pos="5690235" algn="l"/>
                          <a:tab pos="6205220" algn="l"/>
                          <a:tab pos="6787515" algn="l"/>
                        </a:tabLst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4/7	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400" spc="-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1/7	18/7	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400" spc="-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5/7	1/8	8/8	15/8	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400" spc="-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2/8	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400" spc="-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9/8	5/9	</a:t>
                      </a:r>
                      <a:r>
                        <a:rPr sz="1400" spc="40" dirty="0">
                          <a:latin typeface="Times New Roman"/>
                          <a:cs typeface="Times New Roman"/>
                        </a:rPr>
                        <a:t>12/9	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19/9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79832">
                <a:tc rowSpan="1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Fred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Jane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400" spc="10" dirty="0">
                          <a:latin typeface="Times New Roman"/>
                          <a:cs typeface="Times New Roman"/>
                        </a:rPr>
                        <a:t>Anne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12395" marR="186055">
                        <a:lnSpc>
                          <a:spcPct val="241400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Jim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 Mary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3D7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8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83D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83D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83D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83D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83D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83D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83D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83D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83D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1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1394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3D7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T4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83D7"/>
                      </a:solidFill>
                      <a:prstDash val="solid"/>
                    </a:lnL>
                    <a:lnR w="28575">
                      <a:solidFill>
                        <a:srgbClr val="0083D7"/>
                      </a:solidFill>
                      <a:prstDash val="solid"/>
                    </a:lnR>
                    <a:lnT w="28575">
                      <a:solidFill>
                        <a:srgbClr val="0083D7"/>
                      </a:solidFill>
                      <a:prstDash val="solid"/>
                    </a:lnT>
                    <a:lnB w="28575">
                      <a:solidFill>
                        <a:srgbClr val="0083D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83D7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83D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83D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83D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83D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83D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83D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83D7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83D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83D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83D7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1089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3D7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83D7"/>
                      </a:solidFill>
                      <a:prstDash val="solid"/>
                    </a:lnT>
                    <a:lnB w="28575">
                      <a:solidFill>
                        <a:srgbClr val="0083D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83D7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3D7"/>
                      </a:solidFill>
                      <a:prstDash val="solid"/>
                    </a:lnR>
                    <a:lnT w="28575">
                      <a:solidFill>
                        <a:srgbClr val="0083D7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T8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83D7"/>
                      </a:solidFill>
                      <a:prstDash val="solid"/>
                    </a:lnL>
                    <a:lnR w="28575">
                      <a:solidFill>
                        <a:srgbClr val="0083D7"/>
                      </a:solidFill>
                      <a:prstDash val="solid"/>
                    </a:lnR>
                    <a:lnT w="28575">
                      <a:solidFill>
                        <a:srgbClr val="0083D7"/>
                      </a:solidFill>
                      <a:prstDash val="solid"/>
                    </a:lnT>
                    <a:lnB w="28575">
                      <a:solidFill>
                        <a:srgbClr val="0083D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83D7"/>
                      </a:solidFill>
                      <a:prstDash val="solid"/>
                    </a:lnL>
                    <a:lnR w="28575">
                      <a:solidFill>
                        <a:srgbClr val="0083D7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T11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83D7"/>
                      </a:solidFill>
                      <a:prstDash val="solid"/>
                    </a:lnL>
                    <a:lnR w="28575">
                      <a:solidFill>
                        <a:srgbClr val="0083D7"/>
                      </a:solidFill>
                      <a:prstDash val="solid"/>
                    </a:lnR>
                    <a:lnT w="28575">
                      <a:solidFill>
                        <a:srgbClr val="0083D7"/>
                      </a:solidFill>
                      <a:prstDash val="solid"/>
                    </a:lnT>
                    <a:lnB w="28575">
                      <a:solidFill>
                        <a:srgbClr val="0083D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83D7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83D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83D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83D7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3527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3D7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83D7"/>
                      </a:solidFill>
                      <a:prstDash val="solid"/>
                    </a:lnT>
                    <a:lnB w="28575">
                      <a:solidFill>
                        <a:srgbClr val="0083D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83D7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83D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83D7"/>
                      </a:solidFill>
                      <a:prstDash val="solid"/>
                    </a:lnT>
                    <a:lnB w="28575">
                      <a:solidFill>
                        <a:srgbClr val="0083D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83D7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83D7"/>
                      </a:solidFill>
                      <a:prstDash val="solid"/>
                    </a:lnT>
                    <a:lnB w="28575">
                      <a:solidFill>
                        <a:srgbClr val="0083D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83D7"/>
                      </a:solidFill>
                      <a:prstDash val="solid"/>
                    </a:lnT>
                    <a:lnB w="28575">
                      <a:solidFill>
                        <a:srgbClr val="0083D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5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3D7"/>
                      </a:solidFill>
                      <a:prstDash val="solid"/>
                    </a:lnR>
                    <a:lnT w="28575">
                      <a:solidFill>
                        <a:srgbClr val="0083D7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rowSpan="5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T12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0083D7"/>
                      </a:solidFill>
                      <a:prstDash val="solid"/>
                    </a:lnL>
                    <a:lnR w="28575">
                      <a:solidFill>
                        <a:srgbClr val="0083D7"/>
                      </a:solidFill>
                      <a:prstDash val="solid"/>
                    </a:lnR>
                    <a:lnT w="28575">
                      <a:solidFill>
                        <a:srgbClr val="0083D7"/>
                      </a:solidFill>
                      <a:prstDash val="solid"/>
                    </a:lnT>
                    <a:lnB w="28575">
                      <a:solidFill>
                        <a:srgbClr val="0083D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83D7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1394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3D7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T1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28575">
                      <a:solidFill>
                        <a:srgbClr val="0083D7"/>
                      </a:solidFill>
                      <a:prstDash val="solid"/>
                    </a:lnL>
                    <a:lnR w="28575">
                      <a:solidFill>
                        <a:srgbClr val="0083D7"/>
                      </a:solidFill>
                      <a:prstDash val="solid"/>
                    </a:lnR>
                    <a:lnT w="28575">
                      <a:solidFill>
                        <a:srgbClr val="0083D7"/>
                      </a:solidFill>
                      <a:prstDash val="solid"/>
                    </a:lnT>
                    <a:lnB w="28575">
                      <a:solidFill>
                        <a:srgbClr val="0083D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83D7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83D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83D7"/>
                      </a:solidFill>
                      <a:prstDash val="solid"/>
                    </a:lnT>
                    <a:lnB w="28575">
                      <a:solidFill>
                        <a:srgbClr val="0083D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83D7"/>
                      </a:solidFill>
                      <a:prstDash val="solid"/>
                    </a:lnT>
                    <a:lnB w="28575">
                      <a:solidFill>
                        <a:srgbClr val="0083D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83D7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83D7"/>
                      </a:solidFill>
                      <a:prstDash val="solid"/>
                    </a:lnT>
                    <a:lnB w="28575">
                      <a:solidFill>
                        <a:srgbClr val="0083D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83D7"/>
                      </a:solidFill>
                      <a:prstDash val="solid"/>
                    </a:lnT>
                    <a:lnB w="28575">
                      <a:solidFill>
                        <a:srgbClr val="0083D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3D7"/>
                      </a:solidFill>
                      <a:prstDash val="solid"/>
                    </a:lnR>
                    <a:lnT w="28575">
                      <a:solidFill>
                        <a:srgbClr val="0083D7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83D7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83D7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83D7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1394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3D7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83D7"/>
                      </a:solidFill>
                      <a:prstDash val="solid"/>
                    </a:lnT>
                    <a:lnB w="28575">
                      <a:solidFill>
                        <a:srgbClr val="0083D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3D7"/>
                      </a:solidFill>
                      <a:prstDash val="solid"/>
                    </a:lnR>
                    <a:lnT w="28575">
                      <a:solidFill>
                        <a:srgbClr val="0083D7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T3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0083D7"/>
                      </a:solidFill>
                      <a:prstDash val="solid"/>
                    </a:lnL>
                    <a:lnR w="28575">
                      <a:solidFill>
                        <a:srgbClr val="0083D7"/>
                      </a:solidFill>
                      <a:prstDash val="solid"/>
                    </a:lnR>
                    <a:lnT w="28575">
                      <a:solidFill>
                        <a:srgbClr val="0083D7"/>
                      </a:solidFill>
                      <a:prstDash val="solid"/>
                    </a:lnT>
                    <a:lnB w="28575">
                      <a:solidFill>
                        <a:srgbClr val="0083D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83D7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83D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83D7"/>
                      </a:solidFill>
                      <a:prstDash val="solid"/>
                    </a:lnT>
                    <a:lnB w="28575">
                      <a:solidFill>
                        <a:srgbClr val="0083D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83D7"/>
                      </a:solidFill>
                      <a:prstDash val="solid"/>
                    </a:lnT>
                    <a:lnB w="28575">
                      <a:solidFill>
                        <a:srgbClr val="0083D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3D7"/>
                      </a:solidFill>
                      <a:prstDash val="solid"/>
                    </a:lnR>
                    <a:lnT w="28575">
                      <a:solidFill>
                        <a:srgbClr val="0083D7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83D7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83D7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83D7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1394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3D7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83D7"/>
                      </a:solidFill>
                      <a:prstDash val="solid"/>
                    </a:lnT>
                    <a:lnB w="28575">
                      <a:solidFill>
                        <a:srgbClr val="0083D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83D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83D7"/>
                      </a:solidFill>
                      <a:prstDash val="solid"/>
                    </a:lnT>
                    <a:lnB w="28575">
                      <a:solidFill>
                        <a:srgbClr val="0083D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83D7"/>
                      </a:solidFill>
                      <a:prstDash val="solid"/>
                    </a:lnT>
                    <a:lnB w="28575">
                      <a:solidFill>
                        <a:srgbClr val="0083D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3D7"/>
                      </a:solidFill>
                      <a:prstDash val="solid"/>
                    </a:lnR>
                    <a:lnT w="28575">
                      <a:solidFill>
                        <a:srgbClr val="0083D7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T9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83D7"/>
                      </a:solidFill>
                      <a:prstDash val="solid"/>
                    </a:lnL>
                    <a:lnR w="28575">
                      <a:solidFill>
                        <a:srgbClr val="0083D7"/>
                      </a:solidFill>
                      <a:prstDash val="solid"/>
                    </a:lnR>
                    <a:lnT w="28575">
                      <a:solidFill>
                        <a:srgbClr val="0083D7"/>
                      </a:solidFill>
                      <a:prstDash val="solid"/>
                    </a:lnT>
                    <a:lnB w="28575">
                      <a:solidFill>
                        <a:srgbClr val="0083D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83D7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3D7"/>
                      </a:solidFill>
                      <a:prstDash val="solid"/>
                    </a:lnR>
                    <a:lnT w="28575">
                      <a:solidFill>
                        <a:srgbClr val="0083D7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83D7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83D7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83D7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1394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3D7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T2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83D7"/>
                      </a:solidFill>
                      <a:prstDash val="solid"/>
                    </a:lnL>
                    <a:lnR w="28575">
                      <a:solidFill>
                        <a:srgbClr val="0083D7"/>
                      </a:solidFill>
                      <a:prstDash val="solid"/>
                    </a:lnR>
                    <a:lnT w="28575">
                      <a:solidFill>
                        <a:srgbClr val="0083D7"/>
                      </a:solidFill>
                      <a:prstDash val="solid"/>
                    </a:lnT>
                    <a:lnB w="28575">
                      <a:solidFill>
                        <a:srgbClr val="0083D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83D7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83D7"/>
                      </a:solidFill>
                      <a:prstDash val="solid"/>
                    </a:lnT>
                    <a:lnB w="28575">
                      <a:solidFill>
                        <a:srgbClr val="0083D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83D7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83D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83D7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83D7"/>
                      </a:solidFill>
                      <a:prstDash val="solid"/>
                    </a:lnT>
                    <a:lnB w="28575">
                      <a:solidFill>
                        <a:srgbClr val="0083D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83D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3D7"/>
                      </a:solidFill>
                      <a:prstDash val="solid"/>
                    </a:lnR>
                    <a:lnT w="28575">
                      <a:solidFill>
                        <a:srgbClr val="0083D7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83D7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83D7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83D7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1089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3D7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83D7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83D7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3D7"/>
                      </a:solidFill>
                      <a:prstDash val="solid"/>
                    </a:lnR>
                    <a:lnT w="28575">
                      <a:solidFill>
                        <a:srgbClr val="0083D7"/>
                      </a:solidFill>
                      <a:prstDash val="solid"/>
                    </a:lnT>
                    <a:lnB w="28575">
                      <a:solidFill>
                        <a:srgbClr val="0083D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T6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83D7"/>
                      </a:solidFill>
                      <a:prstDash val="solid"/>
                    </a:lnL>
                    <a:lnR w="28575">
                      <a:solidFill>
                        <a:srgbClr val="0083D7"/>
                      </a:solidFill>
                      <a:prstDash val="solid"/>
                    </a:lnR>
                    <a:lnT w="28575">
                      <a:solidFill>
                        <a:srgbClr val="0083D7"/>
                      </a:solidFill>
                      <a:prstDash val="solid"/>
                    </a:lnT>
                    <a:lnB w="28575">
                      <a:solidFill>
                        <a:srgbClr val="0083D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83D7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83D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3D7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T10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83D7"/>
                      </a:solidFill>
                      <a:prstDash val="solid"/>
                    </a:lnL>
                    <a:lnR w="28575">
                      <a:solidFill>
                        <a:srgbClr val="0083D7"/>
                      </a:solidFill>
                      <a:prstDash val="solid"/>
                    </a:lnR>
                    <a:lnT w="28575">
                      <a:solidFill>
                        <a:srgbClr val="0083D7"/>
                      </a:solidFill>
                      <a:prstDash val="solid"/>
                    </a:lnT>
                    <a:lnB w="28575">
                      <a:solidFill>
                        <a:srgbClr val="0083D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83D7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83D7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83D7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83D7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0116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3D7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83D7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83D7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3D7"/>
                      </a:solidFill>
                      <a:prstDash val="solid"/>
                    </a:lnR>
                    <a:lnT w="28575">
                      <a:solidFill>
                        <a:srgbClr val="0083D7"/>
                      </a:solidFill>
                      <a:prstDash val="solid"/>
                    </a:lnT>
                    <a:lnB w="28575">
                      <a:solidFill>
                        <a:srgbClr val="0083D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83D7"/>
                      </a:solidFill>
                      <a:prstDash val="solid"/>
                    </a:lnT>
                    <a:lnB w="28575">
                      <a:solidFill>
                        <a:srgbClr val="0083D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83D7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83D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83D7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5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83D7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5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5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5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83D7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83D7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83D7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1394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3D7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83D7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3D7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T7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0083D7"/>
                      </a:solidFill>
                      <a:prstDash val="solid"/>
                    </a:lnL>
                    <a:lnR w="28575">
                      <a:solidFill>
                        <a:srgbClr val="0083D7"/>
                      </a:solidFill>
                      <a:prstDash val="solid"/>
                    </a:lnR>
                    <a:lnT w="28575">
                      <a:solidFill>
                        <a:srgbClr val="0083D7"/>
                      </a:solidFill>
                      <a:prstDash val="solid"/>
                    </a:lnT>
                    <a:lnB w="28575">
                      <a:solidFill>
                        <a:srgbClr val="0083D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83D7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83D7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83D7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83D7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83D7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83D7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0116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3D7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83D7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3D7"/>
                      </a:solidFill>
                      <a:prstDash val="solid"/>
                    </a:lnR>
                    <a:lnT w="28575">
                      <a:solidFill>
                        <a:srgbClr val="0083D7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8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83D7"/>
                      </a:solidFill>
                      <a:prstDash val="solid"/>
                    </a:lnT>
                    <a:lnB w="28575">
                      <a:solidFill>
                        <a:srgbClr val="0083D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83D7"/>
                      </a:solidFill>
                      <a:prstDash val="solid"/>
                    </a:lnT>
                    <a:lnB w="28575">
                      <a:solidFill>
                        <a:srgbClr val="0083D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83D7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83D7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83D7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83D7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83D7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1394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3D7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83D7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3D7"/>
                      </a:solidFill>
                      <a:prstDash val="solid"/>
                    </a:lnR>
                    <a:lnT w="28575">
                      <a:solidFill>
                        <a:srgbClr val="0083D7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T5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0083D7"/>
                      </a:solidFill>
                      <a:prstDash val="solid"/>
                    </a:lnL>
                    <a:lnR w="28575">
                      <a:solidFill>
                        <a:srgbClr val="0083D7"/>
                      </a:solidFill>
                      <a:prstDash val="solid"/>
                    </a:lnR>
                    <a:lnT w="28575">
                      <a:solidFill>
                        <a:srgbClr val="0083D7"/>
                      </a:solidFill>
                      <a:prstDash val="solid"/>
                    </a:lnT>
                    <a:lnB w="28575">
                      <a:solidFill>
                        <a:srgbClr val="0083D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83D7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83D7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83D7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83D7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83D7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7983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3D7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83D7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3D7"/>
                      </a:solidFill>
                      <a:prstDash val="solid"/>
                    </a:lnR>
                    <a:lnT w="28575">
                      <a:solidFill>
                        <a:srgbClr val="0083D7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83D7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83D7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83D7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83D7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83D7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83D7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83D7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60</a:t>
            </a:fld>
            <a:endParaRPr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78408" y="1664207"/>
          <a:ext cx="8534400" cy="4648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/>
                <a:gridCol w="1066800"/>
                <a:gridCol w="2286000"/>
                <a:gridCol w="1066800"/>
                <a:gridCol w="990600"/>
                <a:gridCol w="990600"/>
                <a:gridCol w="1143000"/>
              </a:tblGrid>
              <a:tr h="762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16839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Module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Program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0" dirty="0">
                          <a:latin typeface="Arial MT"/>
                          <a:cs typeface="Arial MT"/>
                        </a:rPr>
                        <a:t>Task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1454" marR="94615" indent="-11620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Duration  (days)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4625" marR="170180" indent="4572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Effort </a:t>
                      </a:r>
                      <a:r>
                        <a:rPr sz="1800" spc="-4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(days)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0825" marR="246379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Start  Date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End</a:t>
                      </a:r>
                      <a:r>
                        <a:rPr sz="1800" spc="-8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Date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-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-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5" dirty="0">
                          <a:latin typeface="Arial MT"/>
                          <a:cs typeface="Arial MT"/>
                        </a:rPr>
                        <a:t>Requirement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5" dirty="0">
                          <a:solidFill>
                            <a:srgbClr val="FF3200"/>
                          </a:solidFill>
                          <a:latin typeface="Arial MT"/>
                          <a:cs typeface="Arial MT"/>
                        </a:rPr>
                        <a:t>8.89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5" dirty="0">
                          <a:latin typeface="Arial MT"/>
                          <a:cs typeface="Arial MT"/>
                        </a:rPr>
                        <a:t>1.33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5" dirty="0">
                          <a:latin typeface="Arial MT"/>
                          <a:cs typeface="Arial MT"/>
                        </a:rPr>
                        <a:t>7/10/00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Arial MT"/>
                          <a:cs typeface="Arial MT"/>
                        </a:rPr>
                        <a:t>8:00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5" dirty="0">
                          <a:latin typeface="Arial MT"/>
                          <a:cs typeface="Arial MT"/>
                        </a:rPr>
                        <a:t>7/21/00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Arial MT"/>
                          <a:cs typeface="Arial MT"/>
                        </a:rPr>
                        <a:t>17:00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-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-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Design</a:t>
                      </a:r>
                      <a:r>
                        <a:rPr sz="1800" spc="-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review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5" dirty="0">
                          <a:latin typeface="Arial MT"/>
                          <a:cs typeface="Arial MT"/>
                        </a:rPr>
                        <a:t>0.9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0" dirty="0">
                          <a:latin typeface="Arial MT"/>
                          <a:cs typeface="Arial MT"/>
                        </a:rPr>
                        <a:t>7/11/00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Arial MT"/>
                          <a:cs typeface="Arial MT"/>
                        </a:rPr>
                        <a:t>8:00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5" dirty="0">
                          <a:latin typeface="Arial MT"/>
                          <a:cs typeface="Arial MT"/>
                        </a:rPr>
                        <a:t>7/12/00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Arial MT"/>
                          <a:cs typeface="Arial MT"/>
                        </a:rPr>
                        <a:t>9:00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-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-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 marR="1536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Rework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after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design </a:t>
                      </a:r>
                      <a:r>
                        <a:rPr sz="1800" spc="-48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review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5" dirty="0">
                          <a:latin typeface="Arial MT"/>
                          <a:cs typeface="Arial MT"/>
                        </a:rPr>
                        <a:t>0.8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5" dirty="0">
                          <a:latin typeface="Arial MT"/>
                          <a:cs typeface="Arial MT"/>
                        </a:rPr>
                        <a:t>7/12/00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8:00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5" dirty="0">
                          <a:latin typeface="Arial MT"/>
                          <a:cs typeface="Arial MT"/>
                        </a:rPr>
                        <a:t>7/13/00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9:00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History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UC17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 marR="13779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View</a:t>
                      </a:r>
                      <a:r>
                        <a:rPr sz="1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history</a:t>
                      </a:r>
                      <a:r>
                        <a:rPr sz="1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8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party </a:t>
                      </a:r>
                      <a:r>
                        <a:rPr sz="1800" spc="-48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details,</a:t>
                      </a:r>
                      <a:r>
                        <a:rPr sz="1800" spc="-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UC17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5" dirty="0">
                          <a:latin typeface="Arial MT"/>
                          <a:cs typeface="Arial MT"/>
                        </a:rPr>
                        <a:t>2.67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5" dirty="0">
                          <a:latin typeface="Arial MT"/>
                          <a:cs typeface="Arial MT"/>
                        </a:rPr>
                        <a:t>1.87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5" dirty="0">
                          <a:latin typeface="Arial MT"/>
                          <a:cs typeface="Arial MT"/>
                        </a:rPr>
                        <a:t>7/10/00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8:00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5" dirty="0">
                          <a:latin typeface="Arial MT"/>
                          <a:cs typeface="Arial MT"/>
                        </a:rPr>
                        <a:t>7/12/00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Arial MT"/>
                          <a:cs typeface="Arial MT"/>
                        </a:rPr>
                        <a:t>17:00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History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UC7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 marR="344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Code</a:t>
                      </a:r>
                      <a:r>
                        <a:rPr sz="18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walkthrough 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UC17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5" dirty="0">
                          <a:latin typeface="Arial MT"/>
                          <a:cs typeface="Arial MT"/>
                        </a:rPr>
                        <a:t>0.89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5" dirty="0">
                          <a:latin typeface="Arial MT"/>
                          <a:cs typeface="Arial MT"/>
                        </a:rPr>
                        <a:t>0.27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5" dirty="0">
                          <a:latin typeface="Arial MT"/>
                          <a:cs typeface="Arial MT"/>
                        </a:rPr>
                        <a:t>7/14/00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8:00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5" dirty="0">
                          <a:latin typeface="Arial MT"/>
                          <a:cs typeface="Arial MT"/>
                        </a:rPr>
                        <a:t>7/14/00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Arial MT"/>
                          <a:cs typeface="Arial MT"/>
                        </a:rPr>
                        <a:t>17:00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History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UC19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 marR="3441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Code</a:t>
                      </a:r>
                      <a:r>
                        <a:rPr sz="1800" spc="-1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walkthrough </a:t>
                      </a:r>
                      <a:r>
                        <a:rPr sz="1800" spc="-48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UC19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5" dirty="0">
                          <a:latin typeface="Arial MT"/>
                          <a:cs typeface="Arial MT"/>
                        </a:rPr>
                        <a:t>0.89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5" dirty="0">
                          <a:latin typeface="Arial MT"/>
                          <a:cs typeface="Arial MT"/>
                        </a:rPr>
                        <a:t>0.27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5" dirty="0">
                          <a:latin typeface="Arial MT"/>
                          <a:cs typeface="Arial MT"/>
                        </a:rPr>
                        <a:t>7/14/00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8:00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5" dirty="0">
                          <a:latin typeface="Arial MT"/>
                          <a:cs typeface="Arial MT"/>
                        </a:rPr>
                        <a:t>7/14/00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17:00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7939" y="1014476"/>
            <a:ext cx="7037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Case</a:t>
            </a:r>
            <a:r>
              <a:rPr sz="2400" spc="-50" dirty="0"/>
              <a:t> </a:t>
            </a:r>
            <a:r>
              <a:rPr sz="2400" spc="-15" dirty="0"/>
              <a:t>Study: </a:t>
            </a:r>
            <a:r>
              <a:rPr sz="2400" dirty="0"/>
              <a:t>Portion</a:t>
            </a:r>
            <a:r>
              <a:rPr sz="2400" spc="-15" dirty="0"/>
              <a:t> </a:t>
            </a:r>
            <a:r>
              <a:rPr sz="2400" dirty="0"/>
              <a:t>of</a:t>
            </a:r>
            <a:r>
              <a:rPr sz="2400" spc="-10" dirty="0"/>
              <a:t> </a:t>
            </a:r>
            <a:r>
              <a:rPr sz="2400" spc="-5" dirty="0"/>
              <a:t>Detailed</a:t>
            </a:r>
            <a:r>
              <a:rPr sz="2400" spc="-15" dirty="0"/>
              <a:t> </a:t>
            </a:r>
            <a:r>
              <a:rPr sz="2400" dirty="0"/>
              <a:t>Schedule</a:t>
            </a:r>
            <a:r>
              <a:rPr sz="2400" spc="-15" dirty="0"/>
              <a:t> </a:t>
            </a:r>
            <a:r>
              <a:rPr sz="2400" spc="-10" dirty="0"/>
              <a:t>(ACIC)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511299" y="6388100"/>
            <a:ext cx="3661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*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30" dirty="0">
                <a:latin typeface="Arial MT"/>
                <a:cs typeface="Arial MT"/>
              </a:rPr>
              <a:t>Why</a:t>
            </a:r>
            <a:r>
              <a:rPr sz="1800" spc="-1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duration</a:t>
            </a:r>
            <a:r>
              <a:rPr sz="18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 mostly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FF3200"/>
                </a:solidFill>
                <a:latin typeface="Arial"/>
                <a:cs typeface="Arial"/>
              </a:rPr>
              <a:t>&gt;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Effort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26008" y="826008"/>
          <a:ext cx="8535032" cy="56540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/>
                <a:gridCol w="1219200"/>
                <a:gridCol w="1614170"/>
                <a:gridCol w="1053464"/>
                <a:gridCol w="974089"/>
                <a:gridCol w="1051559"/>
                <a:gridCol w="946150"/>
              </a:tblGrid>
              <a:tr h="8991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46164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Module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9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16573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Program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9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0" dirty="0">
                          <a:latin typeface="Arial MT"/>
                          <a:cs typeface="Arial MT"/>
                        </a:rPr>
                        <a:t>Task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9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010" marR="85725" indent="-116205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Duration  (days)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4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 marR="162560" indent="45720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Effort </a:t>
                      </a:r>
                      <a:r>
                        <a:rPr sz="1800" spc="-4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(days)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4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0035" marR="278765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Start  Date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4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0" marR="226060" indent="39370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End </a:t>
                      </a:r>
                      <a:r>
                        <a:rPr sz="1800" spc="-4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Date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4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3085">
                <a:tc>
                  <a:txBody>
                    <a:bodyPr/>
                    <a:lstStyle/>
                    <a:p>
                      <a:pPr marL="89535">
                        <a:lnSpc>
                          <a:spcPts val="2155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-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2155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-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2155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Rework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after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155"/>
                        </a:lnSpc>
                        <a:spcBef>
                          <a:spcPts val="285"/>
                        </a:spcBef>
                      </a:pPr>
                      <a:r>
                        <a:rPr sz="1800" spc="5" dirty="0">
                          <a:latin typeface="Arial MT"/>
                          <a:cs typeface="Arial MT"/>
                        </a:rPr>
                        <a:t>0.89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2155"/>
                        </a:lnSpc>
                        <a:spcBef>
                          <a:spcPts val="285"/>
                        </a:spcBef>
                      </a:pPr>
                      <a:r>
                        <a:rPr sz="1800" spc="5" dirty="0">
                          <a:latin typeface="Arial MT"/>
                          <a:cs typeface="Arial MT"/>
                        </a:rPr>
                        <a:t>2.49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2155"/>
                        </a:lnSpc>
                        <a:spcBef>
                          <a:spcPts val="285"/>
                        </a:spcBef>
                      </a:pPr>
                      <a:r>
                        <a:rPr sz="1800" spc="5" dirty="0">
                          <a:latin typeface="Arial MT"/>
                          <a:cs typeface="Arial MT"/>
                        </a:rPr>
                        <a:t>7/17/00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155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7/17/00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2060"/>
                        </a:lnSpc>
                      </a:pPr>
                      <a:r>
                        <a:rPr sz="1800" spc="5" dirty="0">
                          <a:latin typeface="Arial MT"/>
                          <a:cs typeface="Arial MT"/>
                        </a:rPr>
                        <a:t>code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8:00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17:00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154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2065"/>
                        </a:lnSpc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walkthrough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4608">
                <a:tc>
                  <a:txBody>
                    <a:bodyPr/>
                    <a:lstStyle/>
                    <a:p>
                      <a:pPr marL="89535">
                        <a:lnSpc>
                          <a:spcPts val="2155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-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2155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Rework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after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155"/>
                        </a:lnSpc>
                        <a:spcBef>
                          <a:spcPts val="300"/>
                        </a:spcBef>
                      </a:pPr>
                      <a:r>
                        <a:rPr sz="1800" spc="5" dirty="0">
                          <a:latin typeface="Arial MT"/>
                          <a:cs typeface="Arial MT"/>
                        </a:rPr>
                        <a:t>0.89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2155"/>
                        </a:lnSpc>
                        <a:spcBef>
                          <a:spcPts val="300"/>
                        </a:spcBef>
                      </a:pPr>
                      <a:r>
                        <a:rPr sz="1800" spc="5" dirty="0">
                          <a:latin typeface="Arial MT"/>
                          <a:cs typeface="Arial MT"/>
                        </a:rPr>
                        <a:t>0.71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2155"/>
                        </a:lnSpc>
                        <a:spcBef>
                          <a:spcPts val="300"/>
                        </a:spcBef>
                      </a:pPr>
                      <a:r>
                        <a:rPr sz="1800" spc="5" dirty="0">
                          <a:latin typeface="Arial MT"/>
                          <a:cs typeface="Arial MT"/>
                        </a:rPr>
                        <a:t>7/18/00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155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7/18/00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154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2065"/>
                        </a:lnSpc>
                      </a:pPr>
                      <a:r>
                        <a:rPr sz="1800" spc="5" dirty="0">
                          <a:latin typeface="Arial MT"/>
                          <a:cs typeface="Arial MT"/>
                        </a:rPr>
                        <a:t>testing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2065"/>
                        </a:lnSpc>
                      </a:pPr>
                      <a:r>
                        <a:rPr sz="1800" spc="5" dirty="0">
                          <a:latin typeface="Arial MT"/>
                          <a:cs typeface="Arial MT"/>
                        </a:rPr>
                        <a:t>8:00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065"/>
                        </a:lnSpc>
                      </a:pPr>
                      <a:r>
                        <a:rPr sz="1800" spc="5" dirty="0">
                          <a:latin typeface="Arial MT"/>
                          <a:cs typeface="Arial MT"/>
                        </a:rPr>
                        <a:t>17:00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4608">
                <a:tc>
                  <a:txBody>
                    <a:bodyPr/>
                    <a:lstStyle/>
                    <a:p>
                      <a:pPr marL="89535">
                        <a:lnSpc>
                          <a:spcPts val="2155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History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2155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UC17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2155"/>
                        </a:lnSpc>
                        <a:spcBef>
                          <a:spcPts val="300"/>
                        </a:spcBef>
                      </a:pPr>
                      <a:r>
                        <a:rPr sz="1800" spc="-40" dirty="0">
                          <a:latin typeface="Arial MT"/>
                          <a:cs typeface="Arial MT"/>
                        </a:rPr>
                        <a:t>Test,</a:t>
                      </a:r>
                      <a:r>
                        <a:rPr sz="18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UC</a:t>
                      </a:r>
                      <a:r>
                        <a:rPr sz="1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17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155"/>
                        </a:lnSpc>
                        <a:spcBef>
                          <a:spcPts val="300"/>
                        </a:spcBef>
                      </a:pPr>
                      <a:r>
                        <a:rPr sz="1800" spc="5" dirty="0">
                          <a:latin typeface="Arial MT"/>
                          <a:cs typeface="Arial MT"/>
                        </a:rPr>
                        <a:t>0.89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2155"/>
                        </a:lnSpc>
                        <a:spcBef>
                          <a:spcPts val="300"/>
                        </a:spcBef>
                      </a:pPr>
                      <a:r>
                        <a:rPr sz="1800" spc="5" dirty="0">
                          <a:latin typeface="Arial MT"/>
                          <a:cs typeface="Arial MT"/>
                        </a:rPr>
                        <a:t>0.62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2155"/>
                        </a:lnSpc>
                        <a:spcBef>
                          <a:spcPts val="300"/>
                        </a:spcBef>
                      </a:pPr>
                      <a:r>
                        <a:rPr sz="1800" spc="5" dirty="0">
                          <a:latin typeface="Arial MT"/>
                          <a:cs typeface="Arial MT"/>
                        </a:rPr>
                        <a:t>7/18/00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155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7/18/00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154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2065"/>
                        </a:lnSpc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8:00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065"/>
                        </a:lnSpc>
                      </a:pPr>
                      <a:r>
                        <a:rPr sz="1800" spc="5" dirty="0">
                          <a:latin typeface="Arial MT"/>
                          <a:cs typeface="Arial MT"/>
                        </a:rPr>
                        <a:t>17:00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4608">
                <a:tc>
                  <a:txBody>
                    <a:bodyPr/>
                    <a:lstStyle/>
                    <a:p>
                      <a:pPr marL="89535">
                        <a:lnSpc>
                          <a:spcPts val="2155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History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2155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UC19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2155"/>
                        </a:lnSpc>
                        <a:spcBef>
                          <a:spcPts val="300"/>
                        </a:spcBef>
                      </a:pPr>
                      <a:r>
                        <a:rPr sz="1800" spc="-40" dirty="0">
                          <a:latin typeface="Arial MT"/>
                          <a:cs typeface="Arial MT"/>
                        </a:rPr>
                        <a:t>Test,</a:t>
                      </a:r>
                      <a:r>
                        <a:rPr sz="18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UC</a:t>
                      </a:r>
                      <a:r>
                        <a:rPr sz="1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19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155"/>
                        </a:lnSpc>
                        <a:spcBef>
                          <a:spcPts val="300"/>
                        </a:spcBef>
                      </a:pPr>
                      <a:r>
                        <a:rPr sz="1800" spc="5" dirty="0">
                          <a:latin typeface="Arial MT"/>
                          <a:cs typeface="Arial MT"/>
                        </a:rPr>
                        <a:t>0.89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2155"/>
                        </a:lnSpc>
                        <a:spcBef>
                          <a:spcPts val="300"/>
                        </a:spcBef>
                      </a:pPr>
                      <a:r>
                        <a:rPr sz="1800" spc="5" dirty="0">
                          <a:latin typeface="Arial MT"/>
                          <a:cs typeface="Arial MT"/>
                        </a:rPr>
                        <a:t>0.62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2155"/>
                        </a:lnSpc>
                        <a:spcBef>
                          <a:spcPts val="300"/>
                        </a:spcBef>
                      </a:pPr>
                      <a:r>
                        <a:rPr sz="1800" spc="5" dirty="0">
                          <a:latin typeface="Arial MT"/>
                          <a:cs typeface="Arial MT"/>
                        </a:rPr>
                        <a:t>7/18/00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155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7/18/00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154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2065"/>
                        </a:lnSpc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8:00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065"/>
                        </a:lnSpc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17:00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4609">
                <a:tc>
                  <a:txBody>
                    <a:bodyPr/>
                    <a:lstStyle/>
                    <a:p>
                      <a:pPr marL="89535">
                        <a:lnSpc>
                          <a:spcPts val="2155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Configuration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2155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-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2155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Reconciliation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155"/>
                        </a:lnSpc>
                        <a:spcBef>
                          <a:spcPts val="300"/>
                        </a:spcBef>
                      </a:pPr>
                      <a:r>
                        <a:rPr sz="1800" spc="5" dirty="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0.89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2155"/>
                        </a:lnSpc>
                        <a:spcBef>
                          <a:spcPts val="300"/>
                        </a:spcBef>
                      </a:pPr>
                      <a:r>
                        <a:rPr sz="1800" spc="5" dirty="0">
                          <a:latin typeface="Arial MT"/>
                          <a:cs typeface="Arial MT"/>
                        </a:rPr>
                        <a:t>2.49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2155"/>
                        </a:lnSpc>
                        <a:spcBef>
                          <a:spcPts val="300"/>
                        </a:spcBef>
                      </a:pPr>
                      <a:r>
                        <a:rPr sz="1800" spc="5" dirty="0">
                          <a:latin typeface="Arial MT"/>
                          <a:cs typeface="Arial MT"/>
                        </a:rPr>
                        <a:t>7/19/00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155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7/19/00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154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2065"/>
                        </a:lnSpc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8:00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065"/>
                        </a:lnSpc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17:00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4609">
                <a:tc>
                  <a:txBody>
                    <a:bodyPr/>
                    <a:lstStyle/>
                    <a:p>
                      <a:pPr marL="89535">
                        <a:lnSpc>
                          <a:spcPts val="2155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Management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2155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-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2155"/>
                        </a:lnSpc>
                        <a:spcBef>
                          <a:spcPts val="300"/>
                        </a:spcBef>
                      </a:pPr>
                      <a:r>
                        <a:rPr sz="1800" spc="5" dirty="0">
                          <a:latin typeface="Arial MT"/>
                          <a:cs typeface="Arial MT"/>
                        </a:rPr>
                        <a:t>Scheduling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155"/>
                        </a:lnSpc>
                        <a:spcBef>
                          <a:spcPts val="300"/>
                        </a:spcBef>
                      </a:pPr>
                      <a:r>
                        <a:rPr sz="1800" spc="-35" dirty="0">
                          <a:latin typeface="Arial MT"/>
                          <a:cs typeface="Arial MT"/>
                        </a:rPr>
                        <a:t>7.11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2155"/>
                        </a:lnSpc>
                        <a:spcBef>
                          <a:spcPts val="300"/>
                        </a:spcBef>
                      </a:pPr>
                      <a:r>
                        <a:rPr sz="1800" spc="5" dirty="0">
                          <a:latin typeface="Arial MT"/>
                          <a:cs typeface="Arial MT"/>
                        </a:rPr>
                        <a:t>2.13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2155"/>
                        </a:lnSpc>
                        <a:spcBef>
                          <a:spcPts val="300"/>
                        </a:spcBef>
                      </a:pPr>
                      <a:r>
                        <a:rPr sz="1800" spc="5" dirty="0">
                          <a:latin typeface="Arial MT"/>
                          <a:cs typeface="Arial MT"/>
                        </a:rPr>
                        <a:t>7/10/00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155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7/19/00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154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2065"/>
                        </a:lnSpc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800" spc="-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tracking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2065"/>
                        </a:lnSpc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8:00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065"/>
                        </a:lnSpc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17:00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4609">
                <a:tc>
                  <a:txBody>
                    <a:bodyPr/>
                    <a:lstStyle/>
                    <a:p>
                      <a:pPr marL="89535">
                        <a:lnSpc>
                          <a:spcPts val="2155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Quality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2155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-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2155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Milestone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155"/>
                        </a:lnSpc>
                        <a:spcBef>
                          <a:spcPts val="300"/>
                        </a:spcBef>
                      </a:pPr>
                      <a:r>
                        <a:rPr sz="1800" spc="5" dirty="0">
                          <a:latin typeface="Arial MT"/>
                          <a:cs typeface="Arial MT"/>
                        </a:rPr>
                        <a:t>0.89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2155"/>
                        </a:lnSpc>
                        <a:spcBef>
                          <a:spcPts val="300"/>
                        </a:spcBef>
                      </a:pPr>
                      <a:r>
                        <a:rPr sz="1800" spc="5" dirty="0">
                          <a:latin typeface="Arial MT"/>
                          <a:cs typeface="Arial MT"/>
                        </a:rPr>
                        <a:t>0.62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2155"/>
                        </a:lnSpc>
                        <a:spcBef>
                          <a:spcPts val="300"/>
                        </a:spcBef>
                      </a:pPr>
                      <a:r>
                        <a:rPr sz="1800" spc="5" dirty="0">
                          <a:latin typeface="Arial MT"/>
                          <a:cs typeface="Arial MT"/>
                        </a:rPr>
                        <a:t>7/19/00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155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7/19/00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169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2065"/>
                        </a:lnSpc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analysis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2065"/>
                        </a:lnSpc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8:00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065"/>
                        </a:lnSpc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17:00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7732" y="569467"/>
            <a:ext cx="196786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i="1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600" i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22340" y="587755"/>
            <a:ext cx="20135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Project</a:t>
            </a:r>
            <a:r>
              <a:rPr sz="1600" b="1" i="1" spc="-25" dirty="0">
                <a:solidFill>
                  <a:srgbClr val="656599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Management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981200"/>
            <a:ext cx="8232648" cy="7924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869171" y="6918452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63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51507" y="3754628"/>
            <a:ext cx="67538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3200"/>
                </a:solidFill>
              </a:rPr>
              <a:t>Project</a:t>
            </a:r>
            <a:r>
              <a:rPr sz="3600" spc="-35" dirty="0">
                <a:solidFill>
                  <a:srgbClr val="FF3200"/>
                </a:solidFill>
              </a:rPr>
              <a:t> </a:t>
            </a:r>
            <a:r>
              <a:rPr sz="3600" spc="-5" dirty="0">
                <a:solidFill>
                  <a:srgbClr val="FF3200"/>
                </a:solidFill>
              </a:rPr>
              <a:t>Monitoring</a:t>
            </a:r>
            <a:r>
              <a:rPr sz="3600" spc="-30" dirty="0">
                <a:solidFill>
                  <a:srgbClr val="FF3200"/>
                </a:solidFill>
              </a:rPr>
              <a:t> </a:t>
            </a:r>
            <a:r>
              <a:rPr sz="3600" spc="-5" dirty="0">
                <a:solidFill>
                  <a:srgbClr val="FF3200"/>
                </a:solidFill>
              </a:rPr>
              <a:t>and</a:t>
            </a:r>
            <a:r>
              <a:rPr sz="3600" spc="-30" dirty="0">
                <a:solidFill>
                  <a:srgbClr val="FF3200"/>
                </a:solidFill>
              </a:rPr>
              <a:t> </a:t>
            </a:r>
            <a:r>
              <a:rPr sz="3600" spc="-5" dirty="0">
                <a:solidFill>
                  <a:srgbClr val="FF3200"/>
                </a:solidFill>
              </a:rPr>
              <a:t>Control</a:t>
            </a:r>
            <a:endParaRPr sz="36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7732" y="569467"/>
            <a:ext cx="196786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i="1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600" i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22340" y="587755"/>
            <a:ext cx="20135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Project</a:t>
            </a:r>
            <a:r>
              <a:rPr sz="1600" b="1" i="1" spc="-25" dirty="0">
                <a:solidFill>
                  <a:srgbClr val="656599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Management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981200"/>
            <a:ext cx="8232648" cy="7924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943603" y="6842252"/>
            <a:ext cx="6692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latin typeface="Arial MT"/>
                <a:cs typeface="Arial MT"/>
              </a:rPr>
              <a:t>F</a:t>
            </a:r>
            <a:r>
              <a:rPr sz="1200" spc="-10" dirty="0">
                <a:latin typeface="Arial MT"/>
                <a:cs typeface="Arial MT"/>
              </a:rPr>
              <a:t>A</a:t>
            </a:r>
            <a:r>
              <a:rPr sz="1200" dirty="0">
                <a:latin typeface="Arial MT"/>
                <a:cs typeface="Arial MT"/>
              </a:rPr>
              <a:t>ST NU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3692" y="6842252"/>
            <a:ext cx="8909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Spring,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2010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69171" y="6918452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64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3139" y="6860540"/>
            <a:ext cx="13823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D</a:t>
            </a:r>
            <a:r>
              <a:rPr sz="1200" spc="-65" dirty="0">
                <a:latin typeface="Arial MT"/>
                <a:cs typeface="Arial MT"/>
              </a:rPr>
              <a:t>r</a:t>
            </a:r>
            <a:r>
              <a:rPr sz="1200" dirty="0">
                <a:latin typeface="Arial MT"/>
                <a:cs typeface="Arial MT"/>
              </a:rPr>
              <a:t>.</a:t>
            </a:r>
            <a:r>
              <a:rPr sz="1200" spc="-9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Arshad</a:t>
            </a:r>
            <a:r>
              <a:rPr sz="1200" spc="-9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Shahid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93139" y="1148588"/>
            <a:ext cx="6175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Project</a:t>
            </a:r>
            <a:r>
              <a:rPr sz="3600" spc="-50" dirty="0"/>
              <a:t> </a:t>
            </a:r>
            <a:r>
              <a:rPr sz="3600" dirty="0"/>
              <a:t>Progress</a:t>
            </a:r>
            <a:r>
              <a:rPr sz="3600" spc="-45" dirty="0"/>
              <a:t> </a:t>
            </a:r>
            <a:r>
              <a:rPr sz="3600" dirty="0"/>
              <a:t>Monitoring</a:t>
            </a:r>
            <a:endParaRPr sz="3600"/>
          </a:p>
        </p:txBody>
      </p:sp>
      <p:sp>
        <p:nvSpPr>
          <p:cNvPr id="10" name="object 10"/>
          <p:cNvSpPr txBox="1"/>
          <p:nvPr/>
        </p:nvSpPr>
        <p:spPr>
          <a:xfrm>
            <a:off x="993139" y="1900224"/>
            <a:ext cx="7600950" cy="130556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000" b="1" spc="-5" dirty="0">
                <a:latin typeface="Arial"/>
                <a:cs typeface="Arial"/>
              </a:rPr>
              <a:t>(1)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The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Gantt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Chart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40000"/>
              </a:lnSpc>
            </a:pPr>
            <a:r>
              <a:rPr sz="2000" spc="-5" dirty="0">
                <a:latin typeface="Arial MT"/>
                <a:cs typeface="Arial MT"/>
              </a:rPr>
              <a:t>Updated chart regularly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with</a:t>
            </a:r>
            <a:r>
              <a:rPr sz="2000" spc="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 </a:t>
            </a:r>
            <a:r>
              <a:rPr sz="2000" spc="-10" dirty="0">
                <a:latin typeface="Arial MT"/>
                <a:cs typeface="Arial MT"/>
              </a:rPr>
              <a:t>‘</a:t>
            </a:r>
            <a:r>
              <a:rPr sz="2000" spc="-10" dirty="0">
                <a:solidFill>
                  <a:srgbClr val="FF3200"/>
                </a:solidFill>
                <a:latin typeface="Arial MT"/>
                <a:cs typeface="Arial MT"/>
              </a:rPr>
              <a:t>today</a:t>
            </a:r>
            <a:r>
              <a:rPr sz="2000" spc="5" dirty="0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3200"/>
                </a:solidFill>
                <a:latin typeface="Arial MT"/>
                <a:cs typeface="Arial MT"/>
              </a:rPr>
              <a:t>cursor</a:t>
            </a:r>
            <a:r>
              <a:rPr sz="2000" spc="-5" dirty="0">
                <a:latin typeface="Arial MT"/>
                <a:cs typeface="Arial MT"/>
              </a:rPr>
              <a:t>’</a:t>
            </a:r>
            <a:r>
              <a:rPr sz="2000" spc="-10" dirty="0">
                <a:latin typeface="Arial MT"/>
                <a:cs typeface="Arial MT"/>
              </a:rPr>
              <a:t> provides</a:t>
            </a:r>
            <a:r>
              <a:rPr sz="2000" spc="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immediate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visual indication</a:t>
            </a:r>
            <a:r>
              <a:rPr sz="2000" spc="9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of </a:t>
            </a:r>
            <a:r>
              <a:rPr sz="2000" spc="-15" dirty="0">
                <a:latin typeface="Arial MT"/>
                <a:cs typeface="Arial MT"/>
              </a:rPr>
              <a:t>which</a:t>
            </a:r>
            <a:r>
              <a:rPr sz="2000" spc="6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activities</a:t>
            </a:r>
            <a:r>
              <a:rPr sz="2000" spc="5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are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Arial MT"/>
                <a:cs typeface="Arial MT"/>
              </a:rPr>
              <a:t>ahead</a:t>
            </a:r>
            <a:r>
              <a:rPr sz="2000" spc="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or </a:t>
            </a:r>
            <a:r>
              <a:rPr sz="2000" spc="-15" dirty="0">
                <a:solidFill>
                  <a:srgbClr val="0000FF"/>
                </a:solidFill>
                <a:latin typeface="Arial MT"/>
                <a:cs typeface="Arial MT"/>
              </a:rPr>
              <a:t>behind</a:t>
            </a:r>
            <a:r>
              <a:rPr sz="2000" spc="7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schedule.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9200" y="3276600"/>
            <a:ext cx="746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7732" y="569467"/>
            <a:ext cx="196786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i="1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600" i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22340" y="587755"/>
            <a:ext cx="20135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Project</a:t>
            </a:r>
            <a:r>
              <a:rPr sz="1600" b="1" i="1" spc="-25" dirty="0">
                <a:solidFill>
                  <a:srgbClr val="656599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Management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981200"/>
            <a:ext cx="8232648" cy="7924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3139" y="1148588"/>
            <a:ext cx="3476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The</a:t>
            </a:r>
            <a:r>
              <a:rPr sz="3600" spc="-50" dirty="0"/>
              <a:t> </a:t>
            </a:r>
            <a:r>
              <a:rPr sz="3600" spc="-5" dirty="0"/>
              <a:t>Gantt</a:t>
            </a:r>
            <a:r>
              <a:rPr sz="3600" spc="-45" dirty="0"/>
              <a:t> </a:t>
            </a:r>
            <a:r>
              <a:rPr sz="3600" spc="-5" dirty="0"/>
              <a:t>Chart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3172460" y="2023364"/>
            <a:ext cx="5794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Week</a:t>
            </a:r>
            <a:r>
              <a:rPr sz="1800" spc="-9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#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2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3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4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5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6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7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8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9</a:t>
            </a:r>
            <a:r>
              <a:rPr sz="1800" spc="-5" dirty="0">
                <a:latin typeface="Arial MT"/>
                <a:cs typeface="Arial MT"/>
              </a:rPr>
              <a:t> 10 </a:t>
            </a:r>
            <a:r>
              <a:rPr sz="1800" spc="-70" dirty="0">
                <a:latin typeface="Arial MT"/>
                <a:cs typeface="Arial MT"/>
              </a:rPr>
              <a:t>11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12 13 14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15 16 17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18 19 20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6939" y="2206244"/>
            <a:ext cx="9791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Musharaf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31339" y="2480564"/>
            <a:ext cx="179958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Specify module</a:t>
            </a:r>
            <a:r>
              <a:rPr sz="1800" spc="-1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  Specify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module</a:t>
            </a:r>
            <a:r>
              <a:rPr sz="1800" spc="-11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Desig</a:t>
            </a:r>
            <a:r>
              <a:rPr sz="1800" dirty="0">
                <a:latin typeface="Arial MT"/>
                <a:cs typeface="Arial MT"/>
              </a:rPr>
              <a:t>n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modul</a:t>
            </a:r>
            <a:r>
              <a:rPr sz="1800" dirty="0">
                <a:latin typeface="Arial MT"/>
                <a:cs typeface="Arial MT"/>
              </a:rPr>
              <a:t>e</a:t>
            </a:r>
            <a:r>
              <a:rPr sz="1800" spc="-1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  </a:t>
            </a:r>
            <a:r>
              <a:rPr sz="1800" spc="5" dirty="0">
                <a:latin typeface="Arial MT"/>
                <a:cs typeface="Arial MT"/>
              </a:rPr>
              <a:t>Integration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035552" y="2481072"/>
            <a:ext cx="1304925" cy="262255"/>
            <a:chOff x="4035552" y="2481072"/>
            <a:chExt cx="1304925" cy="262255"/>
          </a:xfrm>
        </p:grpSpPr>
        <p:sp>
          <p:nvSpPr>
            <p:cNvPr id="10" name="object 10"/>
            <p:cNvSpPr/>
            <p:nvPr/>
          </p:nvSpPr>
          <p:spPr>
            <a:xfrm>
              <a:off x="4038600" y="2487168"/>
              <a:ext cx="1298575" cy="256540"/>
            </a:xfrm>
            <a:custGeom>
              <a:avLst/>
              <a:gdLst/>
              <a:ahLst/>
              <a:cxnLst/>
              <a:rect l="l" t="t" r="r" b="b"/>
              <a:pathLst>
                <a:path w="1298575" h="256539">
                  <a:moveTo>
                    <a:pt x="1298448" y="0"/>
                  </a:moveTo>
                  <a:lnTo>
                    <a:pt x="0" y="0"/>
                  </a:lnTo>
                  <a:lnTo>
                    <a:pt x="0" y="256032"/>
                  </a:lnTo>
                  <a:lnTo>
                    <a:pt x="1298448" y="256032"/>
                  </a:lnTo>
                  <a:lnTo>
                    <a:pt x="1298448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35552" y="2481072"/>
              <a:ext cx="1304925" cy="262255"/>
            </a:xfrm>
            <a:custGeom>
              <a:avLst/>
              <a:gdLst/>
              <a:ahLst/>
              <a:cxnLst/>
              <a:rect l="l" t="t" r="r" b="b"/>
              <a:pathLst>
                <a:path w="1304925" h="262255">
                  <a:moveTo>
                    <a:pt x="1304544" y="0"/>
                  </a:moveTo>
                  <a:lnTo>
                    <a:pt x="0" y="0"/>
                  </a:lnTo>
                  <a:lnTo>
                    <a:pt x="0" y="262127"/>
                  </a:lnTo>
                  <a:lnTo>
                    <a:pt x="1304544" y="262127"/>
                  </a:lnTo>
                  <a:lnTo>
                    <a:pt x="1304544" y="259079"/>
                  </a:lnTo>
                  <a:lnTo>
                    <a:pt x="9144" y="259079"/>
                  </a:lnTo>
                  <a:lnTo>
                    <a:pt x="3048" y="252983"/>
                  </a:lnTo>
                  <a:lnTo>
                    <a:pt x="9144" y="252983"/>
                  </a:lnTo>
                  <a:lnTo>
                    <a:pt x="9144" y="9143"/>
                  </a:lnTo>
                  <a:lnTo>
                    <a:pt x="3048" y="9143"/>
                  </a:lnTo>
                  <a:lnTo>
                    <a:pt x="9144" y="6095"/>
                  </a:lnTo>
                  <a:lnTo>
                    <a:pt x="1304544" y="6095"/>
                  </a:lnTo>
                  <a:lnTo>
                    <a:pt x="1304544" y="0"/>
                  </a:lnTo>
                  <a:close/>
                </a:path>
                <a:path w="1304925" h="262255">
                  <a:moveTo>
                    <a:pt x="9144" y="252983"/>
                  </a:moveTo>
                  <a:lnTo>
                    <a:pt x="3048" y="252983"/>
                  </a:lnTo>
                  <a:lnTo>
                    <a:pt x="9144" y="259079"/>
                  </a:lnTo>
                  <a:lnTo>
                    <a:pt x="9144" y="252983"/>
                  </a:lnTo>
                  <a:close/>
                </a:path>
                <a:path w="1304925" h="262255">
                  <a:moveTo>
                    <a:pt x="1295400" y="252983"/>
                  </a:moveTo>
                  <a:lnTo>
                    <a:pt x="9144" y="252983"/>
                  </a:lnTo>
                  <a:lnTo>
                    <a:pt x="9144" y="259079"/>
                  </a:lnTo>
                  <a:lnTo>
                    <a:pt x="1295400" y="259079"/>
                  </a:lnTo>
                  <a:lnTo>
                    <a:pt x="1295400" y="252983"/>
                  </a:lnTo>
                  <a:close/>
                </a:path>
                <a:path w="1304925" h="262255">
                  <a:moveTo>
                    <a:pt x="1295400" y="6095"/>
                  </a:moveTo>
                  <a:lnTo>
                    <a:pt x="1295400" y="259079"/>
                  </a:lnTo>
                  <a:lnTo>
                    <a:pt x="1298448" y="252983"/>
                  </a:lnTo>
                  <a:lnTo>
                    <a:pt x="1304544" y="252983"/>
                  </a:lnTo>
                  <a:lnTo>
                    <a:pt x="1304544" y="9143"/>
                  </a:lnTo>
                  <a:lnTo>
                    <a:pt x="1298448" y="9143"/>
                  </a:lnTo>
                  <a:lnTo>
                    <a:pt x="1295400" y="6095"/>
                  </a:lnTo>
                  <a:close/>
                </a:path>
                <a:path w="1304925" h="262255">
                  <a:moveTo>
                    <a:pt x="1304544" y="252983"/>
                  </a:moveTo>
                  <a:lnTo>
                    <a:pt x="1298448" y="252983"/>
                  </a:lnTo>
                  <a:lnTo>
                    <a:pt x="1295400" y="259079"/>
                  </a:lnTo>
                  <a:lnTo>
                    <a:pt x="1304544" y="259079"/>
                  </a:lnTo>
                  <a:lnTo>
                    <a:pt x="1304544" y="252983"/>
                  </a:lnTo>
                  <a:close/>
                </a:path>
                <a:path w="1304925" h="262255">
                  <a:moveTo>
                    <a:pt x="9144" y="6095"/>
                  </a:moveTo>
                  <a:lnTo>
                    <a:pt x="3048" y="9143"/>
                  </a:lnTo>
                  <a:lnTo>
                    <a:pt x="9144" y="9143"/>
                  </a:lnTo>
                  <a:lnTo>
                    <a:pt x="9144" y="6095"/>
                  </a:lnTo>
                  <a:close/>
                </a:path>
                <a:path w="1304925" h="262255">
                  <a:moveTo>
                    <a:pt x="1295400" y="6095"/>
                  </a:moveTo>
                  <a:lnTo>
                    <a:pt x="9144" y="6095"/>
                  </a:lnTo>
                  <a:lnTo>
                    <a:pt x="9144" y="9143"/>
                  </a:lnTo>
                  <a:lnTo>
                    <a:pt x="1295400" y="9143"/>
                  </a:lnTo>
                  <a:lnTo>
                    <a:pt x="1295400" y="6095"/>
                  </a:lnTo>
                  <a:close/>
                </a:path>
                <a:path w="1304925" h="262255">
                  <a:moveTo>
                    <a:pt x="1304544" y="6095"/>
                  </a:moveTo>
                  <a:lnTo>
                    <a:pt x="1295400" y="6095"/>
                  </a:lnTo>
                  <a:lnTo>
                    <a:pt x="1298448" y="9143"/>
                  </a:lnTo>
                  <a:lnTo>
                    <a:pt x="1304544" y="9143"/>
                  </a:lnTo>
                  <a:lnTo>
                    <a:pt x="1304544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038600" y="2487167"/>
            <a:ext cx="1295400" cy="25654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91770">
              <a:lnSpc>
                <a:spcPct val="100000"/>
              </a:lnSpc>
              <a:spcBef>
                <a:spcPts val="320"/>
              </a:spcBef>
            </a:pPr>
            <a:r>
              <a:rPr sz="1000" dirty="0">
                <a:latin typeface="Arial MT"/>
                <a:cs typeface="Arial MT"/>
              </a:rPr>
              <a:t>1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330952" y="2740151"/>
            <a:ext cx="1076325" cy="262255"/>
            <a:chOff x="5330952" y="2740151"/>
            <a:chExt cx="1076325" cy="262255"/>
          </a:xfrm>
        </p:grpSpPr>
        <p:sp>
          <p:nvSpPr>
            <p:cNvPr id="14" name="object 14"/>
            <p:cNvSpPr/>
            <p:nvPr/>
          </p:nvSpPr>
          <p:spPr>
            <a:xfrm>
              <a:off x="5334000" y="2743199"/>
              <a:ext cx="1069975" cy="259079"/>
            </a:xfrm>
            <a:custGeom>
              <a:avLst/>
              <a:gdLst/>
              <a:ahLst/>
              <a:cxnLst/>
              <a:rect l="l" t="t" r="r" b="b"/>
              <a:pathLst>
                <a:path w="1069975" h="259080">
                  <a:moveTo>
                    <a:pt x="1069848" y="0"/>
                  </a:moveTo>
                  <a:lnTo>
                    <a:pt x="0" y="0"/>
                  </a:lnTo>
                  <a:lnTo>
                    <a:pt x="0" y="259079"/>
                  </a:lnTo>
                  <a:lnTo>
                    <a:pt x="1069848" y="259079"/>
                  </a:lnTo>
                  <a:lnTo>
                    <a:pt x="106984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30952" y="2740151"/>
              <a:ext cx="1076325" cy="262255"/>
            </a:xfrm>
            <a:custGeom>
              <a:avLst/>
              <a:gdLst/>
              <a:ahLst/>
              <a:cxnLst/>
              <a:rect l="l" t="t" r="r" b="b"/>
              <a:pathLst>
                <a:path w="1076325" h="262255">
                  <a:moveTo>
                    <a:pt x="1075944" y="0"/>
                  </a:moveTo>
                  <a:lnTo>
                    <a:pt x="0" y="0"/>
                  </a:lnTo>
                  <a:lnTo>
                    <a:pt x="0" y="262127"/>
                  </a:lnTo>
                  <a:lnTo>
                    <a:pt x="1075944" y="262127"/>
                  </a:lnTo>
                  <a:lnTo>
                    <a:pt x="1075944" y="259080"/>
                  </a:lnTo>
                  <a:lnTo>
                    <a:pt x="9144" y="259080"/>
                  </a:lnTo>
                  <a:lnTo>
                    <a:pt x="3048" y="252984"/>
                  </a:lnTo>
                  <a:lnTo>
                    <a:pt x="9144" y="252984"/>
                  </a:lnTo>
                  <a:lnTo>
                    <a:pt x="9144" y="9144"/>
                  </a:lnTo>
                  <a:lnTo>
                    <a:pt x="3048" y="9144"/>
                  </a:lnTo>
                  <a:lnTo>
                    <a:pt x="9144" y="3048"/>
                  </a:lnTo>
                  <a:lnTo>
                    <a:pt x="1075944" y="3048"/>
                  </a:lnTo>
                  <a:lnTo>
                    <a:pt x="1075944" y="0"/>
                  </a:lnTo>
                  <a:close/>
                </a:path>
                <a:path w="1076325" h="262255">
                  <a:moveTo>
                    <a:pt x="9144" y="252984"/>
                  </a:moveTo>
                  <a:lnTo>
                    <a:pt x="3048" y="252984"/>
                  </a:lnTo>
                  <a:lnTo>
                    <a:pt x="9144" y="259080"/>
                  </a:lnTo>
                  <a:lnTo>
                    <a:pt x="9144" y="252984"/>
                  </a:lnTo>
                  <a:close/>
                </a:path>
                <a:path w="1076325" h="262255">
                  <a:moveTo>
                    <a:pt x="1066800" y="252984"/>
                  </a:moveTo>
                  <a:lnTo>
                    <a:pt x="9144" y="252984"/>
                  </a:lnTo>
                  <a:lnTo>
                    <a:pt x="9144" y="259080"/>
                  </a:lnTo>
                  <a:lnTo>
                    <a:pt x="1066800" y="259080"/>
                  </a:lnTo>
                  <a:lnTo>
                    <a:pt x="1066800" y="252984"/>
                  </a:lnTo>
                  <a:close/>
                </a:path>
                <a:path w="1076325" h="262255">
                  <a:moveTo>
                    <a:pt x="1066800" y="3048"/>
                  </a:moveTo>
                  <a:lnTo>
                    <a:pt x="1066800" y="259080"/>
                  </a:lnTo>
                  <a:lnTo>
                    <a:pt x="1069848" y="252984"/>
                  </a:lnTo>
                  <a:lnTo>
                    <a:pt x="1075944" y="252984"/>
                  </a:lnTo>
                  <a:lnTo>
                    <a:pt x="1075944" y="9144"/>
                  </a:lnTo>
                  <a:lnTo>
                    <a:pt x="1069848" y="9144"/>
                  </a:lnTo>
                  <a:lnTo>
                    <a:pt x="1066800" y="3048"/>
                  </a:lnTo>
                  <a:close/>
                </a:path>
                <a:path w="1076325" h="262255">
                  <a:moveTo>
                    <a:pt x="1075944" y="252984"/>
                  </a:moveTo>
                  <a:lnTo>
                    <a:pt x="1069848" y="252984"/>
                  </a:lnTo>
                  <a:lnTo>
                    <a:pt x="1066800" y="259080"/>
                  </a:lnTo>
                  <a:lnTo>
                    <a:pt x="1075944" y="259080"/>
                  </a:lnTo>
                  <a:lnTo>
                    <a:pt x="1075944" y="252984"/>
                  </a:lnTo>
                  <a:close/>
                </a:path>
                <a:path w="1076325" h="262255">
                  <a:moveTo>
                    <a:pt x="9144" y="3048"/>
                  </a:moveTo>
                  <a:lnTo>
                    <a:pt x="3048" y="9144"/>
                  </a:lnTo>
                  <a:lnTo>
                    <a:pt x="9144" y="9144"/>
                  </a:lnTo>
                  <a:lnTo>
                    <a:pt x="9144" y="3048"/>
                  </a:lnTo>
                  <a:close/>
                </a:path>
                <a:path w="1076325" h="262255">
                  <a:moveTo>
                    <a:pt x="1066800" y="3048"/>
                  </a:moveTo>
                  <a:lnTo>
                    <a:pt x="9144" y="3048"/>
                  </a:lnTo>
                  <a:lnTo>
                    <a:pt x="9144" y="9144"/>
                  </a:lnTo>
                  <a:lnTo>
                    <a:pt x="1066800" y="9144"/>
                  </a:lnTo>
                  <a:lnTo>
                    <a:pt x="1066800" y="3048"/>
                  </a:lnTo>
                  <a:close/>
                </a:path>
                <a:path w="1076325" h="262255">
                  <a:moveTo>
                    <a:pt x="1075944" y="3048"/>
                  </a:moveTo>
                  <a:lnTo>
                    <a:pt x="1066800" y="3048"/>
                  </a:lnTo>
                  <a:lnTo>
                    <a:pt x="1069848" y="9144"/>
                  </a:lnTo>
                  <a:lnTo>
                    <a:pt x="1075944" y="9144"/>
                  </a:lnTo>
                  <a:lnTo>
                    <a:pt x="1075944" y="3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334000" y="2743200"/>
            <a:ext cx="1069975" cy="259079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91770">
              <a:lnSpc>
                <a:spcPct val="100000"/>
              </a:lnSpc>
              <a:spcBef>
                <a:spcPts val="345"/>
              </a:spcBef>
            </a:pPr>
            <a:r>
              <a:rPr sz="1000" dirty="0">
                <a:solidFill>
                  <a:srgbClr val="FF3200"/>
                </a:solidFill>
                <a:latin typeface="Arial MT"/>
                <a:cs typeface="Arial MT"/>
              </a:rPr>
              <a:t>2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626352" y="2990088"/>
            <a:ext cx="1304925" cy="262255"/>
          </a:xfrm>
          <a:custGeom>
            <a:avLst/>
            <a:gdLst/>
            <a:ahLst/>
            <a:cxnLst/>
            <a:rect l="l" t="t" r="r" b="b"/>
            <a:pathLst>
              <a:path w="1304925" h="262254">
                <a:moveTo>
                  <a:pt x="1304544" y="0"/>
                </a:moveTo>
                <a:lnTo>
                  <a:pt x="0" y="0"/>
                </a:lnTo>
                <a:lnTo>
                  <a:pt x="0" y="262127"/>
                </a:lnTo>
                <a:lnTo>
                  <a:pt x="1304544" y="262127"/>
                </a:lnTo>
                <a:lnTo>
                  <a:pt x="1304544" y="259079"/>
                </a:lnTo>
                <a:lnTo>
                  <a:pt x="9144" y="259079"/>
                </a:lnTo>
                <a:lnTo>
                  <a:pt x="3048" y="252984"/>
                </a:lnTo>
                <a:lnTo>
                  <a:pt x="9144" y="252984"/>
                </a:lnTo>
                <a:lnTo>
                  <a:pt x="9144" y="9144"/>
                </a:lnTo>
                <a:lnTo>
                  <a:pt x="3048" y="9144"/>
                </a:lnTo>
                <a:lnTo>
                  <a:pt x="9144" y="3048"/>
                </a:lnTo>
                <a:lnTo>
                  <a:pt x="1304544" y="3048"/>
                </a:lnTo>
                <a:lnTo>
                  <a:pt x="1304544" y="0"/>
                </a:lnTo>
                <a:close/>
              </a:path>
              <a:path w="1304925" h="262254">
                <a:moveTo>
                  <a:pt x="9144" y="252984"/>
                </a:moveTo>
                <a:lnTo>
                  <a:pt x="3048" y="252984"/>
                </a:lnTo>
                <a:lnTo>
                  <a:pt x="9144" y="259079"/>
                </a:lnTo>
                <a:lnTo>
                  <a:pt x="9144" y="252984"/>
                </a:lnTo>
                <a:close/>
              </a:path>
              <a:path w="1304925" h="262254">
                <a:moveTo>
                  <a:pt x="1295400" y="252984"/>
                </a:moveTo>
                <a:lnTo>
                  <a:pt x="9144" y="252984"/>
                </a:lnTo>
                <a:lnTo>
                  <a:pt x="9144" y="259079"/>
                </a:lnTo>
                <a:lnTo>
                  <a:pt x="1295400" y="259079"/>
                </a:lnTo>
                <a:lnTo>
                  <a:pt x="1295400" y="252984"/>
                </a:lnTo>
                <a:close/>
              </a:path>
              <a:path w="1304925" h="262254">
                <a:moveTo>
                  <a:pt x="1295400" y="3048"/>
                </a:moveTo>
                <a:lnTo>
                  <a:pt x="1295400" y="259079"/>
                </a:lnTo>
                <a:lnTo>
                  <a:pt x="1298448" y="252984"/>
                </a:lnTo>
                <a:lnTo>
                  <a:pt x="1304544" y="252984"/>
                </a:lnTo>
                <a:lnTo>
                  <a:pt x="1304544" y="9144"/>
                </a:lnTo>
                <a:lnTo>
                  <a:pt x="1298448" y="9144"/>
                </a:lnTo>
                <a:lnTo>
                  <a:pt x="1295400" y="3048"/>
                </a:lnTo>
                <a:close/>
              </a:path>
              <a:path w="1304925" h="262254">
                <a:moveTo>
                  <a:pt x="1304544" y="252984"/>
                </a:moveTo>
                <a:lnTo>
                  <a:pt x="1298448" y="252984"/>
                </a:lnTo>
                <a:lnTo>
                  <a:pt x="1295400" y="259079"/>
                </a:lnTo>
                <a:lnTo>
                  <a:pt x="1304544" y="259079"/>
                </a:lnTo>
                <a:lnTo>
                  <a:pt x="1304544" y="252984"/>
                </a:lnTo>
                <a:close/>
              </a:path>
              <a:path w="1304925" h="262254">
                <a:moveTo>
                  <a:pt x="9144" y="3048"/>
                </a:moveTo>
                <a:lnTo>
                  <a:pt x="3048" y="9144"/>
                </a:lnTo>
                <a:lnTo>
                  <a:pt x="9144" y="9144"/>
                </a:lnTo>
                <a:lnTo>
                  <a:pt x="9144" y="3048"/>
                </a:lnTo>
                <a:close/>
              </a:path>
              <a:path w="1304925" h="262254">
                <a:moveTo>
                  <a:pt x="1295400" y="3048"/>
                </a:moveTo>
                <a:lnTo>
                  <a:pt x="9144" y="3048"/>
                </a:lnTo>
                <a:lnTo>
                  <a:pt x="9144" y="9144"/>
                </a:lnTo>
                <a:lnTo>
                  <a:pt x="1295400" y="9144"/>
                </a:lnTo>
                <a:lnTo>
                  <a:pt x="1295400" y="3048"/>
                </a:lnTo>
                <a:close/>
              </a:path>
              <a:path w="1304925" h="262254">
                <a:moveTo>
                  <a:pt x="1304544" y="3048"/>
                </a:moveTo>
                <a:lnTo>
                  <a:pt x="1295400" y="3048"/>
                </a:lnTo>
                <a:lnTo>
                  <a:pt x="1298448" y="9144"/>
                </a:lnTo>
                <a:lnTo>
                  <a:pt x="1304544" y="9144"/>
                </a:lnTo>
                <a:lnTo>
                  <a:pt x="1304544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845300" y="3023107"/>
            <a:ext cx="9715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Arial MT"/>
                <a:cs typeface="Arial MT"/>
              </a:rPr>
              <a:t>5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140952" y="3243072"/>
            <a:ext cx="390525" cy="262255"/>
          </a:xfrm>
          <a:custGeom>
            <a:avLst/>
            <a:gdLst/>
            <a:ahLst/>
            <a:cxnLst/>
            <a:rect l="l" t="t" r="r" b="b"/>
            <a:pathLst>
              <a:path w="390525" h="262254">
                <a:moveTo>
                  <a:pt x="390144" y="0"/>
                </a:moveTo>
                <a:lnTo>
                  <a:pt x="0" y="0"/>
                </a:lnTo>
                <a:lnTo>
                  <a:pt x="0" y="262127"/>
                </a:lnTo>
                <a:lnTo>
                  <a:pt x="390144" y="262127"/>
                </a:lnTo>
                <a:lnTo>
                  <a:pt x="390144" y="259079"/>
                </a:lnTo>
                <a:lnTo>
                  <a:pt x="9144" y="259079"/>
                </a:lnTo>
                <a:lnTo>
                  <a:pt x="3048" y="252983"/>
                </a:lnTo>
                <a:lnTo>
                  <a:pt x="9144" y="252983"/>
                </a:lnTo>
                <a:lnTo>
                  <a:pt x="9144" y="9143"/>
                </a:lnTo>
                <a:lnTo>
                  <a:pt x="3048" y="9143"/>
                </a:lnTo>
                <a:lnTo>
                  <a:pt x="9144" y="6095"/>
                </a:lnTo>
                <a:lnTo>
                  <a:pt x="390144" y="6095"/>
                </a:lnTo>
                <a:lnTo>
                  <a:pt x="390144" y="0"/>
                </a:lnTo>
                <a:close/>
              </a:path>
              <a:path w="390525" h="262254">
                <a:moveTo>
                  <a:pt x="9144" y="252983"/>
                </a:moveTo>
                <a:lnTo>
                  <a:pt x="3048" y="252983"/>
                </a:lnTo>
                <a:lnTo>
                  <a:pt x="9144" y="259079"/>
                </a:lnTo>
                <a:lnTo>
                  <a:pt x="9144" y="252983"/>
                </a:lnTo>
                <a:close/>
              </a:path>
              <a:path w="390525" h="262254">
                <a:moveTo>
                  <a:pt x="381000" y="252983"/>
                </a:moveTo>
                <a:lnTo>
                  <a:pt x="9144" y="252983"/>
                </a:lnTo>
                <a:lnTo>
                  <a:pt x="9144" y="259079"/>
                </a:lnTo>
                <a:lnTo>
                  <a:pt x="381000" y="259079"/>
                </a:lnTo>
                <a:lnTo>
                  <a:pt x="381000" y="252983"/>
                </a:lnTo>
                <a:close/>
              </a:path>
              <a:path w="390525" h="262254">
                <a:moveTo>
                  <a:pt x="381000" y="6095"/>
                </a:moveTo>
                <a:lnTo>
                  <a:pt x="381000" y="259079"/>
                </a:lnTo>
                <a:lnTo>
                  <a:pt x="384048" y="252983"/>
                </a:lnTo>
                <a:lnTo>
                  <a:pt x="390144" y="252983"/>
                </a:lnTo>
                <a:lnTo>
                  <a:pt x="390144" y="9143"/>
                </a:lnTo>
                <a:lnTo>
                  <a:pt x="384048" y="9143"/>
                </a:lnTo>
                <a:lnTo>
                  <a:pt x="381000" y="6095"/>
                </a:lnTo>
                <a:close/>
              </a:path>
              <a:path w="390525" h="262254">
                <a:moveTo>
                  <a:pt x="390144" y="252983"/>
                </a:moveTo>
                <a:lnTo>
                  <a:pt x="384048" y="252983"/>
                </a:lnTo>
                <a:lnTo>
                  <a:pt x="381000" y="259079"/>
                </a:lnTo>
                <a:lnTo>
                  <a:pt x="390144" y="259079"/>
                </a:lnTo>
                <a:lnTo>
                  <a:pt x="390144" y="252983"/>
                </a:lnTo>
                <a:close/>
              </a:path>
              <a:path w="390525" h="262254">
                <a:moveTo>
                  <a:pt x="9144" y="6095"/>
                </a:moveTo>
                <a:lnTo>
                  <a:pt x="3048" y="9143"/>
                </a:lnTo>
                <a:lnTo>
                  <a:pt x="9144" y="9143"/>
                </a:lnTo>
                <a:lnTo>
                  <a:pt x="9144" y="6095"/>
                </a:lnTo>
                <a:close/>
              </a:path>
              <a:path w="390525" h="262254">
                <a:moveTo>
                  <a:pt x="381000" y="6095"/>
                </a:moveTo>
                <a:lnTo>
                  <a:pt x="9144" y="6095"/>
                </a:lnTo>
                <a:lnTo>
                  <a:pt x="9144" y="9143"/>
                </a:lnTo>
                <a:lnTo>
                  <a:pt x="381000" y="9143"/>
                </a:lnTo>
                <a:lnTo>
                  <a:pt x="381000" y="6095"/>
                </a:lnTo>
                <a:close/>
              </a:path>
              <a:path w="390525" h="262254">
                <a:moveTo>
                  <a:pt x="390144" y="6095"/>
                </a:moveTo>
                <a:lnTo>
                  <a:pt x="381000" y="6095"/>
                </a:lnTo>
                <a:lnTo>
                  <a:pt x="384048" y="9143"/>
                </a:lnTo>
                <a:lnTo>
                  <a:pt x="390144" y="9143"/>
                </a:lnTo>
                <a:lnTo>
                  <a:pt x="390144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16939" y="3654044"/>
            <a:ext cx="626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Sharif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31339" y="3928364"/>
            <a:ext cx="181228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Specify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module</a:t>
            </a:r>
            <a:r>
              <a:rPr sz="1800" spc="-11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Specify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module</a:t>
            </a:r>
            <a:r>
              <a:rPr sz="1800" spc="-11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Design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module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035552" y="3950208"/>
            <a:ext cx="1304925" cy="265430"/>
            <a:chOff x="4035552" y="3950208"/>
            <a:chExt cx="1304925" cy="265430"/>
          </a:xfrm>
        </p:grpSpPr>
        <p:sp>
          <p:nvSpPr>
            <p:cNvPr id="23" name="object 23"/>
            <p:cNvSpPr/>
            <p:nvPr/>
          </p:nvSpPr>
          <p:spPr>
            <a:xfrm>
              <a:off x="4038600" y="3956304"/>
              <a:ext cx="1298575" cy="256540"/>
            </a:xfrm>
            <a:custGeom>
              <a:avLst/>
              <a:gdLst/>
              <a:ahLst/>
              <a:cxnLst/>
              <a:rect l="l" t="t" r="r" b="b"/>
              <a:pathLst>
                <a:path w="1298575" h="256539">
                  <a:moveTo>
                    <a:pt x="1298448" y="0"/>
                  </a:moveTo>
                  <a:lnTo>
                    <a:pt x="0" y="0"/>
                  </a:lnTo>
                  <a:lnTo>
                    <a:pt x="0" y="256032"/>
                  </a:lnTo>
                  <a:lnTo>
                    <a:pt x="1298448" y="256032"/>
                  </a:lnTo>
                  <a:lnTo>
                    <a:pt x="1298448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35552" y="3950208"/>
              <a:ext cx="1304925" cy="265430"/>
            </a:xfrm>
            <a:custGeom>
              <a:avLst/>
              <a:gdLst/>
              <a:ahLst/>
              <a:cxnLst/>
              <a:rect l="l" t="t" r="r" b="b"/>
              <a:pathLst>
                <a:path w="1304925" h="265429">
                  <a:moveTo>
                    <a:pt x="1304544" y="0"/>
                  </a:moveTo>
                  <a:lnTo>
                    <a:pt x="0" y="0"/>
                  </a:lnTo>
                  <a:lnTo>
                    <a:pt x="0" y="265175"/>
                  </a:lnTo>
                  <a:lnTo>
                    <a:pt x="1304544" y="265175"/>
                  </a:lnTo>
                  <a:lnTo>
                    <a:pt x="1304544" y="259079"/>
                  </a:lnTo>
                  <a:lnTo>
                    <a:pt x="9144" y="259079"/>
                  </a:lnTo>
                  <a:lnTo>
                    <a:pt x="3048" y="256031"/>
                  </a:lnTo>
                  <a:lnTo>
                    <a:pt x="9144" y="256031"/>
                  </a:lnTo>
                  <a:lnTo>
                    <a:pt x="9144" y="9143"/>
                  </a:lnTo>
                  <a:lnTo>
                    <a:pt x="3048" y="9143"/>
                  </a:lnTo>
                  <a:lnTo>
                    <a:pt x="9144" y="6095"/>
                  </a:lnTo>
                  <a:lnTo>
                    <a:pt x="1304544" y="6095"/>
                  </a:lnTo>
                  <a:lnTo>
                    <a:pt x="1304544" y="0"/>
                  </a:lnTo>
                  <a:close/>
                </a:path>
                <a:path w="1304925" h="265429">
                  <a:moveTo>
                    <a:pt x="9144" y="256031"/>
                  </a:moveTo>
                  <a:lnTo>
                    <a:pt x="3048" y="256031"/>
                  </a:lnTo>
                  <a:lnTo>
                    <a:pt x="9144" y="259079"/>
                  </a:lnTo>
                  <a:lnTo>
                    <a:pt x="9144" y="256031"/>
                  </a:lnTo>
                  <a:close/>
                </a:path>
                <a:path w="1304925" h="265429">
                  <a:moveTo>
                    <a:pt x="1295400" y="256031"/>
                  </a:moveTo>
                  <a:lnTo>
                    <a:pt x="9144" y="256031"/>
                  </a:lnTo>
                  <a:lnTo>
                    <a:pt x="9144" y="259079"/>
                  </a:lnTo>
                  <a:lnTo>
                    <a:pt x="1295400" y="259079"/>
                  </a:lnTo>
                  <a:lnTo>
                    <a:pt x="1295400" y="256031"/>
                  </a:lnTo>
                  <a:close/>
                </a:path>
                <a:path w="1304925" h="265429">
                  <a:moveTo>
                    <a:pt x="1295400" y="6095"/>
                  </a:moveTo>
                  <a:lnTo>
                    <a:pt x="1295400" y="259079"/>
                  </a:lnTo>
                  <a:lnTo>
                    <a:pt x="1298448" y="256031"/>
                  </a:lnTo>
                  <a:lnTo>
                    <a:pt x="1304544" y="256031"/>
                  </a:lnTo>
                  <a:lnTo>
                    <a:pt x="1304544" y="9143"/>
                  </a:lnTo>
                  <a:lnTo>
                    <a:pt x="1298448" y="9143"/>
                  </a:lnTo>
                  <a:lnTo>
                    <a:pt x="1295400" y="6095"/>
                  </a:lnTo>
                  <a:close/>
                </a:path>
                <a:path w="1304925" h="265429">
                  <a:moveTo>
                    <a:pt x="1304544" y="256031"/>
                  </a:moveTo>
                  <a:lnTo>
                    <a:pt x="1298448" y="256031"/>
                  </a:lnTo>
                  <a:lnTo>
                    <a:pt x="1295400" y="259079"/>
                  </a:lnTo>
                  <a:lnTo>
                    <a:pt x="1304544" y="259079"/>
                  </a:lnTo>
                  <a:lnTo>
                    <a:pt x="1304544" y="256031"/>
                  </a:lnTo>
                  <a:close/>
                </a:path>
                <a:path w="1304925" h="265429">
                  <a:moveTo>
                    <a:pt x="9144" y="6095"/>
                  </a:moveTo>
                  <a:lnTo>
                    <a:pt x="3048" y="9143"/>
                  </a:lnTo>
                  <a:lnTo>
                    <a:pt x="9144" y="9143"/>
                  </a:lnTo>
                  <a:lnTo>
                    <a:pt x="9144" y="6095"/>
                  </a:lnTo>
                  <a:close/>
                </a:path>
                <a:path w="1304925" h="265429">
                  <a:moveTo>
                    <a:pt x="1295400" y="6095"/>
                  </a:moveTo>
                  <a:lnTo>
                    <a:pt x="9144" y="6095"/>
                  </a:lnTo>
                  <a:lnTo>
                    <a:pt x="9144" y="9143"/>
                  </a:lnTo>
                  <a:lnTo>
                    <a:pt x="1295400" y="9143"/>
                  </a:lnTo>
                  <a:lnTo>
                    <a:pt x="1295400" y="6095"/>
                  </a:lnTo>
                  <a:close/>
                </a:path>
                <a:path w="1304925" h="265429">
                  <a:moveTo>
                    <a:pt x="1304544" y="6095"/>
                  </a:moveTo>
                  <a:lnTo>
                    <a:pt x="1295400" y="6095"/>
                  </a:lnTo>
                  <a:lnTo>
                    <a:pt x="1298448" y="9143"/>
                  </a:lnTo>
                  <a:lnTo>
                    <a:pt x="1304544" y="9143"/>
                  </a:lnTo>
                  <a:lnTo>
                    <a:pt x="1304544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038600" y="3956303"/>
            <a:ext cx="1295400" cy="25654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320"/>
              </a:spcBef>
            </a:pPr>
            <a:r>
              <a:rPr sz="1000" dirty="0">
                <a:latin typeface="Arial MT"/>
                <a:cs typeface="Arial MT"/>
              </a:rPr>
              <a:t>3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330952" y="4187952"/>
            <a:ext cx="847725" cy="262255"/>
            <a:chOff x="5330952" y="4187952"/>
            <a:chExt cx="847725" cy="262255"/>
          </a:xfrm>
        </p:grpSpPr>
        <p:sp>
          <p:nvSpPr>
            <p:cNvPr id="27" name="object 27"/>
            <p:cNvSpPr/>
            <p:nvPr/>
          </p:nvSpPr>
          <p:spPr>
            <a:xfrm>
              <a:off x="5334000" y="4191000"/>
              <a:ext cx="841375" cy="259079"/>
            </a:xfrm>
            <a:custGeom>
              <a:avLst/>
              <a:gdLst/>
              <a:ahLst/>
              <a:cxnLst/>
              <a:rect l="l" t="t" r="r" b="b"/>
              <a:pathLst>
                <a:path w="841375" h="259079">
                  <a:moveTo>
                    <a:pt x="841248" y="0"/>
                  </a:moveTo>
                  <a:lnTo>
                    <a:pt x="0" y="0"/>
                  </a:lnTo>
                  <a:lnTo>
                    <a:pt x="0" y="259079"/>
                  </a:lnTo>
                  <a:lnTo>
                    <a:pt x="841248" y="259079"/>
                  </a:lnTo>
                  <a:lnTo>
                    <a:pt x="841248" y="0"/>
                  </a:lnTo>
                  <a:close/>
                </a:path>
              </a:pathLst>
            </a:custGeom>
            <a:solidFill>
              <a:srgbClr val="00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330952" y="4187952"/>
              <a:ext cx="847725" cy="262255"/>
            </a:xfrm>
            <a:custGeom>
              <a:avLst/>
              <a:gdLst/>
              <a:ahLst/>
              <a:cxnLst/>
              <a:rect l="l" t="t" r="r" b="b"/>
              <a:pathLst>
                <a:path w="847725" h="262254">
                  <a:moveTo>
                    <a:pt x="847344" y="0"/>
                  </a:moveTo>
                  <a:lnTo>
                    <a:pt x="0" y="0"/>
                  </a:lnTo>
                  <a:lnTo>
                    <a:pt x="0" y="262127"/>
                  </a:lnTo>
                  <a:lnTo>
                    <a:pt x="847344" y="262127"/>
                  </a:lnTo>
                  <a:lnTo>
                    <a:pt x="847344" y="259080"/>
                  </a:lnTo>
                  <a:lnTo>
                    <a:pt x="9144" y="259080"/>
                  </a:lnTo>
                  <a:lnTo>
                    <a:pt x="3048" y="252984"/>
                  </a:lnTo>
                  <a:lnTo>
                    <a:pt x="9144" y="252984"/>
                  </a:lnTo>
                  <a:lnTo>
                    <a:pt x="9144" y="9144"/>
                  </a:lnTo>
                  <a:lnTo>
                    <a:pt x="3048" y="9144"/>
                  </a:lnTo>
                  <a:lnTo>
                    <a:pt x="9144" y="3048"/>
                  </a:lnTo>
                  <a:lnTo>
                    <a:pt x="847344" y="3048"/>
                  </a:lnTo>
                  <a:lnTo>
                    <a:pt x="847344" y="0"/>
                  </a:lnTo>
                  <a:close/>
                </a:path>
                <a:path w="847725" h="262254">
                  <a:moveTo>
                    <a:pt x="9144" y="252984"/>
                  </a:moveTo>
                  <a:lnTo>
                    <a:pt x="3048" y="252984"/>
                  </a:lnTo>
                  <a:lnTo>
                    <a:pt x="9144" y="259080"/>
                  </a:lnTo>
                  <a:lnTo>
                    <a:pt x="9144" y="252984"/>
                  </a:lnTo>
                  <a:close/>
                </a:path>
                <a:path w="847725" h="262254">
                  <a:moveTo>
                    <a:pt x="838200" y="252984"/>
                  </a:moveTo>
                  <a:lnTo>
                    <a:pt x="9144" y="252984"/>
                  </a:lnTo>
                  <a:lnTo>
                    <a:pt x="9144" y="259080"/>
                  </a:lnTo>
                  <a:lnTo>
                    <a:pt x="838200" y="259080"/>
                  </a:lnTo>
                  <a:lnTo>
                    <a:pt x="838200" y="252984"/>
                  </a:lnTo>
                  <a:close/>
                </a:path>
                <a:path w="847725" h="262254">
                  <a:moveTo>
                    <a:pt x="838200" y="3048"/>
                  </a:moveTo>
                  <a:lnTo>
                    <a:pt x="838200" y="259080"/>
                  </a:lnTo>
                  <a:lnTo>
                    <a:pt x="841248" y="252984"/>
                  </a:lnTo>
                  <a:lnTo>
                    <a:pt x="847344" y="252984"/>
                  </a:lnTo>
                  <a:lnTo>
                    <a:pt x="847344" y="9144"/>
                  </a:lnTo>
                  <a:lnTo>
                    <a:pt x="841248" y="9144"/>
                  </a:lnTo>
                  <a:lnTo>
                    <a:pt x="838200" y="3048"/>
                  </a:lnTo>
                  <a:close/>
                </a:path>
                <a:path w="847725" h="262254">
                  <a:moveTo>
                    <a:pt x="847344" y="252984"/>
                  </a:moveTo>
                  <a:lnTo>
                    <a:pt x="841248" y="252984"/>
                  </a:lnTo>
                  <a:lnTo>
                    <a:pt x="838200" y="259080"/>
                  </a:lnTo>
                  <a:lnTo>
                    <a:pt x="847344" y="259080"/>
                  </a:lnTo>
                  <a:lnTo>
                    <a:pt x="847344" y="252984"/>
                  </a:lnTo>
                  <a:close/>
                </a:path>
                <a:path w="847725" h="262254">
                  <a:moveTo>
                    <a:pt x="9144" y="3048"/>
                  </a:moveTo>
                  <a:lnTo>
                    <a:pt x="3048" y="9144"/>
                  </a:lnTo>
                  <a:lnTo>
                    <a:pt x="9144" y="9144"/>
                  </a:lnTo>
                  <a:lnTo>
                    <a:pt x="9144" y="3048"/>
                  </a:lnTo>
                  <a:close/>
                </a:path>
                <a:path w="847725" h="262254">
                  <a:moveTo>
                    <a:pt x="838200" y="3048"/>
                  </a:moveTo>
                  <a:lnTo>
                    <a:pt x="9144" y="3048"/>
                  </a:lnTo>
                  <a:lnTo>
                    <a:pt x="9144" y="9144"/>
                  </a:lnTo>
                  <a:lnTo>
                    <a:pt x="838200" y="9144"/>
                  </a:lnTo>
                  <a:lnTo>
                    <a:pt x="838200" y="3048"/>
                  </a:lnTo>
                  <a:close/>
                </a:path>
                <a:path w="847725" h="262254">
                  <a:moveTo>
                    <a:pt x="847344" y="3048"/>
                  </a:moveTo>
                  <a:lnTo>
                    <a:pt x="838200" y="3048"/>
                  </a:lnTo>
                  <a:lnTo>
                    <a:pt x="841248" y="9144"/>
                  </a:lnTo>
                  <a:lnTo>
                    <a:pt x="847344" y="9144"/>
                  </a:lnTo>
                  <a:lnTo>
                    <a:pt x="847344" y="3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334000" y="4212335"/>
            <a:ext cx="841375" cy="23812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75"/>
              </a:spcBef>
            </a:pPr>
            <a:r>
              <a:rPr sz="1000" dirty="0">
                <a:latin typeface="Arial MT"/>
                <a:cs typeface="Arial MT"/>
              </a:rPr>
              <a:t>4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626352" y="4483608"/>
            <a:ext cx="1304925" cy="265430"/>
          </a:xfrm>
          <a:custGeom>
            <a:avLst/>
            <a:gdLst/>
            <a:ahLst/>
            <a:cxnLst/>
            <a:rect l="l" t="t" r="r" b="b"/>
            <a:pathLst>
              <a:path w="1304925" h="265429">
                <a:moveTo>
                  <a:pt x="1304544" y="0"/>
                </a:moveTo>
                <a:lnTo>
                  <a:pt x="0" y="0"/>
                </a:lnTo>
                <a:lnTo>
                  <a:pt x="0" y="265175"/>
                </a:lnTo>
                <a:lnTo>
                  <a:pt x="1304544" y="265175"/>
                </a:lnTo>
                <a:lnTo>
                  <a:pt x="1304544" y="259079"/>
                </a:lnTo>
                <a:lnTo>
                  <a:pt x="9144" y="259079"/>
                </a:lnTo>
                <a:lnTo>
                  <a:pt x="3048" y="256031"/>
                </a:lnTo>
                <a:lnTo>
                  <a:pt x="9144" y="256031"/>
                </a:lnTo>
                <a:lnTo>
                  <a:pt x="9144" y="9143"/>
                </a:lnTo>
                <a:lnTo>
                  <a:pt x="3048" y="9143"/>
                </a:lnTo>
                <a:lnTo>
                  <a:pt x="9144" y="6095"/>
                </a:lnTo>
                <a:lnTo>
                  <a:pt x="1304544" y="6095"/>
                </a:lnTo>
                <a:lnTo>
                  <a:pt x="1304544" y="0"/>
                </a:lnTo>
                <a:close/>
              </a:path>
              <a:path w="1304925" h="265429">
                <a:moveTo>
                  <a:pt x="9144" y="256031"/>
                </a:moveTo>
                <a:lnTo>
                  <a:pt x="3048" y="256031"/>
                </a:lnTo>
                <a:lnTo>
                  <a:pt x="9144" y="259079"/>
                </a:lnTo>
                <a:lnTo>
                  <a:pt x="9144" y="256031"/>
                </a:lnTo>
                <a:close/>
              </a:path>
              <a:path w="1304925" h="265429">
                <a:moveTo>
                  <a:pt x="1295400" y="256031"/>
                </a:moveTo>
                <a:lnTo>
                  <a:pt x="9144" y="256031"/>
                </a:lnTo>
                <a:lnTo>
                  <a:pt x="9144" y="259079"/>
                </a:lnTo>
                <a:lnTo>
                  <a:pt x="1295400" y="259079"/>
                </a:lnTo>
                <a:lnTo>
                  <a:pt x="1295400" y="256031"/>
                </a:lnTo>
                <a:close/>
              </a:path>
              <a:path w="1304925" h="265429">
                <a:moveTo>
                  <a:pt x="1295400" y="6095"/>
                </a:moveTo>
                <a:lnTo>
                  <a:pt x="1295400" y="259079"/>
                </a:lnTo>
                <a:lnTo>
                  <a:pt x="1298448" y="256031"/>
                </a:lnTo>
                <a:lnTo>
                  <a:pt x="1304544" y="256031"/>
                </a:lnTo>
                <a:lnTo>
                  <a:pt x="1304544" y="9143"/>
                </a:lnTo>
                <a:lnTo>
                  <a:pt x="1298448" y="9143"/>
                </a:lnTo>
                <a:lnTo>
                  <a:pt x="1295400" y="6095"/>
                </a:lnTo>
                <a:close/>
              </a:path>
              <a:path w="1304925" h="265429">
                <a:moveTo>
                  <a:pt x="1304544" y="256031"/>
                </a:moveTo>
                <a:lnTo>
                  <a:pt x="1298448" y="256031"/>
                </a:lnTo>
                <a:lnTo>
                  <a:pt x="1295400" y="259079"/>
                </a:lnTo>
                <a:lnTo>
                  <a:pt x="1304544" y="259079"/>
                </a:lnTo>
                <a:lnTo>
                  <a:pt x="1304544" y="256031"/>
                </a:lnTo>
                <a:close/>
              </a:path>
              <a:path w="1304925" h="265429">
                <a:moveTo>
                  <a:pt x="9144" y="6095"/>
                </a:moveTo>
                <a:lnTo>
                  <a:pt x="3048" y="9143"/>
                </a:lnTo>
                <a:lnTo>
                  <a:pt x="9144" y="9143"/>
                </a:lnTo>
                <a:lnTo>
                  <a:pt x="9144" y="6095"/>
                </a:lnTo>
                <a:close/>
              </a:path>
              <a:path w="1304925" h="265429">
                <a:moveTo>
                  <a:pt x="1295400" y="6095"/>
                </a:moveTo>
                <a:lnTo>
                  <a:pt x="9144" y="6095"/>
                </a:lnTo>
                <a:lnTo>
                  <a:pt x="9144" y="9143"/>
                </a:lnTo>
                <a:lnTo>
                  <a:pt x="1295400" y="9143"/>
                </a:lnTo>
                <a:lnTo>
                  <a:pt x="1295400" y="6095"/>
                </a:lnTo>
                <a:close/>
              </a:path>
              <a:path w="1304925" h="265429">
                <a:moveTo>
                  <a:pt x="1304544" y="6095"/>
                </a:moveTo>
                <a:lnTo>
                  <a:pt x="1295400" y="6095"/>
                </a:lnTo>
                <a:lnTo>
                  <a:pt x="1298448" y="9143"/>
                </a:lnTo>
                <a:lnTo>
                  <a:pt x="1304544" y="9143"/>
                </a:lnTo>
                <a:lnTo>
                  <a:pt x="1304544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845300" y="4516628"/>
            <a:ext cx="9715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Arial MT"/>
                <a:cs typeface="Arial MT"/>
              </a:rPr>
              <a:t>7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16939" y="4903723"/>
            <a:ext cx="917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Anybody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831339" y="5178044"/>
            <a:ext cx="1775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Design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module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Design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module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797552" y="5178552"/>
            <a:ext cx="771525" cy="262255"/>
            <a:chOff x="4797552" y="5178552"/>
            <a:chExt cx="771525" cy="262255"/>
          </a:xfrm>
        </p:grpSpPr>
        <p:sp>
          <p:nvSpPr>
            <p:cNvPr id="35" name="object 35"/>
            <p:cNvSpPr/>
            <p:nvPr/>
          </p:nvSpPr>
          <p:spPr>
            <a:xfrm>
              <a:off x="4800600" y="5181600"/>
              <a:ext cx="765175" cy="259079"/>
            </a:xfrm>
            <a:custGeom>
              <a:avLst/>
              <a:gdLst/>
              <a:ahLst/>
              <a:cxnLst/>
              <a:rect l="l" t="t" r="r" b="b"/>
              <a:pathLst>
                <a:path w="765175" h="259079">
                  <a:moveTo>
                    <a:pt x="765048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765048" y="259080"/>
                  </a:lnTo>
                  <a:lnTo>
                    <a:pt x="765048" y="0"/>
                  </a:lnTo>
                  <a:close/>
                </a:path>
              </a:pathLst>
            </a:custGeom>
            <a:solidFill>
              <a:srgbClr val="FF3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797552" y="5178552"/>
              <a:ext cx="771525" cy="262255"/>
            </a:xfrm>
            <a:custGeom>
              <a:avLst/>
              <a:gdLst/>
              <a:ahLst/>
              <a:cxnLst/>
              <a:rect l="l" t="t" r="r" b="b"/>
              <a:pathLst>
                <a:path w="771525" h="262254">
                  <a:moveTo>
                    <a:pt x="771144" y="0"/>
                  </a:moveTo>
                  <a:lnTo>
                    <a:pt x="0" y="0"/>
                  </a:lnTo>
                  <a:lnTo>
                    <a:pt x="0" y="262128"/>
                  </a:lnTo>
                  <a:lnTo>
                    <a:pt x="771144" y="262128"/>
                  </a:lnTo>
                  <a:lnTo>
                    <a:pt x="771144" y="259080"/>
                  </a:lnTo>
                  <a:lnTo>
                    <a:pt x="9144" y="259080"/>
                  </a:lnTo>
                  <a:lnTo>
                    <a:pt x="3048" y="252984"/>
                  </a:lnTo>
                  <a:lnTo>
                    <a:pt x="9144" y="252984"/>
                  </a:lnTo>
                  <a:lnTo>
                    <a:pt x="9144" y="9143"/>
                  </a:lnTo>
                  <a:lnTo>
                    <a:pt x="3048" y="9143"/>
                  </a:lnTo>
                  <a:lnTo>
                    <a:pt x="9144" y="3048"/>
                  </a:lnTo>
                  <a:lnTo>
                    <a:pt x="771144" y="3048"/>
                  </a:lnTo>
                  <a:lnTo>
                    <a:pt x="771144" y="0"/>
                  </a:lnTo>
                  <a:close/>
                </a:path>
                <a:path w="771525" h="262254">
                  <a:moveTo>
                    <a:pt x="9144" y="252984"/>
                  </a:moveTo>
                  <a:lnTo>
                    <a:pt x="3048" y="252984"/>
                  </a:lnTo>
                  <a:lnTo>
                    <a:pt x="9144" y="259080"/>
                  </a:lnTo>
                  <a:lnTo>
                    <a:pt x="9144" y="252984"/>
                  </a:lnTo>
                  <a:close/>
                </a:path>
                <a:path w="771525" h="262254">
                  <a:moveTo>
                    <a:pt x="762000" y="252984"/>
                  </a:moveTo>
                  <a:lnTo>
                    <a:pt x="9144" y="252984"/>
                  </a:lnTo>
                  <a:lnTo>
                    <a:pt x="9144" y="259080"/>
                  </a:lnTo>
                  <a:lnTo>
                    <a:pt x="762000" y="259080"/>
                  </a:lnTo>
                  <a:lnTo>
                    <a:pt x="762000" y="252984"/>
                  </a:lnTo>
                  <a:close/>
                </a:path>
                <a:path w="771525" h="262254">
                  <a:moveTo>
                    <a:pt x="762000" y="3048"/>
                  </a:moveTo>
                  <a:lnTo>
                    <a:pt x="762000" y="259080"/>
                  </a:lnTo>
                  <a:lnTo>
                    <a:pt x="765048" y="252984"/>
                  </a:lnTo>
                  <a:lnTo>
                    <a:pt x="771144" y="252984"/>
                  </a:lnTo>
                  <a:lnTo>
                    <a:pt x="771144" y="9143"/>
                  </a:lnTo>
                  <a:lnTo>
                    <a:pt x="765048" y="9143"/>
                  </a:lnTo>
                  <a:lnTo>
                    <a:pt x="762000" y="3048"/>
                  </a:lnTo>
                  <a:close/>
                </a:path>
                <a:path w="771525" h="262254">
                  <a:moveTo>
                    <a:pt x="771144" y="252984"/>
                  </a:moveTo>
                  <a:lnTo>
                    <a:pt x="765048" y="252984"/>
                  </a:lnTo>
                  <a:lnTo>
                    <a:pt x="762000" y="259080"/>
                  </a:lnTo>
                  <a:lnTo>
                    <a:pt x="771144" y="259080"/>
                  </a:lnTo>
                  <a:lnTo>
                    <a:pt x="771144" y="252984"/>
                  </a:lnTo>
                  <a:close/>
                </a:path>
                <a:path w="771525" h="262254">
                  <a:moveTo>
                    <a:pt x="9144" y="3048"/>
                  </a:moveTo>
                  <a:lnTo>
                    <a:pt x="3048" y="9143"/>
                  </a:lnTo>
                  <a:lnTo>
                    <a:pt x="9144" y="9143"/>
                  </a:lnTo>
                  <a:lnTo>
                    <a:pt x="9144" y="3048"/>
                  </a:lnTo>
                  <a:close/>
                </a:path>
                <a:path w="771525" h="262254">
                  <a:moveTo>
                    <a:pt x="762000" y="3048"/>
                  </a:moveTo>
                  <a:lnTo>
                    <a:pt x="9144" y="3048"/>
                  </a:lnTo>
                  <a:lnTo>
                    <a:pt x="9144" y="9143"/>
                  </a:lnTo>
                  <a:lnTo>
                    <a:pt x="762000" y="9143"/>
                  </a:lnTo>
                  <a:lnTo>
                    <a:pt x="762000" y="3048"/>
                  </a:lnTo>
                  <a:close/>
                </a:path>
                <a:path w="771525" h="262254">
                  <a:moveTo>
                    <a:pt x="771144" y="3048"/>
                  </a:moveTo>
                  <a:lnTo>
                    <a:pt x="762000" y="3048"/>
                  </a:lnTo>
                  <a:lnTo>
                    <a:pt x="765048" y="9143"/>
                  </a:lnTo>
                  <a:lnTo>
                    <a:pt x="771144" y="9143"/>
                  </a:lnTo>
                  <a:lnTo>
                    <a:pt x="771144" y="3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800600" y="5181600"/>
            <a:ext cx="765175" cy="259079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91770">
              <a:lnSpc>
                <a:spcPct val="100000"/>
              </a:lnSpc>
              <a:spcBef>
                <a:spcPts val="345"/>
              </a:spcBef>
            </a:pPr>
            <a:r>
              <a:rPr sz="1000" dirty="0">
                <a:latin typeface="Arial MT"/>
                <a:cs typeface="Arial MT"/>
              </a:rPr>
              <a:t>6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748528" y="1633727"/>
            <a:ext cx="88900" cy="4737100"/>
          </a:xfrm>
          <a:custGeom>
            <a:avLst/>
            <a:gdLst/>
            <a:ahLst/>
            <a:cxnLst/>
            <a:rect l="l" t="t" r="r" b="b"/>
            <a:pathLst>
              <a:path w="88900" h="4737100">
                <a:moveTo>
                  <a:pt x="30480" y="4660392"/>
                </a:moveTo>
                <a:lnTo>
                  <a:pt x="0" y="4690872"/>
                </a:lnTo>
                <a:lnTo>
                  <a:pt x="42672" y="4736592"/>
                </a:lnTo>
                <a:lnTo>
                  <a:pt x="88392" y="4690872"/>
                </a:lnTo>
                <a:lnTo>
                  <a:pt x="30480" y="4690872"/>
                </a:lnTo>
                <a:lnTo>
                  <a:pt x="30480" y="4660392"/>
                </a:lnTo>
                <a:close/>
              </a:path>
              <a:path w="88900" h="4737100">
                <a:moveTo>
                  <a:pt x="42672" y="4648200"/>
                </a:moveTo>
                <a:lnTo>
                  <a:pt x="30480" y="4660392"/>
                </a:lnTo>
                <a:lnTo>
                  <a:pt x="30480" y="4690872"/>
                </a:lnTo>
                <a:lnTo>
                  <a:pt x="57912" y="4690872"/>
                </a:lnTo>
                <a:lnTo>
                  <a:pt x="57912" y="4662424"/>
                </a:lnTo>
                <a:lnTo>
                  <a:pt x="42672" y="4648200"/>
                </a:lnTo>
                <a:close/>
              </a:path>
              <a:path w="88900" h="4737100">
                <a:moveTo>
                  <a:pt x="57912" y="4662424"/>
                </a:moveTo>
                <a:lnTo>
                  <a:pt x="57912" y="4690872"/>
                </a:lnTo>
                <a:lnTo>
                  <a:pt x="88392" y="4690872"/>
                </a:lnTo>
                <a:lnTo>
                  <a:pt x="57912" y="4662424"/>
                </a:lnTo>
                <a:close/>
              </a:path>
              <a:path w="88900" h="4737100">
                <a:moveTo>
                  <a:pt x="57912" y="4648199"/>
                </a:moveTo>
                <a:lnTo>
                  <a:pt x="42672" y="4648200"/>
                </a:lnTo>
                <a:lnTo>
                  <a:pt x="57912" y="4662424"/>
                </a:lnTo>
                <a:lnTo>
                  <a:pt x="57912" y="4648199"/>
                </a:lnTo>
                <a:close/>
              </a:path>
              <a:path w="88900" h="4737100">
                <a:moveTo>
                  <a:pt x="30480" y="75329"/>
                </a:moveTo>
                <a:lnTo>
                  <a:pt x="30480" y="4660392"/>
                </a:lnTo>
                <a:lnTo>
                  <a:pt x="42672" y="4648200"/>
                </a:lnTo>
                <a:lnTo>
                  <a:pt x="57912" y="4648199"/>
                </a:lnTo>
                <a:lnTo>
                  <a:pt x="57912" y="88392"/>
                </a:lnTo>
                <a:lnTo>
                  <a:pt x="42672" y="88392"/>
                </a:lnTo>
                <a:lnTo>
                  <a:pt x="30480" y="75329"/>
                </a:lnTo>
                <a:close/>
              </a:path>
              <a:path w="88900" h="4737100">
                <a:moveTo>
                  <a:pt x="57912" y="42672"/>
                </a:moveTo>
                <a:lnTo>
                  <a:pt x="30480" y="42672"/>
                </a:lnTo>
                <a:lnTo>
                  <a:pt x="30480" y="75329"/>
                </a:lnTo>
                <a:lnTo>
                  <a:pt x="42672" y="88392"/>
                </a:lnTo>
                <a:lnTo>
                  <a:pt x="57912" y="73152"/>
                </a:lnTo>
                <a:lnTo>
                  <a:pt x="57912" y="42672"/>
                </a:lnTo>
                <a:close/>
              </a:path>
              <a:path w="88900" h="4737100">
                <a:moveTo>
                  <a:pt x="57912" y="73152"/>
                </a:moveTo>
                <a:lnTo>
                  <a:pt x="42672" y="88392"/>
                </a:lnTo>
                <a:lnTo>
                  <a:pt x="57912" y="88392"/>
                </a:lnTo>
                <a:lnTo>
                  <a:pt x="57912" y="73152"/>
                </a:lnTo>
                <a:close/>
              </a:path>
              <a:path w="88900" h="4737100">
                <a:moveTo>
                  <a:pt x="42672" y="0"/>
                </a:moveTo>
                <a:lnTo>
                  <a:pt x="0" y="42672"/>
                </a:lnTo>
                <a:lnTo>
                  <a:pt x="30480" y="75329"/>
                </a:lnTo>
                <a:lnTo>
                  <a:pt x="30480" y="42672"/>
                </a:lnTo>
                <a:lnTo>
                  <a:pt x="88392" y="42672"/>
                </a:lnTo>
                <a:lnTo>
                  <a:pt x="42672" y="0"/>
                </a:lnTo>
                <a:close/>
              </a:path>
              <a:path w="88900" h="4737100">
                <a:moveTo>
                  <a:pt x="88392" y="42672"/>
                </a:moveTo>
                <a:lnTo>
                  <a:pt x="57912" y="42672"/>
                </a:lnTo>
                <a:lnTo>
                  <a:pt x="57912" y="73152"/>
                </a:lnTo>
                <a:lnTo>
                  <a:pt x="88392" y="42672"/>
                </a:lnTo>
                <a:close/>
              </a:path>
            </a:pathLst>
          </a:custGeom>
          <a:solidFill>
            <a:srgbClr val="FF3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536920" y="1337787"/>
            <a:ext cx="306705" cy="7175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sz="2000" b="1" dirty="0">
                <a:solidFill>
                  <a:srgbClr val="FF3200"/>
                </a:solidFill>
                <a:latin typeface="Times New Roman"/>
                <a:cs typeface="Times New Roman"/>
              </a:rPr>
              <a:t>Today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092952" y="5458967"/>
            <a:ext cx="1304925" cy="262255"/>
          </a:xfrm>
          <a:custGeom>
            <a:avLst/>
            <a:gdLst/>
            <a:ahLst/>
            <a:cxnLst/>
            <a:rect l="l" t="t" r="r" b="b"/>
            <a:pathLst>
              <a:path w="1304925" h="262254">
                <a:moveTo>
                  <a:pt x="1304544" y="0"/>
                </a:moveTo>
                <a:lnTo>
                  <a:pt x="0" y="0"/>
                </a:lnTo>
                <a:lnTo>
                  <a:pt x="0" y="262127"/>
                </a:lnTo>
                <a:lnTo>
                  <a:pt x="1304544" y="262127"/>
                </a:lnTo>
                <a:lnTo>
                  <a:pt x="1304544" y="256031"/>
                </a:lnTo>
                <a:lnTo>
                  <a:pt x="9144" y="256031"/>
                </a:lnTo>
                <a:lnTo>
                  <a:pt x="3048" y="252983"/>
                </a:lnTo>
                <a:lnTo>
                  <a:pt x="9144" y="252983"/>
                </a:lnTo>
                <a:lnTo>
                  <a:pt x="9144" y="9143"/>
                </a:lnTo>
                <a:lnTo>
                  <a:pt x="3048" y="9143"/>
                </a:lnTo>
                <a:lnTo>
                  <a:pt x="9144" y="3047"/>
                </a:lnTo>
                <a:lnTo>
                  <a:pt x="1304544" y="3047"/>
                </a:lnTo>
                <a:lnTo>
                  <a:pt x="1304544" y="0"/>
                </a:lnTo>
                <a:close/>
              </a:path>
              <a:path w="1304925" h="262254">
                <a:moveTo>
                  <a:pt x="9144" y="252983"/>
                </a:moveTo>
                <a:lnTo>
                  <a:pt x="3048" y="252983"/>
                </a:lnTo>
                <a:lnTo>
                  <a:pt x="9144" y="256031"/>
                </a:lnTo>
                <a:lnTo>
                  <a:pt x="9144" y="252983"/>
                </a:lnTo>
                <a:close/>
              </a:path>
              <a:path w="1304925" h="262254">
                <a:moveTo>
                  <a:pt x="1295400" y="252983"/>
                </a:moveTo>
                <a:lnTo>
                  <a:pt x="9144" y="252983"/>
                </a:lnTo>
                <a:lnTo>
                  <a:pt x="9144" y="256031"/>
                </a:lnTo>
                <a:lnTo>
                  <a:pt x="1295400" y="256031"/>
                </a:lnTo>
                <a:lnTo>
                  <a:pt x="1295400" y="252983"/>
                </a:lnTo>
                <a:close/>
              </a:path>
              <a:path w="1304925" h="262254">
                <a:moveTo>
                  <a:pt x="1295400" y="3047"/>
                </a:moveTo>
                <a:lnTo>
                  <a:pt x="1295400" y="256031"/>
                </a:lnTo>
                <a:lnTo>
                  <a:pt x="1298448" y="252983"/>
                </a:lnTo>
                <a:lnTo>
                  <a:pt x="1304544" y="252983"/>
                </a:lnTo>
                <a:lnTo>
                  <a:pt x="1304544" y="9143"/>
                </a:lnTo>
                <a:lnTo>
                  <a:pt x="1298448" y="9143"/>
                </a:lnTo>
                <a:lnTo>
                  <a:pt x="1295400" y="3047"/>
                </a:lnTo>
                <a:close/>
              </a:path>
              <a:path w="1304925" h="262254">
                <a:moveTo>
                  <a:pt x="1304544" y="252983"/>
                </a:moveTo>
                <a:lnTo>
                  <a:pt x="1298448" y="252983"/>
                </a:lnTo>
                <a:lnTo>
                  <a:pt x="1295400" y="256031"/>
                </a:lnTo>
                <a:lnTo>
                  <a:pt x="1304544" y="256031"/>
                </a:lnTo>
                <a:lnTo>
                  <a:pt x="1304544" y="252983"/>
                </a:lnTo>
                <a:close/>
              </a:path>
              <a:path w="1304925" h="262254">
                <a:moveTo>
                  <a:pt x="9144" y="3047"/>
                </a:moveTo>
                <a:lnTo>
                  <a:pt x="3048" y="9143"/>
                </a:lnTo>
                <a:lnTo>
                  <a:pt x="9144" y="9143"/>
                </a:lnTo>
                <a:lnTo>
                  <a:pt x="9144" y="3047"/>
                </a:lnTo>
                <a:close/>
              </a:path>
              <a:path w="1304925" h="262254">
                <a:moveTo>
                  <a:pt x="1295400" y="3047"/>
                </a:moveTo>
                <a:lnTo>
                  <a:pt x="9144" y="3047"/>
                </a:lnTo>
                <a:lnTo>
                  <a:pt x="9144" y="9143"/>
                </a:lnTo>
                <a:lnTo>
                  <a:pt x="1295400" y="9143"/>
                </a:lnTo>
                <a:lnTo>
                  <a:pt x="1295400" y="3047"/>
                </a:lnTo>
                <a:close/>
              </a:path>
              <a:path w="1304925" h="262254">
                <a:moveTo>
                  <a:pt x="1304544" y="3047"/>
                </a:moveTo>
                <a:lnTo>
                  <a:pt x="1295400" y="3047"/>
                </a:lnTo>
                <a:lnTo>
                  <a:pt x="1298448" y="9143"/>
                </a:lnTo>
                <a:lnTo>
                  <a:pt x="1304544" y="9143"/>
                </a:lnTo>
                <a:lnTo>
                  <a:pt x="1304544" y="3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275323" y="5491988"/>
            <a:ext cx="9715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Arial MT"/>
                <a:cs typeface="Arial MT"/>
              </a:rPr>
              <a:t>8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559552" y="2740151"/>
            <a:ext cx="1228725" cy="2700655"/>
          </a:xfrm>
          <a:custGeom>
            <a:avLst/>
            <a:gdLst/>
            <a:ahLst/>
            <a:cxnLst/>
            <a:rect l="l" t="t" r="r" b="b"/>
            <a:pathLst>
              <a:path w="1228725" h="2700654">
                <a:moveTo>
                  <a:pt x="542544" y="2438400"/>
                </a:moveTo>
                <a:lnTo>
                  <a:pt x="533400" y="2438400"/>
                </a:lnTo>
                <a:lnTo>
                  <a:pt x="533400" y="2447544"/>
                </a:lnTo>
                <a:lnTo>
                  <a:pt x="533400" y="2691384"/>
                </a:lnTo>
                <a:lnTo>
                  <a:pt x="9144" y="2691384"/>
                </a:lnTo>
                <a:lnTo>
                  <a:pt x="9144" y="2447544"/>
                </a:lnTo>
                <a:lnTo>
                  <a:pt x="533400" y="2447544"/>
                </a:lnTo>
                <a:lnTo>
                  <a:pt x="533400" y="2438400"/>
                </a:lnTo>
                <a:lnTo>
                  <a:pt x="0" y="2438400"/>
                </a:lnTo>
                <a:lnTo>
                  <a:pt x="0" y="2700528"/>
                </a:lnTo>
                <a:lnTo>
                  <a:pt x="542544" y="2700528"/>
                </a:lnTo>
                <a:lnTo>
                  <a:pt x="542544" y="2697480"/>
                </a:lnTo>
                <a:lnTo>
                  <a:pt x="542544" y="2691384"/>
                </a:lnTo>
                <a:lnTo>
                  <a:pt x="542544" y="2447544"/>
                </a:lnTo>
                <a:lnTo>
                  <a:pt x="542544" y="2441448"/>
                </a:lnTo>
                <a:lnTo>
                  <a:pt x="542544" y="2438400"/>
                </a:lnTo>
                <a:close/>
              </a:path>
              <a:path w="1228725" h="2700654">
                <a:moveTo>
                  <a:pt x="1228344" y="0"/>
                </a:moveTo>
                <a:lnTo>
                  <a:pt x="1219200" y="0"/>
                </a:lnTo>
                <a:lnTo>
                  <a:pt x="1219200" y="9144"/>
                </a:lnTo>
                <a:lnTo>
                  <a:pt x="1219200" y="252984"/>
                </a:lnTo>
                <a:lnTo>
                  <a:pt x="847344" y="252984"/>
                </a:lnTo>
                <a:lnTo>
                  <a:pt x="847344" y="9144"/>
                </a:lnTo>
                <a:lnTo>
                  <a:pt x="1219200" y="9144"/>
                </a:lnTo>
                <a:lnTo>
                  <a:pt x="1219200" y="0"/>
                </a:lnTo>
                <a:lnTo>
                  <a:pt x="838200" y="0"/>
                </a:lnTo>
                <a:lnTo>
                  <a:pt x="838200" y="262128"/>
                </a:lnTo>
                <a:lnTo>
                  <a:pt x="1228344" y="262128"/>
                </a:lnTo>
                <a:lnTo>
                  <a:pt x="1228344" y="259080"/>
                </a:lnTo>
                <a:lnTo>
                  <a:pt x="1228344" y="252984"/>
                </a:lnTo>
                <a:lnTo>
                  <a:pt x="1228344" y="9144"/>
                </a:lnTo>
                <a:lnTo>
                  <a:pt x="1228344" y="3048"/>
                </a:lnTo>
                <a:lnTo>
                  <a:pt x="12283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492500" y="6257035"/>
            <a:ext cx="479107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5" dirty="0">
                <a:latin typeface="Times New Roman"/>
                <a:cs typeface="Times New Roman"/>
              </a:rPr>
              <a:t>Activity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2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Ahead</a:t>
            </a:r>
            <a:r>
              <a:rPr sz="2000" spc="-10" dirty="0">
                <a:latin typeface="Times New Roman"/>
                <a:cs typeface="Times New Roman"/>
              </a:rPr>
              <a:t>,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4 </a:t>
            </a:r>
            <a:r>
              <a:rPr sz="2000" spc="-5" dirty="0">
                <a:solidFill>
                  <a:srgbClr val="009900"/>
                </a:solidFill>
                <a:latin typeface="Times New Roman"/>
                <a:cs typeface="Times New Roman"/>
              </a:rPr>
              <a:t>completed ahead</a:t>
            </a:r>
            <a:r>
              <a:rPr sz="2000" spc="-5" dirty="0">
                <a:latin typeface="Times New Roman"/>
                <a:cs typeface="Times New Roman"/>
              </a:rPr>
              <a:t>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6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3200"/>
                </a:solidFill>
                <a:latin typeface="Times New Roman"/>
                <a:cs typeface="Times New Roman"/>
              </a:rPr>
              <a:t>behind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65</a:t>
            </a:fld>
            <a:endParaRPr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7732" y="569467"/>
            <a:ext cx="196786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i="1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600" i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22340" y="587755"/>
            <a:ext cx="20135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Project</a:t>
            </a:r>
            <a:r>
              <a:rPr sz="1600" b="1" i="1" spc="-25" dirty="0">
                <a:solidFill>
                  <a:srgbClr val="656599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Management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981200"/>
            <a:ext cx="8232648" cy="7924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3139" y="1148588"/>
            <a:ext cx="4542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(2)</a:t>
            </a:r>
            <a:r>
              <a:rPr sz="3600" spc="-35" dirty="0"/>
              <a:t> </a:t>
            </a:r>
            <a:r>
              <a:rPr sz="3600" spc="-5" dirty="0"/>
              <a:t>Project</a:t>
            </a:r>
            <a:r>
              <a:rPr sz="3600" spc="-30" dirty="0"/>
              <a:t> </a:t>
            </a:r>
            <a:r>
              <a:rPr sz="3600" spc="-5" dirty="0"/>
              <a:t>Slip</a:t>
            </a:r>
            <a:r>
              <a:rPr sz="3600" spc="-35" dirty="0"/>
              <a:t> </a:t>
            </a:r>
            <a:r>
              <a:rPr sz="3600" spc="-5" dirty="0"/>
              <a:t>Chart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3096260" y="2596388"/>
            <a:ext cx="5794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Week</a:t>
            </a:r>
            <a:r>
              <a:rPr sz="1800" spc="-9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#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2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3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4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5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6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7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8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9</a:t>
            </a:r>
            <a:r>
              <a:rPr sz="1800" spc="-5" dirty="0">
                <a:latin typeface="Arial MT"/>
                <a:cs typeface="Arial MT"/>
              </a:rPr>
              <a:t> 10 </a:t>
            </a:r>
            <a:r>
              <a:rPr sz="1800" spc="-70" dirty="0">
                <a:latin typeface="Arial MT"/>
                <a:cs typeface="Arial MT"/>
              </a:rPr>
              <a:t>11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12 13 14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15 16 17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18 19 20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0739" y="2779267"/>
            <a:ext cx="9791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Musharaf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55139" y="3053588"/>
            <a:ext cx="179958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Specify module</a:t>
            </a:r>
            <a:r>
              <a:rPr sz="1800" spc="-1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  Specify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module</a:t>
            </a:r>
            <a:r>
              <a:rPr sz="1800" spc="-11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Desig</a:t>
            </a:r>
            <a:r>
              <a:rPr sz="1800" dirty="0">
                <a:latin typeface="Arial MT"/>
                <a:cs typeface="Arial MT"/>
              </a:rPr>
              <a:t>n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modul</a:t>
            </a:r>
            <a:r>
              <a:rPr sz="1800" dirty="0">
                <a:latin typeface="Arial MT"/>
                <a:cs typeface="Arial MT"/>
              </a:rPr>
              <a:t>e</a:t>
            </a:r>
            <a:r>
              <a:rPr sz="1800" spc="-1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  </a:t>
            </a:r>
            <a:r>
              <a:rPr sz="1800" spc="5" dirty="0">
                <a:latin typeface="Arial MT"/>
                <a:cs typeface="Arial MT"/>
              </a:rPr>
              <a:t>Integration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959352" y="3054095"/>
            <a:ext cx="1304925" cy="262255"/>
            <a:chOff x="3959352" y="3054095"/>
            <a:chExt cx="1304925" cy="262255"/>
          </a:xfrm>
        </p:grpSpPr>
        <p:sp>
          <p:nvSpPr>
            <p:cNvPr id="10" name="object 10"/>
            <p:cNvSpPr/>
            <p:nvPr/>
          </p:nvSpPr>
          <p:spPr>
            <a:xfrm>
              <a:off x="3962400" y="3060191"/>
              <a:ext cx="1298575" cy="256540"/>
            </a:xfrm>
            <a:custGeom>
              <a:avLst/>
              <a:gdLst/>
              <a:ahLst/>
              <a:cxnLst/>
              <a:rect l="l" t="t" r="r" b="b"/>
              <a:pathLst>
                <a:path w="1298575" h="256539">
                  <a:moveTo>
                    <a:pt x="1298448" y="0"/>
                  </a:moveTo>
                  <a:lnTo>
                    <a:pt x="0" y="0"/>
                  </a:lnTo>
                  <a:lnTo>
                    <a:pt x="0" y="256032"/>
                  </a:lnTo>
                  <a:lnTo>
                    <a:pt x="1298448" y="256032"/>
                  </a:lnTo>
                  <a:lnTo>
                    <a:pt x="1298448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59352" y="3054095"/>
              <a:ext cx="1304925" cy="262255"/>
            </a:xfrm>
            <a:custGeom>
              <a:avLst/>
              <a:gdLst/>
              <a:ahLst/>
              <a:cxnLst/>
              <a:rect l="l" t="t" r="r" b="b"/>
              <a:pathLst>
                <a:path w="1304925" h="262254">
                  <a:moveTo>
                    <a:pt x="1304544" y="0"/>
                  </a:moveTo>
                  <a:lnTo>
                    <a:pt x="0" y="0"/>
                  </a:lnTo>
                  <a:lnTo>
                    <a:pt x="0" y="262127"/>
                  </a:lnTo>
                  <a:lnTo>
                    <a:pt x="1304544" y="262127"/>
                  </a:lnTo>
                  <a:lnTo>
                    <a:pt x="1304544" y="259079"/>
                  </a:lnTo>
                  <a:lnTo>
                    <a:pt x="9144" y="259079"/>
                  </a:lnTo>
                  <a:lnTo>
                    <a:pt x="3048" y="252983"/>
                  </a:lnTo>
                  <a:lnTo>
                    <a:pt x="9144" y="252983"/>
                  </a:lnTo>
                  <a:lnTo>
                    <a:pt x="9144" y="9143"/>
                  </a:lnTo>
                  <a:lnTo>
                    <a:pt x="3048" y="9143"/>
                  </a:lnTo>
                  <a:lnTo>
                    <a:pt x="9144" y="6095"/>
                  </a:lnTo>
                  <a:lnTo>
                    <a:pt x="1304544" y="6095"/>
                  </a:lnTo>
                  <a:lnTo>
                    <a:pt x="1304544" y="0"/>
                  </a:lnTo>
                  <a:close/>
                </a:path>
                <a:path w="1304925" h="262254">
                  <a:moveTo>
                    <a:pt x="9144" y="252983"/>
                  </a:moveTo>
                  <a:lnTo>
                    <a:pt x="3048" y="252983"/>
                  </a:lnTo>
                  <a:lnTo>
                    <a:pt x="9144" y="259079"/>
                  </a:lnTo>
                  <a:lnTo>
                    <a:pt x="9144" y="252983"/>
                  </a:lnTo>
                  <a:close/>
                </a:path>
                <a:path w="1304925" h="262254">
                  <a:moveTo>
                    <a:pt x="1295400" y="252983"/>
                  </a:moveTo>
                  <a:lnTo>
                    <a:pt x="9144" y="252983"/>
                  </a:lnTo>
                  <a:lnTo>
                    <a:pt x="9144" y="259079"/>
                  </a:lnTo>
                  <a:lnTo>
                    <a:pt x="1295400" y="259079"/>
                  </a:lnTo>
                  <a:lnTo>
                    <a:pt x="1295400" y="252983"/>
                  </a:lnTo>
                  <a:close/>
                </a:path>
                <a:path w="1304925" h="262254">
                  <a:moveTo>
                    <a:pt x="1295400" y="6095"/>
                  </a:moveTo>
                  <a:lnTo>
                    <a:pt x="1295400" y="259079"/>
                  </a:lnTo>
                  <a:lnTo>
                    <a:pt x="1298448" y="252983"/>
                  </a:lnTo>
                  <a:lnTo>
                    <a:pt x="1304544" y="252983"/>
                  </a:lnTo>
                  <a:lnTo>
                    <a:pt x="1304544" y="9143"/>
                  </a:lnTo>
                  <a:lnTo>
                    <a:pt x="1298448" y="9143"/>
                  </a:lnTo>
                  <a:lnTo>
                    <a:pt x="1295400" y="6095"/>
                  </a:lnTo>
                  <a:close/>
                </a:path>
                <a:path w="1304925" h="262254">
                  <a:moveTo>
                    <a:pt x="1304544" y="252983"/>
                  </a:moveTo>
                  <a:lnTo>
                    <a:pt x="1298448" y="252983"/>
                  </a:lnTo>
                  <a:lnTo>
                    <a:pt x="1295400" y="259079"/>
                  </a:lnTo>
                  <a:lnTo>
                    <a:pt x="1304544" y="259079"/>
                  </a:lnTo>
                  <a:lnTo>
                    <a:pt x="1304544" y="252983"/>
                  </a:lnTo>
                  <a:close/>
                </a:path>
                <a:path w="1304925" h="262254">
                  <a:moveTo>
                    <a:pt x="9144" y="6095"/>
                  </a:moveTo>
                  <a:lnTo>
                    <a:pt x="3048" y="9143"/>
                  </a:lnTo>
                  <a:lnTo>
                    <a:pt x="9144" y="9143"/>
                  </a:lnTo>
                  <a:lnTo>
                    <a:pt x="9144" y="6095"/>
                  </a:lnTo>
                  <a:close/>
                </a:path>
                <a:path w="1304925" h="262254">
                  <a:moveTo>
                    <a:pt x="1295400" y="6095"/>
                  </a:moveTo>
                  <a:lnTo>
                    <a:pt x="9144" y="6095"/>
                  </a:lnTo>
                  <a:lnTo>
                    <a:pt x="9144" y="9143"/>
                  </a:lnTo>
                  <a:lnTo>
                    <a:pt x="1295400" y="9143"/>
                  </a:lnTo>
                  <a:lnTo>
                    <a:pt x="1295400" y="6095"/>
                  </a:lnTo>
                  <a:close/>
                </a:path>
                <a:path w="1304925" h="262254">
                  <a:moveTo>
                    <a:pt x="1304544" y="6095"/>
                  </a:moveTo>
                  <a:lnTo>
                    <a:pt x="1295400" y="6095"/>
                  </a:lnTo>
                  <a:lnTo>
                    <a:pt x="1298448" y="9143"/>
                  </a:lnTo>
                  <a:lnTo>
                    <a:pt x="1304544" y="9143"/>
                  </a:lnTo>
                  <a:lnTo>
                    <a:pt x="1304544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962400" y="3060192"/>
            <a:ext cx="1295400" cy="25654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91770">
              <a:lnSpc>
                <a:spcPct val="100000"/>
              </a:lnSpc>
              <a:spcBef>
                <a:spcPts val="320"/>
              </a:spcBef>
            </a:pPr>
            <a:r>
              <a:rPr sz="1000" dirty="0">
                <a:latin typeface="Arial MT"/>
                <a:cs typeface="Arial MT"/>
              </a:rPr>
              <a:t>1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254752" y="3313176"/>
            <a:ext cx="1076325" cy="262255"/>
            <a:chOff x="5254752" y="3313176"/>
            <a:chExt cx="1076325" cy="262255"/>
          </a:xfrm>
        </p:grpSpPr>
        <p:sp>
          <p:nvSpPr>
            <p:cNvPr id="14" name="object 14"/>
            <p:cNvSpPr/>
            <p:nvPr/>
          </p:nvSpPr>
          <p:spPr>
            <a:xfrm>
              <a:off x="5257800" y="3316224"/>
              <a:ext cx="1069975" cy="259079"/>
            </a:xfrm>
            <a:custGeom>
              <a:avLst/>
              <a:gdLst/>
              <a:ahLst/>
              <a:cxnLst/>
              <a:rect l="l" t="t" r="r" b="b"/>
              <a:pathLst>
                <a:path w="1069975" h="259079">
                  <a:moveTo>
                    <a:pt x="1069848" y="0"/>
                  </a:moveTo>
                  <a:lnTo>
                    <a:pt x="0" y="0"/>
                  </a:lnTo>
                  <a:lnTo>
                    <a:pt x="0" y="259079"/>
                  </a:lnTo>
                  <a:lnTo>
                    <a:pt x="1069848" y="259079"/>
                  </a:lnTo>
                  <a:lnTo>
                    <a:pt x="1069848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54752" y="3313176"/>
              <a:ext cx="1076325" cy="262255"/>
            </a:xfrm>
            <a:custGeom>
              <a:avLst/>
              <a:gdLst/>
              <a:ahLst/>
              <a:cxnLst/>
              <a:rect l="l" t="t" r="r" b="b"/>
              <a:pathLst>
                <a:path w="1076325" h="262254">
                  <a:moveTo>
                    <a:pt x="1075944" y="0"/>
                  </a:moveTo>
                  <a:lnTo>
                    <a:pt x="0" y="0"/>
                  </a:lnTo>
                  <a:lnTo>
                    <a:pt x="0" y="262127"/>
                  </a:lnTo>
                  <a:lnTo>
                    <a:pt x="1075944" y="262127"/>
                  </a:lnTo>
                  <a:lnTo>
                    <a:pt x="1075944" y="259079"/>
                  </a:lnTo>
                  <a:lnTo>
                    <a:pt x="9144" y="259079"/>
                  </a:lnTo>
                  <a:lnTo>
                    <a:pt x="3048" y="252984"/>
                  </a:lnTo>
                  <a:lnTo>
                    <a:pt x="9144" y="252984"/>
                  </a:lnTo>
                  <a:lnTo>
                    <a:pt x="9144" y="9144"/>
                  </a:lnTo>
                  <a:lnTo>
                    <a:pt x="3048" y="9144"/>
                  </a:lnTo>
                  <a:lnTo>
                    <a:pt x="9144" y="3048"/>
                  </a:lnTo>
                  <a:lnTo>
                    <a:pt x="1075944" y="3048"/>
                  </a:lnTo>
                  <a:lnTo>
                    <a:pt x="1075944" y="0"/>
                  </a:lnTo>
                  <a:close/>
                </a:path>
                <a:path w="1076325" h="262254">
                  <a:moveTo>
                    <a:pt x="9144" y="252984"/>
                  </a:moveTo>
                  <a:lnTo>
                    <a:pt x="3048" y="252984"/>
                  </a:lnTo>
                  <a:lnTo>
                    <a:pt x="9144" y="259079"/>
                  </a:lnTo>
                  <a:lnTo>
                    <a:pt x="9144" y="252984"/>
                  </a:lnTo>
                  <a:close/>
                </a:path>
                <a:path w="1076325" h="262254">
                  <a:moveTo>
                    <a:pt x="1066800" y="252984"/>
                  </a:moveTo>
                  <a:lnTo>
                    <a:pt x="9144" y="252984"/>
                  </a:lnTo>
                  <a:lnTo>
                    <a:pt x="9144" y="259079"/>
                  </a:lnTo>
                  <a:lnTo>
                    <a:pt x="1066800" y="259079"/>
                  </a:lnTo>
                  <a:lnTo>
                    <a:pt x="1066800" y="252984"/>
                  </a:lnTo>
                  <a:close/>
                </a:path>
                <a:path w="1076325" h="262254">
                  <a:moveTo>
                    <a:pt x="1066800" y="3048"/>
                  </a:moveTo>
                  <a:lnTo>
                    <a:pt x="1066800" y="259079"/>
                  </a:lnTo>
                  <a:lnTo>
                    <a:pt x="1069848" y="252984"/>
                  </a:lnTo>
                  <a:lnTo>
                    <a:pt x="1075944" y="252984"/>
                  </a:lnTo>
                  <a:lnTo>
                    <a:pt x="1075944" y="9144"/>
                  </a:lnTo>
                  <a:lnTo>
                    <a:pt x="1069848" y="9144"/>
                  </a:lnTo>
                  <a:lnTo>
                    <a:pt x="1066800" y="3048"/>
                  </a:lnTo>
                  <a:close/>
                </a:path>
                <a:path w="1076325" h="262254">
                  <a:moveTo>
                    <a:pt x="1075944" y="252984"/>
                  </a:moveTo>
                  <a:lnTo>
                    <a:pt x="1069848" y="252984"/>
                  </a:lnTo>
                  <a:lnTo>
                    <a:pt x="1066800" y="259079"/>
                  </a:lnTo>
                  <a:lnTo>
                    <a:pt x="1075944" y="259079"/>
                  </a:lnTo>
                  <a:lnTo>
                    <a:pt x="1075944" y="252984"/>
                  </a:lnTo>
                  <a:close/>
                </a:path>
                <a:path w="1076325" h="262254">
                  <a:moveTo>
                    <a:pt x="9144" y="3048"/>
                  </a:moveTo>
                  <a:lnTo>
                    <a:pt x="3048" y="9144"/>
                  </a:lnTo>
                  <a:lnTo>
                    <a:pt x="9144" y="9144"/>
                  </a:lnTo>
                  <a:lnTo>
                    <a:pt x="9144" y="3048"/>
                  </a:lnTo>
                  <a:close/>
                </a:path>
                <a:path w="1076325" h="262254">
                  <a:moveTo>
                    <a:pt x="1066800" y="3048"/>
                  </a:moveTo>
                  <a:lnTo>
                    <a:pt x="9144" y="3048"/>
                  </a:lnTo>
                  <a:lnTo>
                    <a:pt x="9144" y="9144"/>
                  </a:lnTo>
                  <a:lnTo>
                    <a:pt x="1066800" y="9144"/>
                  </a:lnTo>
                  <a:lnTo>
                    <a:pt x="1066800" y="3048"/>
                  </a:lnTo>
                  <a:close/>
                </a:path>
                <a:path w="1076325" h="262254">
                  <a:moveTo>
                    <a:pt x="1075944" y="3048"/>
                  </a:moveTo>
                  <a:lnTo>
                    <a:pt x="1066800" y="3048"/>
                  </a:lnTo>
                  <a:lnTo>
                    <a:pt x="1069848" y="9144"/>
                  </a:lnTo>
                  <a:lnTo>
                    <a:pt x="1075944" y="9144"/>
                  </a:lnTo>
                  <a:lnTo>
                    <a:pt x="1075944" y="3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257800" y="3316223"/>
            <a:ext cx="1069975" cy="25907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91770">
              <a:lnSpc>
                <a:spcPct val="100000"/>
              </a:lnSpc>
              <a:spcBef>
                <a:spcPts val="340"/>
              </a:spcBef>
            </a:pPr>
            <a:r>
              <a:rPr sz="1000" dirty="0">
                <a:latin typeface="Arial MT"/>
                <a:cs typeface="Arial MT"/>
              </a:rPr>
              <a:t>2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550152" y="3563111"/>
            <a:ext cx="1304925" cy="262255"/>
          </a:xfrm>
          <a:custGeom>
            <a:avLst/>
            <a:gdLst/>
            <a:ahLst/>
            <a:cxnLst/>
            <a:rect l="l" t="t" r="r" b="b"/>
            <a:pathLst>
              <a:path w="1304925" h="262254">
                <a:moveTo>
                  <a:pt x="1304544" y="0"/>
                </a:moveTo>
                <a:lnTo>
                  <a:pt x="0" y="0"/>
                </a:lnTo>
                <a:lnTo>
                  <a:pt x="0" y="262127"/>
                </a:lnTo>
                <a:lnTo>
                  <a:pt x="1304544" y="262127"/>
                </a:lnTo>
                <a:lnTo>
                  <a:pt x="1304544" y="259079"/>
                </a:lnTo>
                <a:lnTo>
                  <a:pt x="9144" y="259079"/>
                </a:lnTo>
                <a:lnTo>
                  <a:pt x="3048" y="252984"/>
                </a:lnTo>
                <a:lnTo>
                  <a:pt x="9144" y="252984"/>
                </a:lnTo>
                <a:lnTo>
                  <a:pt x="9144" y="9143"/>
                </a:lnTo>
                <a:lnTo>
                  <a:pt x="3048" y="9143"/>
                </a:lnTo>
                <a:lnTo>
                  <a:pt x="9144" y="3048"/>
                </a:lnTo>
                <a:lnTo>
                  <a:pt x="1304544" y="3048"/>
                </a:lnTo>
                <a:lnTo>
                  <a:pt x="1304544" y="0"/>
                </a:lnTo>
                <a:close/>
              </a:path>
              <a:path w="1304925" h="262254">
                <a:moveTo>
                  <a:pt x="9144" y="252984"/>
                </a:moveTo>
                <a:lnTo>
                  <a:pt x="3048" y="252984"/>
                </a:lnTo>
                <a:lnTo>
                  <a:pt x="9144" y="259079"/>
                </a:lnTo>
                <a:lnTo>
                  <a:pt x="9144" y="252984"/>
                </a:lnTo>
                <a:close/>
              </a:path>
              <a:path w="1304925" h="262254">
                <a:moveTo>
                  <a:pt x="1295400" y="252984"/>
                </a:moveTo>
                <a:lnTo>
                  <a:pt x="9144" y="252984"/>
                </a:lnTo>
                <a:lnTo>
                  <a:pt x="9144" y="259079"/>
                </a:lnTo>
                <a:lnTo>
                  <a:pt x="1295400" y="259079"/>
                </a:lnTo>
                <a:lnTo>
                  <a:pt x="1295400" y="252984"/>
                </a:lnTo>
                <a:close/>
              </a:path>
              <a:path w="1304925" h="262254">
                <a:moveTo>
                  <a:pt x="1295400" y="3048"/>
                </a:moveTo>
                <a:lnTo>
                  <a:pt x="1295400" y="259079"/>
                </a:lnTo>
                <a:lnTo>
                  <a:pt x="1298448" y="252984"/>
                </a:lnTo>
                <a:lnTo>
                  <a:pt x="1304544" y="252984"/>
                </a:lnTo>
                <a:lnTo>
                  <a:pt x="1304544" y="9143"/>
                </a:lnTo>
                <a:lnTo>
                  <a:pt x="1298448" y="9143"/>
                </a:lnTo>
                <a:lnTo>
                  <a:pt x="1295400" y="3048"/>
                </a:lnTo>
                <a:close/>
              </a:path>
              <a:path w="1304925" h="262254">
                <a:moveTo>
                  <a:pt x="1304544" y="252984"/>
                </a:moveTo>
                <a:lnTo>
                  <a:pt x="1298448" y="252984"/>
                </a:lnTo>
                <a:lnTo>
                  <a:pt x="1295400" y="259079"/>
                </a:lnTo>
                <a:lnTo>
                  <a:pt x="1304544" y="259079"/>
                </a:lnTo>
                <a:lnTo>
                  <a:pt x="1304544" y="252984"/>
                </a:lnTo>
                <a:close/>
              </a:path>
              <a:path w="1304925" h="262254">
                <a:moveTo>
                  <a:pt x="9144" y="3048"/>
                </a:moveTo>
                <a:lnTo>
                  <a:pt x="3048" y="9143"/>
                </a:lnTo>
                <a:lnTo>
                  <a:pt x="9144" y="9143"/>
                </a:lnTo>
                <a:lnTo>
                  <a:pt x="9144" y="3048"/>
                </a:lnTo>
                <a:close/>
              </a:path>
              <a:path w="1304925" h="262254">
                <a:moveTo>
                  <a:pt x="1295400" y="3048"/>
                </a:moveTo>
                <a:lnTo>
                  <a:pt x="9144" y="3048"/>
                </a:lnTo>
                <a:lnTo>
                  <a:pt x="9144" y="9143"/>
                </a:lnTo>
                <a:lnTo>
                  <a:pt x="1295400" y="9143"/>
                </a:lnTo>
                <a:lnTo>
                  <a:pt x="1295400" y="3048"/>
                </a:lnTo>
                <a:close/>
              </a:path>
              <a:path w="1304925" h="262254">
                <a:moveTo>
                  <a:pt x="1304544" y="3048"/>
                </a:moveTo>
                <a:lnTo>
                  <a:pt x="1295400" y="3048"/>
                </a:lnTo>
                <a:lnTo>
                  <a:pt x="1298448" y="9143"/>
                </a:lnTo>
                <a:lnTo>
                  <a:pt x="1304544" y="9143"/>
                </a:lnTo>
                <a:lnTo>
                  <a:pt x="1304544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769100" y="3596132"/>
            <a:ext cx="9715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Arial MT"/>
                <a:cs typeface="Arial MT"/>
              </a:rPr>
              <a:t>5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064752" y="3816096"/>
            <a:ext cx="390525" cy="262255"/>
          </a:xfrm>
          <a:custGeom>
            <a:avLst/>
            <a:gdLst/>
            <a:ahLst/>
            <a:cxnLst/>
            <a:rect l="l" t="t" r="r" b="b"/>
            <a:pathLst>
              <a:path w="390525" h="262254">
                <a:moveTo>
                  <a:pt x="390144" y="0"/>
                </a:moveTo>
                <a:lnTo>
                  <a:pt x="0" y="0"/>
                </a:lnTo>
                <a:lnTo>
                  <a:pt x="0" y="262127"/>
                </a:lnTo>
                <a:lnTo>
                  <a:pt x="390144" y="262127"/>
                </a:lnTo>
                <a:lnTo>
                  <a:pt x="390144" y="259079"/>
                </a:lnTo>
                <a:lnTo>
                  <a:pt x="9144" y="259079"/>
                </a:lnTo>
                <a:lnTo>
                  <a:pt x="3048" y="252983"/>
                </a:lnTo>
                <a:lnTo>
                  <a:pt x="9144" y="252983"/>
                </a:lnTo>
                <a:lnTo>
                  <a:pt x="9144" y="9143"/>
                </a:lnTo>
                <a:lnTo>
                  <a:pt x="3048" y="9143"/>
                </a:lnTo>
                <a:lnTo>
                  <a:pt x="9144" y="6095"/>
                </a:lnTo>
                <a:lnTo>
                  <a:pt x="390144" y="6095"/>
                </a:lnTo>
                <a:lnTo>
                  <a:pt x="390144" y="0"/>
                </a:lnTo>
                <a:close/>
              </a:path>
              <a:path w="390525" h="262254">
                <a:moveTo>
                  <a:pt x="9144" y="252983"/>
                </a:moveTo>
                <a:lnTo>
                  <a:pt x="3048" y="252983"/>
                </a:lnTo>
                <a:lnTo>
                  <a:pt x="9144" y="259079"/>
                </a:lnTo>
                <a:lnTo>
                  <a:pt x="9144" y="252983"/>
                </a:lnTo>
                <a:close/>
              </a:path>
              <a:path w="390525" h="262254">
                <a:moveTo>
                  <a:pt x="381000" y="252983"/>
                </a:moveTo>
                <a:lnTo>
                  <a:pt x="9144" y="252983"/>
                </a:lnTo>
                <a:lnTo>
                  <a:pt x="9144" y="259079"/>
                </a:lnTo>
                <a:lnTo>
                  <a:pt x="381000" y="259079"/>
                </a:lnTo>
                <a:lnTo>
                  <a:pt x="381000" y="252983"/>
                </a:lnTo>
                <a:close/>
              </a:path>
              <a:path w="390525" h="262254">
                <a:moveTo>
                  <a:pt x="381000" y="6095"/>
                </a:moveTo>
                <a:lnTo>
                  <a:pt x="381000" y="259079"/>
                </a:lnTo>
                <a:lnTo>
                  <a:pt x="384048" y="252983"/>
                </a:lnTo>
                <a:lnTo>
                  <a:pt x="390144" y="252983"/>
                </a:lnTo>
                <a:lnTo>
                  <a:pt x="390144" y="9143"/>
                </a:lnTo>
                <a:lnTo>
                  <a:pt x="384048" y="9143"/>
                </a:lnTo>
                <a:lnTo>
                  <a:pt x="381000" y="6095"/>
                </a:lnTo>
                <a:close/>
              </a:path>
              <a:path w="390525" h="262254">
                <a:moveTo>
                  <a:pt x="390144" y="252983"/>
                </a:moveTo>
                <a:lnTo>
                  <a:pt x="384048" y="252983"/>
                </a:lnTo>
                <a:lnTo>
                  <a:pt x="381000" y="259079"/>
                </a:lnTo>
                <a:lnTo>
                  <a:pt x="390144" y="259079"/>
                </a:lnTo>
                <a:lnTo>
                  <a:pt x="390144" y="252983"/>
                </a:lnTo>
                <a:close/>
              </a:path>
              <a:path w="390525" h="262254">
                <a:moveTo>
                  <a:pt x="9144" y="6095"/>
                </a:moveTo>
                <a:lnTo>
                  <a:pt x="3048" y="9143"/>
                </a:lnTo>
                <a:lnTo>
                  <a:pt x="9144" y="9143"/>
                </a:lnTo>
                <a:lnTo>
                  <a:pt x="9144" y="6095"/>
                </a:lnTo>
                <a:close/>
              </a:path>
              <a:path w="390525" h="262254">
                <a:moveTo>
                  <a:pt x="381000" y="6095"/>
                </a:moveTo>
                <a:lnTo>
                  <a:pt x="9144" y="6095"/>
                </a:lnTo>
                <a:lnTo>
                  <a:pt x="9144" y="9143"/>
                </a:lnTo>
                <a:lnTo>
                  <a:pt x="381000" y="9143"/>
                </a:lnTo>
                <a:lnTo>
                  <a:pt x="381000" y="6095"/>
                </a:lnTo>
                <a:close/>
              </a:path>
              <a:path w="390525" h="262254">
                <a:moveTo>
                  <a:pt x="390144" y="6095"/>
                </a:moveTo>
                <a:lnTo>
                  <a:pt x="381000" y="6095"/>
                </a:lnTo>
                <a:lnTo>
                  <a:pt x="384048" y="9143"/>
                </a:lnTo>
                <a:lnTo>
                  <a:pt x="390144" y="9143"/>
                </a:lnTo>
                <a:lnTo>
                  <a:pt x="390144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40739" y="4227067"/>
            <a:ext cx="626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Sharif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55139" y="4501388"/>
            <a:ext cx="181228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Specify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module</a:t>
            </a:r>
            <a:r>
              <a:rPr sz="1800" spc="-11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Specify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module</a:t>
            </a:r>
            <a:r>
              <a:rPr sz="1800" spc="-11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Design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module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959352" y="4523232"/>
            <a:ext cx="1304925" cy="265430"/>
          </a:xfrm>
          <a:custGeom>
            <a:avLst/>
            <a:gdLst/>
            <a:ahLst/>
            <a:cxnLst/>
            <a:rect l="l" t="t" r="r" b="b"/>
            <a:pathLst>
              <a:path w="1304925" h="265429">
                <a:moveTo>
                  <a:pt x="1304544" y="0"/>
                </a:moveTo>
                <a:lnTo>
                  <a:pt x="0" y="0"/>
                </a:lnTo>
                <a:lnTo>
                  <a:pt x="0" y="265176"/>
                </a:lnTo>
                <a:lnTo>
                  <a:pt x="1304544" y="265176"/>
                </a:lnTo>
                <a:lnTo>
                  <a:pt x="1304544" y="259080"/>
                </a:lnTo>
                <a:lnTo>
                  <a:pt x="9144" y="259080"/>
                </a:lnTo>
                <a:lnTo>
                  <a:pt x="3048" y="256032"/>
                </a:lnTo>
                <a:lnTo>
                  <a:pt x="9144" y="256032"/>
                </a:lnTo>
                <a:lnTo>
                  <a:pt x="9144" y="9144"/>
                </a:lnTo>
                <a:lnTo>
                  <a:pt x="3048" y="9144"/>
                </a:lnTo>
                <a:lnTo>
                  <a:pt x="9144" y="6096"/>
                </a:lnTo>
                <a:lnTo>
                  <a:pt x="1304544" y="6096"/>
                </a:lnTo>
                <a:lnTo>
                  <a:pt x="1304544" y="0"/>
                </a:lnTo>
                <a:close/>
              </a:path>
              <a:path w="1304925" h="265429">
                <a:moveTo>
                  <a:pt x="9144" y="256032"/>
                </a:moveTo>
                <a:lnTo>
                  <a:pt x="3048" y="256032"/>
                </a:lnTo>
                <a:lnTo>
                  <a:pt x="9144" y="259080"/>
                </a:lnTo>
                <a:lnTo>
                  <a:pt x="9144" y="256032"/>
                </a:lnTo>
                <a:close/>
              </a:path>
              <a:path w="1304925" h="265429">
                <a:moveTo>
                  <a:pt x="1295400" y="256032"/>
                </a:moveTo>
                <a:lnTo>
                  <a:pt x="9144" y="256032"/>
                </a:lnTo>
                <a:lnTo>
                  <a:pt x="9144" y="259080"/>
                </a:lnTo>
                <a:lnTo>
                  <a:pt x="1295400" y="259080"/>
                </a:lnTo>
                <a:lnTo>
                  <a:pt x="1295400" y="256032"/>
                </a:lnTo>
                <a:close/>
              </a:path>
              <a:path w="1304925" h="265429">
                <a:moveTo>
                  <a:pt x="1295400" y="6096"/>
                </a:moveTo>
                <a:lnTo>
                  <a:pt x="1295400" y="259080"/>
                </a:lnTo>
                <a:lnTo>
                  <a:pt x="1298448" y="256032"/>
                </a:lnTo>
                <a:lnTo>
                  <a:pt x="1304544" y="256032"/>
                </a:lnTo>
                <a:lnTo>
                  <a:pt x="1304544" y="9144"/>
                </a:lnTo>
                <a:lnTo>
                  <a:pt x="1298448" y="9144"/>
                </a:lnTo>
                <a:lnTo>
                  <a:pt x="1295400" y="6096"/>
                </a:lnTo>
                <a:close/>
              </a:path>
              <a:path w="1304925" h="265429">
                <a:moveTo>
                  <a:pt x="1304544" y="256032"/>
                </a:moveTo>
                <a:lnTo>
                  <a:pt x="1298448" y="256032"/>
                </a:lnTo>
                <a:lnTo>
                  <a:pt x="1295400" y="259080"/>
                </a:lnTo>
                <a:lnTo>
                  <a:pt x="1304544" y="259080"/>
                </a:lnTo>
                <a:lnTo>
                  <a:pt x="1304544" y="256032"/>
                </a:lnTo>
                <a:close/>
              </a:path>
              <a:path w="1304925" h="265429">
                <a:moveTo>
                  <a:pt x="9144" y="6096"/>
                </a:moveTo>
                <a:lnTo>
                  <a:pt x="3048" y="9144"/>
                </a:lnTo>
                <a:lnTo>
                  <a:pt x="9144" y="9144"/>
                </a:lnTo>
                <a:lnTo>
                  <a:pt x="9144" y="6096"/>
                </a:lnTo>
                <a:close/>
              </a:path>
              <a:path w="1304925" h="265429">
                <a:moveTo>
                  <a:pt x="1295400" y="6096"/>
                </a:moveTo>
                <a:lnTo>
                  <a:pt x="9144" y="6096"/>
                </a:lnTo>
                <a:lnTo>
                  <a:pt x="9144" y="9144"/>
                </a:lnTo>
                <a:lnTo>
                  <a:pt x="1295400" y="9144"/>
                </a:lnTo>
                <a:lnTo>
                  <a:pt x="1295400" y="6096"/>
                </a:lnTo>
                <a:close/>
              </a:path>
              <a:path w="1304925" h="265429">
                <a:moveTo>
                  <a:pt x="1304544" y="6096"/>
                </a:moveTo>
                <a:lnTo>
                  <a:pt x="1295400" y="6096"/>
                </a:lnTo>
                <a:lnTo>
                  <a:pt x="1298448" y="9144"/>
                </a:lnTo>
                <a:lnTo>
                  <a:pt x="1304544" y="9144"/>
                </a:lnTo>
                <a:lnTo>
                  <a:pt x="1304544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178300" y="4556252"/>
            <a:ext cx="9715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Arial MT"/>
                <a:cs typeface="Arial MT"/>
              </a:rPr>
              <a:t>3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254752" y="4760976"/>
            <a:ext cx="847725" cy="262255"/>
            <a:chOff x="5254752" y="4760976"/>
            <a:chExt cx="847725" cy="262255"/>
          </a:xfrm>
        </p:grpSpPr>
        <p:sp>
          <p:nvSpPr>
            <p:cNvPr id="25" name="object 25"/>
            <p:cNvSpPr/>
            <p:nvPr/>
          </p:nvSpPr>
          <p:spPr>
            <a:xfrm>
              <a:off x="5257800" y="4764024"/>
              <a:ext cx="841375" cy="259079"/>
            </a:xfrm>
            <a:custGeom>
              <a:avLst/>
              <a:gdLst/>
              <a:ahLst/>
              <a:cxnLst/>
              <a:rect l="l" t="t" r="r" b="b"/>
              <a:pathLst>
                <a:path w="841375" h="259079">
                  <a:moveTo>
                    <a:pt x="841248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841248" y="259080"/>
                  </a:lnTo>
                  <a:lnTo>
                    <a:pt x="841248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254752" y="4760976"/>
              <a:ext cx="847725" cy="262255"/>
            </a:xfrm>
            <a:custGeom>
              <a:avLst/>
              <a:gdLst/>
              <a:ahLst/>
              <a:cxnLst/>
              <a:rect l="l" t="t" r="r" b="b"/>
              <a:pathLst>
                <a:path w="847725" h="262254">
                  <a:moveTo>
                    <a:pt x="847344" y="0"/>
                  </a:moveTo>
                  <a:lnTo>
                    <a:pt x="0" y="0"/>
                  </a:lnTo>
                  <a:lnTo>
                    <a:pt x="0" y="262128"/>
                  </a:lnTo>
                  <a:lnTo>
                    <a:pt x="847344" y="262128"/>
                  </a:lnTo>
                  <a:lnTo>
                    <a:pt x="847344" y="259080"/>
                  </a:lnTo>
                  <a:lnTo>
                    <a:pt x="9144" y="259080"/>
                  </a:lnTo>
                  <a:lnTo>
                    <a:pt x="3048" y="252984"/>
                  </a:lnTo>
                  <a:lnTo>
                    <a:pt x="9144" y="252984"/>
                  </a:lnTo>
                  <a:lnTo>
                    <a:pt x="9144" y="9143"/>
                  </a:lnTo>
                  <a:lnTo>
                    <a:pt x="3048" y="9143"/>
                  </a:lnTo>
                  <a:lnTo>
                    <a:pt x="9144" y="3048"/>
                  </a:lnTo>
                  <a:lnTo>
                    <a:pt x="847344" y="3048"/>
                  </a:lnTo>
                  <a:lnTo>
                    <a:pt x="847344" y="0"/>
                  </a:lnTo>
                  <a:close/>
                </a:path>
                <a:path w="847725" h="262254">
                  <a:moveTo>
                    <a:pt x="9144" y="252984"/>
                  </a:moveTo>
                  <a:lnTo>
                    <a:pt x="3048" y="252984"/>
                  </a:lnTo>
                  <a:lnTo>
                    <a:pt x="9144" y="259080"/>
                  </a:lnTo>
                  <a:lnTo>
                    <a:pt x="9144" y="252984"/>
                  </a:lnTo>
                  <a:close/>
                </a:path>
                <a:path w="847725" h="262254">
                  <a:moveTo>
                    <a:pt x="838200" y="252984"/>
                  </a:moveTo>
                  <a:lnTo>
                    <a:pt x="9144" y="252984"/>
                  </a:lnTo>
                  <a:lnTo>
                    <a:pt x="9144" y="259080"/>
                  </a:lnTo>
                  <a:lnTo>
                    <a:pt x="838200" y="259080"/>
                  </a:lnTo>
                  <a:lnTo>
                    <a:pt x="838200" y="252984"/>
                  </a:lnTo>
                  <a:close/>
                </a:path>
                <a:path w="847725" h="262254">
                  <a:moveTo>
                    <a:pt x="838200" y="3048"/>
                  </a:moveTo>
                  <a:lnTo>
                    <a:pt x="838200" y="259080"/>
                  </a:lnTo>
                  <a:lnTo>
                    <a:pt x="841248" y="252984"/>
                  </a:lnTo>
                  <a:lnTo>
                    <a:pt x="847344" y="252984"/>
                  </a:lnTo>
                  <a:lnTo>
                    <a:pt x="847344" y="9143"/>
                  </a:lnTo>
                  <a:lnTo>
                    <a:pt x="841248" y="9143"/>
                  </a:lnTo>
                  <a:lnTo>
                    <a:pt x="838200" y="3048"/>
                  </a:lnTo>
                  <a:close/>
                </a:path>
                <a:path w="847725" h="262254">
                  <a:moveTo>
                    <a:pt x="847344" y="252984"/>
                  </a:moveTo>
                  <a:lnTo>
                    <a:pt x="841248" y="252984"/>
                  </a:lnTo>
                  <a:lnTo>
                    <a:pt x="838200" y="259080"/>
                  </a:lnTo>
                  <a:lnTo>
                    <a:pt x="847344" y="259080"/>
                  </a:lnTo>
                  <a:lnTo>
                    <a:pt x="847344" y="252984"/>
                  </a:lnTo>
                  <a:close/>
                </a:path>
                <a:path w="847725" h="262254">
                  <a:moveTo>
                    <a:pt x="9144" y="3048"/>
                  </a:moveTo>
                  <a:lnTo>
                    <a:pt x="3048" y="9143"/>
                  </a:lnTo>
                  <a:lnTo>
                    <a:pt x="9144" y="9143"/>
                  </a:lnTo>
                  <a:lnTo>
                    <a:pt x="9144" y="3048"/>
                  </a:lnTo>
                  <a:close/>
                </a:path>
                <a:path w="847725" h="262254">
                  <a:moveTo>
                    <a:pt x="838200" y="3048"/>
                  </a:moveTo>
                  <a:lnTo>
                    <a:pt x="9144" y="3048"/>
                  </a:lnTo>
                  <a:lnTo>
                    <a:pt x="9144" y="9143"/>
                  </a:lnTo>
                  <a:lnTo>
                    <a:pt x="838200" y="9143"/>
                  </a:lnTo>
                  <a:lnTo>
                    <a:pt x="838200" y="3048"/>
                  </a:lnTo>
                  <a:close/>
                </a:path>
                <a:path w="847725" h="262254">
                  <a:moveTo>
                    <a:pt x="847344" y="3048"/>
                  </a:moveTo>
                  <a:lnTo>
                    <a:pt x="838200" y="3048"/>
                  </a:lnTo>
                  <a:lnTo>
                    <a:pt x="841248" y="9143"/>
                  </a:lnTo>
                  <a:lnTo>
                    <a:pt x="847344" y="9143"/>
                  </a:lnTo>
                  <a:lnTo>
                    <a:pt x="847344" y="3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257800" y="4764023"/>
            <a:ext cx="841375" cy="25907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0"/>
              </a:spcBef>
            </a:pPr>
            <a:r>
              <a:rPr sz="1000" dirty="0">
                <a:latin typeface="Arial MT"/>
                <a:cs typeface="Arial MT"/>
              </a:rPr>
              <a:t>4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550152" y="5056632"/>
            <a:ext cx="1304925" cy="265430"/>
          </a:xfrm>
          <a:custGeom>
            <a:avLst/>
            <a:gdLst/>
            <a:ahLst/>
            <a:cxnLst/>
            <a:rect l="l" t="t" r="r" b="b"/>
            <a:pathLst>
              <a:path w="1304925" h="265429">
                <a:moveTo>
                  <a:pt x="1304544" y="0"/>
                </a:moveTo>
                <a:lnTo>
                  <a:pt x="0" y="0"/>
                </a:lnTo>
                <a:lnTo>
                  <a:pt x="0" y="265176"/>
                </a:lnTo>
                <a:lnTo>
                  <a:pt x="1304544" y="265176"/>
                </a:lnTo>
                <a:lnTo>
                  <a:pt x="1304544" y="259080"/>
                </a:lnTo>
                <a:lnTo>
                  <a:pt x="9144" y="259080"/>
                </a:lnTo>
                <a:lnTo>
                  <a:pt x="3048" y="256032"/>
                </a:lnTo>
                <a:lnTo>
                  <a:pt x="9144" y="256032"/>
                </a:lnTo>
                <a:lnTo>
                  <a:pt x="9144" y="9144"/>
                </a:lnTo>
                <a:lnTo>
                  <a:pt x="3048" y="9144"/>
                </a:lnTo>
                <a:lnTo>
                  <a:pt x="9144" y="6096"/>
                </a:lnTo>
                <a:lnTo>
                  <a:pt x="1304544" y="6096"/>
                </a:lnTo>
                <a:lnTo>
                  <a:pt x="1304544" y="0"/>
                </a:lnTo>
                <a:close/>
              </a:path>
              <a:path w="1304925" h="265429">
                <a:moveTo>
                  <a:pt x="9144" y="256032"/>
                </a:moveTo>
                <a:lnTo>
                  <a:pt x="3048" y="256032"/>
                </a:lnTo>
                <a:lnTo>
                  <a:pt x="9144" y="259080"/>
                </a:lnTo>
                <a:lnTo>
                  <a:pt x="9144" y="256032"/>
                </a:lnTo>
                <a:close/>
              </a:path>
              <a:path w="1304925" h="265429">
                <a:moveTo>
                  <a:pt x="1295400" y="256032"/>
                </a:moveTo>
                <a:lnTo>
                  <a:pt x="9144" y="256032"/>
                </a:lnTo>
                <a:lnTo>
                  <a:pt x="9144" y="259080"/>
                </a:lnTo>
                <a:lnTo>
                  <a:pt x="1295400" y="259080"/>
                </a:lnTo>
                <a:lnTo>
                  <a:pt x="1295400" y="256032"/>
                </a:lnTo>
                <a:close/>
              </a:path>
              <a:path w="1304925" h="265429">
                <a:moveTo>
                  <a:pt x="1295400" y="6096"/>
                </a:moveTo>
                <a:lnTo>
                  <a:pt x="1295400" y="259080"/>
                </a:lnTo>
                <a:lnTo>
                  <a:pt x="1298448" y="256032"/>
                </a:lnTo>
                <a:lnTo>
                  <a:pt x="1304544" y="256032"/>
                </a:lnTo>
                <a:lnTo>
                  <a:pt x="1304544" y="9144"/>
                </a:lnTo>
                <a:lnTo>
                  <a:pt x="1298448" y="9144"/>
                </a:lnTo>
                <a:lnTo>
                  <a:pt x="1295400" y="6096"/>
                </a:lnTo>
                <a:close/>
              </a:path>
              <a:path w="1304925" h="265429">
                <a:moveTo>
                  <a:pt x="1304544" y="256032"/>
                </a:moveTo>
                <a:lnTo>
                  <a:pt x="1298448" y="256032"/>
                </a:lnTo>
                <a:lnTo>
                  <a:pt x="1295400" y="259080"/>
                </a:lnTo>
                <a:lnTo>
                  <a:pt x="1304544" y="259080"/>
                </a:lnTo>
                <a:lnTo>
                  <a:pt x="1304544" y="256032"/>
                </a:lnTo>
                <a:close/>
              </a:path>
              <a:path w="1304925" h="265429">
                <a:moveTo>
                  <a:pt x="9144" y="6096"/>
                </a:moveTo>
                <a:lnTo>
                  <a:pt x="3048" y="9144"/>
                </a:lnTo>
                <a:lnTo>
                  <a:pt x="9144" y="9144"/>
                </a:lnTo>
                <a:lnTo>
                  <a:pt x="9144" y="6096"/>
                </a:lnTo>
                <a:close/>
              </a:path>
              <a:path w="1304925" h="265429">
                <a:moveTo>
                  <a:pt x="1295400" y="6096"/>
                </a:moveTo>
                <a:lnTo>
                  <a:pt x="9144" y="6096"/>
                </a:lnTo>
                <a:lnTo>
                  <a:pt x="9144" y="9144"/>
                </a:lnTo>
                <a:lnTo>
                  <a:pt x="1295400" y="9144"/>
                </a:lnTo>
                <a:lnTo>
                  <a:pt x="1295400" y="6096"/>
                </a:lnTo>
                <a:close/>
              </a:path>
              <a:path w="1304925" h="265429">
                <a:moveTo>
                  <a:pt x="1304544" y="6096"/>
                </a:moveTo>
                <a:lnTo>
                  <a:pt x="1295400" y="6096"/>
                </a:lnTo>
                <a:lnTo>
                  <a:pt x="1298448" y="9144"/>
                </a:lnTo>
                <a:lnTo>
                  <a:pt x="1304544" y="9144"/>
                </a:lnTo>
                <a:lnTo>
                  <a:pt x="1304544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769100" y="5089652"/>
            <a:ext cx="9715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Arial MT"/>
                <a:cs typeface="Arial MT"/>
              </a:rPr>
              <a:t>7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40739" y="5476747"/>
            <a:ext cx="917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Anybody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755139" y="5751067"/>
            <a:ext cx="1775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Design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module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Design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module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721352" y="5751576"/>
            <a:ext cx="771525" cy="262255"/>
            <a:chOff x="4721352" y="5751576"/>
            <a:chExt cx="771525" cy="262255"/>
          </a:xfrm>
        </p:grpSpPr>
        <p:sp>
          <p:nvSpPr>
            <p:cNvPr id="33" name="object 33"/>
            <p:cNvSpPr/>
            <p:nvPr/>
          </p:nvSpPr>
          <p:spPr>
            <a:xfrm>
              <a:off x="4724400" y="5754624"/>
              <a:ext cx="765175" cy="259079"/>
            </a:xfrm>
            <a:custGeom>
              <a:avLst/>
              <a:gdLst/>
              <a:ahLst/>
              <a:cxnLst/>
              <a:rect l="l" t="t" r="r" b="b"/>
              <a:pathLst>
                <a:path w="765175" h="259079">
                  <a:moveTo>
                    <a:pt x="765048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765048" y="259080"/>
                  </a:lnTo>
                  <a:lnTo>
                    <a:pt x="765048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721352" y="5751576"/>
              <a:ext cx="771525" cy="262255"/>
            </a:xfrm>
            <a:custGeom>
              <a:avLst/>
              <a:gdLst/>
              <a:ahLst/>
              <a:cxnLst/>
              <a:rect l="l" t="t" r="r" b="b"/>
              <a:pathLst>
                <a:path w="771525" h="262254">
                  <a:moveTo>
                    <a:pt x="771144" y="0"/>
                  </a:moveTo>
                  <a:lnTo>
                    <a:pt x="0" y="0"/>
                  </a:lnTo>
                  <a:lnTo>
                    <a:pt x="0" y="262128"/>
                  </a:lnTo>
                  <a:lnTo>
                    <a:pt x="771144" y="262128"/>
                  </a:lnTo>
                  <a:lnTo>
                    <a:pt x="771144" y="259080"/>
                  </a:lnTo>
                  <a:lnTo>
                    <a:pt x="9144" y="259080"/>
                  </a:lnTo>
                  <a:lnTo>
                    <a:pt x="3048" y="252984"/>
                  </a:lnTo>
                  <a:lnTo>
                    <a:pt x="9144" y="252984"/>
                  </a:lnTo>
                  <a:lnTo>
                    <a:pt x="9144" y="9143"/>
                  </a:lnTo>
                  <a:lnTo>
                    <a:pt x="3048" y="9143"/>
                  </a:lnTo>
                  <a:lnTo>
                    <a:pt x="9144" y="3048"/>
                  </a:lnTo>
                  <a:lnTo>
                    <a:pt x="771144" y="3048"/>
                  </a:lnTo>
                  <a:lnTo>
                    <a:pt x="771144" y="0"/>
                  </a:lnTo>
                  <a:close/>
                </a:path>
                <a:path w="771525" h="262254">
                  <a:moveTo>
                    <a:pt x="9144" y="252984"/>
                  </a:moveTo>
                  <a:lnTo>
                    <a:pt x="3048" y="252984"/>
                  </a:lnTo>
                  <a:lnTo>
                    <a:pt x="9144" y="259080"/>
                  </a:lnTo>
                  <a:lnTo>
                    <a:pt x="9144" y="252984"/>
                  </a:lnTo>
                  <a:close/>
                </a:path>
                <a:path w="771525" h="262254">
                  <a:moveTo>
                    <a:pt x="762000" y="252984"/>
                  </a:moveTo>
                  <a:lnTo>
                    <a:pt x="9144" y="252984"/>
                  </a:lnTo>
                  <a:lnTo>
                    <a:pt x="9144" y="259080"/>
                  </a:lnTo>
                  <a:lnTo>
                    <a:pt x="762000" y="259080"/>
                  </a:lnTo>
                  <a:lnTo>
                    <a:pt x="762000" y="252984"/>
                  </a:lnTo>
                  <a:close/>
                </a:path>
                <a:path w="771525" h="262254">
                  <a:moveTo>
                    <a:pt x="762000" y="3048"/>
                  </a:moveTo>
                  <a:lnTo>
                    <a:pt x="762000" y="259080"/>
                  </a:lnTo>
                  <a:lnTo>
                    <a:pt x="765048" y="252984"/>
                  </a:lnTo>
                  <a:lnTo>
                    <a:pt x="771144" y="252984"/>
                  </a:lnTo>
                  <a:lnTo>
                    <a:pt x="771144" y="9143"/>
                  </a:lnTo>
                  <a:lnTo>
                    <a:pt x="765048" y="9143"/>
                  </a:lnTo>
                  <a:lnTo>
                    <a:pt x="762000" y="3048"/>
                  </a:lnTo>
                  <a:close/>
                </a:path>
                <a:path w="771525" h="262254">
                  <a:moveTo>
                    <a:pt x="771144" y="252984"/>
                  </a:moveTo>
                  <a:lnTo>
                    <a:pt x="765048" y="252984"/>
                  </a:lnTo>
                  <a:lnTo>
                    <a:pt x="762000" y="259080"/>
                  </a:lnTo>
                  <a:lnTo>
                    <a:pt x="771144" y="259080"/>
                  </a:lnTo>
                  <a:lnTo>
                    <a:pt x="771144" y="252984"/>
                  </a:lnTo>
                  <a:close/>
                </a:path>
                <a:path w="771525" h="262254">
                  <a:moveTo>
                    <a:pt x="9144" y="3048"/>
                  </a:moveTo>
                  <a:lnTo>
                    <a:pt x="3048" y="9143"/>
                  </a:lnTo>
                  <a:lnTo>
                    <a:pt x="9144" y="9143"/>
                  </a:lnTo>
                  <a:lnTo>
                    <a:pt x="9144" y="3048"/>
                  </a:lnTo>
                  <a:close/>
                </a:path>
                <a:path w="771525" h="262254">
                  <a:moveTo>
                    <a:pt x="762000" y="3048"/>
                  </a:moveTo>
                  <a:lnTo>
                    <a:pt x="9144" y="3048"/>
                  </a:lnTo>
                  <a:lnTo>
                    <a:pt x="9144" y="9143"/>
                  </a:lnTo>
                  <a:lnTo>
                    <a:pt x="762000" y="9143"/>
                  </a:lnTo>
                  <a:lnTo>
                    <a:pt x="762000" y="3048"/>
                  </a:lnTo>
                  <a:close/>
                </a:path>
                <a:path w="771525" h="262254">
                  <a:moveTo>
                    <a:pt x="771144" y="3048"/>
                  </a:moveTo>
                  <a:lnTo>
                    <a:pt x="762000" y="3048"/>
                  </a:lnTo>
                  <a:lnTo>
                    <a:pt x="765048" y="9143"/>
                  </a:lnTo>
                  <a:lnTo>
                    <a:pt x="771144" y="9143"/>
                  </a:lnTo>
                  <a:lnTo>
                    <a:pt x="771144" y="3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4724400" y="5754623"/>
            <a:ext cx="765175" cy="25907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91770">
              <a:lnSpc>
                <a:spcPct val="100000"/>
              </a:lnSpc>
              <a:spcBef>
                <a:spcPts val="340"/>
              </a:spcBef>
            </a:pPr>
            <a:r>
              <a:rPr sz="1000" dirty="0">
                <a:latin typeface="Arial MT"/>
                <a:cs typeface="Arial MT"/>
              </a:rPr>
              <a:t>6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460721" y="1910808"/>
            <a:ext cx="306705" cy="7175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sz="2000" b="1" dirty="0">
                <a:latin typeface="Times New Roman"/>
                <a:cs typeface="Times New Roman"/>
              </a:rPr>
              <a:t>Today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016752" y="6031991"/>
            <a:ext cx="1304925" cy="262255"/>
          </a:xfrm>
          <a:custGeom>
            <a:avLst/>
            <a:gdLst/>
            <a:ahLst/>
            <a:cxnLst/>
            <a:rect l="l" t="t" r="r" b="b"/>
            <a:pathLst>
              <a:path w="1304925" h="262254">
                <a:moveTo>
                  <a:pt x="1304544" y="0"/>
                </a:moveTo>
                <a:lnTo>
                  <a:pt x="0" y="0"/>
                </a:lnTo>
                <a:lnTo>
                  <a:pt x="0" y="262127"/>
                </a:lnTo>
                <a:lnTo>
                  <a:pt x="1304544" y="262127"/>
                </a:lnTo>
                <a:lnTo>
                  <a:pt x="1304544" y="256031"/>
                </a:lnTo>
                <a:lnTo>
                  <a:pt x="9144" y="256031"/>
                </a:lnTo>
                <a:lnTo>
                  <a:pt x="3048" y="252983"/>
                </a:lnTo>
                <a:lnTo>
                  <a:pt x="9144" y="252983"/>
                </a:lnTo>
                <a:lnTo>
                  <a:pt x="9144" y="9143"/>
                </a:lnTo>
                <a:lnTo>
                  <a:pt x="3048" y="9143"/>
                </a:lnTo>
                <a:lnTo>
                  <a:pt x="9144" y="3047"/>
                </a:lnTo>
                <a:lnTo>
                  <a:pt x="1304544" y="3047"/>
                </a:lnTo>
                <a:lnTo>
                  <a:pt x="1304544" y="0"/>
                </a:lnTo>
                <a:close/>
              </a:path>
              <a:path w="1304925" h="262254">
                <a:moveTo>
                  <a:pt x="9144" y="252983"/>
                </a:moveTo>
                <a:lnTo>
                  <a:pt x="3048" y="252983"/>
                </a:lnTo>
                <a:lnTo>
                  <a:pt x="9144" y="256031"/>
                </a:lnTo>
                <a:lnTo>
                  <a:pt x="9144" y="252983"/>
                </a:lnTo>
                <a:close/>
              </a:path>
              <a:path w="1304925" h="262254">
                <a:moveTo>
                  <a:pt x="1295400" y="252983"/>
                </a:moveTo>
                <a:lnTo>
                  <a:pt x="9144" y="252983"/>
                </a:lnTo>
                <a:lnTo>
                  <a:pt x="9144" y="256031"/>
                </a:lnTo>
                <a:lnTo>
                  <a:pt x="1295400" y="256031"/>
                </a:lnTo>
                <a:lnTo>
                  <a:pt x="1295400" y="252983"/>
                </a:lnTo>
                <a:close/>
              </a:path>
              <a:path w="1304925" h="262254">
                <a:moveTo>
                  <a:pt x="1295400" y="3047"/>
                </a:moveTo>
                <a:lnTo>
                  <a:pt x="1295400" y="256031"/>
                </a:lnTo>
                <a:lnTo>
                  <a:pt x="1298448" y="252983"/>
                </a:lnTo>
                <a:lnTo>
                  <a:pt x="1304544" y="252983"/>
                </a:lnTo>
                <a:lnTo>
                  <a:pt x="1304544" y="9143"/>
                </a:lnTo>
                <a:lnTo>
                  <a:pt x="1298448" y="9143"/>
                </a:lnTo>
                <a:lnTo>
                  <a:pt x="1295400" y="3047"/>
                </a:lnTo>
                <a:close/>
              </a:path>
              <a:path w="1304925" h="262254">
                <a:moveTo>
                  <a:pt x="1304544" y="252983"/>
                </a:moveTo>
                <a:lnTo>
                  <a:pt x="1298448" y="252983"/>
                </a:lnTo>
                <a:lnTo>
                  <a:pt x="1295400" y="256031"/>
                </a:lnTo>
                <a:lnTo>
                  <a:pt x="1304544" y="256031"/>
                </a:lnTo>
                <a:lnTo>
                  <a:pt x="1304544" y="252983"/>
                </a:lnTo>
                <a:close/>
              </a:path>
              <a:path w="1304925" h="262254">
                <a:moveTo>
                  <a:pt x="9144" y="3047"/>
                </a:moveTo>
                <a:lnTo>
                  <a:pt x="3048" y="9143"/>
                </a:lnTo>
                <a:lnTo>
                  <a:pt x="9144" y="9143"/>
                </a:lnTo>
                <a:lnTo>
                  <a:pt x="9144" y="3047"/>
                </a:lnTo>
                <a:close/>
              </a:path>
              <a:path w="1304925" h="262254">
                <a:moveTo>
                  <a:pt x="1295400" y="3047"/>
                </a:moveTo>
                <a:lnTo>
                  <a:pt x="9144" y="3047"/>
                </a:lnTo>
                <a:lnTo>
                  <a:pt x="9144" y="9143"/>
                </a:lnTo>
                <a:lnTo>
                  <a:pt x="1295400" y="9143"/>
                </a:lnTo>
                <a:lnTo>
                  <a:pt x="1295400" y="3047"/>
                </a:lnTo>
                <a:close/>
              </a:path>
              <a:path w="1304925" h="262254">
                <a:moveTo>
                  <a:pt x="1304544" y="3047"/>
                </a:moveTo>
                <a:lnTo>
                  <a:pt x="1295400" y="3047"/>
                </a:lnTo>
                <a:lnTo>
                  <a:pt x="1298448" y="9143"/>
                </a:lnTo>
                <a:lnTo>
                  <a:pt x="1304544" y="9143"/>
                </a:lnTo>
                <a:lnTo>
                  <a:pt x="1304544" y="3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199123" y="6065011"/>
            <a:ext cx="9715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Arial MT"/>
                <a:cs typeface="Arial MT"/>
              </a:rPr>
              <a:t>8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480303" y="2249423"/>
            <a:ext cx="1231900" cy="4648200"/>
            <a:chOff x="5480303" y="2249423"/>
            <a:chExt cx="1231900" cy="4648200"/>
          </a:xfrm>
        </p:grpSpPr>
        <p:sp>
          <p:nvSpPr>
            <p:cNvPr id="40" name="object 40"/>
            <p:cNvSpPr/>
            <p:nvPr/>
          </p:nvSpPr>
          <p:spPr>
            <a:xfrm>
              <a:off x="5483352" y="3313175"/>
              <a:ext cx="1228725" cy="2700655"/>
            </a:xfrm>
            <a:custGeom>
              <a:avLst/>
              <a:gdLst/>
              <a:ahLst/>
              <a:cxnLst/>
              <a:rect l="l" t="t" r="r" b="b"/>
              <a:pathLst>
                <a:path w="1228725" h="2700654">
                  <a:moveTo>
                    <a:pt x="542544" y="2438400"/>
                  </a:moveTo>
                  <a:lnTo>
                    <a:pt x="533400" y="2438400"/>
                  </a:lnTo>
                  <a:lnTo>
                    <a:pt x="533400" y="2447544"/>
                  </a:lnTo>
                  <a:lnTo>
                    <a:pt x="533400" y="2691384"/>
                  </a:lnTo>
                  <a:lnTo>
                    <a:pt x="9144" y="2691384"/>
                  </a:lnTo>
                  <a:lnTo>
                    <a:pt x="9144" y="2447544"/>
                  </a:lnTo>
                  <a:lnTo>
                    <a:pt x="533400" y="2447544"/>
                  </a:lnTo>
                  <a:lnTo>
                    <a:pt x="533400" y="2438400"/>
                  </a:lnTo>
                  <a:lnTo>
                    <a:pt x="0" y="2438400"/>
                  </a:lnTo>
                  <a:lnTo>
                    <a:pt x="0" y="2700528"/>
                  </a:lnTo>
                  <a:lnTo>
                    <a:pt x="542544" y="2700528"/>
                  </a:lnTo>
                  <a:lnTo>
                    <a:pt x="542544" y="2697480"/>
                  </a:lnTo>
                  <a:lnTo>
                    <a:pt x="542544" y="2691384"/>
                  </a:lnTo>
                  <a:lnTo>
                    <a:pt x="542544" y="2447544"/>
                  </a:lnTo>
                  <a:lnTo>
                    <a:pt x="542544" y="2441448"/>
                  </a:lnTo>
                  <a:lnTo>
                    <a:pt x="542544" y="2438400"/>
                  </a:lnTo>
                  <a:close/>
                </a:path>
                <a:path w="1228725" h="2700654">
                  <a:moveTo>
                    <a:pt x="1228344" y="0"/>
                  </a:moveTo>
                  <a:lnTo>
                    <a:pt x="1219200" y="0"/>
                  </a:lnTo>
                  <a:lnTo>
                    <a:pt x="1219200" y="9144"/>
                  </a:lnTo>
                  <a:lnTo>
                    <a:pt x="1219200" y="252984"/>
                  </a:lnTo>
                  <a:lnTo>
                    <a:pt x="847344" y="252984"/>
                  </a:lnTo>
                  <a:lnTo>
                    <a:pt x="847344" y="9144"/>
                  </a:lnTo>
                  <a:lnTo>
                    <a:pt x="1219200" y="9144"/>
                  </a:lnTo>
                  <a:lnTo>
                    <a:pt x="1219200" y="0"/>
                  </a:lnTo>
                  <a:lnTo>
                    <a:pt x="838200" y="0"/>
                  </a:lnTo>
                  <a:lnTo>
                    <a:pt x="838200" y="262128"/>
                  </a:lnTo>
                  <a:lnTo>
                    <a:pt x="1228344" y="262128"/>
                  </a:lnTo>
                  <a:lnTo>
                    <a:pt x="1228344" y="259080"/>
                  </a:lnTo>
                  <a:lnTo>
                    <a:pt x="1228344" y="252984"/>
                  </a:lnTo>
                  <a:lnTo>
                    <a:pt x="1228344" y="9144"/>
                  </a:lnTo>
                  <a:lnTo>
                    <a:pt x="1228344" y="3048"/>
                  </a:lnTo>
                  <a:lnTo>
                    <a:pt x="12283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480303" y="2249423"/>
              <a:ext cx="853440" cy="4648200"/>
            </a:xfrm>
            <a:custGeom>
              <a:avLst/>
              <a:gdLst/>
              <a:ahLst/>
              <a:cxnLst/>
              <a:rect l="l" t="t" r="r" b="b"/>
              <a:pathLst>
                <a:path w="853439" h="4648200">
                  <a:moveTo>
                    <a:pt x="304800" y="4572000"/>
                  </a:moveTo>
                  <a:lnTo>
                    <a:pt x="274320" y="4572000"/>
                  </a:lnTo>
                  <a:lnTo>
                    <a:pt x="310896" y="4648200"/>
                  </a:lnTo>
                  <a:lnTo>
                    <a:pt x="342595" y="4587240"/>
                  </a:lnTo>
                  <a:lnTo>
                    <a:pt x="304800" y="4587240"/>
                  </a:lnTo>
                  <a:lnTo>
                    <a:pt x="304800" y="4572000"/>
                  </a:lnTo>
                  <a:close/>
                </a:path>
                <a:path w="853439" h="4648200">
                  <a:moveTo>
                    <a:pt x="304800" y="3966209"/>
                  </a:moveTo>
                  <a:lnTo>
                    <a:pt x="304800" y="4587240"/>
                  </a:lnTo>
                  <a:lnTo>
                    <a:pt x="320040" y="4587240"/>
                  </a:lnTo>
                  <a:lnTo>
                    <a:pt x="320040" y="3968496"/>
                  </a:lnTo>
                  <a:lnTo>
                    <a:pt x="307848" y="3968496"/>
                  </a:lnTo>
                  <a:lnTo>
                    <a:pt x="304800" y="3966209"/>
                  </a:lnTo>
                  <a:close/>
                </a:path>
                <a:path w="853439" h="4648200">
                  <a:moveTo>
                    <a:pt x="350520" y="4572000"/>
                  </a:moveTo>
                  <a:lnTo>
                    <a:pt x="320040" y="4572000"/>
                  </a:lnTo>
                  <a:lnTo>
                    <a:pt x="320040" y="4587240"/>
                  </a:lnTo>
                  <a:lnTo>
                    <a:pt x="342595" y="4587240"/>
                  </a:lnTo>
                  <a:lnTo>
                    <a:pt x="350520" y="4572000"/>
                  </a:lnTo>
                  <a:close/>
                </a:path>
                <a:path w="853439" h="4648200">
                  <a:moveTo>
                    <a:pt x="304800" y="3962400"/>
                  </a:moveTo>
                  <a:lnTo>
                    <a:pt x="304800" y="3966209"/>
                  </a:lnTo>
                  <a:lnTo>
                    <a:pt x="307848" y="3968496"/>
                  </a:lnTo>
                  <a:lnTo>
                    <a:pt x="304800" y="3962400"/>
                  </a:lnTo>
                  <a:close/>
                </a:path>
                <a:path w="853439" h="4648200">
                  <a:moveTo>
                    <a:pt x="320040" y="3962400"/>
                  </a:moveTo>
                  <a:lnTo>
                    <a:pt x="304800" y="3962400"/>
                  </a:lnTo>
                  <a:lnTo>
                    <a:pt x="307848" y="3968496"/>
                  </a:lnTo>
                  <a:lnTo>
                    <a:pt x="320040" y="3968496"/>
                  </a:lnTo>
                  <a:lnTo>
                    <a:pt x="320040" y="3962400"/>
                  </a:lnTo>
                  <a:close/>
                </a:path>
                <a:path w="853439" h="4648200">
                  <a:moveTo>
                    <a:pt x="15240" y="3505200"/>
                  </a:moveTo>
                  <a:lnTo>
                    <a:pt x="0" y="3505200"/>
                  </a:lnTo>
                  <a:lnTo>
                    <a:pt x="0" y="3736848"/>
                  </a:lnTo>
                  <a:lnTo>
                    <a:pt x="3048" y="3739896"/>
                  </a:lnTo>
                  <a:lnTo>
                    <a:pt x="304800" y="3966209"/>
                  </a:lnTo>
                  <a:lnTo>
                    <a:pt x="304800" y="3962400"/>
                  </a:lnTo>
                  <a:lnTo>
                    <a:pt x="320040" y="3962400"/>
                  </a:lnTo>
                  <a:lnTo>
                    <a:pt x="316992" y="3959352"/>
                  </a:lnTo>
                  <a:lnTo>
                    <a:pt x="16256" y="3733800"/>
                  </a:lnTo>
                  <a:lnTo>
                    <a:pt x="15240" y="3733800"/>
                  </a:lnTo>
                  <a:lnTo>
                    <a:pt x="12192" y="3730752"/>
                  </a:lnTo>
                  <a:lnTo>
                    <a:pt x="15240" y="3730752"/>
                  </a:lnTo>
                  <a:lnTo>
                    <a:pt x="15240" y="3511296"/>
                  </a:lnTo>
                  <a:lnTo>
                    <a:pt x="12192" y="3511296"/>
                  </a:lnTo>
                  <a:lnTo>
                    <a:pt x="15240" y="3505200"/>
                  </a:lnTo>
                  <a:close/>
                </a:path>
                <a:path w="853439" h="4648200">
                  <a:moveTo>
                    <a:pt x="12192" y="3730752"/>
                  </a:moveTo>
                  <a:lnTo>
                    <a:pt x="15240" y="3733800"/>
                  </a:lnTo>
                  <a:lnTo>
                    <a:pt x="15240" y="3733038"/>
                  </a:lnTo>
                  <a:lnTo>
                    <a:pt x="12192" y="3730752"/>
                  </a:lnTo>
                  <a:close/>
                </a:path>
                <a:path w="853439" h="4648200">
                  <a:moveTo>
                    <a:pt x="15240" y="3733038"/>
                  </a:moveTo>
                  <a:lnTo>
                    <a:pt x="15240" y="3733800"/>
                  </a:lnTo>
                  <a:lnTo>
                    <a:pt x="16256" y="3733800"/>
                  </a:lnTo>
                  <a:lnTo>
                    <a:pt x="15240" y="3733038"/>
                  </a:lnTo>
                  <a:close/>
                </a:path>
                <a:path w="853439" h="4648200">
                  <a:moveTo>
                    <a:pt x="15240" y="3730752"/>
                  </a:moveTo>
                  <a:lnTo>
                    <a:pt x="12192" y="3730752"/>
                  </a:lnTo>
                  <a:lnTo>
                    <a:pt x="15240" y="3733038"/>
                  </a:lnTo>
                  <a:lnTo>
                    <a:pt x="15240" y="3730752"/>
                  </a:lnTo>
                  <a:close/>
                </a:path>
                <a:path w="853439" h="4648200">
                  <a:moveTo>
                    <a:pt x="15240" y="3505200"/>
                  </a:moveTo>
                  <a:lnTo>
                    <a:pt x="12192" y="3511296"/>
                  </a:lnTo>
                  <a:lnTo>
                    <a:pt x="15240" y="3507485"/>
                  </a:lnTo>
                  <a:lnTo>
                    <a:pt x="15240" y="3505200"/>
                  </a:lnTo>
                  <a:close/>
                </a:path>
                <a:path w="853439" h="4648200">
                  <a:moveTo>
                    <a:pt x="15240" y="3507485"/>
                  </a:moveTo>
                  <a:lnTo>
                    <a:pt x="12192" y="3511296"/>
                  </a:lnTo>
                  <a:lnTo>
                    <a:pt x="15240" y="3511296"/>
                  </a:lnTo>
                  <a:lnTo>
                    <a:pt x="15240" y="3507485"/>
                  </a:lnTo>
                  <a:close/>
                </a:path>
                <a:path w="853439" h="4648200">
                  <a:moveTo>
                    <a:pt x="624840" y="2740152"/>
                  </a:moveTo>
                  <a:lnTo>
                    <a:pt x="612648" y="2740152"/>
                  </a:lnTo>
                  <a:lnTo>
                    <a:pt x="3048" y="3502152"/>
                  </a:lnTo>
                  <a:lnTo>
                    <a:pt x="3048" y="3505200"/>
                  </a:lnTo>
                  <a:lnTo>
                    <a:pt x="15240" y="3505200"/>
                  </a:lnTo>
                  <a:lnTo>
                    <a:pt x="15240" y="3507485"/>
                  </a:lnTo>
                  <a:lnTo>
                    <a:pt x="621792" y="2749296"/>
                  </a:lnTo>
                  <a:lnTo>
                    <a:pt x="621792" y="2746248"/>
                  </a:lnTo>
                  <a:lnTo>
                    <a:pt x="624840" y="2746248"/>
                  </a:lnTo>
                  <a:lnTo>
                    <a:pt x="624840" y="2740152"/>
                  </a:lnTo>
                  <a:close/>
                </a:path>
                <a:path w="853439" h="4648200">
                  <a:moveTo>
                    <a:pt x="838200" y="1070718"/>
                  </a:moveTo>
                  <a:lnTo>
                    <a:pt x="838200" y="1371600"/>
                  </a:lnTo>
                  <a:lnTo>
                    <a:pt x="609600" y="2514600"/>
                  </a:lnTo>
                  <a:lnTo>
                    <a:pt x="609600" y="2743200"/>
                  </a:lnTo>
                  <a:lnTo>
                    <a:pt x="612648" y="2740152"/>
                  </a:lnTo>
                  <a:lnTo>
                    <a:pt x="624840" y="2740152"/>
                  </a:lnTo>
                  <a:lnTo>
                    <a:pt x="624840" y="2514600"/>
                  </a:lnTo>
                  <a:lnTo>
                    <a:pt x="625449" y="2514600"/>
                  </a:lnTo>
                  <a:lnTo>
                    <a:pt x="853440" y="1374648"/>
                  </a:lnTo>
                  <a:lnTo>
                    <a:pt x="853440" y="1072896"/>
                  </a:lnTo>
                  <a:lnTo>
                    <a:pt x="841248" y="1072896"/>
                  </a:lnTo>
                  <a:lnTo>
                    <a:pt x="838200" y="1070718"/>
                  </a:lnTo>
                  <a:close/>
                </a:path>
                <a:path w="853439" h="4648200">
                  <a:moveTo>
                    <a:pt x="625449" y="2514600"/>
                  </a:moveTo>
                  <a:lnTo>
                    <a:pt x="624840" y="2514600"/>
                  </a:lnTo>
                  <a:lnTo>
                    <a:pt x="624840" y="2517648"/>
                  </a:lnTo>
                  <a:lnTo>
                    <a:pt x="625449" y="2514600"/>
                  </a:lnTo>
                  <a:close/>
                </a:path>
                <a:path w="853439" h="4648200">
                  <a:moveTo>
                    <a:pt x="838200" y="1066800"/>
                  </a:moveTo>
                  <a:lnTo>
                    <a:pt x="838200" y="1070718"/>
                  </a:lnTo>
                  <a:lnTo>
                    <a:pt x="841248" y="1072896"/>
                  </a:lnTo>
                  <a:lnTo>
                    <a:pt x="838200" y="1066800"/>
                  </a:lnTo>
                  <a:close/>
                </a:path>
                <a:path w="853439" h="4648200">
                  <a:moveTo>
                    <a:pt x="853440" y="1066800"/>
                  </a:moveTo>
                  <a:lnTo>
                    <a:pt x="838200" y="1066800"/>
                  </a:lnTo>
                  <a:lnTo>
                    <a:pt x="841248" y="1072896"/>
                  </a:lnTo>
                  <a:lnTo>
                    <a:pt x="853440" y="1072896"/>
                  </a:lnTo>
                  <a:lnTo>
                    <a:pt x="853440" y="1066800"/>
                  </a:lnTo>
                  <a:close/>
                </a:path>
                <a:path w="853439" h="4648200">
                  <a:moveTo>
                    <a:pt x="320040" y="64008"/>
                  </a:moveTo>
                  <a:lnTo>
                    <a:pt x="304800" y="64008"/>
                  </a:lnTo>
                  <a:lnTo>
                    <a:pt x="304800" y="688848"/>
                  </a:lnTo>
                  <a:lnTo>
                    <a:pt x="307848" y="691896"/>
                  </a:lnTo>
                  <a:lnTo>
                    <a:pt x="838200" y="1070718"/>
                  </a:lnTo>
                  <a:lnTo>
                    <a:pt x="838200" y="1066800"/>
                  </a:lnTo>
                  <a:lnTo>
                    <a:pt x="853440" y="1066800"/>
                  </a:lnTo>
                  <a:lnTo>
                    <a:pt x="850392" y="1063752"/>
                  </a:lnTo>
                  <a:lnTo>
                    <a:pt x="321259" y="685800"/>
                  </a:lnTo>
                  <a:lnTo>
                    <a:pt x="320040" y="685800"/>
                  </a:lnTo>
                  <a:lnTo>
                    <a:pt x="316992" y="682751"/>
                  </a:lnTo>
                  <a:lnTo>
                    <a:pt x="320040" y="682751"/>
                  </a:lnTo>
                  <a:lnTo>
                    <a:pt x="320040" y="64008"/>
                  </a:lnTo>
                  <a:close/>
                </a:path>
                <a:path w="853439" h="4648200">
                  <a:moveTo>
                    <a:pt x="316992" y="682751"/>
                  </a:moveTo>
                  <a:lnTo>
                    <a:pt x="320040" y="685800"/>
                  </a:lnTo>
                  <a:lnTo>
                    <a:pt x="320040" y="684929"/>
                  </a:lnTo>
                  <a:lnTo>
                    <a:pt x="316992" y="682751"/>
                  </a:lnTo>
                  <a:close/>
                </a:path>
                <a:path w="853439" h="4648200">
                  <a:moveTo>
                    <a:pt x="320040" y="684929"/>
                  </a:moveTo>
                  <a:lnTo>
                    <a:pt x="320040" y="685800"/>
                  </a:lnTo>
                  <a:lnTo>
                    <a:pt x="321259" y="685800"/>
                  </a:lnTo>
                  <a:lnTo>
                    <a:pt x="320040" y="684929"/>
                  </a:lnTo>
                  <a:close/>
                </a:path>
                <a:path w="853439" h="4648200">
                  <a:moveTo>
                    <a:pt x="320040" y="682751"/>
                  </a:moveTo>
                  <a:lnTo>
                    <a:pt x="316992" y="682751"/>
                  </a:lnTo>
                  <a:lnTo>
                    <a:pt x="320040" y="684929"/>
                  </a:lnTo>
                  <a:lnTo>
                    <a:pt x="320040" y="682751"/>
                  </a:lnTo>
                  <a:close/>
                </a:path>
                <a:path w="853439" h="4648200">
                  <a:moveTo>
                    <a:pt x="310896" y="0"/>
                  </a:moveTo>
                  <a:lnTo>
                    <a:pt x="274320" y="76200"/>
                  </a:lnTo>
                  <a:lnTo>
                    <a:pt x="304800" y="76200"/>
                  </a:lnTo>
                  <a:lnTo>
                    <a:pt x="304800" y="64008"/>
                  </a:lnTo>
                  <a:lnTo>
                    <a:pt x="344180" y="64008"/>
                  </a:lnTo>
                  <a:lnTo>
                    <a:pt x="310896" y="0"/>
                  </a:lnTo>
                  <a:close/>
                </a:path>
                <a:path w="853439" h="4648200">
                  <a:moveTo>
                    <a:pt x="344180" y="64008"/>
                  </a:moveTo>
                  <a:lnTo>
                    <a:pt x="320040" y="64008"/>
                  </a:lnTo>
                  <a:lnTo>
                    <a:pt x="320040" y="76200"/>
                  </a:lnTo>
                  <a:lnTo>
                    <a:pt x="350520" y="76200"/>
                  </a:lnTo>
                  <a:lnTo>
                    <a:pt x="344180" y="64008"/>
                  </a:lnTo>
                  <a:close/>
                </a:path>
              </a:pathLst>
            </a:custGeom>
            <a:solidFill>
              <a:srgbClr val="FF3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66</a:t>
            </a:fld>
            <a:endParaRPr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7732" y="569467"/>
            <a:ext cx="196786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i="1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600" i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22340" y="587755"/>
            <a:ext cx="20135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Project</a:t>
            </a:r>
            <a:r>
              <a:rPr sz="1600" b="1" i="1" spc="-25" dirty="0">
                <a:solidFill>
                  <a:srgbClr val="656599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Management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981200"/>
            <a:ext cx="8232648" cy="7924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31083" y="1081532"/>
            <a:ext cx="4547870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0" spc="-5" dirty="0">
                <a:solidFill>
                  <a:srgbClr val="3232FF"/>
                </a:solidFill>
                <a:latin typeface="Arial MT"/>
                <a:cs typeface="Arial MT"/>
              </a:rPr>
              <a:t>Categories</a:t>
            </a:r>
            <a:r>
              <a:rPr sz="3500" b="0" spc="-30" dirty="0">
                <a:solidFill>
                  <a:srgbClr val="3232FF"/>
                </a:solidFill>
                <a:latin typeface="Arial MT"/>
                <a:cs typeface="Arial MT"/>
              </a:rPr>
              <a:t> </a:t>
            </a:r>
            <a:r>
              <a:rPr sz="3500" b="0" spc="-5" dirty="0">
                <a:solidFill>
                  <a:srgbClr val="3232FF"/>
                </a:solidFill>
                <a:latin typeface="Arial MT"/>
                <a:cs typeface="Arial MT"/>
              </a:rPr>
              <a:t>of</a:t>
            </a:r>
            <a:r>
              <a:rPr sz="3500" b="0" spc="-30" dirty="0">
                <a:solidFill>
                  <a:srgbClr val="3232FF"/>
                </a:solidFill>
                <a:latin typeface="Arial MT"/>
                <a:cs typeface="Arial MT"/>
              </a:rPr>
              <a:t> </a:t>
            </a:r>
            <a:r>
              <a:rPr sz="3500" b="0" spc="-5" dirty="0">
                <a:solidFill>
                  <a:srgbClr val="3232FF"/>
                </a:solidFill>
                <a:latin typeface="Arial MT"/>
                <a:cs typeface="Arial MT"/>
              </a:rPr>
              <a:t>reporting</a:t>
            </a:r>
            <a:endParaRPr sz="3500">
              <a:latin typeface="Arial MT"/>
              <a:cs typeface="Arial MT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08303" y="1575816"/>
          <a:ext cx="8458199" cy="4474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7050"/>
                <a:gridCol w="2545079"/>
                <a:gridCol w="4116070"/>
              </a:tblGrid>
              <a:tr h="39623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spc="-10" dirty="0">
                          <a:solidFill>
                            <a:srgbClr val="9999CC"/>
                          </a:solidFill>
                          <a:latin typeface="Arial"/>
                          <a:cs typeface="Arial"/>
                        </a:rPr>
                        <a:t>Report</a:t>
                      </a:r>
                      <a:r>
                        <a:rPr sz="2000" b="1" spc="-45" dirty="0">
                          <a:solidFill>
                            <a:srgbClr val="9999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9999CC"/>
                          </a:solidFill>
                          <a:latin typeface="Arial"/>
                          <a:cs typeface="Arial"/>
                        </a:rPr>
                        <a:t>type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spc="-10" dirty="0">
                          <a:solidFill>
                            <a:srgbClr val="9999CC"/>
                          </a:solidFill>
                          <a:latin typeface="Arial"/>
                          <a:cs typeface="Arial"/>
                        </a:rPr>
                        <a:t>Examples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spc="-10" dirty="0">
                          <a:solidFill>
                            <a:srgbClr val="9999CC"/>
                          </a:solidFill>
                          <a:latin typeface="Arial"/>
                          <a:cs typeface="Arial"/>
                        </a:rPr>
                        <a:t>Comments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05840">
                <a:tc>
                  <a:txBody>
                    <a:bodyPr/>
                    <a:lstStyle/>
                    <a:p>
                      <a:pPr marL="434340" marR="440055" indent="-3448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Oral</a:t>
                      </a:r>
                      <a:r>
                        <a:rPr sz="2000" spc="-11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" dirty="0">
                          <a:solidFill>
                            <a:srgbClr val="FF3200"/>
                          </a:solidFill>
                          <a:latin typeface="Arial MT"/>
                          <a:cs typeface="Arial MT"/>
                        </a:rPr>
                        <a:t>formal </a:t>
                      </a:r>
                      <a:r>
                        <a:rPr sz="2000" spc="-540" dirty="0">
                          <a:solidFill>
                            <a:srgbClr val="FF32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regular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5609" marR="366395" indent="-3448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Weekly</a:t>
                      </a:r>
                      <a:r>
                        <a:rPr sz="2000" spc="-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20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5" dirty="0">
                          <a:latin typeface="Arial MT"/>
                          <a:cs typeface="Arial MT"/>
                        </a:rPr>
                        <a:t>monthly </a:t>
                      </a:r>
                      <a:r>
                        <a:rPr sz="2000" spc="-5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5" dirty="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progress </a:t>
                      </a:r>
                      <a:r>
                        <a:rPr sz="2000" dirty="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5" dirty="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meetings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5609" marR="247015" indent="-3448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spc="5" dirty="0">
                          <a:latin typeface="Arial MT"/>
                          <a:cs typeface="Arial MT"/>
                        </a:rPr>
                        <a:t>While 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reports </a:t>
                      </a:r>
                      <a:r>
                        <a:rPr sz="2000" spc="5" dirty="0">
                          <a:latin typeface="Arial MT"/>
                          <a:cs typeface="Arial MT"/>
                        </a:rPr>
                        <a:t>may </a:t>
                      </a:r>
                      <a:r>
                        <a:rPr sz="2000" spc="-5" dirty="0">
                          <a:latin typeface="Arial MT"/>
                          <a:cs typeface="Arial MT"/>
                        </a:rPr>
                        <a:t>be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oral formal </a:t>
                      </a:r>
                      <a:r>
                        <a:rPr sz="2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5" dirty="0">
                          <a:solidFill>
                            <a:srgbClr val="9999CC"/>
                          </a:solidFill>
                          <a:latin typeface="Arial MT"/>
                          <a:cs typeface="Arial MT"/>
                        </a:rPr>
                        <a:t>written</a:t>
                      </a:r>
                      <a:r>
                        <a:rPr sz="2000" spc="-20" dirty="0">
                          <a:solidFill>
                            <a:srgbClr val="9999C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5" dirty="0">
                          <a:solidFill>
                            <a:srgbClr val="9999CC"/>
                          </a:solidFill>
                          <a:latin typeface="Arial MT"/>
                          <a:cs typeface="Arial MT"/>
                        </a:rPr>
                        <a:t>minutes</a:t>
                      </a:r>
                      <a:r>
                        <a:rPr sz="2000" spc="-15" dirty="0">
                          <a:solidFill>
                            <a:srgbClr val="9999C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5" dirty="0">
                          <a:solidFill>
                            <a:srgbClr val="9999CC"/>
                          </a:solidFill>
                          <a:latin typeface="Arial MT"/>
                          <a:cs typeface="Arial MT"/>
                        </a:rPr>
                        <a:t>should</a:t>
                      </a:r>
                      <a:r>
                        <a:rPr sz="2000" spc="-20" dirty="0">
                          <a:solidFill>
                            <a:srgbClr val="9999C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5" dirty="0">
                          <a:solidFill>
                            <a:srgbClr val="9999CC"/>
                          </a:solidFill>
                          <a:latin typeface="Arial MT"/>
                          <a:cs typeface="Arial MT"/>
                        </a:rPr>
                        <a:t>be</a:t>
                      </a:r>
                      <a:r>
                        <a:rPr sz="2000" spc="-15" dirty="0">
                          <a:solidFill>
                            <a:srgbClr val="9999C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5" dirty="0">
                          <a:solidFill>
                            <a:srgbClr val="9999CC"/>
                          </a:solidFill>
                          <a:latin typeface="Arial MT"/>
                          <a:cs typeface="Arial MT"/>
                        </a:rPr>
                        <a:t>kept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01039">
                <a:tc>
                  <a:txBody>
                    <a:bodyPr/>
                    <a:lstStyle/>
                    <a:p>
                      <a:pPr marL="434340" marR="440055" indent="-3448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Oral</a:t>
                      </a:r>
                      <a:r>
                        <a:rPr sz="2000" spc="-11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" dirty="0">
                          <a:solidFill>
                            <a:srgbClr val="FF3200"/>
                          </a:solidFill>
                          <a:latin typeface="Arial MT"/>
                          <a:cs typeface="Arial MT"/>
                        </a:rPr>
                        <a:t>formal </a:t>
                      </a:r>
                      <a:r>
                        <a:rPr sz="2000" spc="-540" dirty="0">
                          <a:solidFill>
                            <a:srgbClr val="FF32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ad-hoc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5609" marR="202565" indent="-3448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spc="-5" dirty="0">
                          <a:solidFill>
                            <a:srgbClr val="9999CC"/>
                          </a:solidFill>
                          <a:latin typeface="Arial MT"/>
                          <a:cs typeface="Arial MT"/>
                        </a:rPr>
                        <a:t>End-of-stage</a:t>
                      </a:r>
                      <a:r>
                        <a:rPr sz="2000" spc="-110" dirty="0">
                          <a:solidFill>
                            <a:srgbClr val="9999C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5" dirty="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review </a:t>
                      </a:r>
                      <a:r>
                        <a:rPr sz="2000" spc="-540" dirty="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5" dirty="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meetings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5609" marR="200660" indent="-3448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spc="5" dirty="0">
                          <a:latin typeface="Arial MT"/>
                          <a:cs typeface="Arial MT"/>
                        </a:rPr>
                        <a:t>While</a:t>
                      </a:r>
                      <a:r>
                        <a:rPr sz="2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5" dirty="0">
                          <a:latin typeface="Arial MT"/>
                          <a:cs typeface="Arial MT"/>
                        </a:rPr>
                        <a:t>largely</a:t>
                      </a:r>
                      <a:r>
                        <a:rPr sz="200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oral,</a:t>
                      </a:r>
                      <a:r>
                        <a:rPr sz="2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likely</a:t>
                      </a:r>
                      <a:r>
                        <a:rPr sz="20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to receive </a:t>
                      </a:r>
                      <a:r>
                        <a:rPr sz="2000" spc="-5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2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generate</a:t>
                      </a:r>
                      <a:r>
                        <a:rPr sz="2000" spc="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5" dirty="0">
                          <a:solidFill>
                            <a:srgbClr val="9999CC"/>
                          </a:solidFill>
                          <a:latin typeface="Arial MT"/>
                          <a:cs typeface="Arial MT"/>
                        </a:rPr>
                        <a:t>written</a:t>
                      </a:r>
                      <a:r>
                        <a:rPr sz="2000" spc="30" dirty="0">
                          <a:solidFill>
                            <a:srgbClr val="9999C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5" dirty="0">
                          <a:solidFill>
                            <a:srgbClr val="9999CC"/>
                          </a:solidFill>
                          <a:latin typeface="Arial MT"/>
                          <a:cs typeface="Arial MT"/>
                        </a:rPr>
                        <a:t>reports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35151">
                <a:tc>
                  <a:txBody>
                    <a:bodyPr/>
                    <a:lstStyle/>
                    <a:p>
                      <a:pPr marL="434340" marR="120014" indent="-3448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spc="5" dirty="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Writte</a:t>
                      </a:r>
                      <a:r>
                        <a:rPr sz="2000" dirty="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n</a:t>
                      </a:r>
                      <a:r>
                        <a:rPr sz="2000" spc="-85" dirty="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0" dirty="0">
                          <a:solidFill>
                            <a:srgbClr val="FF3200"/>
                          </a:solidFill>
                          <a:latin typeface="Arial MT"/>
                          <a:cs typeface="Arial MT"/>
                        </a:rPr>
                        <a:t>formal  </a:t>
                      </a:r>
                      <a:r>
                        <a:rPr sz="2000" spc="-10" dirty="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regular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5609" marR="96520" indent="-3448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spc="-10" dirty="0">
                          <a:solidFill>
                            <a:srgbClr val="9999CC"/>
                          </a:solidFill>
                          <a:latin typeface="Arial MT"/>
                          <a:cs typeface="Arial MT"/>
                        </a:rPr>
                        <a:t>Job</a:t>
                      </a:r>
                      <a:r>
                        <a:rPr sz="2000" spc="-40" dirty="0">
                          <a:solidFill>
                            <a:srgbClr val="9999C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solidFill>
                            <a:srgbClr val="9999CC"/>
                          </a:solidFill>
                          <a:latin typeface="Arial MT"/>
                          <a:cs typeface="Arial MT"/>
                        </a:rPr>
                        <a:t>sheets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,</a:t>
                      </a:r>
                      <a:r>
                        <a:rPr sz="20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5" dirty="0">
                          <a:solidFill>
                            <a:srgbClr val="9999CC"/>
                          </a:solidFill>
                          <a:latin typeface="Arial MT"/>
                          <a:cs typeface="Arial MT"/>
                        </a:rPr>
                        <a:t>progress </a:t>
                      </a:r>
                      <a:r>
                        <a:rPr sz="2000" spc="-540" dirty="0">
                          <a:solidFill>
                            <a:srgbClr val="9999C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5" dirty="0">
                          <a:solidFill>
                            <a:srgbClr val="9999CC"/>
                          </a:solidFill>
                          <a:latin typeface="Arial MT"/>
                          <a:cs typeface="Arial MT"/>
                        </a:rPr>
                        <a:t>reports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spc="-5" dirty="0">
                          <a:solidFill>
                            <a:srgbClr val="FF3200"/>
                          </a:solidFill>
                          <a:latin typeface="Arial MT"/>
                          <a:cs typeface="Arial MT"/>
                        </a:rPr>
                        <a:t>Normally</a:t>
                      </a:r>
                      <a:r>
                        <a:rPr sz="2000" spc="-30" dirty="0">
                          <a:solidFill>
                            <a:srgbClr val="FF32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solidFill>
                            <a:srgbClr val="FF3200"/>
                          </a:solidFill>
                          <a:latin typeface="Arial MT"/>
                          <a:cs typeface="Arial MT"/>
                        </a:rPr>
                        <a:t>weekly</a:t>
                      </a:r>
                      <a:r>
                        <a:rPr sz="2000" spc="10" dirty="0">
                          <a:solidFill>
                            <a:srgbClr val="FF32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solidFill>
                            <a:srgbClr val="FF3200"/>
                          </a:solidFill>
                          <a:latin typeface="Arial MT"/>
                          <a:cs typeface="Arial MT"/>
                        </a:rPr>
                        <a:t>using</a:t>
                      </a:r>
                      <a:r>
                        <a:rPr sz="2000" spc="25" dirty="0">
                          <a:solidFill>
                            <a:srgbClr val="FF32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0" dirty="0">
                          <a:solidFill>
                            <a:srgbClr val="FF3200"/>
                          </a:solidFill>
                          <a:latin typeface="Arial MT"/>
                          <a:cs typeface="Arial MT"/>
                        </a:rPr>
                        <a:t>forms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35151">
                <a:tc>
                  <a:txBody>
                    <a:bodyPr/>
                    <a:lstStyle/>
                    <a:p>
                      <a:pPr marL="434340" marR="120014" indent="-3448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spc="5" dirty="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Writte</a:t>
                      </a:r>
                      <a:r>
                        <a:rPr sz="2000" dirty="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n</a:t>
                      </a:r>
                      <a:r>
                        <a:rPr sz="2000" spc="-85" dirty="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0" dirty="0">
                          <a:solidFill>
                            <a:srgbClr val="FF3200"/>
                          </a:solidFill>
                          <a:latin typeface="Arial MT"/>
                          <a:cs typeface="Arial MT"/>
                        </a:rPr>
                        <a:t>formal  </a:t>
                      </a:r>
                      <a:r>
                        <a:rPr sz="2000" spc="-10" dirty="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ad-hoc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5609" marR="403225" indent="-3448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spc="-5" dirty="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Exception</a:t>
                      </a:r>
                      <a:r>
                        <a:rPr sz="2000" spc="-70" dirty="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5" dirty="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reports</a:t>
                      </a:r>
                      <a:r>
                        <a:rPr sz="2000" spc="-5" dirty="0">
                          <a:solidFill>
                            <a:srgbClr val="9999CC"/>
                          </a:solidFill>
                          <a:latin typeface="Arial MT"/>
                          <a:cs typeface="Arial MT"/>
                        </a:rPr>
                        <a:t>, </a:t>
                      </a:r>
                      <a:r>
                        <a:rPr sz="2000" spc="-540" dirty="0">
                          <a:solidFill>
                            <a:srgbClr val="9999C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solidFill>
                            <a:srgbClr val="9999CC"/>
                          </a:solidFill>
                          <a:latin typeface="Arial MT"/>
                          <a:cs typeface="Arial MT"/>
                        </a:rPr>
                        <a:t>change</a:t>
                      </a:r>
                      <a:r>
                        <a:rPr sz="2000" spc="-70" dirty="0">
                          <a:solidFill>
                            <a:srgbClr val="9999C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solidFill>
                            <a:srgbClr val="9999CC"/>
                          </a:solidFill>
                          <a:latin typeface="Arial MT"/>
                          <a:cs typeface="Arial MT"/>
                        </a:rPr>
                        <a:t>reports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Oral</a:t>
                      </a:r>
                      <a:r>
                        <a:rPr sz="2000" spc="-80" dirty="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5" dirty="0">
                          <a:latin typeface="Arial MT"/>
                          <a:cs typeface="Arial MT"/>
                        </a:rPr>
                        <a:t>informal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5609" marR="167005" indent="-3448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Canteen</a:t>
                      </a:r>
                      <a:r>
                        <a:rPr sz="2000" spc="-8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5" dirty="0">
                          <a:latin typeface="Arial MT"/>
                          <a:cs typeface="Arial MT"/>
                        </a:rPr>
                        <a:t>discussion, </a:t>
                      </a:r>
                      <a:r>
                        <a:rPr sz="2000" spc="-5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social</a:t>
                      </a:r>
                      <a:r>
                        <a:rPr sz="20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interaction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5609" marR="93980" indent="-3448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Often</a:t>
                      </a:r>
                      <a:r>
                        <a:rPr sz="20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provides</a:t>
                      </a:r>
                      <a:r>
                        <a:rPr sz="2000" spc="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early</a:t>
                      </a:r>
                      <a:r>
                        <a:rPr sz="20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5" dirty="0">
                          <a:latin typeface="Arial MT"/>
                          <a:cs typeface="Arial MT"/>
                        </a:rPr>
                        <a:t>warning;</a:t>
                      </a:r>
                      <a:r>
                        <a:rPr sz="2000" spc="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" dirty="0">
                          <a:latin typeface="Arial MT"/>
                          <a:cs typeface="Arial MT"/>
                        </a:rPr>
                        <a:t>must </a:t>
                      </a:r>
                      <a:r>
                        <a:rPr sz="2000" spc="-5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be</a:t>
                      </a:r>
                      <a:r>
                        <a:rPr sz="2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baked</a:t>
                      </a:r>
                      <a:r>
                        <a:rPr sz="2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up</a:t>
                      </a:r>
                      <a:r>
                        <a:rPr sz="2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by</a:t>
                      </a:r>
                      <a:r>
                        <a:rPr sz="2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" dirty="0">
                          <a:latin typeface="Arial MT"/>
                          <a:cs typeface="Arial MT"/>
                        </a:rPr>
                        <a:t>formal</a:t>
                      </a:r>
                      <a:r>
                        <a:rPr sz="20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reporting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67</a:t>
            </a:fld>
            <a:endParaRPr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7732" y="569467"/>
            <a:ext cx="196786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i="1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600" i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22340" y="587755"/>
            <a:ext cx="20135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Project</a:t>
            </a:r>
            <a:r>
              <a:rPr sz="1600" b="1" i="1" spc="-25" dirty="0">
                <a:solidFill>
                  <a:srgbClr val="656599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Management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981200"/>
            <a:ext cx="8232648" cy="7924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50339" y="767588"/>
            <a:ext cx="68300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3200"/>
                </a:solidFill>
              </a:rPr>
              <a:t>Monthly</a:t>
            </a:r>
            <a:r>
              <a:rPr sz="3600" spc="-35" dirty="0">
                <a:solidFill>
                  <a:srgbClr val="FF3200"/>
                </a:solidFill>
              </a:rPr>
              <a:t> </a:t>
            </a:r>
            <a:r>
              <a:rPr sz="3600" spc="-5" dirty="0">
                <a:solidFill>
                  <a:srgbClr val="FF3200"/>
                </a:solidFill>
              </a:rPr>
              <a:t>Project</a:t>
            </a:r>
            <a:r>
              <a:rPr sz="3600" spc="-30" dirty="0">
                <a:solidFill>
                  <a:srgbClr val="FF3200"/>
                </a:solidFill>
              </a:rPr>
              <a:t> </a:t>
            </a:r>
            <a:r>
              <a:rPr sz="3600" spc="-5" dirty="0">
                <a:solidFill>
                  <a:srgbClr val="FF3200"/>
                </a:solidFill>
              </a:rPr>
              <a:t>Status</a:t>
            </a:r>
            <a:r>
              <a:rPr sz="3600" spc="-30" dirty="0">
                <a:solidFill>
                  <a:srgbClr val="FF3200"/>
                </a:solidFill>
              </a:rPr>
              <a:t> </a:t>
            </a:r>
            <a:r>
              <a:rPr sz="3600" spc="-5" dirty="0">
                <a:solidFill>
                  <a:srgbClr val="FF3200"/>
                </a:solidFill>
              </a:rPr>
              <a:t>Reports</a:t>
            </a:r>
            <a:endParaRPr sz="360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07008" y="1283208"/>
          <a:ext cx="7696200" cy="29621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200"/>
                <a:gridCol w="4191000"/>
              </a:tblGrid>
              <a:tr h="365760">
                <a:tc grid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General</a:t>
                      </a:r>
                      <a:r>
                        <a:rPr sz="18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Information: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576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Agency name:</a:t>
                      </a:r>
                      <a:r>
                        <a:rPr sz="18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i="1" dirty="0">
                          <a:latin typeface="Trebuchet MS"/>
                          <a:cs typeface="Trebuchet MS"/>
                        </a:rPr>
                        <a:t>Fast</a:t>
                      </a:r>
                      <a:r>
                        <a:rPr sz="1800" i="1" spc="-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i="1" dirty="0">
                          <a:latin typeface="Trebuchet MS"/>
                          <a:cs typeface="Trebuchet MS"/>
                        </a:rPr>
                        <a:t>House,</a:t>
                      </a:r>
                      <a:r>
                        <a:rPr sz="1800" i="1" spc="-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i="1" dirty="0">
                          <a:latin typeface="Trebuchet MS"/>
                          <a:cs typeface="Trebuchet MS"/>
                        </a:rPr>
                        <a:t>Pakistan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8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Date:</a:t>
                      </a:r>
                      <a:r>
                        <a:rPr sz="18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i="1" dirty="0">
                          <a:latin typeface="Trebuchet MS"/>
                          <a:cs typeface="Trebuchet MS"/>
                        </a:rPr>
                        <a:t>May</a:t>
                      </a:r>
                      <a:r>
                        <a:rPr sz="1800" i="1" spc="-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i="1" dirty="0">
                          <a:latin typeface="Trebuchet MS"/>
                          <a:cs typeface="Trebuchet MS"/>
                        </a:rPr>
                        <a:t>04,</a:t>
                      </a:r>
                      <a:r>
                        <a:rPr sz="1800" i="1" spc="-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i="1" dirty="0">
                          <a:latin typeface="Trebuchet MS"/>
                          <a:cs typeface="Trebuchet MS"/>
                        </a:rPr>
                        <a:t>2001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Contact</a:t>
                      </a:r>
                      <a:r>
                        <a:rPr sz="1800" spc="-8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Name:</a:t>
                      </a:r>
                      <a:r>
                        <a:rPr sz="18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i="1" spc="-220" dirty="0">
                          <a:latin typeface="Trebuchet MS"/>
                          <a:cs typeface="Trebuchet MS"/>
                        </a:rPr>
                        <a:t>Professor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8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Phone:</a:t>
                      </a:r>
                      <a:r>
                        <a:rPr sz="1800" spc="-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i="1" spc="-295" dirty="0">
                          <a:latin typeface="Trebuchet MS"/>
                          <a:cs typeface="Trebuchet MS"/>
                        </a:rPr>
                        <a:t>111-128-128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49807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Project</a:t>
                      </a:r>
                      <a:r>
                        <a:rPr sz="1800" spc="-8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ID: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i="1" spc="-125" dirty="0">
                          <a:latin typeface="Trebuchet MS"/>
                          <a:cs typeface="Trebuchet MS"/>
                        </a:rPr>
                        <a:t>786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8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For the period beginning:</a:t>
                      </a:r>
                      <a:r>
                        <a:rPr sz="1800" spc="-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i="1" dirty="0">
                          <a:latin typeface="Trebuchet MS"/>
                          <a:cs typeface="Trebuchet MS"/>
                        </a:rPr>
                        <a:t>April</a:t>
                      </a:r>
                      <a:r>
                        <a:rPr sz="1800" i="1" spc="-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i="1" dirty="0">
                          <a:latin typeface="Trebuchet MS"/>
                          <a:cs typeface="Trebuchet MS"/>
                        </a:rPr>
                        <a:t>01,</a:t>
                      </a:r>
                      <a:r>
                        <a:rPr sz="1800" i="1" spc="-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i="1" dirty="0">
                          <a:latin typeface="Trebuchet MS"/>
                          <a:cs typeface="Trebuchet MS"/>
                        </a:rPr>
                        <a:t>2009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148272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ending:</a:t>
                      </a:r>
                      <a:r>
                        <a:rPr sz="18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i="1" spc="-5" dirty="0">
                          <a:latin typeface="Trebuchet MS"/>
                          <a:cs typeface="Trebuchet MS"/>
                        </a:rPr>
                        <a:t>Apri</a:t>
                      </a:r>
                      <a:r>
                        <a:rPr sz="1800" i="1" dirty="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1800" i="1" spc="-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i="1" dirty="0">
                          <a:latin typeface="Trebuchet MS"/>
                          <a:cs typeface="Trebuchet MS"/>
                        </a:rPr>
                        <a:t>30,</a:t>
                      </a:r>
                      <a:r>
                        <a:rPr sz="1800" i="1" spc="-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i="1" spc="-5" dirty="0">
                          <a:latin typeface="Trebuchet MS"/>
                          <a:cs typeface="Trebuchet MS"/>
                        </a:rPr>
                        <a:t>2009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 grid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5" dirty="0">
                          <a:latin typeface="Arial MT"/>
                          <a:cs typeface="Arial MT"/>
                        </a:rPr>
                        <a:t>Nam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8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of the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project:</a:t>
                      </a:r>
                      <a:r>
                        <a:rPr sz="18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i="1" spc="-5" dirty="0">
                          <a:latin typeface="Trebuchet MS"/>
                          <a:cs typeface="Trebuchet MS"/>
                        </a:rPr>
                        <a:t>Politica</a:t>
                      </a:r>
                      <a:r>
                        <a:rPr sz="1800" i="1" dirty="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1800" i="1" spc="-1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i="1" spc="-5" dirty="0">
                          <a:latin typeface="Trebuchet MS"/>
                          <a:cs typeface="Trebuchet MS"/>
                        </a:rPr>
                        <a:t>Syste</a:t>
                      </a:r>
                      <a:r>
                        <a:rPr sz="1800" i="1" dirty="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800" i="1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i="1" spc="-5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800" i="1" dirty="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sz="1800" i="1" spc="-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i="1" spc="-5" dirty="0">
                          <a:latin typeface="Trebuchet MS"/>
                          <a:cs typeface="Trebuchet MS"/>
                        </a:rPr>
                        <a:t>Pakistan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8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575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5" dirty="0">
                          <a:latin typeface="Arial MT"/>
                          <a:cs typeface="Arial MT"/>
                        </a:rPr>
                        <a:t>Projec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18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Start Date: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i="1" spc="-5" dirty="0">
                          <a:latin typeface="Trebuchet MS"/>
                          <a:cs typeface="Trebuchet MS"/>
                        </a:rPr>
                        <a:t>Augus</a:t>
                      </a:r>
                      <a:r>
                        <a:rPr sz="1800" i="1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i="1" spc="-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i="1" spc="-5" dirty="0">
                          <a:latin typeface="Trebuchet MS"/>
                          <a:cs typeface="Trebuchet MS"/>
                        </a:rPr>
                        <a:t>14</a:t>
                      </a:r>
                      <a:r>
                        <a:rPr sz="1800" i="1" dirty="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800" i="1" spc="-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i="1" dirty="0">
                          <a:latin typeface="Trebuchet MS"/>
                          <a:cs typeface="Trebuchet MS"/>
                        </a:rPr>
                        <a:t>1947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8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Current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Phase:</a:t>
                      </a:r>
                      <a:r>
                        <a:rPr sz="18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i="1" spc="-114" dirty="0">
                          <a:latin typeface="Trebuchet MS"/>
                          <a:cs typeface="Trebuchet MS"/>
                        </a:rPr>
                        <a:t>Struggling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179067" y="3940555"/>
            <a:ext cx="5380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Key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Milestones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Overall </a:t>
            </a:r>
            <a:r>
              <a:rPr sz="1800" dirty="0">
                <a:latin typeface="Times New Roman"/>
                <a:cs typeface="Times New Roman"/>
              </a:rPr>
              <a:t>Project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FF3200"/>
                </a:solidFill>
                <a:latin typeface="Times New Roman"/>
                <a:cs typeface="Times New Roman"/>
              </a:rPr>
              <a:t>revised</a:t>
            </a:r>
            <a:r>
              <a:rPr sz="1800" b="1" spc="2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3200"/>
                </a:solidFill>
                <a:latin typeface="Times New Roman"/>
                <a:cs typeface="Times New Roman"/>
              </a:rPr>
              <a:t>on</a:t>
            </a:r>
            <a:r>
              <a:rPr sz="1800" b="1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&lt;date&gt;: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213103" y="4261103"/>
          <a:ext cx="6781800" cy="18592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/>
                <a:gridCol w="1600200"/>
                <a:gridCol w="1905000"/>
                <a:gridCol w="1600200"/>
              </a:tblGrid>
              <a:tr h="762000"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200" b="1" dirty="0">
                          <a:latin typeface="Arial"/>
                          <a:cs typeface="Arial"/>
                        </a:rPr>
                        <a:t>Milestone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495300" marR="260985" indent="-22860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200" b="1" dirty="0">
                          <a:latin typeface="Arial"/>
                          <a:cs typeface="Arial"/>
                        </a:rPr>
                        <a:t>Original  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Date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47700" marR="412115" indent="-2317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200" b="1" spc="-10" dirty="0">
                          <a:latin typeface="Arial"/>
                          <a:cs typeface="Arial"/>
                        </a:rPr>
                        <a:t>Revised  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Date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495300" marR="371475" indent="-12192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200" b="1" spc="-8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tual  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Date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044955" y="6028435"/>
            <a:ext cx="632968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dirty="0">
                <a:latin typeface="Times New Roman"/>
                <a:cs typeface="Times New Roman"/>
              </a:rPr>
              <a:t>Milestones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3200"/>
                </a:solidFill>
                <a:latin typeface="Times New Roman"/>
                <a:cs typeface="Times New Roman"/>
              </a:rPr>
              <a:t>Planned</a:t>
            </a:r>
            <a:r>
              <a:rPr sz="1800" b="1" spc="4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3200"/>
                </a:solidFill>
                <a:latin typeface="Times New Roman"/>
                <a:cs typeface="Times New Roman"/>
              </a:rPr>
              <a:t>for</a:t>
            </a:r>
            <a:r>
              <a:rPr sz="1800" b="1" spc="-1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3200"/>
                </a:solidFill>
                <a:latin typeface="Times New Roman"/>
                <a:cs typeface="Times New Roman"/>
              </a:rPr>
              <a:t>this</a:t>
            </a:r>
            <a:r>
              <a:rPr sz="1800" b="1" spc="-1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FF3200"/>
                </a:solidFill>
                <a:latin typeface="Times New Roman"/>
                <a:cs typeface="Times New Roman"/>
              </a:rPr>
              <a:t>month</a:t>
            </a:r>
            <a:r>
              <a:rPr sz="1800" b="1" spc="8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solidFill>
                  <a:srgbClr val="FF3200"/>
                </a:solidFill>
                <a:latin typeface="Times New Roman"/>
                <a:cs typeface="Times New Roman"/>
              </a:rPr>
              <a:t>Accomplished</a:t>
            </a:r>
            <a:r>
              <a:rPr sz="2000" b="1" spc="2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this month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71359" y="6397752"/>
            <a:ext cx="2078989" cy="384175"/>
          </a:xfrm>
          <a:custGeom>
            <a:avLst/>
            <a:gdLst/>
            <a:ahLst/>
            <a:cxnLst/>
            <a:rect l="l" t="t" r="r" b="b"/>
            <a:pathLst>
              <a:path w="2078990" h="384175">
                <a:moveTo>
                  <a:pt x="2078736" y="0"/>
                </a:moveTo>
                <a:lnTo>
                  <a:pt x="0" y="0"/>
                </a:lnTo>
                <a:lnTo>
                  <a:pt x="0" y="384048"/>
                </a:lnTo>
                <a:lnTo>
                  <a:pt x="2078736" y="384048"/>
                </a:lnTo>
                <a:lnTo>
                  <a:pt x="2078736" y="381000"/>
                </a:lnTo>
                <a:lnTo>
                  <a:pt x="9144" y="381000"/>
                </a:lnTo>
                <a:lnTo>
                  <a:pt x="3048" y="374904"/>
                </a:lnTo>
                <a:lnTo>
                  <a:pt x="9144" y="374904"/>
                </a:lnTo>
                <a:lnTo>
                  <a:pt x="9144" y="9144"/>
                </a:lnTo>
                <a:lnTo>
                  <a:pt x="3048" y="9144"/>
                </a:lnTo>
                <a:lnTo>
                  <a:pt x="9144" y="3048"/>
                </a:lnTo>
                <a:lnTo>
                  <a:pt x="2078736" y="3048"/>
                </a:lnTo>
                <a:lnTo>
                  <a:pt x="2078736" y="0"/>
                </a:lnTo>
                <a:close/>
              </a:path>
              <a:path w="2078990" h="384175">
                <a:moveTo>
                  <a:pt x="9144" y="374904"/>
                </a:moveTo>
                <a:lnTo>
                  <a:pt x="3048" y="374904"/>
                </a:lnTo>
                <a:lnTo>
                  <a:pt x="9144" y="381000"/>
                </a:lnTo>
                <a:lnTo>
                  <a:pt x="9144" y="374904"/>
                </a:lnTo>
                <a:close/>
              </a:path>
              <a:path w="2078990" h="384175">
                <a:moveTo>
                  <a:pt x="2069592" y="374904"/>
                </a:moveTo>
                <a:lnTo>
                  <a:pt x="9144" y="374904"/>
                </a:lnTo>
                <a:lnTo>
                  <a:pt x="9144" y="381000"/>
                </a:lnTo>
                <a:lnTo>
                  <a:pt x="2069592" y="381000"/>
                </a:lnTo>
                <a:lnTo>
                  <a:pt x="2069592" y="374904"/>
                </a:lnTo>
                <a:close/>
              </a:path>
              <a:path w="2078990" h="384175">
                <a:moveTo>
                  <a:pt x="2069592" y="3048"/>
                </a:moveTo>
                <a:lnTo>
                  <a:pt x="2069592" y="381000"/>
                </a:lnTo>
                <a:lnTo>
                  <a:pt x="2072640" y="374904"/>
                </a:lnTo>
                <a:lnTo>
                  <a:pt x="2078736" y="374904"/>
                </a:lnTo>
                <a:lnTo>
                  <a:pt x="2078736" y="9144"/>
                </a:lnTo>
                <a:lnTo>
                  <a:pt x="2072640" y="9144"/>
                </a:lnTo>
                <a:lnTo>
                  <a:pt x="2069592" y="3048"/>
                </a:lnTo>
                <a:close/>
              </a:path>
              <a:path w="2078990" h="384175">
                <a:moveTo>
                  <a:pt x="2078736" y="374904"/>
                </a:moveTo>
                <a:lnTo>
                  <a:pt x="2072640" y="374904"/>
                </a:lnTo>
                <a:lnTo>
                  <a:pt x="2069592" y="381000"/>
                </a:lnTo>
                <a:lnTo>
                  <a:pt x="2078736" y="381000"/>
                </a:lnTo>
                <a:lnTo>
                  <a:pt x="2078736" y="374904"/>
                </a:lnTo>
                <a:close/>
              </a:path>
              <a:path w="2078990" h="384175">
                <a:moveTo>
                  <a:pt x="9144" y="3048"/>
                </a:moveTo>
                <a:lnTo>
                  <a:pt x="3048" y="9144"/>
                </a:lnTo>
                <a:lnTo>
                  <a:pt x="9144" y="9144"/>
                </a:lnTo>
                <a:lnTo>
                  <a:pt x="9144" y="3048"/>
                </a:lnTo>
                <a:close/>
              </a:path>
              <a:path w="2078990" h="384175">
                <a:moveTo>
                  <a:pt x="2069592" y="3048"/>
                </a:moveTo>
                <a:lnTo>
                  <a:pt x="9144" y="3048"/>
                </a:lnTo>
                <a:lnTo>
                  <a:pt x="9144" y="9144"/>
                </a:lnTo>
                <a:lnTo>
                  <a:pt x="2069592" y="9144"/>
                </a:lnTo>
                <a:lnTo>
                  <a:pt x="2069592" y="3048"/>
                </a:lnTo>
                <a:close/>
              </a:path>
              <a:path w="2078990" h="384175">
                <a:moveTo>
                  <a:pt x="2078736" y="3048"/>
                </a:moveTo>
                <a:lnTo>
                  <a:pt x="2069592" y="3048"/>
                </a:lnTo>
                <a:lnTo>
                  <a:pt x="2072640" y="9144"/>
                </a:lnTo>
                <a:lnTo>
                  <a:pt x="2078736" y="9144"/>
                </a:lnTo>
                <a:lnTo>
                  <a:pt x="2078736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153147" y="6430771"/>
            <a:ext cx="1427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3200"/>
                </a:solidFill>
                <a:latin typeface="Times New Roman"/>
                <a:cs typeface="Times New Roman"/>
              </a:rPr>
              <a:t>Not</a:t>
            </a:r>
            <a:r>
              <a:rPr sz="1800" b="1" spc="-8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3200"/>
                </a:solidFill>
                <a:latin typeface="Times New Roman"/>
                <a:cs typeface="Times New Roman"/>
              </a:rPr>
              <a:t>completed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03120" y="6419088"/>
            <a:ext cx="2399030" cy="292735"/>
          </a:xfrm>
          <a:custGeom>
            <a:avLst/>
            <a:gdLst/>
            <a:ahLst/>
            <a:cxnLst/>
            <a:rect l="l" t="t" r="r" b="b"/>
            <a:pathLst>
              <a:path w="2399029" h="292734">
                <a:moveTo>
                  <a:pt x="2398776" y="0"/>
                </a:moveTo>
                <a:lnTo>
                  <a:pt x="0" y="0"/>
                </a:lnTo>
                <a:lnTo>
                  <a:pt x="0" y="292608"/>
                </a:lnTo>
                <a:lnTo>
                  <a:pt x="2398776" y="292608"/>
                </a:lnTo>
                <a:lnTo>
                  <a:pt x="2398776" y="286512"/>
                </a:lnTo>
                <a:lnTo>
                  <a:pt x="9143" y="286512"/>
                </a:lnTo>
                <a:lnTo>
                  <a:pt x="3048" y="283464"/>
                </a:lnTo>
                <a:lnTo>
                  <a:pt x="9143" y="283464"/>
                </a:lnTo>
                <a:lnTo>
                  <a:pt x="9143" y="9143"/>
                </a:lnTo>
                <a:lnTo>
                  <a:pt x="3048" y="9143"/>
                </a:lnTo>
                <a:lnTo>
                  <a:pt x="9143" y="3048"/>
                </a:lnTo>
                <a:lnTo>
                  <a:pt x="2398776" y="3048"/>
                </a:lnTo>
                <a:lnTo>
                  <a:pt x="2398776" y="0"/>
                </a:lnTo>
                <a:close/>
              </a:path>
              <a:path w="2399029" h="292734">
                <a:moveTo>
                  <a:pt x="9143" y="283464"/>
                </a:moveTo>
                <a:lnTo>
                  <a:pt x="3048" y="283464"/>
                </a:lnTo>
                <a:lnTo>
                  <a:pt x="9143" y="286512"/>
                </a:lnTo>
                <a:lnTo>
                  <a:pt x="9143" y="283464"/>
                </a:lnTo>
                <a:close/>
              </a:path>
              <a:path w="2399029" h="292734">
                <a:moveTo>
                  <a:pt x="2389632" y="283464"/>
                </a:moveTo>
                <a:lnTo>
                  <a:pt x="9143" y="283464"/>
                </a:lnTo>
                <a:lnTo>
                  <a:pt x="9143" y="286512"/>
                </a:lnTo>
                <a:lnTo>
                  <a:pt x="2389632" y="286512"/>
                </a:lnTo>
                <a:lnTo>
                  <a:pt x="2389632" y="283464"/>
                </a:lnTo>
                <a:close/>
              </a:path>
              <a:path w="2399029" h="292734">
                <a:moveTo>
                  <a:pt x="2389632" y="3048"/>
                </a:moveTo>
                <a:lnTo>
                  <a:pt x="2389632" y="286512"/>
                </a:lnTo>
                <a:lnTo>
                  <a:pt x="2392680" y="283464"/>
                </a:lnTo>
                <a:lnTo>
                  <a:pt x="2398776" y="283464"/>
                </a:lnTo>
                <a:lnTo>
                  <a:pt x="2398776" y="9143"/>
                </a:lnTo>
                <a:lnTo>
                  <a:pt x="2392680" y="9143"/>
                </a:lnTo>
                <a:lnTo>
                  <a:pt x="2389632" y="3048"/>
                </a:lnTo>
                <a:close/>
              </a:path>
              <a:path w="2399029" h="292734">
                <a:moveTo>
                  <a:pt x="2398776" y="283464"/>
                </a:moveTo>
                <a:lnTo>
                  <a:pt x="2392680" y="283464"/>
                </a:lnTo>
                <a:lnTo>
                  <a:pt x="2389632" y="286512"/>
                </a:lnTo>
                <a:lnTo>
                  <a:pt x="2398776" y="286512"/>
                </a:lnTo>
                <a:lnTo>
                  <a:pt x="2398776" y="283464"/>
                </a:lnTo>
                <a:close/>
              </a:path>
              <a:path w="2399029" h="292734">
                <a:moveTo>
                  <a:pt x="9143" y="3048"/>
                </a:moveTo>
                <a:lnTo>
                  <a:pt x="3048" y="9143"/>
                </a:lnTo>
                <a:lnTo>
                  <a:pt x="9143" y="9143"/>
                </a:lnTo>
                <a:lnTo>
                  <a:pt x="9143" y="3048"/>
                </a:lnTo>
                <a:close/>
              </a:path>
              <a:path w="2399029" h="292734">
                <a:moveTo>
                  <a:pt x="2389632" y="3048"/>
                </a:moveTo>
                <a:lnTo>
                  <a:pt x="9143" y="3048"/>
                </a:lnTo>
                <a:lnTo>
                  <a:pt x="9143" y="9143"/>
                </a:lnTo>
                <a:lnTo>
                  <a:pt x="2389632" y="9143"/>
                </a:lnTo>
                <a:lnTo>
                  <a:pt x="2389632" y="3048"/>
                </a:lnTo>
                <a:close/>
              </a:path>
              <a:path w="2399029" h="292734">
                <a:moveTo>
                  <a:pt x="2398776" y="3048"/>
                </a:moveTo>
                <a:lnTo>
                  <a:pt x="2389632" y="3048"/>
                </a:lnTo>
                <a:lnTo>
                  <a:pt x="2392680" y="9143"/>
                </a:lnTo>
                <a:lnTo>
                  <a:pt x="2398776" y="9143"/>
                </a:lnTo>
                <a:lnTo>
                  <a:pt x="2398776" y="3048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093467" y="6403340"/>
            <a:ext cx="2399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3200"/>
                </a:solidFill>
                <a:latin typeface="Times New Roman"/>
                <a:cs typeface="Times New Roman"/>
              </a:rPr>
              <a:t>Planned</a:t>
            </a:r>
            <a:r>
              <a:rPr sz="1800" b="1" spc="-3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3200"/>
                </a:solidFill>
                <a:latin typeface="Times New Roman"/>
                <a:cs typeface="Times New Roman"/>
              </a:rPr>
              <a:t>for</a:t>
            </a:r>
            <a:r>
              <a:rPr sz="1800" b="1" spc="-3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3200"/>
                </a:solidFill>
                <a:latin typeface="Times New Roman"/>
                <a:cs typeface="Times New Roman"/>
              </a:rPr>
              <a:t>Next</a:t>
            </a:r>
            <a:r>
              <a:rPr sz="1800" b="1" spc="-3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3200"/>
                </a:solidFill>
                <a:latin typeface="Times New Roman"/>
                <a:cs typeface="Times New Roman"/>
              </a:rPr>
              <a:t>Month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68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7732" y="569467"/>
            <a:ext cx="196786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i="1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600" i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22340" y="587755"/>
            <a:ext cx="20135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Project</a:t>
            </a:r>
            <a:r>
              <a:rPr sz="1600" b="1" i="1" spc="-25" dirty="0">
                <a:solidFill>
                  <a:srgbClr val="656599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Management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981200"/>
            <a:ext cx="8232648" cy="7924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3139" y="916939"/>
            <a:ext cx="541083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0" spc="-5" dirty="0">
                <a:latin typeface="Arial MT"/>
                <a:cs typeface="Arial MT"/>
              </a:rPr>
              <a:t>Phases</a:t>
            </a:r>
            <a:r>
              <a:rPr b="0" spc="-5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in </a:t>
            </a:r>
            <a:r>
              <a:rPr b="0" spc="-5" dirty="0">
                <a:latin typeface="Arial MT"/>
                <a:cs typeface="Arial MT"/>
              </a:rPr>
              <a:t>a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Project </a:t>
            </a:r>
            <a:r>
              <a:rPr b="0" spc="-10" dirty="0">
                <a:latin typeface="Arial MT"/>
                <a:cs typeface="Arial MT"/>
              </a:rPr>
              <a:t>Life </a:t>
            </a:r>
            <a:r>
              <a:rPr b="0" spc="-5" dirty="0">
                <a:latin typeface="Arial MT"/>
                <a:cs typeface="Arial MT"/>
              </a:rPr>
              <a:t>Cycle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97863" y="2575560"/>
            <a:ext cx="7946136" cy="32858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352" y="1371600"/>
            <a:ext cx="3938270" cy="1758950"/>
          </a:xfrm>
          <a:custGeom>
            <a:avLst/>
            <a:gdLst/>
            <a:ahLst/>
            <a:cxnLst/>
            <a:rect l="l" t="t" r="r" b="b"/>
            <a:pathLst>
              <a:path w="3938270" h="1758950">
                <a:moveTo>
                  <a:pt x="3938016" y="0"/>
                </a:moveTo>
                <a:lnTo>
                  <a:pt x="0" y="0"/>
                </a:lnTo>
                <a:lnTo>
                  <a:pt x="0" y="1758696"/>
                </a:lnTo>
                <a:lnTo>
                  <a:pt x="3938016" y="1758696"/>
                </a:lnTo>
                <a:lnTo>
                  <a:pt x="3938016" y="1752600"/>
                </a:lnTo>
                <a:lnTo>
                  <a:pt x="9143" y="1752600"/>
                </a:lnTo>
                <a:lnTo>
                  <a:pt x="3047" y="1749552"/>
                </a:lnTo>
                <a:lnTo>
                  <a:pt x="9143" y="1749552"/>
                </a:lnTo>
                <a:lnTo>
                  <a:pt x="9143" y="9144"/>
                </a:lnTo>
                <a:lnTo>
                  <a:pt x="3047" y="9144"/>
                </a:lnTo>
                <a:lnTo>
                  <a:pt x="9143" y="6096"/>
                </a:lnTo>
                <a:lnTo>
                  <a:pt x="3938016" y="6096"/>
                </a:lnTo>
                <a:lnTo>
                  <a:pt x="3938016" y="0"/>
                </a:lnTo>
                <a:close/>
              </a:path>
              <a:path w="3938270" h="1758950">
                <a:moveTo>
                  <a:pt x="9143" y="1749552"/>
                </a:moveTo>
                <a:lnTo>
                  <a:pt x="3047" y="1749552"/>
                </a:lnTo>
                <a:lnTo>
                  <a:pt x="9143" y="1752600"/>
                </a:lnTo>
                <a:lnTo>
                  <a:pt x="9143" y="1749552"/>
                </a:lnTo>
                <a:close/>
              </a:path>
              <a:path w="3938270" h="1758950">
                <a:moveTo>
                  <a:pt x="3925824" y="1749552"/>
                </a:moveTo>
                <a:lnTo>
                  <a:pt x="9143" y="1749552"/>
                </a:lnTo>
                <a:lnTo>
                  <a:pt x="9143" y="1752600"/>
                </a:lnTo>
                <a:lnTo>
                  <a:pt x="3925824" y="1752600"/>
                </a:lnTo>
                <a:lnTo>
                  <a:pt x="3925824" y="1749552"/>
                </a:lnTo>
                <a:close/>
              </a:path>
              <a:path w="3938270" h="1758950">
                <a:moveTo>
                  <a:pt x="3925824" y="6096"/>
                </a:moveTo>
                <a:lnTo>
                  <a:pt x="3925824" y="1752600"/>
                </a:lnTo>
                <a:lnTo>
                  <a:pt x="3931920" y="1749552"/>
                </a:lnTo>
                <a:lnTo>
                  <a:pt x="3938016" y="1749552"/>
                </a:lnTo>
                <a:lnTo>
                  <a:pt x="3938016" y="9144"/>
                </a:lnTo>
                <a:lnTo>
                  <a:pt x="3931920" y="9144"/>
                </a:lnTo>
                <a:lnTo>
                  <a:pt x="3925824" y="6096"/>
                </a:lnTo>
                <a:close/>
              </a:path>
              <a:path w="3938270" h="1758950">
                <a:moveTo>
                  <a:pt x="3938016" y="1749552"/>
                </a:moveTo>
                <a:lnTo>
                  <a:pt x="3931920" y="1749552"/>
                </a:lnTo>
                <a:lnTo>
                  <a:pt x="3925824" y="1752600"/>
                </a:lnTo>
                <a:lnTo>
                  <a:pt x="3938016" y="1752600"/>
                </a:lnTo>
                <a:lnTo>
                  <a:pt x="3938016" y="1749552"/>
                </a:lnTo>
                <a:close/>
              </a:path>
              <a:path w="3938270" h="1758950">
                <a:moveTo>
                  <a:pt x="9143" y="6096"/>
                </a:moveTo>
                <a:lnTo>
                  <a:pt x="3047" y="9144"/>
                </a:lnTo>
                <a:lnTo>
                  <a:pt x="9143" y="9144"/>
                </a:lnTo>
                <a:lnTo>
                  <a:pt x="9143" y="6096"/>
                </a:lnTo>
                <a:close/>
              </a:path>
              <a:path w="3938270" h="1758950">
                <a:moveTo>
                  <a:pt x="3925824" y="6096"/>
                </a:moveTo>
                <a:lnTo>
                  <a:pt x="9143" y="6096"/>
                </a:lnTo>
                <a:lnTo>
                  <a:pt x="9143" y="9144"/>
                </a:lnTo>
                <a:lnTo>
                  <a:pt x="3925824" y="9144"/>
                </a:lnTo>
                <a:lnTo>
                  <a:pt x="3925824" y="6096"/>
                </a:lnTo>
                <a:close/>
              </a:path>
              <a:path w="3938270" h="1758950">
                <a:moveTo>
                  <a:pt x="3938016" y="6096"/>
                </a:moveTo>
                <a:lnTo>
                  <a:pt x="3925824" y="6096"/>
                </a:lnTo>
                <a:lnTo>
                  <a:pt x="3931920" y="9144"/>
                </a:lnTo>
                <a:lnTo>
                  <a:pt x="3938016" y="9144"/>
                </a:lnTo>
                <a:lnTo>
                  <a:pt x="3938016" y="6096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40739" y="593852"/>
            <a:ext cx="7303770" cy="1107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05000">
              <a:lnSpc>
                <a:spcPct val="1133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Project Management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Life 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Cycle 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Processes/Activities</a:t>
            </a:r>
            <a:r>
              <a:rPr sz="1800" b="1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6565FF"/>
                </a:solidFill>
                <a:latin typeface="Arial"/>
                <a:cs typeface="Arial"/>
              </a:rPr>
              <a:t>5</a:t>
            </a:r>
            <a:r>
              <a:rPr sz="1800" b="1" spc="5" dirty="0">
                <a:solidFill>
                  <a:srgbClr val="6565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565FF"/>
                </a:solidFill>
                <a:latin typeface="Arial"/>
                <a:cs typeface="Arial"/>
              </a:rPr>
              <a:t>phases</a:t>
            </a:r>
            <a:r>
              <a:rPr sz="1800" b="1" spc="-55" dirty="0">
                <a:solidFill>
                  <a:srgbClr val="6565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565FF"/>
                </a:solidFill>
                <a:latin typeface="Arial"/>
                <a:cs typeface="Arial"/>
              </a:rPr>
              <a:t>(Process</a:t>
            </a:r>
            <a:r>
              <a:rPr sz="1800" b="1" spc="-5" dirty="0">
                <a:solidFill>
                  <a:srgbClr val="6565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565FF"/>
                </a:solidFill>
                <a:latin typeface="Arial"/>
                <a:cs typeface="Arial"/>
              </a:rPr>
              <a:t>Groups</a:t>
            </a:r>
            <a:r>
              <a:rPr sz="1800" b="1" spc="-10" dirty="0">
                <a:solidFill>
                  <a:srgbClr val="6565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565FF"/>
                </a:solidFill>
                <a:latin typeface="Arial"/>
                <a:cs typeface="Arial"/>
              </a:rPr>
              <a:t>2004)</a:t>
            </a:r>
            <a:r>
              <a:rPr sz="1800" b="1" spc="465" dirty="0">
                <a:solidFill>
                  <a:srgbClr val="6565FF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are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as:</a:t>
            </a:r>
            <a:endParaRPr sz="1800">
              <a:latin typeface="Arial MT"/>
              <a:cs typeface="Arial MT"/>
            </a:endParaRPr>
          </a:p>
          <a:p>
            <a:pPr marL="165100">
              <a:lnSpc>
                <a:spcPct val="100000"/>
              </a:lnSpc>
              <a:spcBef>
                <a:spcPts val="1465"/>
              </a:spcBef>
            </a:pPr>
            <a:r>
              <a:rPr sz="1800" b="1" dirty="0">
                <a:solidFill>
                  <a:srgbClr val="6565FF"/>
                </a:solidFill>
                <a:latin typeface="Arial"/>
                <a:cs typeface="Arial"/>
              </a:rPr>
              <a:t>1.</a:t>
            </a:r>
            <a:r>
              <a:rPr sz="1800" b="1" spc="-65" dirty="0">
                <a:solidFill>
                  <a:srgbClr val="6565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565FF"/>
                </a:solidFill>
                <a:latin typeface="Arial"/>
                <a:cs typeface="Arial"/>
              </a:rPr>
              <a:t>Scope</a:t>
            </a:r>
            <a:r>
              <a:rPr sz="1800" b="1" spc="-25" dirty="0">
                <a:solidFill>
                  <a:srgbClr val="6565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565FF"/>
                </a:solidFill>
                <a:latin typeface="Arial"/>
                <a:cs typeface="Arial"/>
              </a:rPr>
              <a:t>the</a:t>
            </a:r>
            <a:r>
              <a:rPr sz="1800" b="1" spc="-25" dirty="0">
                <a:solidFill>
                  <a:srgbClr val="6565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565FF"/>
                </a:solidFill>
                <a:latin typeface="Arial"/>
                <a:cs typeface="Arial"/>
              </a:rPr>
              <a:t>Project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1675891"/>
            <a:ext cx="3767454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Char char="•"/>
              <a:tabLst>
                <a:tab pos="356870" algn="l"/>
                <a:tab pos="357505" algn="l"/>
              </a:tabLst>
            </a:pPr>
            <a:r>
              <a:rPr sz="1800" dirty="0">
                <a:latin typeface="Arial MT"/>
                <a:cs typeface="Arial MT"/>
              </a:rPr>
              <a:t>State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Problem/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Opportunity</a:t>
            </a:r>
            <a:endParaRPr sz="18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1800" dirty="0">
                <a:latin typeface="Arial MT"/>
                <a:cs typeface="Arial MT"/>
              </a:rPr>
              <a:t>Establish</a:t>
            </a:r>
            <a:r>
              <a:rPr sz="1800" spc="-10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project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goal</a:t>
            </a:r>
            <a:endParaRPr sz="18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1800" dirty="0">
                <a:latin typeface="Arial MT"/>
                <a:cs typeface="Arial MT"/>
              </a:rPr>
              <a:t>Define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project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Objectives</a:t>
            </a:r>
            <a:endParaRPr sz="18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1800" dirty="0">
                <a:latin typeface="Arial MT"/>
                <a:cs typeface="Arial MT"/>
              </a:rPr>
              <a:t>Identify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success</a:t>
            </a:r>
            <a:r>
              <a:rPr sz="1800" spc="-12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criteria</a:t>
            </a:r>
            <a:endParaRPr sz="18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1800" dirty="0">
                <a:latin typeface="Arial MT"/>
                <a:cs typeface="Arial MT"/>
              </a:rPr>
              <a:t>List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assumptions,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risks,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obstacles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5152" y="3425952"/>
            <a:ext cx="3975100" cy="1758950"/>
          </a:xfrm>
          <a:custGeom>
            <a:avLst/>
            <a:gdLst/>
            <a:ahLst/>
            <a:cxnLst/>
            <a:rect l="l" t="t" r="r" b="b"/>
            <a:pathLst>
              <a:path w="3975100" h="1758950">
                <a:moveTo>
                  <a:pt x="3974592" y="0"/>
                </a:moveTo>
                <a:lnTo>
                  <a:pt x="0" y="0"/>
                </a:lnTo>
                <a:lnTo>
                  <a:pt x="0" y="1758696"/>
                </a:lnTo>
                <a:lnTo>
                  <a:pt x="3974592" y="1758696"/>
                </a:lnTo>
                <a:lnTo>
                  <a:pt x="3974592" y="1752600"/>
                </a:lnTo>
                <a:lnTo>
                  <a:pt x="9143" y="1752600"/>
                </a:lnTo>
                <a:lnTo>
                  <a:pt x="3047" y="1749552"/>
                </a:lnTo>
                <a:lnTo>
                  <a:pt x="9143" y="1749552"/>
                </a:lnTo>
                <a:lnTo>
                  <a:pt x="9143" y="9144"/>
                </a:lnTo>
                <a:lnTo>
                  <a:pt x="3047" y="9144"/>
                </a:lnTo>
                <a:lnTo>
                  <a:pt x="9143" y="3048"/>
                </a:lnTo>
                <a:lnTo>
                  <a:pt x="3974592" y="3048"/>
                </a:lnTo>
                <a:lnTo>
                  <a:pt x="3974592" y="0"/>
                </a:lnTo>
                <a:close/>
              </a:path>
              <a:path w="3975100" h="1758950">
                <a:moveTo>
                  <a:pt x="9143" y="1749552"/>
                </a:moveTo>
                <a:lnTo>
                  <a:pt x="3047" y="1749552"/>
                </a:lnTo>
                <a:lnTo>
                  <a:pt x="9143" y="1752600"/>
                </a:lnTo>
                <a:lnTo>
                  <a:pt x="9143" y="1749552"/>
                </a:lnTo>
                <a:close/>
              </a:path>
              <a:path w="3975100" h="1758950">
                <a:moveTo>
                  <a:pt x="3965448" y="1749552"/>
                </a:moveTo>
                <a:lnTo>
                  <a:pt x="9143" y="1749552"/>
                </a:lnTo>
                <a:lnTo>
                  <a:pt x="9143" y="1752600"/>
                </a:lnTo>
                <a:lnTo>
                  <a:pt x="3965448" y="1752600"/>
                </a:lnTo>
                <a:lnTo>
                  <a:pt x="3965448" y="1749552"/>
                </a:lnTo>
                <a:close/>
              </a:path>
              <a:path w="3975100" h="1758950">
                <a:moveTo>
                  <a:pt x="3965448" y="3048"/>
                </a:moveTo>
                <a:lnTo>
                  <a:pt x="3965448" y="1752600"/>
                </a:lnTo>
                <a:lnTo>
                  <a:pt x="3971544" y="1749552"/>
                </a:lnTo>
                <a:lnTo>
                  <a:pt x="3974592" y="1749552"/>
                </a:lnTo>
                <a:lnTo>
                  <a:pt x="3974592" y="9144"/>
                </a:lnTo>
                <a:lnTo>
                  <a:pt x="3971544" y="9144"/>
                </a:lnTo>
                <a:lnTo>
                  <a:pt x="3965448" y="3048"/>
                </a:lnTo>
                <a:close/>
              </a:path>
              <a:path w="3975100" h="1758950">
                <a:moveTo>
                  <a:pt x="3974592" y="1749552"/>
                </a:moveTo>
                <a:lnTo>
                  <a:pt x="3971544" y="1749552"/>
                </a:lnTo>
                <a:lnTo>
                  <a:pt x="3965448" y="1752600"/>
                </a:lnTo>
                <a:lnTo>
                  <a:pt x="3974592" y="1752600"/>
                </a:lnTo>
                <a:lnTo>
                  <a:pt x="3974592" y="1749552"/>
                </a:lnTo>
                <a:close/>
              </a:path>
              <a:path w="3975100" h="1758950">
                <a:moveTo>
                  <a:pt x="9143" y="3048"/>
                </a:moveTo>
                <a:lnTo>
                  <a:pt x="3047" y="9144"/>
                </a:lnTo>
                <a:lnTo>
                  <a:pt x="9143" y="9144"/>
                </a:lnTo>
                <a:lnTo>
                  <a:pt x="9143" y="3048"/>
                </a:lnTo>
                <a:close/>
              </a:path>
              <a:path w="3975100" h="1758950">
                <a:moveTo>
                  <a:pt x="3965448" y="3048"/>
                </a:moveTo>
                <a:lnTo>
                  <a:pt x="9143" y="3048"/>
                </a:lnTo>
                <a:lnTo>
                  <a:pt x="9143" y="9144"/>
                </a:lnTo>
                <a:lnTo>
                  <a:pt x="3965448" y="9144"/>
                </a:lnTo>
                <a:lnTo>
                  <a:pt x="3965448" y="3048"/>
                </a:lnTo>
                <a:close/>
              </a:path>
              <a:path w="3975100" h="1758950">
                <a:moveTo>
                  <a:pt x="3974592" y="3048"/>
                </a:moveTo>
                <a:lnTo>
                  <a:pt x="3965448" y="3048"/>
                </a:lnTo>
                <a:lnTo>
                  <a:pt x="3971544" y="9144"/>
                </a:lnTo>
                <a:lnTo>
                  <a:pt x="3974592" y="9144"/>
                </a:lnTo>
                <a:lnTo>
                  <a:pt x="3974592" y="3048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16939" y="3455923"/>
            <a:ext cx="2043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565FF"/>
                </a:solidFill>
                <a:latin typeface="Arial"/>
                <a:cs typeface="Arial"/>
              </a:rPr>
              <a:t>3.</a:t>
            </a:r>
            <a:r>
              <a:rPr sz="1800" b="1" spc="-70" dirty="0">
                <a:solidFill>
                  <a:srgbClr val="6565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565FF"/>
                </a:solidFill>
                <a:latin typeface="Arial"/>
                <a:cs typeface="Arial"/>
              </a:rPr>
              <a:t>Launch</a:t>
            </a:r>
            <a:r>
              <a:rPr sz="1800" b="1" spc="-35" dirty="0">
                <a:solidFill>
                  <a:srgbClr val="6565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565FF"/>
                </a:solidFill>
                <a:latin typeface="Arial"/>
                <a:cs typeface="Arial"/>
              </a:rPr>
              <a:t>the</a:t>
            </a:r>
            <a:r>
              <a:rPr sz="1800" b="1" spc="-30" dirty="0">
                <a:solidFill>
                  <a:srgbClr val="6565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565FF"/>
                </a:solidFill>
                <a:latin typeface="Arial"/>
                <a:cs typeface="Arial"/>
              </a:rPr>
              <a:t>Plan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6939" y="3730244"/>
            <a:ext cx="379857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Char char="•"/>
              <a:tabLst>
                <a:tab pos="356870" algn="l"/>
                <a:tab pos="357505" algn="l"/>
              </a:tabLst>
            </a:pPr>
            <a:r>
              <a:rPr sz="1800" dirty="0">
                <a:latin typeface="Arial MT"/>
                <a:cs typeface="Arial MT"/>
              </a:rPr>
              <a:t>Recruit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organize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project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team</a:t>
            </a:r>
            <a:endParaRPr sz="18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1800" dirty="0">
                <a:latin typeface="Arial MT"/>
                <a:cs typeface="Arial MT"/>
              </a:rPr>
              <a:t>Establish</a:t>
            </a:r>
            <a:r>
              <a:rPr sz="1800" spc="-9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team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operating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rules</a:t>
            </a:r>
            <a:endParaRPr sz="18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1800" dirty="0">
                <a:latin typeface="Arial MT"/>
                <a:cs typeface="Arial MT"/>
              </a:rPr>
              <a:t>Level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resources</a:t>
            </a:r>
            <a:endParaRPr sz="18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1800" dirty="0">
                <a:latin typeface="Arial MT"/>
                <a:cs typeface="Arial MT"/>
              </a:rPr>
              <a:t>Schedule</a:t>
            </a:r>
            <a:r>
              <a:rPr sz="1800" spc="-10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work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packages</a:t>
            </a:r>
            <a:endParaRPr sz="18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1800" dirty="0">
                <a:latin typeface="Arial MT"/>
                <a:cs typeface="Arial MT"/>
              </a:rPr>
              <a:t>Document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work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packages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11352" y="2804160"/>
            <a:ext cx="4291965" cy="4441190"/>
            <a:chOff x="911352" y="2804160"/>
            <a:chExt cx="4291965" cy="4441190"/>
          </a:xfrm>
        </p:grpSpPr>
        <p:sp>
          <p:nvSpPr>
            <p:cNvPr id="9" name="object 9"/>
            <p:cNvSpPr/>
            <p:nvPr/>
          </p:nvSpPr>
          <p:spPr>
            <a:xfrm>
              <a:off x="4648199" y="2804160"/>
              <a:ext cx="554990" cy="624840"/>
            </a:xfrm>
            <a:custGeom>
              <a:avLst/>
              <a:gdLst/>
              <a:ahLst/>
              <a:cxnLst/>
              <a:rect l="l" t="t" r="r" b="b"/>
              <a:pathLst>
                <a:path w="554989" h="624839">
                  <a:moveTo>
                    <a:pt x="45720" y="451103"/>
                  </a:moveTo>
                  <a:lnTo>
                    <a:pt x="0" y="624839"/>
                  </a:lnTo>
                  <a:lnTo>
                    <a:pt x="167639" y="557784"/>
                  </a:lnTo>
                  <a:lnTo>
                    <a:pt x="150222" y="542543"/>
                  </a:lnTo>
                  <a:lnTo>
                    <a:pt x="109727" y="542543"/>
                  </a:lnTo>
                  <a:lnTo>
                    <a:pt x="70103" y="505967"/>
                  </a:lnTo>
                  <a:lnTo>
                    <a:pt x="86768" y="487021"/>
                  </a:lnTo>
                  <a:lnTo>
                    <a:pt x="45720" y="451103"/>
                  </a:lnTo>
                  <a:close/>
                </a:path>
                <a:path w="554989" h="624839">
                  <a:moveTo>
                    <a:pt x="86768" y="487021"/>
                  </a:moveTo>
                  <a:lnTo>
                    <a:pt x="70103" y="505967"/>
                  </a:lnTo>
                  <a:lnTo>
                    <a:pt x="109727" y="542543"/>
                  </a:lnTo>
                  <a:lnTo>
                    <a:pt x="127279" y="522468"/>
                  </a:lnTo>
                  <a:lnTo>
                    <a:pt x="86768" y="487021"/>
                  </a:lnTo>
                  <a:close/>
                </a:path>
                <a:path w="554989" h="624839">
                  <a:moveTo>
                    <a:pt x="127279" y="522468"/>
                  </a:moveTo>
                  <a:lnTo>
                    <a:pt x="109727" y="542543"/>
                  </a:lnTo>
                  <a:lnTo>
                    <a:pt x="150222" y="542543"/>
                  </a:lnTo>
                  <a:lnTo>
                    <a:pt x="127279" y="522468"/>
                  </a:lnTo>
                  <a:close/>
                </a:path>
                <a:path w="554989" h="624839">
                  <a:moveTo>
                    <a:pt x="515112" y="0"/>
                  </a:moveTo>
                  <a:lnTo>
                    <a:pt x="86768" y="487021"/>
                  </a:lnTo>
                  <a:lnTo>
                    <a:pt x="127279" y="522468"/>
                  </a:lnTo>
                  <a:lnTo>
                    <a:pt x="554736" y="33527"/>
                  </a:lnTo>
                  <a:lnTo>
                    <a:pt x="51511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11352" y="5486400"/>
              <a:ext cx="4203700" cy="1758950"/>
            </a:xfrm>
            <a:custGeom>
              <a:avLst/>
              <a:gdLst/>
              <a:ahLst/>
              <a:cxnLst/>
              <a:rect l="l" t="t" r="r" b="b"/>
              <a:pathLst>
                <a:path w="4203700" h="1758950">
                  <a:moveTo>
                    <a:pt x="4203192" y="0"/>
                  </a:moveTo>
                  <a:lnTo>
                    <a:pt x="0" y="0"/>
                  </a:lnTo>
                  <a:lnTo>
                    <a:pt x="0" y="1758695"/>
                  </a:lnTo>
                  <a:lnTo>
                    <a:pt x="4203192" y="1758695"/>
                  </a:lnTo>
                  <a:lnTo>
                    <a:pt x="4203192" y="1752599"/>
                  </a:lnTo>
                  <a:lnTo>
                    <a:pt x="9143" y="1752600"/>
                  </a:lnTo>
                  <a:lnTo>
                    <a:pt x="3047" y="1749552"/>
                  </a:lnTo>
                  <a:lnTo>
                    <a:pt x="9143" y="1749552"/>
                  </a:lnTo>
                  <a:lnTo>
                    <a:pt x="9143" y="9143"/>
                  </a:lnTo>
                  <a:lnTo>
                    <a:pt x="3047" y="9143"/>
                  </a:lnTo>
                  <a:lnTo>
                    <a:pt x="9143" y="6095"/>
                  </a:lnTo>
                  <a:lnTo>
                    <a:pt x="4203192" y="6095"/>
                  </a:lnTo>
                  <a:lnTo>
                    <a:pt x="4203192" y="0"/>
                  </a:lnTo>
                  <a:close/>
                </a:path>
                <a:path w="4203700" h="1758950">
                  <a:moveTo>
                    <a:pt x="9143" y="1749552"/>
                  </a:moveTo>
                  <a:lnTo>
                    <a:pt x="3047" y="1749552"/>
                  </a:lnTo>
                  <a:lnTo>
                    <a:pt x="9143" y="1752600"/>
                  </a:lnTo>
                  <a:lnTo>
                    <a:pt x="9143" y="1749552"/>
                  </a:lnTo>
                  <a:close/>
                </a:path>
                <a:path w="4203700" h="1758950">
                  <a:moveTo>
                    <a:pt x="4194048" y="1749552"/>
                  </a:moveTo>
                  <a:lnTo>
                    <a:pt x="9143" y="1749552"/>
                  </a:lnTo>
                  <a:lnTo>
                    <a:pt x="9143" y="1752600"/>
                  </a:lnTo>
                  <a:lnTo>
                    <a:pt x="4194048" y="1752600"/>
                  </a:lnTo>
                  <a:lnTo>
                    <a:pt x="4194048" y="1749552"/>
                  </a:lnTo>
                  <a:close/>
                </a:path>
                <a:path w="4203700" h="1758950">
                  <a:moveTo>
                    <a:pt x="4194048" y="6095"/>
                  </a:moveTo>
                  <a:lnTo>
                    <a:pt x="4194048" y="1752600"/>
                  </a:lnTo>
                  <a:lnTo>
                    <a:pt x="4200144" y="1749552"/>
                  </a:lnTo>
                  <a:lnTo>
                    <a:pt x="4203192" y="1749552"/>
                  </a:lnTo>
                  <a:lnTo>
                    <a:pt x="4203192" y="9143"/>
                  </a:lnTo>
                  <a:lnTo>
                    <a:pt x="4200144" y="9143"/>
                  </a:lnTo>
                  <a:lnTo>
                    <a:pt x="4194048" y="6095"/>
                  </a:lnTo>
                  <a:close/>
                </a:path>
                <a:path w="4203700" h="1758950">
                  <a:moveTo>
                    <a:pt x="4203192" y="1749552"/>
                  </a:moveTo>
                  <a:lnTo>
                    <a:pt x="4200144" y="1749552"/>
                  </a:lnTo>
                  <a:lnTo>
                    <a:pt x="4194048" y="1752600"/>
                  </a:lnTo>
                  <a:lnTo>
                    <a:pt x="4203192" y="1752599"/>
                  </a:lnTo>
                  <a:lnTo>
                    <a:pt x="4203192" y="1749552"/>
                  </a:lnTo>
                  <a:close/>
                </a:path>
                <a:path w="4203700" h="1758950">
                  <a:moveTo>
                    <a:pt x="9143" y="6095"/>
                  </a:moveTo>
                  <a:lnTo>
                    <a:pt x="3047" y="9143"/>
                  </a:lnTo>
                  <a:lnTo>
                    <a:pt x="9143" y="9143"/>
                  </a:lnTo>
                  <a:lnTo>
                    <a:pt x="9143" y="6095"/>
                  </a:lnTo>
                  <a:close/>
                </a:path>
                <a:path w="4203700" h="1758950">
                  <a:moveTo>
                    <a:pt x="4194048" y="6095"/>
                  </a:moveTo>
                  <a:lnTo>
                    <a:pt x="9143" y="6095"/>
                  </a:lnTo>
                  <a:lnTo>
                    <a:pt x="9143" y="9143"/>
                  </a:lnTo>
                  <a:lnTo>
                    <a:pt x="4194048" y="9143"/>
                  </a:lnTo>
                  <a:lnTo>
                    <a:pt x="4194048" y="6095"/>
                  </a:lnTo>
                  <a:close/>
                </a:path>
                <a:path w="4203700" h="1758950">
                  <a:moveTo>
                    <a:pt x="4203192" y="6095"/>
                  </a:moveTo>
                  <a:lnTo>
                    <a:pt x="4194048" y="6095"/>
                  </a:lnTo>
                  <a:lnTo>
                    <a:pt x="4200144" y="9143"/>
                  </a:lnTo>
                  <a:lnTo>
                    <a:pt x="4203192" y="9143"/>
                  </a:lnTo>
                  <a:lnTo>
                    <a:pt x="4203192" y="6095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93139" y="5516371"/>
            <a:ext cx="1354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565FF"/>
                </a:solidFill>
                <a:latin typeface="Arial"/>
                <a:cs typeface="Arial"/>
              </a:rPr>
              <a:t>5.</a:t>
            </a:r>
            <a:r>
              <a:rPr sz="1800" b="1" spc="-80" dirty="0">
                <a:solidFill>
                  <a:srgbClr val="6565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565FF"/>
                </a:solidFill>
                <a:latin typeface="Arial"/>
                <a:cs typeface="Arial"/>
              </a:rPr>
              <a:t>Close</a:t>
            </a:r>
            <a:r>
              <a:rPr sz="1800" b="1" spc="-50" dirty="0">
                <a:solidFill>
                  <a:srgbClr val="6565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565FF"/>
                </a:solidFill>
                <a:latin typeface="Arial"/>
                <a:cs typeface="Arial"/>
              </a:rPr>
              <a:t>Out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3139" y="5790692"/>
            <a:ext cx="4030979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Char char="•"/>
              <a:tabLst>
                <a:tab pos="356870" algn="l"/>
                <a:tab pos="357505" algn="l"/>
              </a:tabLst>
            </a:pPr>
            <a:r>
              <a:rPr sz="1800" dirty="0">
                <a:latin typeface="Arial MT"/>
                <a:cs typeface="Arial MT"/>
              </a:rPr>
              <a:t>Obtain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client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acceptance</a:t>
            </a:r>
            <a:endParaRPr sz="18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1800" dirty="0">
                <a:latin typeface="Arial MT"/>
                <a:cs typeface="Arial MT"/>
              </a:rPr>
              <a:t>Install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project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deliverables</a:t>
            </a:r>
            <a:endParaRPr sz="18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1800" dirty="0">
                <a:latin typeface="Arial MT"/>
                <a:cs typeface="Arial MT"/>
              </a:rPr>
              <a:t>Complete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project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documentation</a:t>
            </a:r>
            <a:endParaRPr sz="18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1800" dirty="0">
                <a:latin typeface="Arial MT"/>
                <a:cs typeface="Arial MT"/>
              </a:rPr>
              <a:t>Complete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post-implementation</a:t>
            </a:r>
            <a:r>
              <a:rPr sz="1800" spc="-10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audit</a:t>
            </a:r>
            <a:endParaRPr sz="18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1800" dirty="0">
                <a:latin typeface="Arial MT"/>
                <a:cs typeface="Arial MT"/>
              </a:rPr>
              <a:t>Issue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final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project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report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648200" y="4416552"/>
            <a:ext cx="4956175" cy="2033270"/>
            <a:chOff x="4648200" y="4416552"/>
            <a:chExt cx="4956175" cy="2033270"/>
          </a:xfrm>
        </p:grpSpPr>
        <p:sp>
          <p:nvSpPr>
            <p:cNvPr id="14" name="object 14"/>
            <p:cNvSpPr/>
            <p:nvPr/>
          </p:nvSpPr>
          <p:spPr>
            <a:xfrm>
              <a:off x="4648200" y="4782312"/>
              <a:ext cx="780415" cy="704215"/>
            </a:xfrm>
            <a:custGeom>
              <a:avLst/>
              <a:gdLst/>
              <a:ahLst/>
              <a:cxnLst/>
              <a:rect l="l" t="t" r="r" b="b"/>
              <a:pathLst>
                <a:path w="780414" h="704214">
                  <a:moveTo>
                    <a:pt x="67055" y="536448"/>
                  </a:moveTo>
                  <a:lnTo>
                    <a:pt x="0" y="704088"/>
                  </a:lnTo>
                  <a:lnTo>
                    <a:pt x="176784" y="658368"/>
                  </a:lnTo>
                  <a:lnTo>
                    <a:pt x="154838" y="633983"/>
                  </a:lnTo>
                  <a:lnTo>
                    <a:pt x="118872" y="633983"/>
                  </a:lnTo>
                  <a:lnTo>
                    <a:pt x="82296" y="594360"/>
                  </a:lnTo>
                  <a:lnTo>
                    <a:pt x="102728" y="576083"/>
                  </a:lnTo>
                  <a:lnTo>
                    <a:pt x="67055" y="536448"/>
                  </a:lnTo>
                  <a:close/>
                </a:path>
                <a:path w="780414" h="704214">
                  <a:moveTo>
                    <a:pt x="102728" y="576083"/>
                  </a:moveTo>
                  <a:lnTo>
                    <a:pt x="82296" y="594360"/>
                  </a:lnTo>
                  <a:lnTo>
                    <a:pt x="118872" y="633983"/>
                  </a:lnTo>
                  <a:lnTo>
                    <a:pt x="138756" y="616115"/>
                  </a:lnTo>
                  <a:lnTo>
                    <a:pt x="102728" y="576083"/>
                  </a:lnTo>
                  <a:close/>
                </a:path>
                <a:path w="780414" h="704214">
                  <a:moveTo>
                    <a:pt x="138756" y="616115"/>
                  </a:moveTo>
                  <a:lnTo>
                    <a:pt x="118872" y="633983"/>
                  </a:lnTo>
                  <a:lnTo>
                    <a:pt x="154838" y="633983"/>
                  </a:lnTo>
                  <a:lnTo>
                    <a:pt x="138756" y="616115"/>
                  </a:lnTo>
                  <a:close/>
                </a:path>
                <a:path w="780414" h="704214">
                  <a:moveTo>
                    <a:pt x="746760" y="0"/>
                  </a:moveTo>
                  <a:lnTo>
                    <a:pt x="102728" y="576083"/>
                  </a:lnTo>
                  <a:lnTo>
                    <a:pt x="138756" y="616115"/>
                  </a:lnTo>
                  <a:lnTo>
                    <a:pt x="780288" y="39624"/>
                  </a:lnTo>
                  <a:lnTo>
                    <a:pt x="74676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437631" y="4416552"/>
              <a:ext cx="4166870" cy="2033270"/>
            </a:xfrm>
            <a:custGeom>
              <a:avLst/>
              <a:gdLst/>
              <a:ahLst/>
              <a:cxnLst/>
              <a:rect l="l" t="t" r="r" b="b"/>
              <a:pathLst>
                <a:path w="4166870" h="2033270">
                  <a:moveTo>
                    <a:pt x="4166616" y="0"/>
                  </a:moveTo>
                  <a:lnTo>
                    <a:pt x="0" y="0"/>
                  </a:lnTo>
                  <a:lnTo>
                    <a:pt x="0" y="2033016"/>
                  </a:lnTo>
                  <a:lnTo>
                    <a:pt x="4166616" y="2033016"/>
                  </a:lnTo>
                  <a:lnTo>
                    <a:pt x="4166616" y="2029968"/>
                  </a:lnTo>
                  <a:lnTo>
                    <a:pt x="9143" y="2029968"/>
                  </a:lnTo>
                  <a:lnTo>
                    <a:pt x="6095" y="2023872"/>
                  </a:lnTo>
                  <a:lnTo>
                    <a:pt x="9143" y="2023872"/>
                  </a:lnTo>
                  <a:lnTo>
                    <a:pt x="9143" y="9144"/>
                  </a:lnTo>
                  <a:lnTo>
                    <a:pt x="6095" y="9144"/>
                  </a:lnTo>
                  <a:lnTo>
                    <a:pt x="9143" y="3048"/>
                  </a:lnTo>
                  <a:lnTo>
                    <a:pt x="4166616" y="3048"/>
                  </a:lnTo>
                  <a:lnTo>
                    <a:pt x="4166616" y="0"/>
                  </a:lnTo>
                  <a:close/>
                </a:path>
                <a:path w="4166870" h="2033270">
                  <a:moveTo>
                    <a:pt x="9143" y="2023872"/>
                  </a:moveTo>
                  <a:lnTo>
                    <a:pt x="6095" y="2023872"/>
                  </a:lnTo>
                  <a:lnTo>
                    <a:pt x="9143" y="2029968"/>
                  </a:lnTo>
                  <a:lnTo>
                    <a:pt x="9143" y="2023872"/>
                  </a:lnTo>
                  <a:close/>
                </a:path>
                <a:path w="4166870" h="2033270">
                  <a:moveTo>
                    <a:pt x="4160519" y="2023872"/>
                  </a:moveTo>
                  <a:lnTo>
                    <a:pt x="9143" y="2023872"/>
                  </a:lnTo>
                  <a:lnTo>
                    <a:pt x="9143" y="2029968"/>
                  </a:lnTo>
                  <a:lnTo>
                    <a:pt x="4160519" y="2029968"/>
                  </a:lnTo>
                  <a:lnTo>
                    <a:pt x="4160519" y="2023872"/>
                  </a:lnTo>
                  <a:close/>
                </a:path>
                <a:path w="4166870" h="2033270">
                  <a:moveTo>
                    <a:pt x="4160519" y="3048"/>
                  </a:moveTo>
                  <a:lnTo>
                    <a:pt x="4160519" y="2029968"/>
                  </a:lnTo>
                  <a:lnTo>
                    <a:pt x="4163567" y="2023872"/>
                  </a:lnTo>
                  <a:lnTo>
                    <a:pt x="4166616" y="2023872"/>
                  </a:lnTo>
                  <a:lnTo>
                    <a:pt x="4166616" y="9144"/>
                  </a:lnTo>
                  <a:lnTo>
                    <a:pt x="4163567" y="9144"/>
                  </a:lnTo>
                  <a:lnTo>
                    <a:pt x="4160519" y="3048"/>
                  </a:lnTo>
                  <a:close/>
                </a:path>
                <a:path w="4166870" h="2033270">
                  <a:moveTo>
                    <a:pt x="4166616" y="2023872"/>
                  </a:moveTo>
                  <a:lnTo>
                    <a:pt x="4163567" y="2023872"/>
                  </a:lnTo>
                  <a:lnTo>
                    <a:pt x="4160519" y="2029968"/>
                  </a:lnTo>
                  <a:lnTo>
                    <a:pt x="4166616" y="2029968"/>
                  </a:lnTo>
                  <a:lnTo>
                    <a:pt x="4166616" y="2023872"/>
                  </a:lnTo>
                  <a:close/>
                </a:path>
                <a:path w="4166870" h="2033270">
                  <a:moveTo>
                    <a:pt x="9143" y="3048"/>
                  </a:moveTo>
                  <a:lnTo>
                    <a:pt x="6095" y="9144"/>
                  </a:lnTo>
                  <a:lnTo>
                    <a:pt x="9143" y="9144"/>
                  </a:lnTo>
                  <a:lnTo>
                    <a:pt x="9143" y="3048"/>
                  </a:lnTo>
                  <a:close/>
                </a:path>
                <a:path w="4166870" h="2033270">
                  <a:moveTo>
                    <a:pt x="4160519" y="3048"/>
                  </a:moveTo>
                  <a:lnTo>
                    <a:pt x="9143" y="3048"/>
                  </a:lnTo>
                  <a:lnTo>
                    <a:pt x="9143" y="9144"/>
                  </a:lnTo>
                  <a:lnTo>
                    <a:pt x="4160519" y="9144"/>
                  </a:lnTo>
                  <a:lnTo>
                    <a:pt x="4160519" y="3048"/>
                  </a:lnTo>
                  <a:close/>
                </a:path>
                <a:path w="4166870" h="2033270">
                  <a:moveTo>
                    <a:pt x="4166616" y="3048"/>
                  </a:moveTo>
                  <a:lnTo>
                    <a:pt x="4160519" y="3048"/>
                  </a:lnTo>
                  <a:lnTo>
                    <a:pt x="4163567" y="9144"/>
                  </a:lnTo>
                  <a:lnTo>
                    <a:pt x="4166616" y="9144"/>
                  </a:lnTo>
                  <a:lnTo>
                    <a:pt x="4166616" y="3048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519420" y="4446523"/>
            <a:ext cx="3112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565FF"/>
                </a:solidFill>
                <a:latin typeface="Arial"/>
                <a:cs typeface="Arial"/>
              </a:rPr>
              <a:t>4.</a:t>
            </a:r>
            <a:r>
              <a:rPr sz="1800" b="1" spc="-70" dirty="0">
                <a:solidFill>
                  <a:srgbClr val="6565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565FF"/>
                </a:solidFill>
                <a:latin typeface="Arial"/>
                <a:cs typeface="Arial"/>
              </a:rPr>
              <a:t>Monitor/</a:t>
            </a:r>
            <a:r>
              <a:rPr sz="1800" b="1" spc="-30" dirty="0">
                <a:solidFill>
                  <a:srgbClr val="6565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565FF"/>
                </a:solidFill>
                <a:latin typeface="Arial"/>
                <a:cs typeface="Arial"/>
              </a:rPr>
              <a:t>Control</a:t>
            </a:r>
            <a:r>
              <a:rPr sz="1800" b="1" spc="-35" dirty="0">
                <a:solidFill>
                  <a:srgbClr val="6565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565FF"/>
                </a:solidFill>
                <a:latin typeface="Arial"/>
                <a:cs typeface="Arial"/>
              </a:rPr>
              <a:t>Progress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19420" y="4720844"/>
            <a:ext cx="4002404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Char char="•"/>
              <a:tabLst>
                <a:tab pos="356870" algn="l"/>
                <a:tab pos="357505" algn="l"/>
              </a:tabLst>
            </a:pPr>
            <a:r>
              <a:rPr sz="1800" dirty="0">
                <a:latin typeface="Arial MT"/>
                <a:cs typeface="Arial MT"/>
              </a:rPr>
              <a:t>Establish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progress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reporting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system</a:t>
            </a:r>
            <a:endParaRPr sz="18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1800" dirty="0">
                <a:latin typeface="Arial MT"/>
                <a:cs typeface="Arial MT"/>
              </a:rPr>
              <a:t>Install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change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control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tools/process</a:t>
            </a:r>
            <a:endParaRPr sz="18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1800" dirty="0">
                <a:latin typeface="Arial MT"/>
                <a:cs typeface="Arial MT"/>
              </a:rPr>
              <a:t>Define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problem-escalation</a:t>
            </a:r>
            <a:r>
              <a:rPr sz="1800" spc="-10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process</a:t>
            </a:r>
            <a:endParaRPr sz="18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1800" dirty="0">
                <a:latin typeface="Arial MT"/>
                <a:cs typeface="Arial MT"/>
              </a:rPr>
              <a:t>Monitor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project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progress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plan</a:t>
            </a:r>
            <a:endParaRPr sz="18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1800" spc="-5" dirty="0">
                <a:latin typeface="Arial MT"/>
                <a:cs typeface="Arial MT"/>
              </a:rPr>
              <a:t>Revise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Plan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791455" y="1901951"/>
            <a:ext cx="4511040" cy="2529840"/>
            <a:chOff x="4791455" y="1901951"/>
            <a:chExt cx="4511040" cy="2529840"/>
          </a:xfrm>
        </p:grpSpPr>
        <p:sp>
          <p:nvSpPr>
            <p:cNvPr id="19" name="object 19"/>
            <p:cNvSpPr/>
            <p:nvPr/>
          </p:nvSpPr>
          <p:spPr>
            <a:xfrm>
              <a:off x="4791456" y="3657599"/>
              <a:ext cx="2987040" cy="774700"/>
            </a:xfrm>
            <a:custGeom>
              <a:avLst/>
              <a:gdLst/>
              <a:ahLst/>
              <a:cxnLst/>
              <a:rect l="l" t="t" r="r" b="b"/>
              <a:pathLst>
                <a:path w="2987040" h="774700">
                  <a:moveTo>
                    <a:pt x="1075944" y="762000"/>
                  </a:moveTo>
                  <a:lnTo>
                    <a:pt x="1052779" y="734568"/>
                  </a:lnTo>
                  <a:lnTo>
                    <a:pt x="960120" y="624840"/>
                  </a:lnTo>
                  <a:lnTo>
                    <a:pt x="938530" y="675208"/>
                  </a:lnTo>
                  <a:lnTo>
                    <a:pt x="21336" y="280416"/>
                  </a:lnTo>
                  <a:lnTo>
                    <a:pt x="0" y="332232"/>
                  </a:lnTo>
                  <a:lnTo>
                    <a:pt x="917536" y="724192"/>
                  </a:lnTo>
                  <a:lnTo>
                    <a:pt x="896112" y="774192"/>
                  </a:lnTo>
                  <a:lnTo>
                    <a:pt x="1075944" y="762000"/>
                  </a:lnTo>
                  <a:close/>
                </a:path>
                <a:path w="2987040" h="774700">
                  <a:moveTo>
                    <a:pt x="2987040" y="164592"/>
                  </a:moveTo>
                  <a:lnTo>
                    <a:pt x="2973324" y="137160"/>
                  </a:lnTo>
                  <a:lnTo>
                    <a:pt x="2904744" y="0"/>
                  </a:lnTo>
                  <a:lnTo>
                    <a:pt x="2825496" y="164592"/>
                  </a:lnTo>
                  <a:lnTo>
                    <a:pt x="2880360" y="164592"/>
                  </a:lnTo>
                  <a:lnTo>
                    <a:pt x="2880360" y="762000"/>
                  </a:lnTo>
                  <a:lnTo>
                    <a:pt x="2932176" y="762000"/>
                  </a:lnTo>
                  <a:lnTo>
                    <a:pt x="2932176" y="164592"/>
                  </a:lnTo>
                  <a:lnTo>
                    <a:pt x="2987040" y="16459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178551" y="1901951"/>
              <a:ext cx="4124325" cy="1758950"/>
            </a:xfrm>
            <a:custGeom>
              <a:avLst/>
              <a:gdLst/>
              <a:ahLst/>
              <a:cxnLst/>
              <a:rect l="l" t="t" r="r" b="b"/>
              <a:pathLst>
                <a:path w="4124325" h="1758950">
                  <a:moveTo>
                    <a:pt x="4123944" y="0"/>
                  </a:moveTo>
                  <a:lnTo>
                    <a:pt x="0" y="0"/>
                  </a:lnTo>
                  <a:lnTo>
                    <a:pt x="0" y="1758696"/>
                  </a:lnTo>
                  <a:lnTo>
                    <a:pt x="4123944" y="1758696"/>
                  </a:lnTo>
                  <a:lnTo>
                    <a:pt x="4123944" y="1752600"/>
                  </a:lnTo>
                  <a:lnTo>
                    <a:pt x="9144" y="1752600"/>
                  </a:lnTo>
                  <a:lnTo>
                    <a:pt x="3048" y="1749552"/>
                  </a:lnTo>
                  <a:lnTo>
                    <a:pt x="9144" y="1749552"/>
                  </a:lnTo>
                  <a:lnTo>
                    <a:pt x="9144" y="9144"/>
                  </a:lnTo>
                  <a:lnTo>
                    <a:pt x="3048" y="9144"/>
                  </a:lnTo>
                  <a:lnTo>
                    <a:pt x="9144" y="3048"/>
                  </a:lnTo>
                  <a:lnTo>
                    <a:pt x="4123944" y="3048"/>
                  </a:lnTo>
                  <a:lnTo>
                    <a:pt x="4123944" y="0"/>
                  </a:lnTo>
                  <a:close/>
                </a:path>
                <a:path w="4124325" h="1758950">
                  <a:moveTo>
                    <a:pt x="9144" y="1749552"/>
                  </a:moveTo>
                  <a:lnTo>
                    <a:pt x="3048" y="1749552"/>
                  </a:lnTo>
                  <a:lnTo>
                    <a:pt x="9144" y="1752600"/>
                  </a:lnTo>
                  <a:lnTo>
                    <a:pt x="9144" y="1749552"/>
                  </a:lnTo>
                  <a:close/>
                </a:path>
                <a:path w="4124325" h="1758950">
                  <a:moveTo>
                    <a:pt x="4114800" y="1749552"/>
                  </a:moveTo>
                  <a:lnTo>
                    <a:pt x="9144" y="1749552"/>
                  </a:lnTo>
                  <a:lnTo>
                    <a:pt x="9144" y="1752600"/>
                  </a:lnTo>
                  <a:lnTo>
                    <a:pt x="4114800" y="1752600"/>
                  </a:lnTo>
                  <a:lnTo>
                    <a:pt x="4114800" y="1749552"/>
                  </a:lnTo>
                  <a:close/>
                </a:path>
                <a:path w="4124325" h="1758950">
                  <a:moveTo>
                    <a:pt x="4114800" y="3048"/>
                  </a:moveTo>
                  <a:lnTo>
                    <a:pt x="4114800" y="1752600"/>
                  </a:lnTo>
                  <a:lnTo>
                    <a:pt x="4117848" y="1749552"/>
                  </a:lnTo>
                  <a:lnTo>
                    <a:pt x="4123944" y="1749552"/>
                  </a:lnTo>
                  <a:lnTo>
                    <a:pt x="4123944" y="9144"/>
                  </a:lnTo>
                  <a:lnTo>
                    <a:pt x="4117848" y="9144"/>
                  </a:lnTo>
                  <a:lnTo>
                    <a:pt x="4114800" y="3048"/>
                  </a:lnTo>
                  <a:close/>
                </a:path>
                <a:path w="4124325" h="1758950">
                  <a:moveTo>
                    <a:pt x="4123944" y="1749552"/>
                  </a:moveTo>
                  <a:lnTo>
                    <a:pt x="4117848" y="1749552"/>
                  </a:lnTo>
                  <a:lnTo>
                    <a:pt x="4114800" y="1752600"/>
                  </a:lnTo>
                  <a:lnTo>
                    <a:pt x="4123944" y="1752600"/>
                  </a:lnTo>
                  <a:lnTo>
                    <a:pt x="4123944" y="1749552"/>
                  </a:lnTo>
                  <a:close/>
                </a:path>
                <a:path w="4124325" h="1758950">
                  <a:moveTo>
                    <a:pt x="9144" y="3048"/>
                  </a:moveTo>
                  <a:lnTo>
                    <a:pt x="3048" y="9144"/>
                  </a:lnTo>
                  <a:lnTo>
                    <a:pt x="9144" y="9144"/>
                  </a:lnTo>
                  <a:lnTo>
                    <a:pt x="9144" y="3048"/>
                  </a:lnTo>
                  <a:close/>
                </a:path>
                <a:path w="4124325" h="1758950">
                  <a:moveTo>
                    <a:pt x="4114800" y="3048"/>
                  </a:moveTo>
                  <a:lnTo>
                    <a:pt x="9144" y="3048"/>
                  </a:lnTo>
                  <a:lnTo>
                    <a:pt x="9144" y="9144"/>
                  </a:lnTo>
                  <a:lnTo>
                    <a:pt x="4114800" y="9144"/>
                  </a:lnTo>
                  <a:lnTo>
                    <a:pt x="4114800" y="3048"/>
                  </a:lnTo>
                  <a:close/>
                </a:path>
                <a:path w="4124325" h="1758950">
                  <a:moveTo>
                    <a:pt x="4123944" y="3048"/>
                  </a:moveTo>
                  <a:lnTo>
                    <a:pt x="4114800" y="3048"/>
                  </a:lnTo>
                  <a:lnTo>
                    <a:pt x="4117848" y="9144"/>
                  </a:lnTo>
                  <a:lnTo>
                    <a:pt x="4123944" y="9144"/>
                  </a:lnTo>
                  <a:lnTo>
                    <a:pt x="4123944" y="3048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260340" y="1931923"/>
            <a:ext cx="2375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565FF"/>
                </a:solidFill>
                <a:latin typeface="Arial"/>
                <a:cs typeface="Arial"/>
              </a:rPr>
              <a:t>2.</a:t>
            </a:r>
            <a:r>
              <a:rPr sz="1800" b="1" spc="-70" dirty="0">
                <a:solidFill>
                  <a:srgbClr val="6565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565FF"/>
                </a:solidFill>
                <a:latin typeface="Arial"/>
                <a:cs typeface="Arial"/>
              </a:rPr>
              <a:t>Develop</a:t>
            </a:r>
            <a:r>
              <a:rPr sz="1800" b="1" spc="-30" dirty="0">
                <a:solidFill>
                  <a:srgbClr val="6565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565FF"/>
                </a:solidFill>
                <a:latin typeface="Arial"/>
                <a:cs typeface="Arial"/>
              </a:rPr>
              <a:t>detail</a:t>
            </a:r>
            <a:r>
              <a:rPr sz="1800" b="1" spc="-50" dirty="0">
                <a:solidFill>
                  <a:srgbClr val="6565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565FF"/>
                </a:solidFill>
                <a:latin typeface="Arial"/>
                <a:cs typeface="Arial"/>
              </a:rPr>
              <a:t>Plan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60340" y="2206244"/>
            <a:ext cx="393446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Char char="•"/>
              <a:tabLst>
                <a:tab pos="356870" algn="l"/>
                <a:tab pos="357505" algn="l"/>
              </a:tabLst>
            </a:pPr>
            <a:r>
              <a:rPr sz="1800" dirty="0">
                <a:latin typeface="Arial MT"/>
                <a:cs typeface="Arial MT"/>
              </a:rPr>
              <a:t>Identify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project</a:t>
            </a:r>
            <a:r>
              <a:rPr sz="1800" spc="-1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activities</a:t>
            </a:r>
            <a:endParaRPr sz="18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1800" dirty="0">
                <a:latin typeface="Arial MT"/>
                <a:cs typeface="Arial MT"/>
              </a:rPr>
              <a:t>Estimate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activity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duration</a:t>
            </a:r>
            <a:endParaRPr sz="18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1800" dirty="0">
                <a:latin typeface="Arial MT"/>
                <a:cs typeface="Arial MT"/>
              </a:rPr>
              <a:t>Determine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resource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requirements</a:t>
            </a:r>
            <a:endParaRPr sz="18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1800" dirty="0">
                <a:latin typeface="Arial MT"/>
                <a:cs typeface="Arial MT"/>
              </a:rPr>
              <a:t>Construct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/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analyze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project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network</a:t>
            </a:r>
            <a:endParaRPr sz="18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1800" dirty="0">
                <a:latin typeface="Arial MT"/>
                <a:cs typeface="Arial MT"/>
              </a:rPr>
              <a:t>Prepare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project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proposal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867655" y="1423416"/>
            <a:ext cx="1076325" cy="494030"/>
          </a:xfrm>
          <a:custGeom>
            <a:avLst/>
            <a:gdLst/>
            <a:ahLst/>
            <a:cxnLst/>
            <a:rect l="l" t="t" r="r" b="b"/>
            <a:pathLst>
              <a:path w="1076325" h="494030">
                <a:moveTo>
                  <a:pt x="917540" y="443775"/>
                </a:moveTo>
                <a:lnTo>
                  <a:pt x="896112" y="493775"/>
                </a:lnTo>
                <a:lnTo>
                  <a:pt x="1075944" y="481584"/>
                </a:lnTo>
                <a:lnTo>
                  <a:pt x="1052779" y="454151"/>
                </a:lnTo>
                <a:lnTo>
                  <a:pt x="941832" y="454151"/>
                </a:lnTo>
                <a:lnTo>
                  <a:pt x="917540" y="443775"/>
                </a:lnTo>
                <a:close/>
              </a:path>
              <a:path w="1076325" h="494030">
                <a:moveTo>
                  <a:pt x="938537" y="394782"/>
                </a:moveTo>
                <a:lnTo>
                  <a:pt x="917540" y="443775"/>
                </a:lnTo>
                <a:lnTo>
                  <a:pt x="941832" y="454151"/>
                </a:lnTo>
                <a:lnTo>
                  <a:pt x="963168" y="405384"/>
                </a:lnTo>
                <a:lnTo>
                  <a:pt x="938537" y="394782"/>
                </a:lnTo>
                <a:close/>
              </a:path>
              <a:path w="1076325" h="494030">
                <a:moveTo>
                  <a:pt x="960120" y="344424"/>
                </a:moveTo>
                <a:lnTo>
                  <a:pt x="938537" y="394782"/>
                </a:lnTo>
                <a:lnTo>
                  <a:pt x="963168" y="405384"/>
                </a:lnTo>
                <a:lnTo>
                  <a:pt x="941832" y="454151"/>
                </a:lnTo>
                <a:lnTo>
                  <a:pt x="1052779" y="454151"/>
                </a:lnTo>
                <a:lnTo>
                  <a:pt x="960120" y="344424"/>
                </a:lnTo>
                <a:close/>
              </a:path>
              <a:path w="1076325" h="494030">
                <a:moveTo>
                  <a:pt x="21336" y="0"/>
                </a:moveTo>
                <a:lnTo>
                  <a:pt x="0" y="51816"/>
                </a:lnTo>
                <a:lnTo>
                  <a:pt x="917540" y="443775"/>
                </a:lnTo>
                <a:lnTo>
                  <a:pt x="938537" y="394782"/>
                </a:lnTo>
                <a:lnTo>
                  <a:pt x="2133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7732" y="569467"/>
            <a:ext cx="196786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i="1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600" i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22340" y="587755"/>
            <a:ext cx="20135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Project</a:t>
            </a:r>
            <a:r>
              <a:rPr sz="1600" b="1" i="1" spc="-25" dirty="0">
                <a:solidFill>
                  <a:srgbClr val="656599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56599"/>
                </a:solidFill>
                <a:latin typeface="Arial"/>
                <a:cs typeface="Arial"/>
              </a:rPr>
              <a:t>Management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981200"/>
            <a:ext cx="8232648" cy="7924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954516" y="6918452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9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0339" y="1227835"/>
            <a:ext cx="6988809" cy="5278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Knowledge</a:t>
            </a:r>
            <a:r>
              <a:rPr sz="2400" b="1" spc="-1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0000FF"/>
                </a:solidFill>
                <a:latin typeface="Arial"/>
                <a:cs typeface="Arial"/>
              </a:rPr>
              <a:t>Areas</a:t>
            </a:r>
            <a:r>
              <a:rPr sz="2400" b="1" spc="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for</a:t>
            </a: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Project</a:t>
            </a:r>
            <a:r>
              <a:rPr sz="24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Management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 marL="509270" indent="-345440">
              <a:lnSpc>
                <a:spcPct val="100000"/>
              </a:lnSpc>
              <a:spcBef>
                <a:spcPts val="1775"/>
              </a:spcBef>
              <a:buAutoNum type="arabicPeriod"/>
              <a:tabLst>
                <a:tab pos="509905" algn="l"/>
              </a:tabLst>
            </a:pPr>
            <a:r>
              <a:rPr sz="2800" b="1" dirty="0">
                <a:latin typeface="Arial"/>
                <a:cs typeface="Arial"/>
              </a:rPr>
              <a:t>Project</a:t>
            </a:r>
            <a:r>
              <a:rPr sz="2800" b="1" spc="-55" dirty="0"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9999CC"/>
                </a:solidFill>
                <a:latin typeface="Arial"/>
                <a:cs typeface="Arial"/>
              </a:rPr>
              <a:t>Integration</a:t>
            </a:r>
            <a:r>
              <a:rPr sz="2800" b="1" spc="-25" dirty="0">
                <a:solidFill>
                  <a:srgbClr val="9999CC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Management</a:t>
            </a:r>
            <a:endParaRPr sz="2800">
              <a:latin typeface="Arial"/>
              <a:cs typeface="Arial"/>
            </a:endParaRPr>
          </a:p>
          <a:p>
            <a:pPr marL="509270" indent="-345440">
              <a:lnSpc>
                <a:spcPct val="100000"/>
              </a:lnSpc>
              <a:buAutoNum type="arabicPeriod"/>
              <a:tabLst>
                <a:tab pos="509905" algn="l"/>
              </a:tabLst>
            </a:pPr>
            <a:r>
              <a:rPr sz="2800" b="1" dirty="0">
                <a:latin typeface="Arial"/>
                <a:cs typeface="Arial"/>
              </a:rPr>
              <a:t>Project</a:t>
            </a:r>
            <a:r>
              <a:rPr sz="2800" b="1" spc="-65" dirty="0"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Scope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management</a:t>
            </a:r>
            <a:endParaRPr sz="2800">
              <a:latin typeface="Arial"/>
              <a:cs typeface="Arial"/>
            </a:endParaRPr>
          </a:p>
          <a:p>
            <a:pPr marL="509270" indent="-345440">
              <a:lnSpc>
                <a:spcPct val="100000"/>
              </a:lnSpc>
              <a:buAutoNum type="arabicPeriod"/>
              <a:tabLst>
                <a:tab pos="509905" algn="l"/>
              </a:tabLst>
            </a:pPr>
            <a:r>
              <a:rPr sz="2800" b="1" dirty="0">
                <a:latin typeface="Arial"/>
                <a:cs typeface="Arial"/>
              </a:rPr>
              <a:t>Project</a:t>
            </a:r>
            <a:r>
              <a:rPr sz="2800" b="1" spc="-70" dirty="0"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sz="2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Management</a:t>
            </a:r>
            <a:endParaRPr sz="2800">
              <a:latin typeface="Arial"/>
              <a:cs typeface="Arial"/>
            </a:endParaRPr>
          </a:p>
          <a:p>
            <a:pPr marL="509270" indent="-344805">
              <a:lnSpc>
                <a:spcPct val="100000"/>
              </a:lnSpc>
              <a:buAutoNum type="arabicPeriod"/>
              <a:tabLst>
                <a:tab pos="509905" algn="l"/>
              </a:tabLst>
            </a:pPr>
            <a:r>
              <a:rPr sz="2800" b="1" dirty="0">
                <a:latin typeface="Arial"/>
                <a:cs typeface="Arial"/>
              </a:rPr>
              <a:t>Project</a:t>
            </a:r>
            <a:r>
              <a:rPr sz="2800" b="1" spc="-65" dirty="0"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Cost</a:t>
            </a:r>
            <a:r>
              <a:rPr sz="28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Management</a:t>
            </a:r>
            <a:endParaRPr sz="2800">
              <a:latin typeface="Arial"/>
              <a:cs typeface="Arial"/>
            </a:endParaRPr>
          </a:p>
          <a:p>
            <a:pPr marL="509270" indent="-344805">
              <a:lnSpc>
                <a:spcPct val="100000"/>
              </a:lnSpc>
              <a:buAutoNum type="arabicPeriod"/>
              <a:tabLst>
                <a:tab pos="509905" algn="l"/>
              </a:tabLst>
            </a:pPr>
            <a:r>
              <a:rPr sz="2800" b="1" dirty="0">
                <a:latin typeface="Arial"/>
                <a:cs typeface="Arial"/>
              </a:rPr>
              <a:t>Project</a:t>
            </a:r>
            <a:r>
              <a:rPr sz="2800" b="1" spc="-60" dirty="0"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9999CC"/>
                </a:solidFill>
                <a:latin typeface="Arial"/>
                <a:cs typeface="Arial"/>
              </a:rPr>
              <a:t>Quality</a:t>
            </a:r>
            <a:r>
              <a:rPr sz="2800" b="1" spc="-40" dirty="0">
                <a:solidFill>
                  <a:srgbClr val="9999CC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Management</a:t>
            </a:r>
            <a:endParaRPr sz="2800">
              <a:latin typeface="Arial"/>
              <a:cs typeface="Arial"/>
            </a:endParaRPr>
          </a:p>
          <a:p>
            <a:pPr marL="509270" marR="2244725" indent="-344805">
              <a:lnSpc>
                <a:spcPct val="100000"/>
              </a:lnSpc>
              <a:buAutoNum type="arabicPeriod"/>
              <a:tabLst>
                <a:tab pos="509905" algn="l"/>
              </a:tabLst>
            </a:pPr>
            <a:r>
              <a:rPr sz="2800" b="1" dirty="0">
                <a:latin typeface="Arial"/>
                <a:cs typeface="Arial"/>
              </a:rPr>
              <a:t>Project</a:t>
            </a:r>
            <a:r>
              <a:rPr sz="2800" b="1" spc="-75" dirty="0"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Human</a:t>
            </a:r>
            <a:r>
              <a:rPr sz="28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Resource </a:t>
            </a:r>
            <a:r>
              <a:rPr sz="2800" b="1" spc="-7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Management</a:t>
            </a:r>
            <a:endParaRPr sz="2800">
              <a:latin typeface="Arial"/>
              <a:cs typeface="Arial"/>
            </a:endParaRPr>
          </a:p>
          <a:p>
            <a:pPr marL="509270" indent="-344805">
              <a:lnSpc>
                <a:spcPct val="100000"/>
              </a:lnSpc>
              <a:buAutoNum type="arabicPeriod"/>
              <a:tabLst>
                <a:tab pos="509905" algn="l"/>
              </a:tabLst>
            </a:pPr>
            <a:r>
              <a:rPr sz="2800" b="1" dirty="0">
                <a:latin typeface="Arial"/>
                <a:cs typeface="Arial"/>
              </a:rPr>
              <a:t>Project</a:t>
            </a:r>
            <a:r>
              <a:rPr sz="2800" b="1" spc="-7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Communications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Management</a:t>
            </a:r>
            <a:endParaRPr sz="2800">
              <a:latin typeface="Arial"/>
              <a:cs typeface="Arial"/>
            </a:endParaRPr>
          </a:p>
          <a:p>
            <a:pPr marL="509270" indent="-344805">
              <a:lnSpc>
                <a:spcPct val="100000"/>
              </a:lnSpc>
              <a:buAutoNum type="arabicPeriod"/>
              <a:tabLst>
                <a:tab pos="509905" algn="l"/>
              </a:tabLst>
            </a:pPr>
            <a:r>
              <a:rPr sz="2800" b="1" dirty="0">
                <a:latin typeface="Arial"/>
                <a:cs typeface="Arial"/>
              </a:rPr>
              <a:t>Project</a:t>
            </a:r>
            <a:r>
              <a:rPr sz="2800" b="1" spc="-70" dirty="0"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Risk</a:t>
            </a:r>
            <a:r>
              <a:rPr sz="2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Management</a:t>
            </a:r>
            <a:endParaRPr sz="2800">
              <a:latin typeface="Arial"/>
              <a:cs typeface="Arial"/>
            </a:endParaRPr>
          </a:p>
          <a:p>
            <a:pPr marL="509270" indent="-344805">
              <a:lnSpc>
                <a:spcPct val="100000"/>
              </a:lnSpc>
              <a:buAutoNum type="arabicPeriod"/>
              <a:tabLst>
                <a:tab pos="509905" algn="l"/>
              </a:tabLst>
            </a:pPr>
            <a:r>
              <a:rPr sz="2800" b="1" dirty="0">
                <a:latin typeface="Arial"/>
                <a:cs typeface="Arial"/>
              </a:rPr>
              <a:t>Project</a:t>
            </a:r>
            <a:r>
              <a:rPr sz="2800" b="1" spc="-5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Procurement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Management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6007</Words>
  <Application>Microsoft Office PowerPoint</Application>
  <PresentationFormat>Custom</PresentationFormat>
  <Paragraphs>1403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6" baseType="lpstr">
      <vt:lpstr>Arial</vt:lpstr>
      <vt:lpstr>Arial MT</vt:lpstr>
      <vt:lpstr>Calibri</vt:lpstr>
      <vt:lpstr>Times New Roman</vt:lpstr>
      <vt:lpstr>Trebuchet MS</vt:lpstr>
      <vt:lpstr>Verdana</vt:lpstr>
      <vt:lpstr>Wingdings</vt:lpstr>
      <vt:lpstr>Office Theme</vt:lpstr>
      <vt:lpstr>Software Engineering</vt:lpstr>
      <vt:lpstr>Software Project Management</vt:lpstr>
      <vt:lpstr>Software Project Management (2)</vt:lpstr>
      <vt:lpstr>Software Project Management (3)</vt:lpstr>
      <vt:lpstr>In a nutshell</vt:lpstr>
      <vt:lpstr>Product and the Project Life Cycles</vt:lpstr>
      <vt:lpstr>Phases in a Project Life Cycle</vt:lpstr>
      <vt:lpstr>PowerPoint Presentation</vt:lpstr>
      <vt:lpstr>PowerPoint Presentation</vt:lpstr>
      <vt:lpstr>PowerPoint Presentation</vt:lpstr>
      <vt:lpstr>PowerPoint Presentation</vt:lpstr>
      <vt:lpstr>Software Project Planning</vt:lpstr>
      <vt:lpstr>Software Engineering</vt:lpstr>
      <vt:lpstr>Planning Process Flow</vt:lpstr>
      <vt:lpstr>Software Engineering</vt:lpstr>
      <vt:lpstr>Scope Definition</vt:lpstr>
      <vt:lpstr>The first step - define the Scope</vt:lpstr>
      <vt:lpstr>PROJECT ANALYSIS</vt:lpstr>
      <vt:lpstr>Decomposition</vt:lpstr>
      <vt:lpstr>Major elements ……</vt:lpstr>
      <vt:lpstr>PowerPoint Presentation</vt:lpstr>
      <vt:lpstr>PROJECT ANALYSIS BY WORK  BREAKDOWN STRUCTURES</vt:lpstr>
      <vt:lpstr>WORK BREAKDOWN - THE 100%  RULE</vt:lpstr>
      <vt:lpstr>Purpose of Creating WBS</vt:lpstr>
      <vt:lpstr>Software Engineering</vt:lpstr>
      <vt:lpstr>Work Breakdown Structure II</vt:lpstr>
      <vt:lpstr>Hierarchy of WBS</vt:lpstr>
      <vt:lpstr>Design of WBS</vt:lpstr>
      <vt:lpstr>Product Based WBS</vt:lpstr>
      <vt:lpstr>Deliverables Based WBS</vt:lpstr>
      <vt:lpstr>WBS Template for Software Development  Project</vt:lpstr>
      <vt:lpstr>WBS Framework</vt:lpstr>
      <vt:lpstr>Activity Planning</vt:lpstr>
      <vt:lpstr>Activity/Task List</vt:lpstr>
      <vt:lpstr>Precedence Analysis</vt:lpstr>
      <vt:lpstr>Network Planning Models</vt:lpstr>
      <vt:lpstr>Scheduling as precedence</vt:lpstr>
      <vt:lpstr>Project Network Diagrams</vt:lpstr>
      <vt:lpstr>PowerPoint Presentation</vt:lpstr>
      <vt:lpstr>Network model</vt:lpstr>
      <vt:lpstr>Examples:</vt:lpstr>
      <vt:lpstr>PowerPoint Presentation</vt:lpstr>
      <vt:lpstr>Using dummy activities</vt:lpstr>
      <vt:lpstr>PowerPoint Presentation</vt:lpstr>
      <vt:lpstr>Precedence Networks (PN/PDM)</vt:lpstr>
      <vt:lpstr>Sequencing and Scheduling activities</vt:lpstr>
      <vt:lpstr>Schedule for small Project: plan as a bar chart</vt:lpstr>
      <vt:lpstr>Activity Schedule</vt:lpstr>
      <vt:lpstr>Six Methods for Estimating Activity Duration</vt:lpstr>
      <vt:lpstr>PowerPoint Presentation</vt:lpstr>
      <vt:lpstr>5. Three-point Technique (PERT Est)*</vt:lpstr>
      <vt:lpstr>Schedule development :Adding the time dimension</vt:lpstr>
      <vt:lpstr>Constructing CPM Network</vt:lpstr>
      <vt:lpstr>Forward Pass</vt:lpstr>
      <vt:lpstr>Backward Pass</vt:lpstr>
      <vt:lpstr>PowerPoint Presentation</vt:lpstr>
      <vt:lpstr>PowerPoint Presentation</vt:lpstr>
      <vt:lpstr>Precedence Network</vt:lpstr>
      <vt:lpstr>Alternative notation</vt:lpstr>
      <vt:lpstr>Gantt Chart</vt:lpstr>
      <vt:lpstr>Case Study: Portion of Detailed Schedule (ACIC)</vt:lpstr>
      <vt:lpstr>PowerPoint Presentation</vt:lpstr>
      <vt:lpstr>Project Monitoring and Control</vt:lpstr>
      <vt:lpstr>Project Progress Monitoring</vt:lpstr>
      <vt:lpstr>The Gantt Chart</vt:lpstr>
      <vt:lpstr>(2) Project Slip Chart</vt:lpstr>
      <vt:lpstr>Categories of reporting</vt:lpstr>
      <vt:lpstr>Monthly Project Status Reports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- 05 Software Project Management [Compatibility Mode]</dc:title>
  <cp:lastModifiedBy>DELL</cp:lastModifiedBy>
  <cp:revision>2</cp:revision>
  <dcterms:created xsi:type="dcterms:W3CDTF">2023-12-17T12:34:03Z</dcterms:created>
  <dcterms:modified xsi:type="dcterms:W3CDTF">2023-12-17T13:08:07Z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2010-09-28T00:00:00Z</vt:filetime>
  </property>
  <property fmtid="{D5CDD505-2E9C-101B-9397-08002B2CF9AE}" pid="3" name="Creator">
    <vt:lpwstr>Print2PDF 8.0.09.0417 by Software602</vt:lpwstr>
  </property>
  <property fmtid="{D5CDD505-2E9C-101B-9397-08002B2CF9AE}" pid="4" name="LastSaved">
    <vt:filetime>2023-12-17T00:00:00Z</vt:filetime>
  </property>
</Properties>
</file>