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440" r:id="rId3"/>
    <p:sldId id="442" r:id="rId4"/>
    <p:sldId id="462" r:id="rId5"/>
    <p:sldId id="474" r:id="rId6"/>
    <p:sldId id="475" r:id="rId7"/>
    <p:sldId id="352" r:id="rId8"/>
    <p:sldId id="454" r:id="rId9"/>
    <p:sldId id="499" r:id="rId10"/>
    <p:sldId id="520" r:id="rId11"/>
    <p:sldId id="546" r:id="rId12"/>
    <p:sldId id="547" r:id="rId13"/>
    <p:sldId id="548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21" r:id="rId23"/>
    <p:sldId id="544" r:id="rId2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1" autoAdjust="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E72EB-E5D4-4231-ABF4-683D7239AB2A}" type="doc">
      <dgm:prSet loTypeId="urn:microsoft.com/office/officeart/2005/8/layout/radial1" loCatId="cycle" qsTypeId="urn:microsoft.com/office/officeart/2005/8/quickstyle/simple2" qsCatId="simple" csTypeId="urn:microsoft.com/office/officeart/2005/8/colors/accent3_5" csCatId="accent3" phldr="1"/>
      <dgm:spPr/>
      <dgm:t>
        <a:bodyPr/>
        <a:lstStyle/>
        <a:p>
          <a:endParaRPr lang="en-GB"/>
        </a:p>
      </dgm:t>
    </dgm:pt>
    <dgm:pt modelId="{4D0D8E13-7636-4CA3-93A6-2A0C224706F9}">
      <dgm:prSet phldrT="[Text]"/>
      <dgm:spPr>
        <a:solidFill>
          <a:schemeClr val="accent4">
            <a:lumMod val="60000"/>
            <a:lumOff val="40000"/>
            <a:alpha val="80000"/>
          </a:schemeClr>
        </a:solidFill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Software</a:t>
          </a:r>
        </a:p>
      </dgm:t>
    </dgm:pt>
    <dgm:pt modelId="{26766A82-0EEB-40D4-82F1-335C19063E0B}" type="parTrans" cxnId="{DA62254F-DDAE-485D-B71D-0FF2D6717197}">
      <dgm:prSet/>
      <dgm:spPr/>
      <dgm:t>
        <a:bodyPr/>
        <a:lstStyle/>
        <a:p>
          <a:endParaRPr lang="en-GB"/>
        </a:p>
      </dgm:t>
    </dgm:pt>
    <dgm:pt modelId="{9BC04267-6A0E-4F9D-826D-A5B9F76E4D9F}" type="sibTrans" cxnId="{DA62254F-DDAE-485D-B71D-0FF2D6717197}">
      <dgm:prSet/>
      <dgm:spPr/>
      <dgm:t>
        <a:bodyPr/>
        <a:lstStyle/>
        <a:p>
          <a:endParaRPr lang="en-GB"/>
        </a:p>
      </dgm:t>
    </dgm:pt>
    <dgm:pt modelId="{031DEFA6-7EC8-4F93-BA6F-ABF1614578CC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Programs</a:t>
          </a:r>
          <a:endParaRPr lang="en-GB" dirty="0">
            <a:solidFill>
              <a:srgbClr val="002060"/>
            </a:solidFill>
          </a:endParaRPr>
        </a:p>
      </dgm:t>
    </dgm:pt>
    <dgm:pt modelId="{1BC89E4D-D268-4F0C-B07F-699FD6C91DDE}" type="parTrans" cxnId="{22807EEC-AFCC-4856-83E3-AE1D46F0C4E8}">
      <dgm:prSet/>
      <dgm:spPr/>
      <dgm:t>
        <a:bodyPr/>
        <a:lstStyle/>
        <a:p>
          <a:endParaRPr lang="en-GB"/>
        </a:p>
      </dgm:t>
    </dgm:pt>
    <dgm:pt modelId="{D3D8675B-52BC-4D11-B4CA-7CCB12FFDC3A}" type="sibTrans" cxnId="{22807EEC-AFCC-4856-83E3-AE1D46F0C4E8}">
      <dgm:prSet/>
      <dgm:spPr/>
      <dgm:t>
        <a:bodyPr/>
        <a:lstStyle/>
        <a:p>
          <a:endParaRPr lang="en-GB"/>
        </a:p>
      </dgm:t>
    </dgm:pt>
    <dgm:pt modelId="{7969F727-29C8-459B-BECC-96F249F09077}">
      <dgm:prSet phldrT="[Text]" custT="1"/>
      <dgm:spPr>
        <a:solidFill>
          <a:srgbClr val="7030A0">
            <a:alpha val="70000"/>
          </a:srgbClr>
        </a:solidFill>
      </dgm:spPr>
      <dgm:t>
        <a:bodyPr/>
        <a:lstStyle/>
        <a:p>
          <a:r>
            <a:rPr lang="en-US" sz="1600" dirty="0"/>
            <a:t>Documentation</a:t>
          </a:r>
        </a:p>
      </dgm:t>
    </dgm:pt>
    <dgm:pt modelId="{A0EFD46A-B42A-4114-A5C1-C37A96BB829E}" type="parTrans" cxnId="{C455B8B4-1809-4B91-B593-9F13B8618215}">
      <dgm:prSet/>
      <dgm:spPr/>
      <dgm:t>
        <a:bodyPr/>
        <a:lstStyle/>
        <a:p>
          <a:endParaRPr lang="en-GB"/>
        </a:p>
      </dgm:t>
    </dgm:pt>
    <dgm:pt modelId="{2B4F77B0-1E72-4F84-86A5-2C6A1A96046A}" type="sibTrans" cxnId="{C455B8B4-1809-4B91-B593-9F13B8618215}">
      <dgm:prSet/>
      <dgm:spPr/>
      <dgm:t>
        <a:bodyPr/>
        <a:lstStyle/>
        <a:p>
          <a:endParaRPr lang="en-GB"/>
        </a:p>
      </dgm:t>
    </dgm:pt>
    <dgm:pt modelId="{94F8B5AC-E7BF-40E3-B767-B54DDA71A942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sz="2000" dirty="0"/>
            <a:t>Data</a:t>
          </a:r>
          <a:endParaRPr lang="en-GB" sz="2000" dirty="0"/>
        </a:p>
      </dgm:t>
    </dgm:pt>
    <dgm:pt modelId="{66D9BAA2-8838-4DF4-B972-371DF95D3F2A}" type="parTrans" cxnId="{8E2EEF9F-1C3B-44B5-9D95-4B3DCD632894}">
      <dgm:prSet/>
      <dgm:spPr/>
      <dgm:t>
        <a:bodyPr/>
        <a:lstStyle/>
        <a:p>
          <a:endParaRPr lang="en-GB"/>
        </a:p>
      </dgm:t>
    </dgm:pt>
    <dgm:pt modelId="{D4B129C5-77FA-40F3-8743-8CBBD843427D}" type="sibTrans" cxnId="{8E2EEF9F-1C3B-44B5-9D95-4B3DCD632894}">
      <dgm:prSet/>
      <dgm:spPr/>
      <dgm:t>
        <a:bodyPr/>
        <a:lstStyle/>
        <a:p>
          <a:endParaRPr lang="en-GB"/>
        </a:p>
      </dgm:t>
    </dgm:pt>
    <dgm:pt modelId="{0774646E-C062-4DDD-9AC8-F520D65D0B52}" type="pres">
      <dgm:prSet presAssocID="{306E72EB-E5D4-4231-ABF4-683D7239AB2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55D973-D46E-449D-8118-521A43F6831A}" type="pres">
      <dgm:prSet presAssocID="{4D0D8E13-7636-4CA3-93A6-2A0C224706F9}" presName="centerShape" presStyleLbl="node0" presStyleIdx="0" presStyleCnt="1"/>
      <dgm:spPr/>
      <dgm:t>
        <a:bodyPr/>
        <a:lstStyle/>
        <a:p>
          <a:endParaRPr lang="en-US"/>
        </a:p>
      </dgm:t>
    </dgm:pt>
    <dgm:pt modelId="{EF89961A-FE0F-4354-97EE-8B8CAE3FCB8A}" type="pres">
      <dgm:prSet presAssocID="{1BC89E4D-D268-4F0C-B07F-699FD6C91DDE}" presName="Name9" presStyleLbl="parChTrans1D2" presStyleIdx="0" presStyleCnt="3"/>
      <dgm:spPr/>
      <dgm:t>
        <a:bodyPr/>
        <a:lstStyle/>
        <a:p>
          <a:endParaRPr lang="en-US"/>
        </a:p>
      </dgm:t>
    </dgm:pt>
    <dgm:pt modelId="{F805B21B-2E5D-44C8-A898-6C3C5B34F32A}" type="pres">
      <dgm:prSet presAssocID="{1BC89E4D-D268-4F0C-B07F-699FD6C91DD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8A9A77C5-C5DE-4CAF-80A4-072A584E2700}" type="pres">
      <dgm:prSet presAssocID="{031DEFA6-7EC8-4F93-BA6F-ABF1614578CC}" presName="node" presStyleLbl="node1" presStyleIdx="0" presStyleCnt="3" custScaleX="135208" custScaleY="83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7272D-6EBA-478B-B685-6E033AFA50E0}" type="pres">
      <dgm:prSet presAssocID="{A0EFD46A-B42A-4114-A5C1-C37A96BB829E}" presName="Name9" presStyleLbl="parChTrans1D2" presStyleIdx="1" presStyleCnt="3"/>
      <dgm:spPr/>
      <dgm:t>
        <a:bodyPr/>
        <a:lstStyle/>
        <a:p>
          <a:endParaRPr lang="en-US"/>
        </a:p>
      </dgm:t>
    </dgm:pt>
    <dgm:pt modelId="{15AEE782-DFA8-4FCA-B071-08ADEA910122}" type="pres">
      <dgm:prSet presAssocID="{A0EFD46A-B42A-4114-A5C1-C37A96BB829E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625A333-969E-4472-8D79-4199CBC6E98A}" type="pres">
      <dgm:prSet presAssocID="{7969F727-29C8-459B-BECC-96F249F09077}" presName="node" presStyleLbl="node1" presStyleIdx="1" presStyleCnt="3" custScaleX="142999" custScaleY="79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F628D-67B8-4377-8537-5A36EDC488B2}" type="pres">
      <dgm:prSet presAssocID="{66D9BAA2-8838-4DF4-B972-371DF95D3F2A}" presName="Name9" presStyleLbl="parChTrans1D2" presStyleIdx="2" presStyleCnt="3"/>
      <dgm:spPr/>
      <dgm:t>
        <a:bodyPr/>
        <a:lstStyle/>
        <a:p>
          <a:endParaRPr lang="en-US"/>
        </a:p>
      </dgm:t>
    </dgm:pt>
    <dgm:pt modelId="{002160E8-E063-46AD-B1F2-9ADB53C5BDA0}" type="pres">
      <dgm:prSet presAssocID="{66D9BAA2-8838-4DF4-B972-371DF95D3F2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DC538C3-F73C-40B2-B336-258B90A98103}" type="pres">
      <dgm:prSet presAssocID="{94F8B5AC-E7BF-40E3-B767-B54DDA71A942}" presName="node" presStyleLbl="node1" presStyleIdx="2" presStyleCnt="3" custScaleX="132668" custScaleY="79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3FBD2F-33E3-4D3A-BF4E-111CD3C89282}" type="presOf" srcId="{1BC89E4D-D268-4F0C-B07F-699FD6C91DDE}" destId="{F805B21B-2E5D-44C8-A898-6C3C5B34F32A}" srcOrd="1" destOrd="0" presId="urn:microsoft.com/office/officeart/2005/8/layout/radial1"/>
    <dgm:cxn modelId="{02794AF2-6484-4568-85C3-9EBF6DC73020}" type="presOf" srcId="{4D0D8E13-7636-4CA3-93A6-2A0C224706F9}" destId="{5455D973-D46E-449D-8118-521A43F6831A}" srcOrd="0" destOrd="0" presId="urn:microsoft.com/office/officeart/2005/8/layout/radial1"/>
    <dgm:cxn modelId="{C455B8B4-1809-4B91-B593-9F13B8618215}" srcId="{4D0D8E13-7636-4CA3-93A6-2A0C224706F9}" destId="{7969F727-29C8-459B-BECC-96F249F09077}" srcOrd="1" destOrd="0" parTransId="{A0EFD46A-B42A-4114-A5C1-C37A96BB829E}" sibTransId="{2B4F77B0-1E72-4F84-86A5-2C6A1A96046A}"/>
    <dgm:cxn modelId="{EBE360B5-66B6-4DD8-BA07-61F1ACC7313B}" type="presOf" srcId="{031DEFA6-7EC8-4F93-BA6F-ABF1614578CC}" destId="{8A9A77C5-C5DE-4CAF-80A4-072A584E2700}" srcOrd="0" destOrd="0" presId="urn:microsoft.com/office/officeart/2005/8/layout/radial1"/>
    <dgm:cxn modelId="{22807EEC-AFCC-4856-83E3-AE1D46F0C4E8}" srcId="{4D0D8E13-7636-4CA3-93A6-2A0C224706F9}" destId="{031DEFA6-7EC8-4F93-BA6F-ABF1614578CC}" srcOrd="0" destOrd="0" parTransId="{1BC89E4D-D268-4F0C-B07F-699FD6C91DDE}" sibTransId="{D3D8675B-52BC-4D11-B4CA-7CCB12FFDC3A}"/>
    <dgm:cxn modelId="{4DEBB203-E9B0-4DF8-B12C-8C30D0A3B121}" type="presOf" srcId="{66D9BAA2-8838-4DF4-B972-371DF95D3F2A}" destId="{002160E8-E063-46AD-B1F2-9ADB53C5BDA0}" srcOrd="1" destOrd="0" presId="urn:microsoft.com/office/officeart/2005/8/layout/radial1"/>
    <dgm:cxn modelId="{FA051569-86F1-4755-8B6E-BB69672D3EA4}" type="presOf" srcId="{94F8B5AC-E7BF-40E3-B767-B54DDA71A942}" destId="{7DC538C3-F73C-40B2-B336-258B90A98103}" srcOrd="0" destOrd="0" presId="urn:microsoft.com/office/officeart/2005/8/layout/radial1"/>
    <dgm:cxn modelId="{8E2EEF9F-1C3B-44B5-9D95-4B3DCD632894}" srcId="{4D0D8E13-7636-4CA3-93A6-2A0C224706F9}" destId="{94F8B5AC-E7BF-40E3-B767-B54DDA71A942}" srcOrd="2" destOrd="0" parTransId="{66D9BAA2-8838-4DF4-B972-371DF95D3F2A}" sibTransId="{D4B129C5-77FA-40F3-8743-8CBBD843427D}"/>
    <dgm:cxn modelId="{8312316F-72F7-49ED-B3D4-CF104747455A}" type="presOf" srcId="{A0EFD46A-B42A-4114-A5C1-C37A96BB829E}" destId="{15AEE782-DFA8-4FCA-B071-08ADEA910122}" srcOrd="1" destOrd="0" presId="urn:microsoft.com/office/officeart/2005/8/layout/radial1"/>
    <dgm:cxn modelId="{27647455-58F0-4257-A65F-E9271AB9947B}" type="presOf" srcId="{306E72EB-E5D4-4231-ABF4-683D7239AB2A}" destId="{0774646E-C062-4DDD-9AC8-F520D65D0B52}" srcOrd="0" destOrd="0" presId="urn:microsoft.com/office/officeart/2005/8/layout/radial1"/>
    <dgm:cxn modelId="{027AF6DB-0CD4-4C60-ADC4-495EF18F920C}" type="presOf" srcId="{A0EFD46A-B42A-4114-A5C1-C37A96BB829E}" destId="{2D97272D-6EBA-478B-B685-6E033AFA50E0}" srcOrd="0" destOrd="0" presId="urn:microsoft.com/office/officeart/2005/8/layout/radial1"/>
    <dgm:cxn modelId="{DA62254F-DDAE-485D-B71D-0FF2D6717197}" srcId="{306E72EB-E5D4-4231-ABF4-683D7239AB2A}" destId="{4D0D8E13-7636-4CA3-93A6-2A0C224706F9}" srcOrd="0" destOrd="0" parTransId="{26766A82-0EEB-40D4-82F1-335C19063E0B}" sibTransId="{9BC04267-6A0E-4F9D-826D-A5B9F76E4D9F}"/>
    <dgm:cxn modelId="{E67B87BD-6ECE-48D2-853A-93116AC32EBB}" type="presOf" srcId="{66D9BAA2-8838-4DF4-B972-371DF95D3F2A}" destId="{DE6F628D-67B8-4377-8537-5A36EDC488B2}" srcOrd="0" destOrd="0" presId="urn:microsoft.com/office/officeart/2005/8/layout/radial1"/>
    <dgm:cxn modelId="{9D752F92-8CC8-42D0-930A-4EA98CE191BB}" type="presOf" srcId="{1BC89E4D-D268-4F0C-B07F-699FD6C91DDE}" destId="{EF89961A-FE0F-4354-97EE-8B8CAE3FCB8A}" srcOrd="0" destOrd="0" presId="urn:microsoft.com/office/officeart/2005/8/layout/radial1"/>
    <dgm:cxn modelId="{ACBFC766-3733-4DDC-9452-AE1E83C891DE}" type="presOf" srcId="{7969F727-29C8-459B-BECC-96F249F09077}" destId="{3625A333-969E-4472-8D79-4199CBC6E98A}" srcOrd="0" destOrd="0" presId="urn:microsoft.com/office/officeart/2005/8/layout/radial1"/>
    <dgm:cxn modelId="{CAF4A5E1-4E48-44D9-8B95-B2AE3129D798}" type="presParOf" srcId="{0774646E-C062-4DDD-9AC8-F520D65D0B52}" destId="{5455D973-D46E-449D-8118-521A43F6831A}" srcOrd="0" destOrd="0" presId="urn:microsoft.com/office/officeart/2005/8/layout/radial1"/>
    <dgm:cxn modelId="{C5C4F0B1-5970-4FA6-BA8F-EB53A2FA4CE4}" type="presParOf" srcId="{0774646E-C062-4DDD-9AC8-F520D65D0B52}" destId="{EF89961A-FE0F-4354-97EE-8B8CAE3FCB8A}" srcOrd="1" destOrd="0" presId="urn:microsoft.com/office/officeart/2005/8/layout/radial1"/>
    <dgm:cxn modelId="{23298E6A-B68F-49E9-B72E-22D3D46F2627}" type="presParOf" srcId="{EF89961A-FE0F-4354-97EE-8B8CAE3FCB8A}" destId="{F805B21B-2E5D-44C8-A898-6C3C5B34F32A}" srcOrd="0" destOrd="0" presId="urn:microsoft.com/office/officeart/2005/8/layout/radial1"/>
    <dgm:cxn modelId="{F187F586-B876-4C01-B2C8-15D936FB0C65}" type="presParOf" srcId="{0774646E-C062-4DDD-9AC8-F520D65D0B52}" destId="{8A9A77C5-C5DE-4CAF-80A4-072A584E2700}" srcOrd="2" destOrd="0" presId="urn:microsoft.com/office/officeart/2005/8/layout/radial1"/>
    <dgm:cxn modelId="{B35E0013-5887-42C1-AB86-CB3079CFE14B}" type="presParOf" srcId="{0774646E-C062-4DDD-9AC8-F520D65D0B52}" destId="{2D97272D-6EBA-478B-B685-6E033AFA50E0}" srcOrd="3" destOrd="0" presId="urn:microsoft.com/office/officeart/2005/8/layout/radial1"/>
    <dgm:cxn modelId="{6D4DF02D-EA10-4977-9C32-FF3FF76A4FFD}" type="presParOf" srcId="{2D97272D-6EBA-478B-B685-6E033AFA50E0}" destId="{15AEE782-DFA8-4FCA-B071-08ADEA910122}" srcOrd="0" destOrd="0" presId="urn:microsoft.com/office/officeart/2005/8/layout/radial1"/>
    <dgm:cxn modelId="{7F0CDED6-F0B0-48E3-9E6B-070996E8F1DB}" type="presParOf" srcId="{0774646E-C062-4DDD-9AC8-F520D65D0B52}" destId="{3625A333-969E-4472-8D79-4199CBC6E98A}" srcOrd="4" destOrd="0" presId="urn:microsoft.com/office/officeart/2005/8/layout/radial1"/>
    <dgm:cxn modelId="{CC57D802-36B5-4EE8-9282-660DD6A76292}" type="presParOf" srcId="{0774646E-C062-4DDD-9AC8-F520D65D0B52}" destId="{DE6F628D-67B8-4377-8537-5A36EDC488B2}" srcOrd="5" destOrd="0" presId="urn:microsoft.com/office/officeart/2005/8/layout/radial1"/>
    <dgm:cxn modelId="{CED93CEF-9861-44E9-B356-B84B44638022}" type="presParOf" srcId="{DE6F628D-67B8-4377-8537-5A36EDC488B2}" destId="{002160E8-E063-46AD-B1F2-9ADB53C5BDA0}" srcOrd="0" destOrd="0" presId="urn:microsoft.com/office/officeart/2005/8/layout/radial1"/>
    <dgm:cxn modelId="{E739BBE8-0BE3-495C-9499-072E33362A01}" type="presParOf" srcId="{0774646E-C062-4DDD-9AC8-F520D65D0B52}" destId="{7DC538C3-F73C-40B2-B336-258B90A98103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BFC86-4EFC-48F6-86E7-9589807ACF16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BF7C6E32-6803-4021-9C5F-AFAAC01893C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300" dirty="0">
              <a:latin typeface="+mj-lt"/>
            </a:rPr>
            <a:t>Computer Science</a:t>
          </a:r>
          <a:endParaRPr lang="en-GB" sz="2300" dirty="0">
            <a:latin typeface="+mj-lt"/>
          </a:endParaRPr>
        </a:p>
      </dgm:t>
    </dgm:pt>
    <dgm:pt modelId="{6A91DBC4-DE23-42A2-B850-FE866CA89670}" type="parTrans" cxnId="{3B7215AD-010E-4BC5-95A3-EF8E43557461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6BB50D2F-5A15-487C-8330-9DC4B5668CC8}" type="sibTrans" cxnId="{3B7215AD-010E-4BC5-95A3-EF8E43557461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5586510C-D5C2-4BE2-AAA1-27FA957D1B43}">
      <dgm:prSet phldrT="[Text]" custT="1"/>
      <dgm:spPr/>
      <dgm:t>
        <a:bodyPr/>
        <a:lstStyle/>
        <a:p>
          <a:r>
            <a:rPr lang="en-US" sz="2100" dirty="0">
              <a:latin typeface="+mj-lt"/>
            </a:rPr>
            <a:t>Theory.</a:t>
          </a:r>
          <a:endParaRPr lang="en-GB" sz="2100" dirty="0">
            <a:latin typeface="+mj-lt"/>
          </a:endParaRPr>
        </a:p>
      </dgm:t>
    </dgm:pt>
    <dgm:pt modelId="{FB2D802D-90BD-47CB-8A39-5D45A80D0693}" type="parTrans" cxnId="{2DC25DDE-7E91-409C-B982-29B2A927A216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8931C2FF-D837-432A-B82E-C67C0A713854}" type="sibTrans" cxnId="{2DC25DDE-7E91-409C-B982-29B2A927A216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68A157BB-4409-4EAA-95B4-77C74853962B}">
      <dgm:prSet phldrT="[Text]" custT="1"/>
      <dgm:spPr/>
      <dgm:t>
        <a:bodyPr/>
        <a:lstStyle/>
        <a:p>
          <a:r>
            <a:rPr lang="en-US" sz="2100" dirty="0">
              <a:latin typeface="+mj-lt"/>
            </a:rPr>
            <a:t>Fundamentals.</a:t>
          </a:r>
          <a:endParaRPr lang="en-GB" sz="2100" dirty="0">
            <a:latin typeface="+mj-lt"/>
          </a:endParaRPr>
        </a:p>
      </dgm:t>
    </dgm:pt>
    <dgm:pt modelId="{2C7DE403-BAC6-44E3-86B0-CD41FC2FFF36}" type="parTrans" cxnId="{AB86603F-8685-46FD-BA1D-A4748088778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DFA95158-EC59-4B5C-9238-0550A97D844D}" type="sibTrans" cxnId="{AB86603F-8685-46FD-BA1D-A4748088778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50372888-C734-48F9-983C-6B5061C4B6E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300" dirty="0">
              <a:latin typeface="+mj-lt"/>
            </a:rPr>
            <a:t>Software Engineering</a:t>
          </a:r>
          <a:endParaRPr lang="en-GB" sz="2300" dirty="0">
            <a:latin typeface="+mj-lt"/>
          </a:endParaRPr>
        </a:p>
      </dgm:t>
    </dgm:pt>
    <dgm:pt modelId="{1A81A38B-6E3E-47D5-823C-6E889C6EB392}" type="parTrans" cxnId="{098A50E2-81AA-49F0-A660-925405FABDA8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C09143F-2FB5-467B-8528-A5AC49149A99}" type="sibTrans" cxnId="{098A50E2-81AA-49F0-A660-925405FABDA8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661C8B5A-789C-4B10-8017-7EA1F64218B3}">
      <dgm:prSet phldrT="[Text]" custT="1"/>
      <dgm:spPr/>
      <dgm:t>
        <a:bodyPr/>
        <a:lstStyle/>
        <a:p>
          <a:r>
            <a:rPr lang="en-US" sz="2100" dirty="0">
              <a:latin typeface="+mj-lt"/>
            </a:rPr>
            <a:t>Practicalities of software design, development and delivery.</a:t>
          </a:r>
          <a:endParaRPr lang="en-GB" sz="2100" dirty="0">
            <a:latin typeface="+mj-lt"/>
          </a:endParaRPr>
        </a:p>
      </dgm:t>
    </dgm:pt>
    <dgm:pt modelId="{C5626555-C873-4B89-ABD5-76D5B634431C}" type="parTrans" cxnId="{30F26AEE-A267-40FB-AED9-B98144CECCCA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861806E8-B094-4896-A175-E19DD11EE329}" type="sibTrans" cxnId="{30F26AEE-A267-40FB-AED9-B98144CECCCA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560EE2C0-BC36-4146-A2C5-3AF3DF959E20}" type="pres">
      <dgm:prSet presAssocID="{A9ABFC86-4EFC-48F6-86E7-9589807ACF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92107C-ED86-4BE7-8455-8FAC0E27CCDC}" type="pres">
      <dgm:prSet presAssocID="{BF7C6E32-6803-4021-9C5F-AFAAC01893CC}" presName="composite" presStyleCnt="0"/>
      <dgm:spPr/>
    </dgm:pt>
    <dgm:pt modelId="{BCD0B685-4984-4887-9051-5E99BD76A890}" type="pres">
      <dgm:prSet presAssocID="{BF7C6E32-6803-4021-9C5F-AFAAC01893CC}" presName="parTx" presStyleLbl="alignNode1" presStyleIdx="0" presStyleCnt="2" custLinFactNeighborX="-22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1A0F1-A020-4ADF-A44C-8B3E9DCDD4BD}" type="pres">
      <dgm:prSet presAssocID="{BF7C6E32-6803-4021-9C5F-AFAAC01893C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F86C7-547D-414E-82E9-993F80C4516E}" type="pres">
      <dgm:prSet presAssocID="{6BB50D2F-5A15-487C-8330-9DC4B5668CC8}" presName="space" presStyleCnt="0"/>
      <dgm:spPr/>
    </dgm:pt>
    <dgm:pt modelId="{21CE424F-7447-463F-A09B-D28D4BF23721}" type="pres">
      <dgm:prSet presAssocID="{50372888-C734-48F9-983C-6B5061C4B6E9}" presName="composite" presStyleCnt="0"/>
      <dgm:spPr/>
    </dgm:pt>
    <dgm:pt modelId="{A79BFA26-0A83-455F-A104-B3146F7F350E}" type="pres">
      <dgm:prSet presAssocID="{50372888-C734-48F9-983C-6B5061C4B6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D18FF-68F1-4282-8D26-45109FDE16B8}" type="pres">
      <dgm:prSet presAssocID="{50372888-C734-48F9-983C-6B5061C4B6E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6603F-8685-46FD-BA1D-A47480887784}" srcId="{BF7C6E32-6803-4021-9C5F-AFAAC01893CC}" destId="{68A157BB-4409-4EAA-95B4-77C74853962B}" srcOrd="1" destOrd="0" parTransId="{2C7DE403-BAC6-44E3-86B0-CD41FC2FFF36}" sibTransId="{DFA95158-EC59-4B5C-9238-0550A97D844D}"/>
    <dgm:cxn modelId="{9F66246B-4210-4005-83DC-20A97CB2463B}" type="presOf" srcId="{68A157BB-4409-4EAA-95B4-77C74853962B}" destId="{A321A0F1-A020-4ADF-A44C-8B3E9DCDD4BD}" srcOrd="0" destOrd="1" presId="urn:microsoft.com/office/officeart/2005/8/layout/hList1"/>
    <dgm:cxn modelId="{098A50E2-81AA-49F0-A660-925405FABDA8}" srcId="{A9ABFC86-4EFC-48F6-86E7-9589807ACF16}" destId="{50372888-C734-48F9-983C-6B5061C4B6E9}" srcOrd="1" destOrd="0" parTransId="{1A81A38B-6E3E-47D5-823C-6E889C6EB392}" sibTransId="{AC09143F-2FB5-467B-8528-A5AC49149A99}"/>
    <dgm:cxn modelId="{3B7215AD-010E-4BC5-95A3-EF8E43557461}" srcId="{A9ABFC86-4EFC-48F6-86E7-9589807ACF16}" destId="{BF7C6E32-6803-4021-9C5F-AFAAC01893CC}" srcOrd="0" destOrd="0" parTransId="{6A91DBC4-DE23-42A2-B850-FE866CA89670}" sibTransId="{6BB50D2F-5A15-487C-8330-9DC4B5668CC8}"/>
    <dgm:cxn modelId="{C43D14B1-F902-44B2-8633-E012D522B3A3}" type="presOf" srcId="{A9ABFC86-4EFC-48F6-86E7-9589807ACF16}" destId="{560EE2C0-BC36-4146-A2C5-3AF3DF959E20}" srcOrd="0" destOrd="0" presId="urn:microsoft.com/office/officeart/2005/8/layout/hList1"/>
    <dgm:cxn modelId="{30F26AEE-A267-40FB-AED9-B98144CECCCA}" srcId="{50372888-C734-48F9-983C-6B5061C4B6E9}" destId="{661C8B5A-789C-4B10-8017-7EA1F64218B3}" srcOrd="0" destOrd="0" parTransId="{C5626555-C873-4B89-ABD5-76D5B634431C}" sibTransId="{861806E8-B094-4896-A175-E19DD11EE329}"/>
    <dgm:cxn modelId="{D4BB690B-07F3-4D87-9A5B-1EF835F67372}" type="presOf" srcId="{661C8B5A-789C-4B10-8017-7EA1F64218B3}" destId="{007D18FF-68F1-4282-8D26-45109FDE16B8}" srcOrd="0" destOrd="0" presId="urn:microsoft.com/office/officeart/2005/8/layout/hList1"/>
    <dgm:cxn modelId="{CB5FDFF1-AEA5-4C72-8747-7F918EA8DC6A}" type="presOf" srcId="{50372888-C734-48F9-983C-6B5061C4B6E9}" destId="{A79BFA26-0A83-455F-A104-B3146F7F350E}" srcOrd="0" destOrd="0" presId="urn:microsoft.com/office/officeart/2005/8/layout/hList1"/>
    <dgm:cxn modelId="{D1022B26-B1EE-499C-BBE5-7E60D4C7BCA7}" type="presOf" srcId="{BF7C6E32-6803-4021-9C5F-AFAAC01893CC}" destId="{BCD0B685-4984-4887-9051-5E99BD76A890}" srcOrd="0" destOrd="0" presId="urn:microsoft.com/office/officeart/2005/8/layout/hList1"/>
    <dgm:cxn modelId="{69087468-621C-4760-B074-2CFB2EF123FB}" type="presOf" srcId="{5586510C-D5C2-4BE2-AAA1-27FA957D1B43}" destId="{A321A0F1-A020-4ADF-A44C-8B3E9DCDD4BD}" srcOrd="0" destOrd="0" presId="urn:microsoft.com/office/officeart/2005/8/layout/hList1"/>
    <dgm:cxn modelId="{2DC25DDE-7E91-409C-B982-29B2A927A216}" srcId="{BF7C6E32-6803-4021-9C5F-AFAAC01893CC}" destId="{5586510C-D5C2-4BE2-AAA1-27FA957D1B43}" srcOrd="0" destOrd="0" parTransId="{FB2D802D-90BD-47CB-8A39-5D45A80D0693}" sibTransId="{8931C2FF-D837-432A-B82E-C67C0A713854}"/>
    <dgm:cxn modelId="{E8247FF5-0D85-4543-B5EC-57621CDF7F83}" type="presParOf" srcId="{560EE2C0-BC36-4146-A2C5-3AF3DF959E20}" destId="{B192107C-ED86-4BE7-8455-8FAC0E27CCDC}" srcOrd="0" destOrd="0" presId="urn:microsoft.com/office/officeart/2005/8/layout/hList1"/>
    <dgm:cxn modelId="{BE903BB7-E896-4E74-8890-390C1DB2C6FD}" type="presParOf" srcId="{B192107C-ED86-4BE7-8455-8FAC0E27CCDC}" destId="{BCD0B685-4984-4887-9051-5E99BD76A890}" srcOrd="0" destOrd="0" presId="urn:microsoft.com/office/officeart/2005/8/layout/hList1"/>
    <dgm:cxn modelId="{5DD0CD96-115A-4372-93A7-1474BC79FE54}" type="presParOf" srcId="{B192107C-ED86-4BE7-8455-8FAC0E27CCDC}" destId="{A321A0F1-A020-4ADF-A44C-8B3E9DCDD4BD}" srcOrd="1" destOrd="0" presId="urn:microsoft.com/office/officeart/2005/8/layout/hList1"/>
    <dgm:cxn modelId="{46C474FC-3975-4101-BE35-5C028FA317D1}" type="presParOf" srcId="{560EE2C0-BC36-4146-A2C5-3AF3DF959E20}" destId="{94DF86C7-547D-414E-82E9-993F80C4516E}" srcOrd="1" destOrd="0" presId="urn:microsoft.com/office/officeart/2005/8/layout/hList1"/>
    <dgm:cxn modelId="{C8FAF979-80C9-4461-802B-6E129CCEAF3C}" type="presParOf" srcId="{560EE2C0-BC36-4146-A2C5-3AF3DF959E20}" destId="{21CE424F-7447-463F-A09B-D28D4BF23721}" srcOrd="2" destOrd="0" presId="urn:microsoft.com/office/officeart/2005/8/layout/hList1"/>
    <dgm:cxn modelId="{AA5B3E35-F693-44CD-8D49-4F70157C9C1C}" type="presParOf" srcId="{21CE424F-7447-463F-A09B-D28D4BF23721}" destId="{A79BFA26-0A83-455F-A104-B3146F7F350E}" srcOrd="0" destOrd="0" presId="urn:microsoft.com/office/officeart/2005/8/layout/hList1"/>
    <dgm:cxn modelId="{C7C5B47B-A0E9-484C-A772-007F37E6CD99}" type="presParOf" srcId="{21CE424F-7447-463F-A09B-D28D4BF23721}" destId="{007D18FF-68F1-4282-8D26-45109FDE16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5D973-D46E-449D-8118-521A43F6831A}">
      <dsp:nvSpPr>
        <dsp:cNvPr id="0" name=""/>
        <dsp:cNvSpPr/>
      </dsp:nvSpPr>
      <dsp:spPr>
        <a:xfrm>
          <a:off x="2370145" y="1702520"/>
          <a:ext cx="1289118" cy="1289118"/>
        </a:xfrm>
        <a:prstGeom prst="ellipse">
          <a:avLst/>
        </a:prstGeom>
        <a:solidFill>
          <a:schemeClr val="accent4">
            <a:lumMod val="60000"/>
            <a:lumOff val="40000"/>
            <a:alpha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solidFill>
                <a:srgbClr val="002060"/>
              </a:solidFill>
            </a:rPr>
            <a:t>Software</a:t>
          </a:r>
        </a:p>
      </dsp:txBody>
      <dsp:txXfrm>
        <a:off x="2558932" y="1891307"/>
        <a:ext cx="911544" cy="911544"/>
      </dsp:txXfrm>
    </dsp:sp>
    <dsp:sp modelId="{EF89961A-FE0F-4354-97EE-8B8CAE3FCB8A}">
      <dsp:nvSpPr>
        <dsp:cNvPr id="0" name=""/>
        <dsp:cNvSpPr/>
      </dsp:nvSpPr>
      <dsp:spPr>
        <a:xfrm rot="16200000">
          <a:off x="2765868" y="1434651"/>
          <a:ext cx="497673" cy="38064"/>
        </a:xfrm>
        <a:custGeom>
          <a:avLst/>
          <a:gdLst/>
          <a:ahLst/>
          <a:cxnLst/>
          <a:rect l="0" t="0" r="0" b="0"/>
          <a:pathLst>
            <a:path>
              <a:moveTo>
                <a:pt x="0" y="19032"/>
              </a:moveTo>
              <a:lnTo>
                <a:pt x="497673" y="19032"/>
              </a:lnTo>
            </a:path>
          </a:pathLst>
        </a:custGeom>
        <a:noFill/>
        <a:ln w="1587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002263" y="1441242"/>
        <a:ext cx="24883" cy="24883"/>
      </dsp:txXfrm>
    </dsp:sp>
    <dsp:sp modelId="{8A9A77C5-C5DE-4CAF-80A4-072A584E2700}">
      <dsp:nvSpPr>
        <dsp:cNvPr id="0" name=""/>
        <dsp:cNvSpPr/>
      </dsp:nvSpPr>
      <dsp:spPr>
        <a:xfrm>
          <a:off x="2143209" y="134195"/>
          <a:ext cx="1742992" cy="1070651"/>
        </a:xfrm>
        <a:prstGeom prst="ellipse">
          <a:avLst/>
        </a:prstGeom>
        <a:solidFill>
          <a:srgbClr val="FFFF00">
            <a:alpha val="90000"/>
          </a:srgb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002060"/>
              </a:solidFill>
            </a:rPr>
            <a:t>Programs</a:t>
          </a:r>
          <a:endParaRPr lang="en-GB" sz="2200" kern="1200" dirty="0">
            <a:solidFill>
              <a:srgbClr val="002060"/>
            </a:solidFill>
          </a:endParaRPr>
        </a:p>
      </dsp:txBody>
      <dsp:txXfrm>
        <a:off x="2398464" y="290988"/>
        <a:ext cx="1232482" cy="757065"/>
      </dsp:txXfrm>
    </dsp:sp>
    <dsp:sp modelId="{2D97272D-6EBA-478B-B685-6E033AFA50E0}">
      <dsp:nvSpPr>
        <dsp:cNvPr id="0" name=""/>
        <dsp:cNvSpPr/>
      </dsp:nvSpPr>
      <dsp:spPr>
        <a:xfrm rot="1800000">
          <a:off x="3553310" y="2723476"/>
          <a:ext cx="292593" cy="38064"/>
        </a:xfrm>
        <a:custGeom>
          <a:avLst/>
          <a:gdLst/>
          <a:ahLst/>
          <a:cxnLst/>
          <a:rect l="0" t="0" r="0" b="0"/>
          <a:pathLst>
            <a:path>
              <a:moveTo>
                <a:pt x="0" y="19032"/>
              </a:moveTo>
              <a:lnTo>
                <a:pt x="292593" y="19032"/>
              </a:lnTo>
            </a:path>
          </a:pathLst>
        </a:custGeom>
        <a:noFill/>
        <a:ln w="1587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692292" y="2735193"/>
        <a:ext cx="14629" cy="14629"/>
      </dsp:txXfrm>
    </dsp:sp>
    <dsp:sp modelId="{3625A333-969E-4472-8D79-4199CBC6E98A}">
      <dsp:nvSpPr>
        <dsp:cNvPr id="0" name=""/>
        <dsp:cNvSpPr/>
      </dsp:nvSpPr>
      <dsp:spPr>
        <a:xfrm>
          <a:off x="3545800" y="2670515"/>
          <a:ext cx="1843427" cy="1030689"/>
        </a:xfrm>
        <a:prstGeom prst="ellipse">
          <a:avLst/>
        </a:prstGeom>
        <a:solidFill>
          <a:srgbClr val="7030A0">
            <a:alpha val="70000"/>
          </a:srgb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Documentation</a:t>
          </a:r>
        </a:p>
      </dsp:txBody>
      <dsp:txXfrm>
        <a:off x="3815764" y="2821456"/>
        <a:ext cx="1303499" cy="728807"/>
      </dsp:txXfrm>
    </dsp:sp>
    <dsp:sp modelId="{DE6F628D-67B8-4377-8537-5A36EDC488B2}">
      <dsp:nvSpPr>
        <dsp:cNvPr id="0" name=""/>
        <dsp:cNvSpPr/>
      </dsp:nvSpPr>
      <dsp:spPr>
        <a:xfrm rot="9000000">
          <a:off x="2157950" y="2730323"/>
          <a:ext cx="319984" cy="38064"/>
        </a:xfrm>
        <a:custGeom>
          <a:avLst/>
          <a:gdLst/>
          <a:ahLst/>
          <a:cxnLst/>
          <a:rect l="0" t="0" r="0" b="0"/>
          <a:pathLst>
            <a:path>
              <a:moveTo>
                <a:pt x="0" y="19032"/>
              </a:moveTo>
              <a:lnTo>
                <a:pt x="319984" y="19032"/>
              </a:lnTo>
            </a:path>
          </a:pathLst>
        </a:custGeom>
        <a:noFill/>
        <a:ln w="1587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2309943" y="2741356"/>
        <a:ext cx="15999" cy="15999"/>
      </dsp:txXfrm>
    </dsp:sp>
    <dsp:sp modelId="{7DC538C3-F73C-40B2-B336-258B90A98103}">
      <dsp:nvSpPr>
        <dsp:cNvPr id="0" name=""/>
        <dsp:cNvSpPr/>
      </dsp:nvSpPr>
      <dsp:spPr>
        <a:xfrm>
          <a:off x="706772" y="2670515"/>
          <a:ext cx="1710248" cy="1030689"/>
        </a:xfrm>
        <a:prstGeom prst="ellipse">
          <a:avLst/>
        </a:prstGeom>
        <a:solidFill>
          <a:srgbClr val="FF0000">
            <a:alpha val="50000"/>
          </a:srgb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</a:t>
          </a:r>
          <a:endParaRPr lang="en-GB" sz="2000" kern="1200" dirty="0"/>
        </a:p>
      </dsp:txBody>
      <dsp:txXfrm>
        <a:off x="957232" y="2821456"/>
        <a:ext cx="1209328" cy="728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0B685-4984-4887-9051-5E99BD76A890}">
      <dsp:nvSpPr>
        <dsp:cNvPr id="0" name=""/>
        <dsp:cNvSpPr/>
      </dsp:nvSpPr>
      <dsp:spPr>
        <a:xfrm>
          <a:off x="0" y="9187"/>
          <a:ext cx="3204641" cy="720000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+mj-lt"/>
            </a:rPr>
            <a:t>Computer Science</a:t>
          </a:r>
          <a:endParaRPr lang="en-GB" sz="2300" kern="1200" dirty="0">
            <a:latin typeface="+mj-lt"/>
          </a:endParaRPr>
        </a:p>
      </dsp:txBody>
      <dsp:txXfrm>
        <a:off x="0" y="9187"/>
        <a:ext cx="3204641" cy="720000"/>
      </dsp:txXfrm>
    </dsp:sp>
    <dsp:sp modelId="{A321A0F1-A020-4ADF-A44C-8B3E9DCDD4BD}">
      <dsp:nvSpPr>
        <dsp:cNvPr id="0" name=""/>
        <dsp:cNvSpPr/>
      </dsp:nvSpPr>
      <dsp:spPr>
        <a:xfrm>
          <a:off x="33" y="729187"/>
          <a:ext cx="3204641" cy="11666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>
              <a:latin typeface="+mj-lt"/>
            </a:rPr>
            <a:t>Theory.</a:t>
          </a:r>
          <a:endParaRPr lang="en-GB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>
              <a:latin typeface="+mj-lt"/>
            </a:rPr>
            <a:t>Fundamentals.</a:t>
          </a:r>
          <a:endParaRPr lang="en-GB" sz="2100" kern="1200" dirty="0">
            <a:latin typeface="+mj-lt"/>
          </a:endParaRPr>
        </a:p>
      </dsp:txBody>
      <dsp:txXfrm>
        <a:off x="33" y="729187"/>
        <a:ext cx="3204641" cy="1166625"/>
      </dsp:txXfrm>
    </dsp:sp>
    <dsp:sp modelId="{A79BFA26-0A83-455F-A104-B3146F7F350E}">
      <dsp:nvSpPr>
        <dsp:cNvPr id="0" name=""/>
        <dsp:cNvSpPr/>
      </dsp:nvSpPr>
      <dsp:spPr>
        <a:xfrm>
          <a:off x="3653324" y="9187"/>
          <a:ext cx="3204641" cy="720000"/>
        </a:xfrm>
        <a:prstGeom prst="rect">
          <a:avLst/>
        </a:prstGeom>
        <a:solidFill>
          <a:srgbClr val="00B050"/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+mj-lt"/>
            </a:rPr>
            <a:t>Software Engineering</a:t>
          </a:r>
          <a:endParaRPr lang="en-GB" sz="2300" kern="1200" dirty="0">
            <a:latin typeface="+mj-lt"/>
          </a:endParaRPr>
        </a:p>
      </dsp:txBody>
      <dsp:txXfrm>
        <a:off x="3653324" y="9187"/>
        <a:ext cx="3204641" cy="720000"/>
      </dsp:txXfrm>
    </dsp:sp>
    <dsp:sp modelId="{007D18FF-68F1-4282-8D26-45109FDE16B8}">
      <dsp:nvSpPr>
        <dsp:cNvPr id="0" name=""/>
        <dsp:cNvSpPr/>
      </dsp:nvSpPr>
      <dsp:spPr>
        <a:xfrm>
          <a:off x="3653324" y="729187"/>
          <a:ext cx="3204641" cy="11666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>
              <a:latin typeface="+mj-lt"/>
            </a:rPr>
            <a:t>Practicalities of software design, development and delivery.</a:t>
          </a:r>
          <a:endParaRPr lang="en-GB" sz="2100" kern="1200" dirty="0">
            <a:latin typeface="+mj-lt"/>
          </a:endParaRPr>
        </a:p>
      </dsp:txBody>
      <dsp:txXfrm>
        <a:off x="3653324" y="729187"/>
        <a:ext cx="3204641" cy="1166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0164-E028-4322-A149-8A6E5C9A3F5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328A-1146-4DCD-8F2B-D15ADF109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7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72B0-E3A7-42CB-A901-7967602055CF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4E97-2A04-41D2-9813-7E6BE38427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74E5131-AB60-446E-B19E-C1CDC8923298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229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7E90-E2E6-4044-BF97-D3D5C8328B96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CCF4-2A1B-4E5F-8730-9843F7BE40F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B849-E99B-4925-A574-28445EF44013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C88A-35C3-4CBE-87E7-9DA6211BE234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31AF-FAD5-4AB3-934C-279ABB12B13F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8B6C-C9B3-4E62-A325-8596F9A8CF62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B5A2-FEC5-4253-8010-80BDD7AD48B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2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4091-0D3F-44EF-914E-EC3BFE8B229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7AC1C00-F7A3-42EE-9A9D-8A3E5BEE1EF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9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74FA-96A4-439E-8A2C-357891DDD3E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2E6B-EFA5-4459-9A9B-59B19B596BF1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61D6-233C-40F6-910D-14905B70A9B2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6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FD5-9463-4C1A-AD61-CD14AC71C02A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7322-A7EE-4CED-8AA9-A3F24B8A4D7D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7380-A025-4F74-B53E-13000FFEAB84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654A-CABB-4157-AF7C-8AA00E1F43FB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2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5F6EBB-F247-4FF0-968E-78491DF83812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552700"/>
            <a:ext cx="7086600" cy="1143000"/>
          </a:xfrm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100" b="1" dirty="0">
                <a:solidFill>
                  <a:srgbClr val="00B0F0"/>
                </a:solidFill>
              </a:rPr>
              <a:t>Software Engineering Concepts </a:t>
            </a:r>
            <a:br>
              <a:rPr lang="en-US" sz="3100" b="1" dirty="0">
                <a:solidFill>
                  <a:srgbClr val="00B0F0"/>
                </a:solidFill>
              </a:rPr>
            </a:b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3100" b="1" dirty="0" smtClean="0">
                <a:solidFill>
                  <a:schemeClr val="accent5">
                    <a:lumMod val="50000"/>
                  </a:schemeClr>
                </a:solidFill>
              </a:rPr>
              <a:t>CSC-205)</a:t>
            </a:r>
            <a:r>
              <a:rPr lang="en-US" sz="3600" b="1" dirty="0">
                <a:solidFill>
                  <a:srgbClr val="00B0F0"/>
                </a:solidFill>
              </a:rPr>
              <a:t/>
            </a: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BS(SE</a:t>
            </a:r>
            <a:r>
              <a:rPr lang="en-US" sz="3600" b="1" dirty="0" smtClean="0">
                <a:solidFill>
                  <a:srgbClr val="7030A0"/>
                </a:solidFill>
              </a:rPr>
              <a:t>)/BS(CS)</a:t>
            </a:r>
            <a:r>
              <a:rPr lang="en-US" sz="3600" b="1" dirty="0" smtClean="0">
                <a:solidFill>
                  <a:schemeClr val="tx1"/>
                </a:solidFill>
              </a:rPr>
              <a:t>-</a:t>
            </a:r>
            <a:r>
              <a:rPr lang="en-US" sz="3600" b="1" dirty="0" smtClean="0">
                <a:solidFill>
                  <a:srgbClr val="00B0F0"/>
                </a:solidFill>
              </a:rPr>
              <a:t> III</a:t>
            </a: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gg</a:t>
            </a:r>
            <a:r>
              <a:rPr lang="en-US" b="1" dirty="0">
                <a:solidFill>
                  <a:srgbClr val="0000CC"/>
                </a:solidFill>
              </a:rPr>
              <a:t/>
            </a:r>
            <a:br>
              <a:rPr lang="en-US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47900" y="3505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Lecture 1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19199"/>
          </a:xfrm>
        </p:spPr>
        <p:txBody>
          <a:bodyPr/>
          <a:lstStyle/>
          <a:p>
            <a:r>
              <a:rPr lang="en-US" sz="3600" dirty="0"/>
              <a:t>Types of </a:t>
            </a:r>
            <a:r>
              <a:rPr lang="en-US" sz="3600" dirty="0" smtClean="0"/>
              <a:t>Software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4094816"/>
          </a:xfrm>
        </p:spPr>
        <p:txBody>
          <a:bodyPr>
            <a:normAutofit fontScale="85000" lnSpcReduction="20000"/>
          </a:bodyPr>
          <a:lstStyle/>
          <a:p>
            <a:pPr marL="463550" indent="-285750">
              <a:buClr>
                <a:schemeClr val="accent3"/>
              </a:buClr>
              <a:defRPr/>
            </a:pPr>
            <a:r>
              <a:rPr lang="en-GB" sz="2500" dirty="0">
                <a:cs typeface="Majalla UI"/>
              </a:rPr>
              <a:t>Generic products.</a:t>
            </a:r>
          </a:p>
          <a:p>
            <a:pPr marL="920750" lvl="1" indent="-285750" algn="just">
              <a:buClr>
                <a:schemeClr val="accent3"/>
              </a:buClr>
              <a:defRPr/>
            </a:pPr>
            <a:r>
              <a:rPr lang="en-US" sz="1600" dirty="0"/>
              <a:t>Stand-alone systems that are marketed and sold to any customer who wishes to buy them.</a:t>
            </a:r>
          </a:p>
          <a:p>
            <a:pPr marL="920750" lvl="1" indent="-285750" algn="just">
              <a:buClr>
                <a:schemeClr val="accent3"/>
              </a:buClr>
              <a:defRPr/>
            </a:pPr>
            <a:r>
              <a:rPr lang="en-US" sz="1600" dirty="0"/>
              <a:t>Examples – PC software such as graphics programs, project management tools; CAD software; software for specific markets such as appointments systems for dentists.</a:t>
            </a:r>
          </a:p>
          <a:p>
            <a:pPr marL="920750" lvl="1" indent="-285750" algn="just">
              <a:buClr>
                <a:schemeClr val="accent3"/>
              </a:buClr>
              <a:defRPr/>
            </a:pPr>
            <a:r>
              <a:rPr lang="en-US" sz="1600" dirty="0"/>
              <a:t>The specification of what the software should do is owned by the software developer and decisions on software change are made by the developer.</a:t>
            </a:r>
          </a:p>
          <a:p>
            <a:pPr marL="463550" indent="-285750" algn="just">
              <a:buClr>
                <a:schemeClr val="accent3"/>
              </a:buClr>
              <a:defRPr/>
            </a:pPr>
            <a:endParaRPr lang="en-GB" sz="2500" dirty="0">
              <a:cs typeface="Majalla UI"/>
            </a:endParaRPr>
          </a:p>
          <a:p>
            <a:pPr marL="463550" indent="-285750">
              <a:buClr>
                <a:schemeClr val="accent3"/>
              </a:buClr>
              <a:defRPr/>
            </a:pPr>
            <a:r>
              <a:rPr lang="en-GB" sz="2500" dirty="0">
                <a:cs typeface="Majalla UI"/>
              </a:rPr>
              <a:t>Customized or bespoke products. </a:t>
            </a:r>
          </a:p>
          <a:p>
            <a:pPr marL="920750" lvl="1" indent="-285750" algn="just">
              <a:buClr>
                <a:schemeClr val="accent3"/>
              </a:buClr>
              <a:defRPr/>
            </a:pPr>
            <a:r>
              <a:rPr lang="en-US" sz="1600" dirty="0"/>
              <a:t>Software that is commissioned by a specific customer to meet their own needs.</a:t>
            </a:r>
          </a:p>
          <a:p>
            <a:pPr marL="920750" lvl="1" indent="-285750" algn="just">
              <a:buClr>
                <a:schemeClr val="accent3"/>
              </a:buClr>
              <a:defRPr/>
            </a:pPr>
            <a:r>
              <a:rPr lang="en-US" sz="1600" dirty="0"/>
              <a:t>Examples – embedded control systems, air traffic control software, traffic monitoring systems.</a:t>
            </a:r>
          </a:p>
          <a:p>
            <a:pPr marL="920750" lvl="1" indent="-285750" algn="just">
              <a:buClr>
                <a:schemeClr val="accent3"/>
              </a:buClr>
              <a:defRPr/>
            </a:pPr>
            <a:r>
              <a:rPr lang="en-US" sz="1600" dirty="0"/>
              <a:t>The specification of what the software should do is owned by the customer for the software and they make decisions on software changes that are required.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1450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Good Software?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133" y="1828800"/>
            <a:ext cx="7704667" cy="3332816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</a:rPr>
              <a:t>Software has number of attributes which decide whether it is a good or bad . The definition of a good software changes with the person who evaluates it. The software is required by the customer , used by the end users of an organization and developed by software engineer . Each one will evaluate the different attributes differently in order to decide whether the software is good. </a:t>
            </a:r>
          </a:p>
        </p:txBody>
      </p:sp>
    </p:spTree>
    <p:extLst>
      <p:ext uri="{BB962C8B-B14F-4D97-AF65-F5344CB8AC3E}">
        <p14:creationId xmlns:p14="http://schemas.microsoft.com/office/powerpoint/2010/main" val="31997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are the attributes of good software?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5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GB" sz="1800" dirty="0">
                <a:latin typeface="Times New Roman" pitchFamily="18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endParaRPr lang="en-GB" sz="1800" dirty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GB" sz="2000" dirty="0" smtClean="0">
                <a:latin typeface="Times New Roman" pitchFamily="18" charset="0"/>
              </a:rPr>
              <a:t>	The </a:t>
            </a:r>
            <a:r>
              <a:rPr lang="en-GB" sz="2000" dirty="0">
                <a:latin typeface="Times New Roman" pitchFamily="18" charset="0"/>
              </a:rPr>
              <a:t>software should deliver the required functionality and performance to the user and should be </a:t>
            </a:r>
            <a:r>
              <a:rPr lang="en-GB" sz="2000" dirty="0">
                <a:solidFill>
                  <a:srgbClr val="A50021"/>
                </a:solidFill>
                <a:latin typeface="Times New Roman" pitchFamily="18" charset="0"/>
              </a:rPr>
              <a:t>maintainable, dependable </a:t>
            </a:r>
            <a:r>
              <a:rPr lang="en-GB" sz="2000" dirty="0">
                <a:latin typeface="Times New Roman" pitchFamily="18" charset="0"/>
              </a:rPr>
              <a:t>and </a:t>
            </a:r>
            <a:r>
              <a:rPr lang="en-GB" sz="2000" dirty="0">
                <a:solidFill>
                  <a:srgbClr val="A50021"/>
                </a:solidFill>
                <a:latin typeface="Times New Roman" pitchFamily="18" charset="0"/>
              </a:rPr>
              <a:t>usable.</a:t>
            </a:r>
          </a:p>
          <a:p>
            <a:pPr marL="457200" lvl="1" inden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None/>
            </a:pPr>
            <a:r>
              <a:rPr lang="en-GB" sz="1600" b="1" dirty="0">
                <a:solidFill>
                  <a:srgbClr val="A50021"/>
                </a:solidFill>
              </a:rPr>
              <a:t>Maintainability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sz="1600" dirty="0"/>
              <a:t>Software must evolve to meet changing needs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600" b="1" dirty="0">
                <a:solidFill>
                  <a:srgbClr val="A50021"/>
                </a:solidFill>
              </a:rPr>
              <a:t>Dependability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sz="1600" dirty="0"/>
              <a:t>Software must be trustworthy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600" b="1" dirty="0">
                <a:solidFill>
                  <a:srgbClr val="A50021"/>
                </a:solidFill>
              </a:rPr>
              <a:t>Efficiency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sz="1600" dirty="0"/>
              <a:t>Software should not make wasteful use of system resources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600" b="1" dirty="0">
                <a:solidFill>
                  <a:srgbClr val="A50021"/>
                </a:solidFill>
              </a:rPr>
              <a:t>Usability</a:t>
            </a:r>
            <a:endParaRPr lang="en-GB" sz="1600" b="1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GB" sz="1600" dirty="0"/>
              <a:t>Software must be usable by the users for which it was designed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A5002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982133" y="457201"/>
            <a:ext cx="7704667" cy="1219199"/>
          </a:xfrm>
        </p:spPr>
        <p:txBody>
          <a:bodyPr/>
          <a:lstStyle/>
          <a:p>
            <a:r>
              <a:rPr lang="en-US" b="0" dirty="0"/>
              <a:t>Software - Characteristics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133" y="1905000"/>
            <a:ext cx="7704667" cy="4094816"/>
          </a:xfrm>
        </p:spPr>
        <p:txBody>
          <a:bodyPr>
            <a:normAutofit fontScale="92500"/>
          </a:bodyPr>
          <a:lstStyle/>
          <a:p>
            <a:pPr algn="just"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Software  has a dual role. It is a product, but also a vehicle for delivering a product.</a:t>
            </a:r>
          </a:p>
          <a:p>
            <a:pPr algn="just">
              <a:lnSpc>
                <a:spcPct val="80000"/>
              </a:lnSpc>
            </a:pPr>
            <a:endParaRPr lang="en-US" sz="18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Software is a logical rather than a physical system element. </a:t>
            </a:r>
          </a:p>
          <a:p>
            <a:pPr algn="just">
              <a:lnSpc>
                <a:spcPct val="80000"/>
              </a:lnSpc>
            </a:pPr>
            <a:endParaRPr lang="en-US" sz="18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Software has characteristics that differ considerably from those of hardware.</a:t>
            </a:r>
          </a:p>
          <a:p>
            <a:pPr algn="just">
              <a:lnSpc>
                <a:spcPct val="80000"/>
              </a:lnSpc>
            </a:pPr>
            <a:endParaRPr lang="en-US" sz="18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 smtClean="0">
                <a:latin typeface="Times New Roman" pitchFamily="18" charset="0"/>
              </a:rPr>
              <a:t>Software </a:t>
            </a:r>
            <a:r>
              <a:rPr lang="en-US" sz="1800" dirty="0">
                <a:latin typeface="Times New Roman" pitchFamily="18" charset="0"/>
              </a:rPr>
              <a:t>is developed or engineered, it is not manufactured in the classical sense.</a:t>
            </a:r>
          </a:p>
          <a:p>
            <a:pPr algn="just">
              <a:lnSpc>
                <a:spcPct val="80000"/>
              </a:lnSpc>
            </a:pPr>
            <a:endParaRPr lang="en-US" sz="18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Software doesn’t “wear out”.</a:t>
            </a:r>
          </a:p>
          <a:p>
            <a:pPr algn="just">
              <a:lnSpc>
                <a:spcPct val="80000"/>
              </a:lnSpc>
            </a:pPr>
            <a:endParaRPr lang="en-US" sz="18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 smtClean="0">
                <a:latin typeface="Times New Roman" pitchFamily="18" charset="0"/>
              </a:rPr>
              <a:t>Most </a:t>
            </a:r>
            <a:r>
              <a:rPr lang="en-US" sz="1800" dirty="0">
                <a:latin typeface="Times New Roman" pitchFamily="18" charset="0"/>
              </a:rPr>
              <a:t>software is custom-built, rather than being assembled from existing components.</a:t>
            </a:r>
          </a:p>
          <a:p>
            <a:pPr algn="just">
              <a:lnSpc>
                <a:spcPct val="80000"/>
              </a:lnSpc>
            </a:pPr>
            <a:endParaRPr lang="en-US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57234" y="2215116"/>
            <a:ext cx="74152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smtClean="0"/>
              <a:t>Software can </a:t>
            </a:r>
            <a:r>
              <a:rPr lang="en-US" sz="4000" dirty="0" smtClean="0"/>
              <a:t>have</a:t>
            </a:r>
            <a:r>
              <a:rPr lang="es-ES_tradnl" sz="4000" dirty="0" smtClean="0"/>
              <a:t> a </a:t>
            </a:r>
            <a:r>
              <a:rPr lang="en-US" sz="4000" dirty="0" smtClean="0"/>
              <a:t>huge</a:t>
            </a:r>
          </a:p>
          <a:p>
            <a:pPr algn="ctr"/>
            <a:r>
              <a:rPr lang="en-US" sz="4000" dirty="0" smtClean="0"/>
              <a:t>impact in any aspect of </a:t>
            </a:r>
          </a:p>
          <a:p>
            <a:pPr algn="ctr"/>
            <a:r>
              <a:rPr lang="en-US" sz="4000" dirty="0" smtClean="0"/>
              <a:t>society.</a:t>
            </a:r>
          </a:p>
          <a:p>
            <a:pPr algn="ctr"/>
            <a:endParaRPr lang="es-ES" sz="6000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752600" y="214290"/>
            <a:ext cx="6619844" cy="138591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_tradnl" sz="6600" dirty="0" smtClean="0"/>
              <a:t>Importance of software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794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800px-Avianca_767-200_at_El_Dora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571612"/>
            <a:ext cx="3729006" cy="2796755"/>
          </a:xfrm>
          <a:prstGeom prst="rect">
            <a:avLst/>
          </a:prstGeom>
        </p:spPr>
      </p:pic>
      <p:pic>
        <p:nvPicPr>
          <p:cNvPr id="5" name="4 Imagen" descr="transmilen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86125"/>
            <a:ext cx="3795677" cy="2802082"/>
          </a:xfrm>
          <a:prstGeom prst="rect">
            <a:avLst/>
          </a:prstGeom>
        </p:spPr>
      </p:pic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1447800" y="214290"/>
            <a:ext cx="7067520" cy="9287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_tradnl" sz="6600" dirty="0" smtClean="0"/>
              <a:t>Where can you find software?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8713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285852" y="285728"/>
            <a:ext cx="7229468" cy="146687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ES_tradnl" sz="6600" dirty="0" smtClean="0"/>
              <a:t>Some popular ones…</a:t>
            </a:r>
            <a:endParaRPr lang="es-ES" sz="6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66675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57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905000" y="285728"/>
            <a:ext cx="6610320" cy="13906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_tradnl" sz="6600" dirty="0" smtClean="0"/>
              <a:t>Some popular ones…</a:t>
            </a:r>
            <a:endParaRPr lang="es-ES" sz="6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61118"/>
            <a:ext cx="6796118" cy="370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60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676400" y="285728"/>
            <a:ext cx="6838920" cy="11620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_tradnl" sz="6600" dirty="0" smtClean="0"/>
              <a:t>Some popular ones…</a:t>
            </a:r>
            <a:endParaRPr lang="es-ES" sz="6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85926"/>
            <a:ext cx="6896128" cy="441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29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phone3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00200"/>
            <a:ext cx="2790820" cy="3353880"/>
          </a:xfrm>
          <a:prstGeom prst="rect">
            <a:avLst/>
          </a:prstGeom>
        </p:spPr>
      </p:pic>
      <p:pic>
        <p:nvPicPr>
          <p:cNvPr id="5" name="4 Imagen" descr="celular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18" y="2786058"/>
            <a:ext cx="2993844" cy="3005142"/>
          </a:xfrm>
          <a:prstGeom prst="rect">
            <a:avLst/>
          </a:prstGeom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981200" y="0"/>
            <a:ext cx="6748434" cy="13572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6600" dirty="0" smtClean="0"/>
              <a:t>And </a:t>
            </a:r>
            <a:r>
              <a:rPr lang="es-ES_tradnl" sz="6600" dirty="0" err="1" smtClean="0"/>
              <a:t>even</a:t>
            </a:r>
            <a:r>
              <a:rPr lang="es-ES_tradnl" sz="6600" dirty="0" smtClean="0"/>
              <a:t> in…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4538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B611-1FD3-4D5E-8A50-022D85A4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38200"/>
            <a:ext cx="55149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96153" y="3771900"/>
            <a:ext cx="5113867" cy="24765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1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1711279" y="381000"/>
            <a:ext cx="5995957" cy="130971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_tradnl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71604" y="2428868"/>
            <a:ext cx="6581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 smtClean="0"/>
              <a:t>Software is Almost </a:t>
            </a:r>
          </a:p>
          <a:p>
            <a:pPr algn="ctr"/>
            <a:r>
              <a:rPr lang="es-ES_tradnl" sz="6000" dirty="0" smtClean="0"/>
              <a:t>Everywhere.</a:t>
            </a:r>
            <a:endParaRPr lang="es-ES" sz="6000" dirty="0" smtClean="0"/>
          </a:p>
          <a:p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0153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886445" cy="530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5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 vs. CS</a:t>
            </a:r>
            <a:endParaRPr lang="en-MY" sz="3600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0" y="1981200"/>
            <a:ext cx="8763000" cy="4419600"/>
          </a:xfrm>
          <a:prstGeom prst="rect">
            <a:avLst/>
          </a:prstGeo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70000"/>
              <a:buFont typeface="Wingdings 2" pitchFamily="18" charset="2"/>
              <a:buChar char=""/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295400" y="2286000"/>
            <a:ext cx="6858000" cy="1371600"/>
          </a:xfrm>
          <a:prstGeom prst="rect">
            <a:avLst/>
          </a:prstGeom>
        </p:spPr>
        <p:txBody>
          <a:bodyPr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GB" sz="2400" dirty="0">
                <a:latin typeface="+mj-lt"/>
                <a:cs typeface="Arial" charset="0"/>
              </a:rPr>
              <a:t>“Computer science is no more about computers than  astronomy is about telescopes.”  </a:t>
            </a:r>
            <a:r>
              <a:rPr lang="en-GB" sz="2000" i="1" dirty="0" err="1">
                <a:solidFill>
                  <a:srgbClr val="002060"/>
                </a:solidFill>
                <a:latin typeface="+mj-lt"/>
                <a:cs typeface="Arial" charset="0"/>
              </a:rPr>
              <a:t>Edsger</a:t>
            </a:r>
            <a:r>
              <a:rPr lang="en-GB" sz="2000" i="1" dirty="0">
                <a:solidFill>
                  <a:srgbClr val="002060"/>
                </a:solidFill>
                <a:latin typeface="+mj-lt"/>
                <a:cs typeface="Arial" charset="0"/>
              </a:rPr>
              <a:t> </a:t>
            </a:r>
            <a:r>
              <a:rPr lang="en-GB" sz="2000" i="1" dirty="0" err="1">
                <a:solidFill>
                  <a:srgbClr val="002060"/>
                </a:solidFill>
                <a:latin typeface="+mj-lt"/>
                <a:cs typeface="Arial" charset="0"/>
              </a:rPr>
              <a:t>Dijkstra</a:t>
            </a:r>
            <a:endParaRPr lang="en-GB" sz="2000" i="1" dirty="0">
              <a:solidFill>
                <a:srgbClr val="002060"/>
              </a:solidFill>
              <a:latin typeface="+mj-lt"/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1143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25463093"/>
              </p:ext>
            </p:extLst>
          </p:nvPr>
        </p:nvGraphicFramePr>
        <p:xfrm>
          <a:off x="1295400" y="4343400"/>
          <a:ext cx="6858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61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52486"/>
          </a:xfrm>
        </p:spPr>
        <p:txBody>
          <a:bodyPr/>
          <a:lstStyle/>
          <a:p>
            <a:r>
              <a:rPr lang="en-US" sz="3600" dirty="0">
                <a:solidFill>
                  <a:srgbClr val="7030A0"/>
                </a:solidFill>
              </a:rPr>
              <a:t>Scientist vs. Engineer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324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Computer Scientist</a:t>
            </a:r>
          </a:p>
          <a:p>
            <a:pPr lvl="1"/>
            <a:r>
              <a:rPr lang="en-US" dirty="0"/>
              <a:t> Proves theorems about algorithms, designs languages, defines knowledge representation schemes</a:t>
            </a:r>
          </a:p>
          <a:p>
            <a:pPr lvl="1"/>
            <a:r>
              <a:rPr lang="en-US" dirty="0"/>
              <a:t>Has infinite time…</a:t>
            </a:r>
          </a:p>
          <a:p>
            <a:pPr lvl="1"/>
            <a:endParaRPr lang="en-US" dirty="0"/>
          </a:p>
          <a:p>
            <a:r>
              <a:rPr lang="en-US" dirty="0"/>
              <a:t>Engineer</a:t>
            </a:r>
          </a:p>
          <a:p>
            <a:pPr lvl="1"/>
            <a:r>
              <a:rPr lang="en-US" dirty="0"/>
              <a:t>Develops a solution for an application-specific problem for a client</a:t>
            </a:r>
          </a:p>
          <a:p>
            <a:pPr lvl="1"/>
            <a:r>
              <a:rPr lang="en-US" dirty="0"/>
              <a:t>Uses computers &amp; languages, tools, techniques and methods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Software Engineer</a:t>
            </a:r>
          </a:p>
          <a:p>
            <a:pPr lvl="1"/>
            <a:r>
              <a:rPr lang="en-US" dirty="0"/>
              <a:t>Works in multiple application domains</a:t>
            </a:r>
          </a:p>
          <a:p>
            <a:pPr lvl="1"/>
            <a:r>
              <a:rPr lang="en-US" dirty="0"/>
              <a:t>Has only 3 months...</a:t>
            </a:r>
          </a:p>
          <a:p>
            <a:pPr lvl="1"/>
            <a:r>
              <a:rPr lang="en-US" dirty="0"/>
              <a:t>…while changes occurs in requirements and available technology</a:t>
            </a:r>
          </a:p>
          <a:p>
            <a:endParaRPr lang="en-MY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62199" y="6019800"/>
            <a:ext cx="5381625" cy="646331"/>
          </a:xfrm>
          <a:prstGeom prst="rect">
            <a:avLst/>
          </a:prstGeom>
          <a:gradFill rotWithShape="1">
            <a:gsLst>
              <a:gs pos="0">
                <a:srgbClr val="750013"/>
              </a:gs>
              <a:gs pos="50000">
                <a:srgbClr val="FC0128"/>
              </a:gs>
              <a:gs pos="100000">
                <a:srgbClr val="75001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dirty="0">
                <a:solidFill>
                  <a:srgbClr val="FFFF99"/>
                </a:solidFill>
              </a:rPr>
              <a:t>Isn’t there something more fundamental about “Software” Engineer?</a:t>
            </a:r>
          </a:p>
        </p:txBody>
      </p:sp>
    </p:spTree>
    <p:extLst>
      <p:ext uri="{BB962C8B-B14F-4D97-AF65-F5344CB8AC3E}">
        <p14:creationId xmlns:p14="http://schemas.microsoft.com/office/powerpoint/2010/main" val="15081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0237-8B2F-484F-9F95-8939EA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Introduction: </a:t>
            </a:r>
            <a:r>
              <a:rPr lang="en-US" sz="3600" dirty="0">
                <a:solidFill>
                  <a:srgbClr val="7030A0"/>
                </a:solidFill>
              </a:rPr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6C6E-9E7C-4C7D-B2BB-F94E25AA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Name (brief intro)</a:t>
            </a:r>
          </a:p>
          <a:p>
            <a:endParaRPr lang="en-US" sz="1400" dirty="0"/>
          </a:p>
          <a:p>
            <a:r>
              <a:rPr lang="en-US" sz="2400" dirty="0">
                <a:solidFill>
                  <a:srgbClr val="002060"/>
                </a:solidFill>
              </a:rPr>
              <a:t>Qualification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University</a:t>
            </a:r>
          </a:p>
          <a:p>
            <a:endParaRPr lang="en-US" sz="1400" dirty="0"/>
          </a:p>
          <a:p>
            <a:r>
              <a:rPr lang="en-US" sz="2400" dirty="0">
                <a:solidFill>
                  <a:srgbClr val="0070C0"/>
                </a:solidFill>
              </a:rPr>
              <a:t>Motivation</a:t>
            </a:r>
            <a:r>
              <a:rPr lang="en-US" sz="2400" dirty="0"/>
              <a:t>!! Why are you studying this course? </a:t>
            </a:r>
          </a:p>
          <a:p>
            <a:endParaRPr lang="en-US" sz="1400" dirty="0"/>
          </a:p>
          <a:p>
            <a:r>
              <a:rPr lang="en-US" sz="2400" dirty="0">
                <a:solidFill>
                  <a:srgbClr val="00B0F0"/>
                </a:solidFill>
              </a:rPr>
              <a:t>Expectation</a:t>
            </a:r>
            <a:r>
              <a:rPr lang="en-US" sz="2400" dirty="0"/>
              <a:t> from this course (if any)!!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5F4CD-35C9-4B53-93CA-515C48BA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38" y="300038"/>
            <a:ext cx="2671762" cy="1608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85448-C55F-42F5-A6EE-77457EE8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80041"/>
            <a:ext cx="2447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3A07-300E-ECE0-DBA7-DD8E0681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477E-A6D2-BBE4-724A-C76B2380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MY" sz="2400" dirty="0"/>
              <a:t>This course introduces the different software process models by illustrating its phases and principles of software engineering. </a:t>
            </a:r>
          </a:p>
          <a:p>
            <a:endParaRPr lang="en-MY" sz="1500" dirty="0"/>
          </a:p>
          <a:p>
            <a:r>
              <a:rPr lang="en-MY" sz="2400" dirty="0"/>
              <a:t>Topics include: </a:t>
            </a:r>
          </a:p>
          <a:p>
            <a:pPr lvl="1"/>
            <a:r>
              <a:rPr lang="en-MY" dirty="0"/>
              <a:t>Overview of Software Engineering; </a:t>
            </a:r>
          </a:p>
          <a:p>
            <a:pPr lvl="1"/>
            <a:r>
              <a:rPr lang="en-MY" dirty="0"/>
              <a:t>Software Process Models; </a:t>
            </a:r>
          </a:p>
          <a:p>
            <a:pPr lvl="1"/>
            <a:r>
              <a:rPr lang="en-MY" dirty="0"/>
              <a:t>Requirement Engineering Concepts; </a:t>
            </a:r>
          </a:p>
          <a:p>
            <a:pPr lvl="1"/>
            <a:r>
              <a:rPr lang="en-MY" dirty="0"/>
              <a:t>Software </a:t>
            </a:r>
            <a:r>
              <a:rPr lang="en-MY" dirty="0" smtClean="0"/>
              <a:t>Architecture and Design</a:t>
            </a:r>
            <a:r>
              <a:rPr lang="en-MY" dirty="0"/>
              <a:t>; </a:t>
            </a:r>
          </a:p>
          <a:p>
            <a:pPr lvl="1"/>
            <a:r>
              <a:rPr lang="en-MY" dirty="0"/>
              <a:t>Design </a:t>
            </a:r>
            <a:r>
              <a:rPr lang="en-MY" dirty="0" smtClean="0"/>
              <a:t>Modelling; </a:t>
            </a:r>
            <a:endParaRPr lang="en-MY" dirty="0"/>
          </a:p>
          <a:p>
            <a:pPr lvl="1"/>
            <a:r>
              <a:rPr lang="en-MY" dirty="0"/>
              <a:t>Software Quality Engineering; </a:t>
            </a:r>
          </a:p>
          <a:p>
            <a:pPr lvl="1"/>
            <a:r>
              <a:rPr lang="en-MY" dirty="0"/>
              <a:t>Software Project Management; </a:t>
            </a:r>
          </a:p>
          <a:p>
            <a:pPr lvl="1"/>
            <a:r>
              <a:rPr lang="en-MY" dirty="0"/>
              <a:t>Software Maintenance and Software Evolution.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FFC3E-D4B0-9BAE-FF77-11BB1672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3367"/>
            <a:ext cx="10668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25" y="2286000"/>
            <a:ext cx="7747175" cy="323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83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6333432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4235"/>
          </a:xfrm>
        </p:spPr>
        <p:txBody>
          <a:bodyPr/>
          <a:lstStyle/>
          <a:p>
            <a:r>
              <a:rPr lang="en-US" sz="3600" dirty="0"/>
              <a:t>Recommended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56408"/>
            <a:ext cx="4419600" cy="48006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altLang="zh-TW" sz="2400" b="1" u="sng" dirty="0">
                <a:ea typeface="新細明體" pitchFamily="18" charset="-120"/>
              </a:rPr>
              <a:t>Textbooks: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TW" sz="2400" dirty="0">
                <a:ea typeface="新細明體" pitchFamily="18" charset="-120"/>
              </a:rPr>
              <a:t>R. S. Pressman </a:t>
            </a:r>
            <a:r>
              <a:rPr lang="en-US" altLang="zh-TW" sz="2400" i="1" dirty="0">
                <a:solidFill>
                  <a:srgbClr val="0000CC"/>
                </a:solidFill>
                <a:ea typeface="新細明體" pitchFamily="18" charset="-120"/>
              </a:rPr>
              <a:t>Engineering Software Products: An Introduction to </a:t>
            </a:r>
            <a:r>
              <a:rPr lang="en-US" altLang="zh-TW" sz="2400" i="1" dirty="0" err="1">
                <a:solidFill>
                  <a:srgbClr val="0000CC"/>
                </a:solidFill>
                <a:ea typeface="新細明體" pitchFamily="18" charset="-120"/>
              </a:rPr>
              <a:t>Softwrae</a:t>
            </a:r>
            <a:r>
              <a:rPr lang="en-US" altLang="zh-TW" sz="2400" i="1" dirty="0">
                <a:solidFill>
                  <a:srgbClr val="0000CC"/>
                </a:solidFill>
                <a:ea typeface="新細明體" pitchFamily="18" charset="-120"/>
              </a:rPr>
              <a:t> Engineering</a:t>
            </a:r>
            <a:r>
              <a:rPr lang="en-US" altLang="zh-TW" sz="2400" dirty="0">
                <a:ea typeface="新細明體" pitchFamily="18" charset="-120"/>
              </a:rPr>
              <a:t>, Global Edition, Pearson Education Limited, 2021</a:t>
            </a:r>
          </a:p>
          <a:p>
            <a:r>
              <a:rPr lang="en-MY" sz="2400" dirty="0">
                <a:ea typeface="新細明體" pitchFamily="18" charset="-120"/>
              </a:rPr>
              <a:t>Ian </a:t>
            </a:r>
            <a:r>
              <a:rPr lang="en-MY" sz="2400" dirty="0" err="1">
                <a:ea typeface="新細明體" pitchFamily="18" charset="-120"/>
              </a:rPr>
              <a:t>Sommerville</a:t>
            </a:r>
            <a:r>
              <a:rPr lang="en-MY" sz="2400" dirty="0">
                <a:ea typeface="新細明體" pitchFamily="18" charset="-120"/>
              </a:rPr>
              <a:t> , </a:t>
            </a:r>
            <a:r>
              <a:rPr lang="en-MY" sz="2400" i="1" dirty="0">
                <a:solidFill>
                  <a:srgbClr val="0000CC"/>
                </a:solidFill>
                <a:ea typeface="新細明體" pitchFamily="18" charset="-120"/>
              </a:rPr>
              <a:t>Engineering Software Products: An Introduction to Modern Software Engineering</a:t>
            </a:r>
            <a:r>
              <a:rPr lang="en-MY" sz="2400" dirty="0">
                <a:ea typeface="新細明體" pitchFamily="18" charset="-120"/>
              </a:rPr>
              <a:t>, Global Edition, Pearson Education Limited, 2021. </a:t>
            </a:r>
          </a:p>
          <a:p>
            <a:pPr marL="114300" indent="0">
              <a:buNone/>
            </a:pPr>
            <a:endParaRPr lang="en-US" altLang="zh-TW" sz="2400" dirty="0"/>
          </a:p>
          <a:p>
            <a:pPr algn="just">
              <a:lnSpc>
                <a:spcPct val="120000"/>
              </a:lnSpc>
              <a:buNone/>
            </a:pPr>
            <a:r>
              <a:rPr lang="en-US" altLang="zh-TW" sz="2400" b="1" u="sng" dirty="0">
                <a:ea typeface="新細明體" pitchFamily="18" charset="-120"/>
              </a:rPr>
              <a:t>Reference Books: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endParaRPr lang="en-MY" sz="1600" dirty="0"/>
          </a:p>
          <a:p>
            <a:r>
              <a:rPr lang="en-MY" sz="2500" dirty="0">
                <a:ea typeface="新細明體" pitchFamily="18" charset="-120"/>
              </a:rPr>
              <a:t>Ian </a:t>
            </a:r>
            <a:r>
              <a:rPr lang="en-MY" sz="2500" dirty="0" err="1">
                <a:ea typeface="新細明體" pitchFamily="18" charset="-120"/>
              </a:rPr>
              <a:t>Sommerville</a:t>
            </a:r>
            <a:r>
              <a:rPr lang="en-MY" sz="2500" dirty="0">
                <a:ea typeface="新細明體" pitchFamily="18" charset="-120"/>
              </a:rPr>
              <a:t>, </a:t>
            </a:r>
            <a:r>
              <a:rPr lang="en-MY" sz="2400" i="1" dirty="0">
                <a:solidFill>
                  <a:srgbClr val="0000CC"/>
                </a:solidFill>
                <a:ea typeface="新細明體" pitchFamily="18" charset="-120"/>
              </a:rPr>
              <a:t>Software Engineering</a:t>
            </a:r>
            <a:r>
              <a:rPr lang="en-MY" sz="2500" dirty="0">
                <a:ea typeface="新細明體" pitchFamily="18" charset="-120"/>
              </a:rPr>
              <a:t>, Pearson Education Limited, 2016. </a:t>
            </a:r>
          </a:p>
          <a:p>
            <a:r>
              <a:rPr lang="en-MY" sz="2500" dirty="0" err="1">
                <a:ea typeface="新細明體" pitchFamily="18" charset="-120"/>
              </a:rPr>
              <a:t>Bhuyan</a:t>
            </a:r>
            <a:r>
              <a:rPr lang="en-MY" sz="2500" dirty="0">
                <a:ea typeface="新細明體" pitchFamily="18" charset="-120"/>
              </a:rPr>
              <a:t> </a:t>
            </a:r>
            <a:r>
              <a:rPr lang="en-MY" sz="2500" dirty="0" err="1">
                <a:ea typeface="新細明體" pitchFamily="18" charset="-120"/>
              </a:rPr>
              <a:t>Unhelkar</a:t>
            </a:r>
            <a:r>
              <a:rPr lang="en-MY" sz="2500" dirty="0">
                <a:ea typeface="新細明體" pitchFamily="18" charset="-120"/>
              </a:rPr>
              <a:t>, </a:t>
            </a:r>
            <a:r>
              <a:rPr lang="en-MY" sz="2400" i="1" dirty="0">
                <a:solidFill>
                  <a:srgbClr val="0000CC"/>
                </a:solidFill>
                <a:ea typeface="新細明體" pitchFamily="18" charset="-120"/>
              </a:rPr>
              <a:t>Software Engineering with UML</a:t>
            </a:r>
            <a:r>
              <a:rPr lang="en-MY" sz="2500" dirty="0">
                <a:ea typeface="新細明體" pitchFamily="18" charset="-120"/>
              </a:rPr>
              <a:t>,, CRC Press, 2018.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24643-0D55-44C1-A34D-6C05DBED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02606"/>
            <a:ext cx="1850036" cy="202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F0BC2-D5D5-4089-BFB1-D17E88AC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28699"/>
            <a:ext cx="1900831" cy="23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1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Marks Distribution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2FF1630-B39B-45D5-B9AC-8FB56018E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46855"/>
              </p:ext>
            </p:extLst>
          </p:nvPr>
        </p:nvGraphicFramePr>
        <p:xfrm>
          <a:off x="2895600" y="1800578"/>
          <a:ext cx="495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152">
                  <a:extLst>
                    <a:ext uri="{9D8B030D-6E8A-4147-A177-3AD203B41FA5}">
                      <a16:colId xmlns:a16="http://schemas.microsoft.com/office/drawing/2014/main" val="2017712428"/>
                    </a:ext>
                  </a:extLst>
                </a:gridCol>
                <a:gridCol w="1400848">
                  <a:extLst>
                    <a:ext uri="{9D8B030D-6E8A-4147-A177-3AD203B41FA5}">
                      <a16:colId xmlns:a16="http://schemas.microsoft.com/office/drawing/2014/main" val="416109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Marks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2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Quizzes + Assignments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Mid-Term Examination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9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Final-Term Examination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90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81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Software?</a:t>
            </a:r>
            <a:endParaRPr lang="en-MY" sz="3600" dirty="0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562600" y="4572000"/>
            <a:ext cx="2286000" cy="1447800"/>
            <a:chOff x="5562600" y="4572000"/>
            <a:chExt cx="2286000" cy="1447800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943600" y="4572000"/>
              <a:ext cx="1905000" cy="609600"/>
              <a:chOff x="3545800" y="2670515"/>
              <a:chExt cx="1843427" cy="103068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545800" y="2670515"/>
                <a:ext cx="1843427" cy="103068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shade val="80000"/>
                  <a:hueOff val="11613"/>
                  <a:satOff val="646"/>
                  <a:lumOff val="10126"/>
                  <a:alphaOff val="0"/>
                </a:schemeClr>
              </a:fillRef>
              <a:effectRef idx="0">
                <a:schemeClr val="accent5">
                  <a:shade val="80000"/>
                  <a:hueOff val="11613"/>
                  <a:satOff val="646"/>
                  <a:lumOff val="1012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Oval 4"/>
              <p:cNvSpPr/>
              <p:nvPr/>
            </p:nvSpPr>
            <p:spPr>
              <a:xfrm>
                <a:off x="3816169" y="2820824"/>
                <a:ext cx="1302688" cy="730071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System Documentation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019800" y="5410200"/>
              <a:ext cx="1828800" cy="609600"/>
              <a:chOff x="3545800" y="2670515"/>
              <a:chExt cx="1843427" cy="103068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545800" y="2670515"/>
                <a:ext cx="1843427" cy="103068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shade val="80000"/>
                  <a:hueOff val="11613"/>
                  <a:satOff val="646"/>
                  <a:lumOff val="10126"/>
                  <a:alphaOff val="0"/>
                </a:schemeClr>
              </a:fillRef>
              <a:effectRef idx="0">
                <a:schemeClr val="accent5">
                  <a:shade val="80000"/>
                  <a:hueOff val="11613"/>
                  <a:satOff val="646"/>
                  <a:lumOff val="1012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Oval 4"/>
              <p:cNvSpPr/>
              <p:nvPr/>
            </p:nvSpPr>
            <p:spPr>
              <a:xfrm>
                <a:off x="3816234" y="2820824"/>
                <a:ext cx="1302560" cy="730071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User Documentation</a:t>
                </a:r>
              </a:p>
            </p:txBody>
          </p:sp>
        </p:grpSp>
        <p:cxnSp>
          <p:nvCxnSpPr>
            <p:cNvPr id="10" name="Straight Connector 9"/>
            <p:cNvCxnSpPr>
              <a:stCxn id="14" idx="2"/>
            </p:cNvCxnSpPr>
            <p:nvPr/>
          </p:nvCxnSpPr>
          <p:spPr>
            <a:xfrm rot="10800000" flipV="1">
              <a:off x="5562600" y="4876800"/>
              <a:ext cx="381000" cy="15240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</p:cNvCxnSpPr>
            <p:nvPr/>
          </p:nvCxnSpPr>
          <p:spPr>
            <a:xfrm rot="10800000">
              <a:off x="5562600" y="5486400"/>
              <a:ext cx="457200" cy="22860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79749826"/>
              </p:ext>
            </p:extLst>
          </p:nvPr>
        </p:nvGraphicFramePr>
        <p:xfrm>
          <a:off x="304800" y="2057400"/>
          <a:ext cx="60960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1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2800</TotalTime>
  <Words>651</Words>
  <Application>Microsoft Office PowerPoint</Application>
  <PresentationFormat>On-screen Show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Corbel</vt:lpstr>
      <vt:lpstr>Majalla UI</vt:lpstr>
      <vt:lpstr>新細明體</vt:lpstr>
      <vt:lpstr>Times</vt:lpstr>
      <vt:lpstr>Times New Roman</vt:lpstr>
      <vt:lpstr>Wingdings</vt:lpstr>
      <vt:lpstr>Wingdings 2</vt:lpstr>
      <vt:lpstr>Parallax</vt:lpstr>
      <vt:lpstr>                             Software Engineering Concepts  (CSC-205)  BS(SE)/BS(CS)- III gg </vt:lpstr>
      <vt:lpstr>Agenda</vt:lpstr>
      <vt:lpstr>Introduction: Class</vt:lpstr>
      <vt:lpstr>Course Description</vt:lpstr>
      <vt:lpstr>PowerPoint Presentation</vt:lpstr>
      <vt:lpstr>PowerPoint Presentation</vt:lpstr>
      <vt:lpstr>Recommended Books</vt:lpstr>
      <vt:lpstr>Marks Distribution</vt:lpstr>
      <vt:lpstr>What is Software?</vt:lpstr>
      <vt:lpstr>Types of Software</vt:lpstr>
      <vt:lpstr>What is Good Software?</vt:lpstr>
      <vt:lpstr>What are the attributes of good software?</vt:lpstr>
      <vt:lpstr>Software - 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 vs. CS</vt:lpstr>
      <vt:lpstr>Scientist vs.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 BSSE-VI</dc:title>
  <dc:creator>Administrator</dc:creator>
  <cp:lastModifiedBy>Administrator</cp:lastModifiedBy>
  <cp:revision>513</cp:revision>
  <cp:lastPrinted>2019-02-06T10:33:43Z</cp:lastPrinted>
  <dcterms:created xsi:type="dcterms:W3CDTF">2006-08-16T00:00:00Z</dcterms:created>
  <dcterms:modified xsi:type="dcterms:W3CDTF">2023-09-20T04:29:09Z</dcterms:modified>
</cp:coreProperties>
</file>