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4"/>
  </p:notesMasterIdLst>
  <p:handoutMasterIdLst>
    <p:handoutMasterId r:id="rId35"/>
  </p:handoutMasterIdLst>
  <p:sldIdLst>
    <p:sldId id="256" r:id="rId2"/>
    <p:sldId id="593" r:id="rId3"/>
    <p:sldId id="661" r:id="rId4"/>
    <p:sldId id="662" r:id="rId5"/>
    <p:sldId id="663" r:id="rId6"/>
    <p:sldId id="664" r:id="rId7"/>
    <p:sldId id="665" r:id="rId8"/>
    <p:sldId id="686" r:id="rId9"/>
    <p:sldId id="666" r:id="rId10"/>
    <p:sldId id="667" r:id="rId11"/>
    <p:sldId id="668" r:id="rId12"/>
    <p:sldId id="691" r:id="rId13"/>
    <p:sldId id="692" r:id="rId14"/>
    <p:sldId id="669" r:id="rId15"/>
    <p:sldId id="670" r:id="rId16"/>
    <p:sldId id="671" r:id="rId17"/>
    <p:sldId id="672" r:id="rId18"/>
    <p:sldId id="693" r:id="rId19"/>
    <p:sldId id="689" r:id="rId20"/>
    <p:sldId id="673" r:id="rId21"/>
    <p:sldId id="674" r:id="rId22"/>
    <p:sldId id="675" r:id="rId23"/>
    <p:sldId id="694" r:id="rId24"/>
    <p:sldId id="695" r:id="rId25"/>
    <p:sldId id="676" r:id="rId26"/>
    <p:sldId id="677" r:id="rId27"/>
    <p:sldId id="678" r:id="rId28"/>
    <p:sldId id="696" r:id="rId29"/>
    <p:sldId id="697" r:id="rId30"/>
    <p:sldId id="698" r:id="rId31"/>
    <p:sldId id="699" r:id="rId32"/>
    <p:sldId id="700" r:id="rId3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1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0164-E028-4322-A149-8A6E5C9A3F5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328A-1146-4DCD-8F2B-D15ADF109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73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472B0-E3A7-42CB-A901-7967602055CF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4E97-2A04-41D2-9813-7E6BE38427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2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9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38BD963-CC73-4D6B-99FD-38DB42AEF9C5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1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E99-F543-4631-9F6E-7839959A72A9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0499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E99-F543-4631-9F6E-7839959A72A9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4814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E99-F543-4631-9F6E-7839959A72A9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356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E99-F543-4631-9F6E-7839959A72A9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841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E99-F543-4631-9F6E-7839959A72A9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0712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E99-F543-4631-9F6E-7839959A72A9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6095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8F03-9A51-4E13-897B-02E585EE68B0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08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3784-2831-4B94-875F-E18342C7D634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5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8BA-5121-4E83-B87D-0F088AD8F0E9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BAC8-0D4C-41BB-9B5B-F17CAEF87CF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7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AF75-6A16-47C9-A580-8A1A9FBBE367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6138-3E55-4B52-A668-8CD60E8B8E0E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0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3601-D182-4C73-A3F7-D8B153E40203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7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34FB-8A90-43F9-AB4D-3567795A78AB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D60F-0BC3-45D9-81CE-B8BACDA032E5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82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DCD5-00D7-4038-BB21-DD5C3C32EEFD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110E99-F543-4631-9F6E-7839959A72A9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D:\Users\ck\Work\Tutorials\UML%20World%20'99\images\FallingWater.jpe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05000"/>
            <a:ext cx="5181600" cy="2209800"/>
          </a:xfrm>
        </p:spPr>
        <p:txBody>
          <a:bodyPr>
            <a:normAutofit fontScale="90000"/>
          </a:bodyPr>
          <a:lstStyle/>
          <a:p>
            <a:pPr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4000" b="1" dirty="0">
                <a:solidFill>
                  <a:srgbClr val="00B0F0"/>
                </a:solidFill>
              </a:rPr>
              <a:t>Software Engineering Concepts </a:t>
            </a:r>
            <a:r>
              <a:rPr lang="en-US" sz="3100" b="1" dirty="0">
                <a:solidFill>
                  <a:srgbClr val="00B0F0"/>
                </a:solidFill>
              </a:rPr>
              <a:t/>
            </a:r>
            <a:br>
              <a:rPr lang="en-US" sz="3100" b="1" dirty="0">
                <a:solidFill>
                  <a:srgbClr val="00B0F0"/>
                </a:solidFill>
              </a:rPr>
            </a:b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CSC205)</a:t>
            </a:r>
            <a:r>
              <a:rPr lang="en-US" sz="3600" b="1" dirty="0">
                <a:solidFill>
                  <a:srgbClr val="00B0F0"/>
                </a:solidFill>
              </a:rPr>
              <a:t/>
            </a:r>
            <a:br>
              <a:rPr lang="en-US" sz="3600" b="1" dirty="0">
                <a:solidFill>
                  <a:srgbClr val="00B0F0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gg</a:t>
            </a:r>
            <a:endParaRPr lang="en-GB" sz="3100" dirty="0">
              <a:solidFill>
                <a:srgbClr val="00B0F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3124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279400"/>
            <a:endParaRPr lang="en-US" dirty="0" smtClean="0">
              <a:solidFill>
                <a:schemeClr val="tx1"/>
              </a:solidFill>
            </a:endParaRPr>
          </a:p>
          <a:p>
            <a:pPr marL="511175" indent="-279400"/>
            <a:r>
              <a:rPr lang="en-US" dirty="0" smtClean="0">
                <a:solidFill>
                  <a:schemeClr val="tx1"/>
                </a:solidFill>
              </a:rPr>
              <a:t>Lecture 10</a:t>
            </a:r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85E3-F20F-42DF-943B-C978C7C0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System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D942-3B49-46F3-908E-992B81F8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System modeling is the process of </a:t>
            </a:r>
            <a:r>
              <a:rPr lang="en-US" b="1" dirty="0">
                <a:solidFill>
                  <a:srgbClr val="FF0000"/>
                </a:solidFill>
              </a:rPr>
              <a:t>developing abstract models </a:t>
            </a:r>
            <a:r>
              <a:rPr lang="en-US" dirty="0"/>
              <a:t>of a system, with each model presenting a different view or perspective of that system. </a:t>
            </a:r>
          </a:p>
          <a:p>
            <a:endParaRPr lang="en-US" sz="1000" dirty="0"/>
          </a:p>
          <a:p>
            <a:r>
              <a:rPr lang="en-US" dirty="0"/>
              <a:t>System modeling has now come to mean representing a system using some kind of graphical notation, which is now almost always based on notations in the Unified Modeling Language (UML). </a:t>
            </a:r>
          </a:p>
          <a:p>
            <a:endParaRPr lang="en-US" sz="1000" dirty="0"/>
          </a:p>
          <a:p>
            <a:r>
              <a:rPr lang="en-GB" dirty="0"/>
              <a:t>System modelling helps the analyst to </a:t>
            </a:r>
            <a:r>
              <a:rPr lang="en-GB" b="1" dirty="0">
                <a:solidFill>
                  <a:srgbClr val="00B050"/>
                </a:solidFill>
              </a:rPr>
              <a:t>understand the functionality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of the system and models are used to </a:t>
            </a:r>
            <a:r>
              <a:rPr lang="en-GB" u="sng" dirty="0"/>
              <a:t>communicate with customers.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0FDB-5A8A-48EF-974C-999F0868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B757-CBD6-4BE0-AF9A-66B7AC78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Why we need Modeling?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EEBB-7B5E-48E5-8E21-5792361C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Focus on </a:t>
            </a:r>
            <a:r>
              <a:rPr lang="en-US" altLang="en-US" b="1" dirty="0">
                <a:solidFill>
                  <a:srgbClr val="00B050"/>
                </a:solidFill>
              </a:rPr>
              <a:t>important features</a:t>
            </a:r>
            <a:r>
              <a:rPr lang="en-US" altLang="en-US" dirty="0"/>
              <a:t>, while down playing less important features.</a:t>
            </a:r>
          </a:p>
          <a:p>
            <a:pPr>
              <a:buNone/>
            </a:pPr>
            <a:endParaRPr lang="en-US" altLang="en-US" sz="1000" dirty="0"/>
          </a:p>
          <a:p>
            <a:r>
              <a:rPr lang="en-US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modifications </a:t>
            </a:r>
            <a:r>
              <a:rPr lang="en-US" altLang="en-US" dirty="0"/>
              <a:t>at low cost.</a:t>
            </a:r>
          </a:p>
          <a:p>
            <a:pPr>
              <a:buNone/>
            </a:pPr>
            <a:endParaRPr lang="en-US" altLang="en-US" sz="1000" dirty="0"/>
          </a:p>
          <a:p>
            <a:r>
              <a:rPr lang="en-US" altLang="en-US" dirty="0"/>
              <a:t>Verify that the systems analyst </a:t>
            </a:r>
            <a:r>
              <a:rPr lang="en-US" altLang="en-US" b="1" dirty="0">
                <a:solidFill>
                  <a:srgbClr val="7030A0"/>
                </a:solidFill>
              </a:rPr>
              <a:t>correctly understand </a:t>
            </a:r>
            <a:r>
              <a:rPr lang="en-US" altLang="en-US" dirty="0"/>
              <a:t>the user requirements.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4B1E-C3AA-4A42-9507-38A6348E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2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EDF7-7DB3-039B-F2CE-CF5FA1A1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9F351-DF26-F4F4-55F0-18A0693D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4" descr="peripheral4">
            <a:extLst>
              <a:ext uri="{FF2B5EF4-FFF2-40B4-BE49-F238E27FC236}">
                <a16:creationId xmlns:a16="http://schemas.microsoft.com/office/drawing/2014/main" id="{E592106F-28EE-2366-406E-57052B19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747043"/>
            <a:ext cx="7433713" cy="39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2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1242-B3B1-21EE-13DC-1B200F37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CB6E-445B-2789-13BF-23FEB264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1028" descr="D:\Users\ck\Work\Tutorials\UML World '99\images\FallingWater.jpeg">
            <a:extLst>
              <a:ext uri="{FF2B5EF4-FFF2-40B4-BE49-F238E27FC236}">
                <a16:creationId xmlns:a16="http://schemas.microsoft.com/office/drawing/2014/main" id="{74D1BB27-9A62-9AF8-7D9A-DAF28535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" y="1765834"/>
            <a:ext cx="6400800" cy="480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34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55ED-C1BC-4CB1-9723-047C2A34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Characteristics of Good Modeling Tools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A58F-1109-4485-9E5B-B1B16D8C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495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It should be </a:t>
            </a:r>
            <a:r>
              <a:rPr lang="en-US" b="1" dirty="0"/>
              <a:t>graphical</a:t>
            </a:r>
            <a:r>
              <a:rPr lang="en-US" dirty="0"/>
              <a:t>, with appropriate supporting textual detail.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It should allow the system to be viewed in a </a:t>
            </a:r>
            <a:r>
              <a:rPr lang="en-US" b="1" dirty="0">
                <a:solidFill>
                  <a:srgbClr val="002060"/>
                </a:solidFill>
              </a:rPr>
              <a:t>top down partitioned</a:t>
            </a:r>
            <a:r>
              <a:rPr lang="en-US" dirty="0"/>
              <a:t> fashion.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It should have </a:t>
            </a:r>
            <a:r>
              <a:rPr lang="en-US" b="1" dirty="0">
                <a:solidFill>
                  <a:srgbClr val="FF0000"/>
                </a:solidFill>
              </a:rPr>
              <a:t>minimal redundancy</a:t>
            </a:r>
            <a:r>
              <a:rPr lang="en-US" dirty="0"/>
              <a:t>.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It should help the reader to </a:t>
            </a:r>
            <a:r>
              <a:rPr lang="en-US" b="1" dirty="0">
                <a:solidFill>
                  <a:srgbClr val="002060"/>
                </a:solidFill>
              </a:rPr>
              <a:t>predict</a:t>
            </a:r>
            <a:r>
              <a:rPr lang="en-US" dirty="0"/>
              <a:t> the system’s behavior.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It should be </a:t>
            </a:r>
            <a:r>
              <a:rPr lang="en-US" b="1" dirty="0"/>
              <a:t>transparent</a:t>
            </a:r>
            <a:r>
              <a:rPr lang="en-US" dirty="0"/>
              <a:t> to user.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79C9-4219-4B0F-A06C-A3063938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 descr="Navigate in a diagram in objectiF 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88" y="2949046"/>
            <a:ext cx="4020512" cy="32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44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1D2B-95F0-4180-A7CA-5A7135B2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Classes of Models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1455-ECB7-4770-B839-4CF3653E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6" indent="-457206">
              <a:buFontTx/>
              <a:buAutoNum type="arabicPeriod"/>
              <a:defRPr/>
            </a:pPr>
            <a:r>
              <a:rPr lang="en-US" dirty="0"/>
              <a:t>Analysis Models:</a:t>
            </a:r>
          </a:p>
          <a:p>
            <a:pPr marL="812810" lvl="1" indent="-457206">
              <a:defRPr/>
            </a:pPr>
            <a:r>
              <a:rPr lang="en-US" dirty="0"/>
              <a:t>Represents the customer requirements by depicting the software in three domains</a:t>
            </a:r>
          </a:p>
          <a:p>
            <a:pPr marL="1168415" lvl="2" indent="-457206">
              <a:defRPr/>
            </a:pPr>
            <a:r>
              <a:rPr lang="en-US" dirty="0"/>
              <a:t>The information domain,</a:t>
            </a:r>
          </a:p>
          <a:p>
            <a:pPr marL="1168415" lvl="2" indent="-457206">
              <a:defRPr/>
            </a:pPr>
            <a:r>
              <a:rPr lang="en-US" dirty="0"/>
              <a:t>The functional domain, and</a:t>
            </a:r>
          </a:p>
          <a:p>
            <a:pPr marL="1168415" lvl="2" indent="-457206">
              <a:defRPr/>
            </a:pPr>
            <a:r>
              <a:rPr lang="en-US" dirty="0"/>
              <a:t>The behavioral domain</a:t>
            </a:r>
          </a:p>
          <a:p>
            <a:pPr marL="1168415" lvl="2" indent="-457206">
              <a:defRPr/>
            </a:pPr>
            <a:endParaRPr lang="en-US" dirty="0"/>
          </a:p>
          <a:p>
            <a:pPr marL="457206" indent="-457206">
              <a:buFontTx/>
              <a:buAutoNum type="arabicPeriod"/>
              <a:defRPr/>
            </a:pPr>
            <a:r>
              <a:rPr lang="en-US" dirty="0"/>
              <a:t>Design Model</a:t>
            </a:r>
          </a:p>
          <a:p>
            <a:pPr marL="812810" lvl="1" indent="-457206">
              <a:defRPr/>
            </a:pPr>
            <a:r>
              <a:rPr lang="en-US" dirty="0"/>
              <a:t>Represents characteristics of the software that help practitioners to construct it effectively</a:t>
            </a:r>
          </a:p>
          <a:p>
            <a:pPr marL="1168415" lvl="2" indent="-457206">
              <a:defRPr/>
            </a:pPr>
            <a:r>
              <a:rPr lang="en-US" dirty="0"/>
              <a:t>The architecture</a:t>
            </a:r>
          </a:p>
          <a:p>
            <a:pPr marL="1168415" lvl="2" indent="-457206">
              <a:defRPr/>
            </a:pPr>
            <a:r>
              <a:rPr lang="en-US" dirty="0"/>
              <a:t>The user interface, and</a:t>
            </a:r>
          </a:p>
          <a:p>
            <a:pPr marL="1168415" lvl="2" indent="-457206">
              <a:defRPr/>
            </a:pPr>
            <a:r>
              <a:rPr lang="en-US" dirty="0"/>
              <a:t>Component level detail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BB2B-D45B-46BD-A23F-1DCFE8C1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2371-149D-4FAA-893B-5BB2B2BC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 Bridge</a:t>
            </a:r>
            <a:endParaRPr lang="en-US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04F2-A4A2-4D08-98F5-CA310406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6A42D3F-26A5-4849-923F-8D4BE77F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94747"/>
            <a:ext cx="4787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15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A364-6F95-46AD-9357-7970EE01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837263"/>
          </a:xfrm>
        </p:spPr>
        <p:txBody>
          <a:bodyPr/>
          <a:lstStyle/>
          <a:p>
            <a:r>
              <a:rPr lang="en-US" altLang="en-US" sz="3600" dirty="0"/>
              <a:t>Building the Analysis Model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7CE8-5CF5-471A-86C5-85591798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339666" cy="471593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Elements of the analysis model</a:t>
            </a:r>
          </a:p>
          <a:p>
            <a:pPr>
              <a:buNone/>
              <a:defRPr/>
            </a:pPr>
            <a:endParaRPr lang="en-US" sz="1600" dirty="0"/>
          </a:p>
          <a:p>
            <a:pPr marL="508006" indent="-457206">
              <a:buFont typeface="+mj-lt"/>
              <a:buAutoNum type="arabicPeriod"/>
              <a:defRPr/>
            </a:pPr>
            <a:r>
              <a:rPr lang="en-US" dirty="0">
                <a:solidFill>
                  <a:srgbClr val="006666"/>
                </a:solidFill>
              </a:rPr>
              <a:t>Scenario-based elements</a:t>
            </a:r>
          </a:p>
          <a:p>
            <a:pPr marL="690880" lvl="1" indent="-342900">
              <a:defRPr/>
            </a:pPr>
            <a:r>
              <a:rPr lang="en-US" dirty="0"/>
              <a:t>Functional—processing narratives for software functions</a:t>
            </a:r>
          </a:p>
          <a:p>
            <a:pPr marL="690880" lvl="1" indent="-342900">
              <a:defRPr/>
            </a:pPr>
            <a:r>
              <a:rPr lang="en-MY" dirty="0"/>
              <a:t>Scenario-based models of requirements from the point of view of various system “</a:t>
            </a:r>
            <a:r>
              <a:rPr lang="en-MY" b="1" dirty="0">
                <a:solidFill>
                  <a:srgbClr val="002060"/>
                </a:solidFill>
              </a:rPr>
              <a:t>actors</a:t>
            </a:r>
            <a:r>
              <a:rPr lang="en-MY" dirty="0"/>
              <a:t>”</a:t>
            </a:r>
            <a:endParaRPr lang="en-US" dirty="0"/>
          </a:p>
          <a:p>
            <a:pPr marL="690880" lvl="1" indent="-342900">
              <a:defRPr/>
            </a:pPr>
            <a:r>
              <a:rPr lang="en-US" dirty="0"/>
              <a:t>Use-case—descriptions of the interaction between an “actor” and the “system”</a:t>
            </a:r>
          </a:p>
          <a:p>
            <a:pPr marL="863611" lvl="1" indent="-406405">
              <a:buNone/>
              <a:defRPr/>
            </a:pPr>
            <a:endParaRPr lang="en-US" sz="1867" dirty="0"/>
          </a:p>
          <a:p>
            <a:pPr marL="508006" indent="-457206">
              <a:buFont typeface="+mj-lt"/>
              <a:buAutoNum type="arabicPeriod"/>
              <a:defRPr/>
            </a:pPr>
            <a:r>
              <a:rPr lang="en-US" dirty="0">
                <a:solidFill>
                  <a:srgbClr val="006666"/>
                </a:solidFill>
              </a:rPr>
              <a:t>Class-based elements</a:t>
            </a:r>
          </a:p>
          <a:p>
            <a:pPr marL="863611" lvl="1" indent="-406405">
              <a:defRPr/>
            </a:pPr>
            <a:r>
              <a:rPr lang="en-US" dirty="0"/>
              <a:t>Implied by scenarios </a:t>
            </a:r>
          </a:p>
          <a:p>
            <a:pPr marL="863611" lvl="1" indent="-406405">
              <a:defRPr/>
            </a:pPr>
            <a:r>
              <a:rPr lang="en-MY" sz="2100" dirty="0"/>
              <a:t>represent object-oriented classes (attributes and operations) and how classes collaborate to achieve system requirements.</a:t>
            </a:r>
            <a:endParaRPr lang="en-US" sz="2100" dirty="0"/>
          </a:p>
          <a:p>
            <a:pPr marL="863611" lvl="1" indent="-406405">
              <a:defRPr/>
            </a:pPr>
            <a:endParaRPr lang="en-US" sz="1867" dirty="0"/>
          </a:p>
          <a:p>
            <a:pPr marL="863611" lvl="1" indent="-406405">
              <a:defRPr/>
            </a:pPr>
            <a:endParaRPr lang="en-US" sz="2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65A32-D74C-43E8-BB12-80F972BF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8006" indent="-457206">
              <a:buFont typeface="+mj-lt"/>
              <a:buAutoNum type="arabicPeriod"/>
              <a:defRPr/>
            </a:pPr>
            <a:r>
              <a:rPr lang="en-US" dirty="0">
                <a:solidFill>
                  <a:srgbClr val="006666"/>
                </a:solidFill>
              </a:rPr>
              <a:t>Behavioral elements</a:t>
            </a:r>
          </a:p>
          <a:p>
            <a:pPr lvl="1"/>
            <a:r>
              <a:rPr lang="en-MY" sz="2100" dirty="0"/>
              <a:t>depict how the software reacts to internal or external  “events.”</a:t>
            </a:r>
          </a:p>
          <a:p>
            <a:pPr lvl="1"/>
            <a:r>
              <a:rPr lang="en-US" dirty="0"/>
              <a:t>State diagram</a:t>
            </a:r>
          </a:p>
          <a:p>
            <a:pPr marL="863611" lvl="1" indent="-406405">
              <a:defRPr/>
            </a:pPr>
            <a:endParaRPr lang="en-US" sz="1689" dirty="0"/>
          </a:p>
          <a:p>
            <a:pPr marL="508006" indent="-457206">
              <a:buFont typeface="+mj-lt"/>
              <a:buAutoNum type="arabicPeriod"/>
              <a:defRPr/>
            </a:pPr>
            <a:r>
              <a:rPr lang="en-US" dirty="0">
                <a:solidFill>
                  <a:srgbClr val="006666"/>
                </a:solidFill>
              </a:rPr>
              <a:t>Flow-oriented elements</a:t>
            </a:r>
          </a:p>
          <a:p>
            <a:pPr lvl="1"/>
            <a:r>
              <a:rPr lang="en-MY" sz="2100" dirty="0"/>
              <a:t>represent the functional elements of the system and how they transform data as they move through the system.</a:t>
            </a:r>
            <a:endParaRPr lang="en-US" sz="2100" dirty="0"/>
          </a:p>
          <a:p>
            <a:pPr lvl="1"/>
            <a:r>
              <a:rPr lang="en-US" sz="2100" dirty="0"/>
              <a:t>Data flow diagram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143000"/>
            <a:ext cx="7134225" cy="5069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5A088BA-5121-4E83-B87D-0F088AD8F0E9}" type="datetime1">
              <a:rPr lang="en-US" smtClean="0"/>
              <a:pPr>
                <a:spcAft>
                  <a:spcPts val="600"/>
                </a:spcAft>
              </a:pPr>
              <a:t>9/20/2023</a:t>
            </a:fld>
            <a:endParaRPr lang="en-US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84863"/>
          </a:xfrm>
        </p:spPr>
        <p:txBody>
          <a:bodyPr>
            <a:normAutofit fontScale="90000"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6798736" cy="3444997"/>
          </a:xfrm>
        </p:spPr>
        <p:txBody>
          <a:bodyPr/>
          <a:lstStyle/>
          <a:p>
            <a:r>
              <a:rPr lang="en-GB" dirty="0" smtClean="0"/>
              <a:t>Requirement </a:t>
            </a:r>
            <a:r>
              <a:rPr lang="en-GB" dirty="0"/>
              <a:t>Modelling</a:t>
            </a:r>
          </a:p>
          <a:p>
            <a:pPr lvl="1"/>
            <a:r>
              <a:rPr lang="en-GB" dirty="0"/>
              <a:t>Scenario-Based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148" name="Picture 4" descr="http://www.samares-engineering.com/wp-content/uploads/2020/04/image-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39" y="2455333"/>
            <a:ext cx="629120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9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5334-E83C-4850-82F8-AF654FBF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Scenario-Based Elements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1EB9-F414-4551-B00A-5715259E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From Req’s - an </a:t>
            </a:r>
            <a:r>
              <a:rPr lang="en-US" b="1" dirty="0">
                <a:solidFill>
                  <a:srgbClr val="002060"/>
                </a:solidFill>
              </a:rPr>
              <a:t>overall vision </a:t>
            </a:r>
            <a:r>
              <a:rPr lang="en-US" dirty="0"/>
              <a:t>of system functions and features.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Difficult to move into more </a:t>
            </a:r>
            <a:r>
              <a:rPr lang="en-US" b="1" dirty="0">
                <a:solidFill>
                  <a:srgbClr val="0070C0"/>
                </a:solidFill>
              </a:rPr>
              <a:t>technical S/W engineering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activities.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To accomplish this, developers and users can </a:t>
            </a:r>
            <a:r>
              <a:rPr lang="en-US" b="1" dirty="0">
                <a:solidFill>
                  <a:srgbClr val="00B050"/>
                </a:solidFill>
              </a:rPr>
              <a:t>create a set of scenarios</a:t>
            </a:r>
            <a:r>
              <a:rPr lang="en-US" dirty="0"/>
              <a:t>.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The scenario, often called use-cases, provide a description of </a:t>
            </a:r>
            <a:r>
              <a:rPr lang="en-US" dirty="0">
                <a:solidFill>
                  <a:srgbClr val="FF0000"/>
                </a:solidFill>
              </a:rPr>
              <a:t>how the system will be used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533-427A-4E6B-BE05-33F1A546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A39F-E0E1-4062-A598-3AFC37DC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989663"/>
          </a:xfrm>
        </p:spPr>
        <p:txBody>
          <a:bodyPr/>
          <a:lstStyle/>
          <a:p>
            <a:r>
              <a:rPr lang="en-US" altLang="en-US" sz="3600" dirty="0"/>
              <a:t>Use Cases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89F1-9D7F-4051-BA1C-E0C97E63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“A use-case captures a contract …[that] describes the system’s behavior under various conditions as the system responds to a request from one of its stakeholders.”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In essence, a use-case tells a </a:t>
            </a:r>
            <a:r>
              <a:rPr lang="en-US" b="1" dirty="0">
                <a:solidFill>
                  <a:srgbClr val="FF0000"/>
                </a:solidFill>
              </a:rPr>
              <a:t>stylized story </a:t>
            </a:r>
            <a:r>
              <a:rPr lang="en-US" dirty="0"/>
              <a:t>about how an end user interacts with the system under a specific set of circumstances.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The story can be</a:t>
            </a:r>
          </a:p>
          <a:p>
            <a:pPr lvl="1">
              <a:defRPr/>
            </a:pPr>
            <a:r>
              <a:rPr lang="en-US" sz="2400" dirty="0"/>
              <a:t>Narrative text,</a:t>
            </a:r>
          </a:p>
          <a:p>
            <a:pPr lvl="1">
              <a:defRPr/>
            </a:pPr>
            <a:r>
              <a:rPr lang="en-US" sz="2400" dirty="0"/>
              <a:t>An outline of tasks or interactions,</a:t>
            </a:r>
          </a:p>
          <a:p>
            <a:pPr lvl="1">
              <a:defRPr/>
            </a:pPr>
            <a:r>
              <a:rPr lang="en-US" sz="2400" dirty="0"/>
              <a:t>A template-based description, or</a:t>
            </a:r>
          </a:p>
          <a:p>
            <a:pPr lvl="1">
              <a:defRPr/>
            </a:pPr>
            <a:r>
              <a:rPr lang="en-US" sz="2400" dirty="0"/>
              <a:t>A diagrammatic representation.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686FB-8E01-4A01-9ABD-FD4D238E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9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C489-C232-48D5-A8D8-D0F2C301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722" y="915337"/>
            <a:ext cx="6798734" cy="532463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Use Cases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1152-16D8-4EFF-BBB6-218A6052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848599" cy="44873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200" dirty="0"/>
              <a:t>Each scenario is described from the point-of-view of an “actor”—a person or device that interacts with the software in some way.</a:t>
            </a:r>
          </a:p>
          <a:p>
            <a:pPr>
              <a:defRPr/>
            </a:pPr>
            <a:endParaRPr lang="en-US" altLang="en-US" sz="2200" dirty="0"/>
          </a:p>
          <a:p>
            <a:pPr>
              <a:defRPr/>
            </a:pPr>
            <a:r>
              <a:rPr lang="en-US" altLang="en-US" sz="2200" dirty="0"/>
              <a:t>Each scenario answers the following questions:</a:t>
            </a:r>
          </a:p>
          <a:p>
            <a:pPr>
              <a:defRPr/>
            </a:pPr>
            <a:endParaRPr lang="en-US" altLang="en-US" sz="2200" dirty="0"/>
          </a:p>
          <a:p>
            <a:pPr marL="285750" lvl="1">
              <a:defRPr/>
            </a:pPr>
            <a:r>
              <a:rPr lang="en-US" altLang="en-US" sz="2200" dirty="0"/>
              <a:t>Who is the primary actor, the secondary actor (s)?</a:t>
            </a:r>
          </a:p>
          <a:p>
            <a:pPr marL="285750" lvl="1">
              <a:defRPr/>
            </a:pPr>
            <a:endParaRPr lang="en-US" altLang="en-US" sz="2200" dirty="0"/>
          </a:p>
          <a:p>
            <a:pPr marL="285750" lvl="1">
              <a:defRPr/>
            </a:pPr>
            <a:r>
              <a:rPr lang="en-US" altLang="en-US" sz="2200" dirty="0"/>
              <a:t>What are the actor’s goals?</a:t>
            </a:r>
          </a:p>
          <a:p>
            <a:pPr marL="285750" lvl="1">
              <a:defRPr/>
            </a:pPr>
            <a:endParaRPr lang="en-US" altLang="en-US" sz="2200" dirty="0"/>
          </a:p>
          <a:p>
            <a:pPr marL="285750" lvl="1">
              <a:defRPr/>
            </a:pPr>
            <a:r>
              <a:rPr lang="en-US" altLang="en-US" sz="2200" dirty="0"/>
              <a:t>What preconditions should exist before the story begins?</a:t>
            </a:r>
          </a:p>
          <a:p>
            <a:pPr marL="285750" lvl="1">
              <a:defRPr/>
            </a:pPr>
            <a:endParaRPr lang="en-US" altLang="en-US" sz="2200" dirty="0"/>
          </a:p>
          <a:p>
            <a:pPr marL="285750" lvl="1">
              <a:defRPr/>
            </a:pPr>
            <a:endParaRPr lang="en-US" altLang="en-US" sz="2200" dirty="0"/>
          </a:p>
          <a:p>
            <a:pPr marL="285750" lvl="1">
              <a:defRPr/>
            </a:pPr>
            <a:endParaRPr lang="en-US" alt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9E5D-57C5-49F5-9464-419B4DA0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5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</a:t>
            </a:r>
            <a:r>
              <a:rPr lang="en-US" altLang="en-US" dirty="0" smtClean="0"/>
              <a:t>Cases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2996265"/>
          </a:xfrm>
        </p:spPr>
        <p:txBody>
          <a:bodyPr>
            <a:normAutofit fontScale="25000" lnSpcReduction="20000"/>
          </a:bodyPr>
          <a:lstStyle/>
          <a:p>
            <a:pPr marL="285750" lvl="1">
              <a:defRPr/>
            </a:pPr>
            <a:endParaRPr lang="en-US" altLang="en-US" sz="3600" dirty="0"/>
          </a:p>
          <a:p>
            <a:pPr marL="285750" lvl="1">
              <a:defRPr/>
            </a:pPr>
            <a:r>
              <a:rPr lang="en-US" altLang="en-US" sz="8800" dirty="0"/>
              <a:t>What variations in the actor’s interaction are possible?</a:t>
            </a:r>
          </a:p>
          <a:p>
            <a:pPr marL="285750" lvl="1">
              <a:defRPr/>
            </a:pPr>
            <a:endParaRPr lang="en-US" altLang="en-US" sz="8800" dirty="0"/>
          </a:p>
          <a:p>
            <a:pPr marL="285750" lvl="1">
              <a:defRPr/>
            </a:pPr>
            <a:r>
              <a:rPr lang="en-US" altLang="en-US" sz="8800" dirty="0"/>
              <a:t>What system information will the actor acquire, produce, or change?</a:t>
            </a:r>
          </a:p>
          <a:p>
            <a:pPr marL="285750" lvl="1">
              <a:defRPr/>
            </a:pPr>
            <a:endParaRPr lang="en-US" altLang="en-US" sz="8800" dirty="0"/>
          </a:p>
          <a:p>
            <a:pPr marL="285750" lvl="1">
              <a:defRPr/>
            </a:pPr>
            <a:r>
              <a:rPr lang="en-US" altLang="en-US" sz="8800" dirty="0"/>
              <a:t>Will the actor have to inform the system about changes in the external environment?</a:t>
            </a:r>
          </a:p>
          <a:p>
            <a:pPr marL="285750" lvl="1">
              <a:defRPr/>
            </a:pPr>
            <a:endParaRPr lang="en-US" altLang="en-US" sz="8800" dirty="0"/>
          </a:p>
          <a:p>
            <a:pPr marL="285750" lvl="1">
              <a:defRPr/>
            </a:pPr>
            <a:r>
              <a:rPr lang="en-US" altLang="en-US" sz="8800" dirty="0"/>
              <a:t>What information does the actor desire from the system?</a:t>
            </a:r>
          </a:p>
          <a:p>
            <a:pPr marL="285750" lvl="1">
              <a:defRPr/>
            </a:pPr>
            <a:endParaRPr lang="en-US" altLang="en-US" sz="8800" dirty="0"/>
          </a:p>
          <a:p>
            <a:pPr marL="0" lvl="1" indent="0">
              <a:buNone/>
              <a:defRPr/>
            </a:pPr>
            <a:endParaRPr lang="en-US" altLang="en-US" sz="8800" dirty="0"/>
          </a:p>
          <a:p>
            <a:pPr marL="285750" lvl="1">
              <a:defRPr/>
            </a:pPr>
            <a:endParaRPr lang="en-US" altLang="en-US" sz="5500" dirty="0"/>
          </a:p>
          <a:p>
            <a:pPr>
              <a:defRPr/>
            </a:pPr>
            <a:endParaRPr lang="en-US" sz="5500" dirty="0"/>
          </a:p>
          <a:p>
            <a:pPr>
              <a:defRPr/>
            </a:pPr>
            <a:endParaRPr lang="en-US" sz="5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6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>
              <a:defRPr/>
            </a:pPr>
            <a:r>
              <a:rPr lang="en-US" altLang="en-US" sz="2200" dirty="0"/>
              <a:t>Does the actor wish to be informed about unexpected changes?</a:t>
            </a:r>
          </a:p>
          <a:p>
            <a:pPr marL="285750" lvl="1">
              <a:defRPr/>
            </a:pPr>
            <a:r>
              <a:rPr lang="en-US" altLang="en-US" sz="2200" dirty="0"/>
              <a:t>What main tasks or functions are performed by the actor?</a:t>
            </a:r>
          </a:p>
          <a:p>
            <a:pPr marL="285750" lvl="1">
              <a:defRPr/>
            </a:pPr>
            <a:r>
              <a:rPr lang="en-US" altLang="en-US" sz="2200" dirty="0"/>
              <a:t>What extensions might be considered as the story is described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A29D-203E-4F72-A5E7-9FC9F72F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B8EDD3E4-0535-4EDF-8847-1295179CB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06109"/>
              </p:ext>
            </p:extLst>
          </p:nvPr>
        </p:nvGraphicFramePr>
        <p:xfrm>
          <a:off x="533400" y="457200"/>
          <a:ext cx="80772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6100705" imgH="6532033" progId="Word.Document.8">
                  <p:embed/>
                </p:oleObj>
              </mc:Choice>
              <mc:Fallback>
                <p:oleObj name="Document" r:id="rId3" imgW="6100705" imgH="65320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80772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30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4ECE-7631-49A2-8C32-494FD93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 Case: </a:t>
            </a:r>
            <a:r>
              <a:rPr lang="en-US" sz="3600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892BC-5B4F-4E46-BD0B-3318B183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52FD667-8515-4DBC-AE7C-90C2A0C68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153400" cy="606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300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C5E8C-E229-48D7-AA8A-F650DDF2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B08CA-FB9A-40A5-A237-2BFF8DE50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13523"/>
              </p:ext>
            </p:extLst>
          </p:nvPr>
        </p:nvGraphicFramePr>
        <p:xfrm>
          <a:off x="762000" y="685800"/>
          <a:ext cx="7848600" cy="5554131"/>
        </p:xfrm>
        <a:graphic>
          <a:graphicData uri="http://schemas.openxmlformats.org/drawingml/2006/table">
            <a:tbl>
              <a:tblPr/>
              <a:tblGrid>
                <a:gridCol w="2544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4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Times New Roman"/>
                          <a:cs typeface="Times New Roman"/>
                        </a:rPr>
                        <a:t>Use-case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latin typeface="Times New Roman"/>
                          <a:ea typeface="Times New Roman"/>
                          <a:cs typeface="Times New Roman"/>
                        </a:rPr>
                        <a:t>InitiateMonitoring</a:t>
                      </a:r>
                      <a:endParaRPr lang="en-US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4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Times New Roman"/>
                          <a:cs typeface="Times New Roman"/>
                        </a:rPr>
                        <a:t>Primary actor: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</a:rPr>
                        <a:t>Homeowner.</a:t>
                      </a:r>
                      <a:endParaRPr lang="en-US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Times New Roman"/>
                          <a:cs typeface="Times New Roman"/>
                        </a:rPr>
                        <a:t>Goal in context: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</a:rPr>
                        <a:t>To set the system to monitor sensors when the homeowner leaves the house or remains inside.</a:t>
                      </a:r>
                      <a:endParaRPr lang="en-US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Times New Roman"/>
                          <a:cs typeface="Times New Roman"/>
                        </a:rPr>
                        <a:t>Pre-conditions: 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</a:rPr>
                        <a:t>System has been programmed for a password and to recognize various sensors.</a:t>
                      </a:r>
                      <a:endParaRPr lang="en-US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Times New Roman"/>
                          <a:cs typeface="Times New Roman"/>
                        </a:rPr>
                        <a:t>Trigger: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The homeowner decides to “set” the system, i.e., to turn on the alarm functions.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726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Times New Roman"/>
                          <a:cs typeface="Times New Roman"/>
                        </a:rPr>
                        <a:t>Scenario: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Homeowner: observes control panel.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Homeowner: enters password.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Homeowner: selects “stay” or “away”.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Homeowner: observed red alarm light to indicate </a:t>
                      </a: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</a:rPr>
                        <a:t>that </a:t>
                      </a:r>
                      <a:r>
                        <a:rPr lang="en-US" sz="1300" i="1" smtClean="0">
                          <a:latin typeface="Times New Roman"/>
                          <a:ea typeface="Times New Roman"/>
                          <a:cs typeface="Times New Roman"/>
                        </a:rPr>
                        <a:t>Safe Home </a:t>
                      </a: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has been armed.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871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Times New Roman"/>
                          <a:cs typeface="Times New Roman"/>
                        </a:rPr>
                        <a:t>Exceptions: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Control panel is </a:t>
                      </a:r>
                      <a:r>
                        <a:rPr lang="en-US" sz="1300" i="1" dirty="0">
                          <a:latin typeface="Times New Roman"/>
                          <a:ea typeface="Times New Roman"/>
                          <a:cs typeface="Times New Roman"/>
                        </a:rPr>
                        <a:t>not ready</a:t>
                      </a: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: homeowner checks all sensors to determine which are open; close them.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Password is </a:t>
                      </a:r>
                      <a:r>
                        <a:rPr lang="en-US" sz="1300" i="1" dirty="0">
                          <a:latin typeface="Times New Roman"/>
                          <a:ea typeface="Times New Roman"/>
                          <a:cs typeface="Times New Roman"/>
                        </a:rPr>
                        <a:t>incorrect</a:t>
                      </a: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 (control panel beeps once): homeowner re-enters correct password.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Password not </a:t>
                      </a:r>
                      <a:r>
                        <a:rPr lang="en-US" sz="1300" i="1" dirty="0">
                          <a:latin typeface="Times New Roman"/>
                          <a:ea typeface="Times New Roman"/>
                          <a:cs typeface="Times New Roman"/>
                        </a:rPr>
                        <a:t>recognized</a:t>
                      </a: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: monitoring and response subsystem must be contacted to reprogram password.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i="1" dirty="0">
                          <a:latin typeface="Times New Roman"/>
                          <a:ea typeface="Times New Roman"/>
                          <a:cs typeface="Times New Roman"/>
                        </a:rPr>
                        <a:t>Stay</a:t>
                      </a: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 is selected: control panel beeps twice and stay light is lit; perimeter sensors are activated.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300" i="1" dirty="0">
                          <a:latin typeface="Times New Roman"/>
                          <a:ea typeface="Times New Roman"/>
                          <a:cs typeface="Times New Roman"/>
                        </a:rPr>
                        <a:t>Away</a:t>
                      </a: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 is selected: control panel beeps three times and an away light is lit; all sensors are activated.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4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Times New Roman"/>
                          <a:cs typeface="Times New Roman"/>
                        </a:rPr>
                        <a:t>Priority:</a:t>
                      </a:r>
                      <a:endParaRPr lang="en-US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Essential, must be implemented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4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Times New Roman"/>
                          <a:cs typeface="Times New Roman"/>
                        </a:rPr>
                        <a:t>When available:</a:t>
                      </a:r>
                      <a:endParaRPr lang="en-US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First increment.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4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Times New Roman"/>
                          <a:cs typeface="Times New Roman"/>
                        </a:rPr>
                        <a:t>Frequency of use:</a:t>
                      </a:r>
                      <a:endParaRPr lang="en-US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Many times per day.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4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Times New Roman"/>
                          <a:cs typeface="Times New Roman"/>
                        </a:rPr>
                        <a:t>Channel to actor:</a:t>
                      </a:r>
                      <a:endParaRPr lang="en-US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Via control panel interface.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Times New Roman"/>
                          <a:cs typeface="Times New Roman"/>
                        </a:rPr>
                        <a:t>Secondary actors:</a:t>
                      </a:r>
                      <a:endParaRPr lang="en-US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Support technician, sensors.</a:t>
                      </a:r>
                      <a:endParaRPr lang="en-US" sz="13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022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065863"/>
          </a:xfrm>
        </p:spPr>
        <p:txBody>
          <a:bodyPr/>
          <a:lstStyle/>
          <a:p>
            <a:r>
              <a:rPr lang="en-US" dirty="0"/>
              <a:t>SRS Document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8BA-5121-4E83-B87D-0F088AD8F0E9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74979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"SRS template" typically refers to a Software Requirements Specification template. This is a document that outlines the detailed requirements for a software project. It includes the following outlines:</a:t>
            </a:r>
          </a:p>
          <a:p>
            <a:pPr lvl="0"/>
            <a:r>
              <a:rPr lang="en-US" b="1" dirty="0"/>
              <a:t>Introduction:</a:t>
            </a:r>
            <a:endParaRPr lang="en-US" dirty="0"/>
          </a:p>
          <a:p>
            <a:pPr lvl="1"/>
            <a:r>
              <a:rPr lang="en-US" dirty="0"/>
              <a:t>Purpose of the document</a:t>
            </a:r>
          </a:p>
          <a:p>
            <a:pPr lvl="1"/>
            <a:r>
              <a:rPr lang="en-US" dirty="0"/>
              <a:t>Scope of the software project</a:t>
            </a:r>
          </a:p>
          <a:p>
            <a:pPr lvl="1"/>
            <a:r>
              <a:rPr lang="en-US" dirty="0"/>
              <a:t>Definitions, acronyms, and abbreviations</a:t>
            </a:r>
          </a:p>
          <a:p>
            <a:pPr lvl="0"/>
            <a:r>
              <a:rPr lang="en-US" b="1" dirty="0"/>
              <a:t>Overall Description:</a:t>
            </a:r>
            <a:endParaRPr lang="en-US" dirty="0"/>
          </a:p>
          <a:p>
            <a:pPr lvl="1"/>
            <a:r>
              <a:rPr lang="en-US" dirty="0"/>
              <a:t>Product perspective</a:t>
            </a:r>
          </a:p>
          <a:p>
            <a:pPr lvl="1"/>
            <a:r>
              <a:rPr lang="en-US" dirty="0"/>
              <a:t>Product functions</a:t>
            </a:r>
          </a:p>
          <a:p>
            <a:pPr lvl="1"/>
            <a:r>
              <a:rPr lang="en-US" dirty="0"/>
              <a:t>User classes and characteristics</a:t>
            </a:r>
          </a:p>
          <a:p>
            <a:pPr lvl="1"/>
            <a:r>
              <a:rPr lang="en-US" dirty="0"/>
              <a:t>Operating environment</a:t>
            </a:r>
          </a:p>
          <a:p>
            <a:pPr lvl="1"/>
            <a:r>
              <a:rPr lang="en-US" dirty="0"/>
              <a:t>Design and implementation constraints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3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 Template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Specific Requirements:</a:t>
            </a:r>
            <a:endParaRPr lang="en-US" dirty="0"/>
          </a:p>
          <a:p>
            <a:pPr lvl="1"/>
            <a:r>
              <a:rPr lang="en-US" dirty="0"/>
              <a:t>Functional requirements</a:t>
            </a:r>
          </a:p>
          <a:p>
            <a:pPr lvl="2"/>
            <a:r>
              <a:rPr lang="en-US" dirty="0"/>
              <a:t>Use cases or user stories</a:t>
            </a:r>
          </a:p>
          <a:p>
            <a:pPr lvl="2"/>
            <a:r>
              <a:rPr lang="en-US" dirty="0"/>
              <a:t>System behavior in response to various inputs</a:t>
            </a:r>
          </a:p>
          <a:p>
            <a:pPr lvl="1"/>
            <a:r>
              <a:rPr lang="en-US" dirty="0"/>
              <a:t>Non-functional requirements</a:t>
            </a:r>
          </a:p>
          <a:p>
            <a:pPr lvl="2"/>
            <a:r>
              <a:rPr lang="en-US" dirty="0"/>
              <a:t>Performance</a:t>
            </a:r>
          </a:p>
          <a:p>
            <a:pPr lvl="2"/>
            <a:r>
              <a:rPr lang="en-US" dirty="0"/>
              <a:t>Security</a:t>
            </a:r>
          </a:p>
          <a:p>
            <a:pPr lvl="2"/>
            <a:r>
              <a:rPr lang="en-US" dirty="0"/>
              <a:t>Usability</a:t>
            </a:r>
          </a:p>
          <a:p>
            <a:pPr lvl="2"/>
            <a:r>
              <a:rPr lang="en-US" dirty="0"/>
              <a:t>Reliability</a:t>
            </a:r>
          </a:p>
          <a:p>
            <a:pPr lvl="2"/>
            <a:r>
              <a:rPr lang="en-US" dirty="0"/>
              <a:t>Compatibility</a:t>
            </a:r>
          </a:p>
          <a:p>
            <a:pPr lvl="2"/>
            <a:r>
              <a:rPr lang="en-US" dirty="0"/>
              <a:t>Legal and regulatory </a:t>
            </a:r>
            <a:r>
              <a:rPr lang="en-US" dirty="0" smtClean="0"/>
              <a:t>requirement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4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02F6-9CF0-4685-93F4-52FB4545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the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DC09-5ED7-4178-8D9F-6BDEFEE5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7620000" cy="1600200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Narrow the scope </a:t>
            </a:r>
            <a:r>
              <a:rPr lang="en-US" dirty="0"/>
              <a:t>by defining a more </a:t>
            </a:r>
            <a:r>
              <a:rPr lang="en-US" b="1" dirty="0">
                <a:solidFill>
                  <a:srgbClr val="FF0000"/>
                </a:solidFill>
              </a:rPr>
              <a:t>precise problem</a:t>
            </a:r>
            <a:r>
              <a:rPr lang="en-US" dirty="0"/>
              <a:t>. </a:t>
            </a:r>
          </a:p>
          <a:p>
            <a:pPr lvl="1"/>
            <a:r>
              <a:rPr lang="en-US" u="sng" dirty="0"/>
              <a:t>List</a:t>
            </a:r>
            <a:r>
              <a:rPr lang="en-US" dirty="0"/>
              <a:t> all the things you might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imagine</a:t>
            </a:r>
            <a:r>
              <a:rPr lang="en-US" dirty="0"/>
              <a:t> the system doing.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Exclude</a:t>
            </a:r>
            <a:r>
              <a:rPr lang="en-US" dirty="0"/>
              <a:t> some of these things if too broad. </a:t>
            </a:r>
          </a:p>
          <a:p>
            <a:pPr lvl="2"/>
            <a:r>
              <a:rPr lang="en-US" dirty="0"/>
              <a:t>Determine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high-level goals </a:t>
            </a:r>
            <a:r>
              <a:rPr lang="en-US" dirty="0"/>
              <a:t>if too narrow.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A1BB-F9D2-4908-96D4-6BC5C1BC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2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 Template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b="1" dirty="0"/>
              <a:t>External Interface Requirements:</a:t>
            </a:r>
            <a:endParaRPr lang="en-US" dirty="0"/>
          </a:p>
          <a:p>
            <a:pPr lvl="1"/>
            <a:r>
              <a:rPr lang="en-US" dirty="0"/>
              <a:t>User interfaces</a:t>
            </a:r>
          </a:p>
          <a:p>
            <a:pPr lvl="1"/>
            <a:r>
              <a:rPr lang="en-US" dirty="0"/>
              <a:t>Hardware interfaces</a:t>
            </a:r>
          </a:p>
          <a:p>
            <a:pPr lvl="1"/>
            <a:r>
              <a:rPr lang="en-US" dirty="0"/>
              <a:t>Software interfaces</a:t>
            </a:r>
          </a:p>
          <a:p>
            <a:pPr lvl="1"/>
            <a:r>
              <a:rPr lang="en-US" dirty="0"/>
              <a:t>Communication interfaces</a:t>
            </a:r>
          </a:p>
          <a:p>
            <a:pPr lvl="0"/>
            <a:r>
              <a:rPr lang="en-US" b="1" dirty="0"/>
              <a:t>System Features:</a:t>
            </a:r>
            <a:endParaRPr lang="en-US" dirty="0"/>
          </a:p>
          <a:p>
            <a:pPr lvl="1"/>
            <a:r>
              <a:rPr lang="en-US" dirty="0"/>
              <a:t>Detailed descriptions of each feature or functionality</a:t>
            </a:r>
          </a:p>
          <a:p>
            <a:pPr lvl="1"/>
            <a:r>
              <a:rPr lang="en-US" dirty="0"/>
              <a:t>Dependencies between features</a:t>
            </a:r>
          </a:p>
          <a:p>
            <a:pPr lvl="0"/>
            <a:r>
              <a:rPr lang="en-US" b="1" dirty="0"/>
              <a:t>Data Requirements:</a:t>
            </a:r>
            <a:endParaRPr lang="en-US" dirty="0"/>
          </a:p>
          <a:p>
            <a:pPr lvl="1"/>
            <a:r>
              <a:rPr lang="en-US" dirty="0"/>
              <a:t>Data flow diagrams</a:t>
            </a:r>
          </a:p>
          <a:p>
            <a:pPr lvl="1"/>
            <a:r>
              <a:rPr lang="en-US" dirty="0"/>
              <a:t>Data storage requirements</a:t>
            </a:r>
          </a:p>
          <a:p>
            <a:pPr lvl="1"/>
            <a:r>
              <a:rPr lang="en-US" dirty="0"/>
              <a:t>Data retrieval and manipulation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4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848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SRS Document Template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38399"/>
            <a:ext cx="6798736" cy="3496733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Quality Attributes: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Portability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56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 Template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Constraints:</a:t>
            </a:r>
            <a:endParaRPr lang="en-US" dirty="0"/>
          </a:p>
          <a:p>
            <a:pPr lvl="1"/>
            <a:r>
              <a:rPr lang="en-US" dirty="0"/>
              <a:t>Budget constraints</a:t>
            </a:r>
          </a:p>
          <a:p>
            <a:pPr lvl="1"/>
            <a:r>
              <a:rPr lang="en-US" dirty="0"/>
              <a:t>Time constraints</a:t>
            </a:r>
          </a:p>
          <a:p>
            <a:pPr lvl="1"/>
            <a:r>
              <a:rPr lang="en-US" dirty="0"/>
              <a:t>Compatibility with existing systems</a:t>
            </a:r>
          </a:p>
          <a:p>
            <a:pPr lvl="0"/>
            <a:r>
              <a:rPr lang="en-US" b="1" dirty="0"/>
              <a:t>Appendices:</a:t>
            </a:r>
            <a:endParaRPr lang="en-US" dirty="0"/>
          </a:p>
          <a:p>
            <a:pPr lvl="1"/>
            <a:r>
              <a:rPr lang="en-US" dirty="0"/>
              <a:t>Use case diagrams</a:t>
            </a:r>
          </a:p>
          <a:p>
            <a:pPr lvl="1"/>
            <a:r>
              <a:rPr lang="en-US" dirty="0"/>
              <a:t>Mockups or wireframes</a:t>
            </a:r>
          </a:p>
          <a:p>
            <a:pPr lvl="1"/>
            <a:r>
              <a:rPr lang="en-US" dirty="0"/>
              <a:t>Glossary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9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CB55-546F-48FC-A15C-8EEC888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685801"/>
            <a:ext cx="6798734" cy="1533404"/>
          </a:xfrm>
        </p:spPr>
        <p:txBody>
          <a:bodyPr/>
          <a:lstStyle/>
          <a:p>
            <a:r>
              <a:rPr lang="en-US" sz="3600" dirty="0"/>
              <a:t>Defining the Scope: </a:t>
            </a:r>
            <a:r>
              <a:rPr lang="en-US" sz="36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ECD3-8B3E-4F04-9C64-97218D94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"/>
          </a:xfrm>
        </p:spPr>
        <p:txBody>
          <a:bodyPr/>
          <a:lstStyle/>
          <a:p>
            <a:r>
              <a:rPr lang="en-US" dirty="0"/>
              <a:t>A university registration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623B-A680-44E7-8DB4-6D9D5FB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94EB7-BC87-44B4-8968-7E75E5AB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68562"/>
            <a:ext cx="50958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CB55-546F-48FC-A15C-8EEC888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84863"/>
          </a:xfrm>
        </p:spPr>
        <p:txBody>
          <a:bodyPr/>
          <a:lstStyle/>
          <a:p>
            <a:r>
              <a:rPr lang="en-US" sz="3600" dirty="0"/>
              <a:t>Defining the Scope: </a:t>
            </a:r>
            <a:r>
              <a:rPr lang="en-US" sz="3600" dirty="0">
                <a:solidFill>
                  <a:srgbClr val="FF0000"/>
                </a:solidFill>
              </a:rPr>
              <a:t>Example</a:t>
            </a:r>
            <a:r>
              <a:rPr lang="en-US" sz="360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ECD3-8B3E-4F04-9C64-97218D94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85800"/>
          </a:xfrm>
        </p:spPr>
        <p:txBody>
          <a:bodyPr/>
          <a:lstStyle/>
          <a:p>
            <a:r>
              <a:rPr lang="en-US" dirty="0"/>
              <a:t>A university registration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623B-A680-44E7-8DB4-6D9D5FB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03E86-0642-4733-A6F4-9FE8775E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0691"/>
            <a:ext cx="7467600" cy="33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6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5297-F556-4728-A37D-48D72A0A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Types of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E70B7-F58B-440C-A6C2-8876A8B0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Functional requirements </a:t>
            </a:r>
          </a:p>
          <a:p>
            <a:pPr lvl="1"/>
            <a:r>
              <a:rPr lang="en-US" dirty="0"/>
              <a:t>Describe </a:t>
            </a:r>
            <a:r>
              <a:rPr lang="en-US" b="1" i="1" dirty="0">
                <a:solidFill>
                  <a:srgbClr val="FF0000"/>
                </a:solidFill>
              </a:rPr>
              <a:t>what</a:t>
            </a:r>
            <a:r>
              <a:rPr lang="en-US" dirty="0"/>
              <a:t> the system should do </a:t>
            </a:r>
          </a:p>
          <a:p>
            <a:pPr lvl="1"/>
            <a:endParaRPr lang="en-US" sz="1200" dirty="0"/>
          </a:p>
          <a:p>
            <a:r>
              <a:rPr lang="en-US" dirty="0"/>
              <a:t>Quality requirements 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Constraints</a:t>
            </a:r>
            <a:r>
              <a:rPr lang="en-US" dirty="0"/>
              <a:t> on the design to meet specified levels of quality </a:t>
            </a:r>
          </a:p>
          <a:p>
            <a:endParaRPr lang="en-US" sz="1200" dirty="0"/>
          </a:p>
          <a:p>
            <a:r>
              <a:rPr lang="en-US" dirty="0"/>
              <a:t>Platform requirements 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r>
              <a:rPr lang="en-US" dirty="0"/>
              <a:t> on the environment and technology of the system </a:t>
            </a:r>
          </a:p>
          <a:p>
            <a:endParaRPr lang="en-US" sz="1200" dirty="0"/>
          </a:p>
          <a:p>
            <a:r>
              <a:rPr lang="en-US" dirty="0"/>
              <a:t>Process requirements 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r>
              <a:rPr lang="en-US" dirty="0"/>
              <a:t> on the project plan and development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0FECA-F166-4711-91D2-5206F210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DA6-0CCC-428D-8DC4-60E3A87A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065863"/>
          </a:xfrm>
        </p:spPr>
        <p:txBody>
          <a:bodyPr/>
          <a:lstStyle/>
          <a:p>
            <a:r>
              <a:rPr lang="en-US" sz="3600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5D90-B76A-4CF7-817E-8A4E231E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74676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</a:t>
            </a:r>
            <a:r>
              <a:rPr lang="en-US" b="1" i="1" dirty="0">
                <a:solidFill>
                  <a:srgbClr val="FF0000"/>
                </a:solidFill>
              </a:rPr>
              <a:t>inputs</a:t>
            </a:r>
            <a:r>
              <a:rPr lang="en-US" dirty="0"/>
              <a:t> the system should accept. </a:t>
            </a:r>
          </a:p>
          <a:p>
            <a:endParaRPr lang="en-US" sz="1200" dirty="0"/>
          </a:p>
          <a:p>
            <a:r>
              <a:rPr lang="en-US" dirty="0"/>
              <a:t>What </a:t>
            </a:r>
            <a:r>
              <a:rPr lang="en-US" b="1" i="1" dirty="0">
                <a:solidFill>
                  <a:srgbClr val="00B050"/>
                </a:solidFill>
              </a:rPr>
              <a:t>outputs</a:t>
            </a:r>
            <a:r>
              <a:rPr lang="en-US" dirty="0"/>
              <a:t> the system should produce. </a:t>
            </a:r>
          </a:p>
          <a:p>
            <a:endParaRPr lang="en-US" sz="1200" dirty="0"/>
          </a:p>
          <a:p>
            <a:r>
              <a:rPr lang="en-US" dirty="0"/>
              <a:t>What </a:t>
            </a:r>
            <a:r>
              <a:rPr lang="en-US" b="1" dirty="0">
                <a:solidFill>
                  <a:srgbClr val="002060"/>
                </a:solidFill>
              </a:rPr>
              <a:t>data</a:t>
            </a:r>
            <a:r>
              <a:rPr lang="en-US" dirty="0"/>
              <a:t> the system should store that other systems might use. </a:t>
            </a:r>
          </a:p>
          <a:p>
            <a:endParaRPr lang="en-US" sz="1200" dirty="0"/>
          </a:p>
          <a:p>
            <a:r>
              <a:rPr lang="en-US" dirty="0"/>
              <a:t>What </a:t>
            </a:r>
            <a:r>
              <a:rPr lang="en-US" b="1" i="1" dirty="0">
                <a:solidFill>
                  <a:srgbClr val="7030A0"/>
                </a:solidFill>
              </a:rPr>
              <a:t>computations</a:t>
            </a:r>
            <a:r>
              <a:rPr lang="en-US" dirty="0"/>
              <a:t> the system should perform.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28BA-D1CA-47B2-8E3E-F659A295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1109"/>
            <a:ext cx="7748456" cy="570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44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09A0-BB64-411D-B1AC-134C9448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Modeling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8BB0-48C7-48EF-B42D-A3A028E6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“ Analysis…is concerned with </a:t>
            </a:r>
            <a:r>
              <a:rPr lang="en-US" b="1" dirty="0"/>
              <a:t>devising</a:t>
            </a:r>
            <a:r>
              <a:rPr lang="en-US" dirty="0"/>
              <a:t> a </a:t>
            </a:r>
            <a:r>
              <a:rPr lang="en-US" b="1" dirty="0">
                <a:solidFill>
                  <a:srgbClr val="00B050"/>
                </a:solidFill>
              </a:rPr>
              <a:t>precise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concise</a:t>
            </a:r>
            <a:r>
              <a:rPr lang="en-US" dirty="0"/>
              <a:t>, </a:t>
            </a:r>
            <a:r>
              <a:rPr lang="en-US" b="1" dirty="0">
                <a:solidFill>
                  <a:srgbClr val="00B0F0"/>
                </a:solidFill>
              </a:rPr>
              <a:t>understandable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correct model </a:t>
            </a:r>
            <a:r>
              <a:rPr lang="en-US" dirty="0"/>
              <a:t>of the real world…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We create </a:t>
            </a:r>
            <a:r>
              <a:rPr lang="en-US" b="1" dirty="0">
                <a:solidFill>
                  <a:srgbClr val="FF0000"/>
                </a:solidFill>
              </a:rPr>
              <a:t>models</a:t>
            </a:r>
            <a:r>
              <a:rPr lang="en-US" dirty="0"/>
              <a:t> to gain a </a:t>
            </a:r>
            <a:r>
              <a:rPr lang="en-US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understanding </a:t>
            </a:r>
            <a:r>
              <a:rPr lang="en-US" dirty="0"/>
              <a:t>of the actual entity to be built.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When the entity is a physical thing (e.g., a building, a plane, a machine), we can build a model that is identical in form and shape but smaller in scale.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5222-68B8-48B9-9C0A-CA2432AB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3488</TotalTime>
  <Words>1301</Words>
  <Application>Microsoft Office PowerPoint</Application>
  <PresentationFormat>On-screen Show (4:3)</PresentationFormat>
  <Paragraphs>261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Garamond</vt:lpstr>
      <vt:lpstr>Times New Roman</vt:lpstr>
      <vt:lpstr>Organic</vt:lpstr>
      <vt:lpstr>Document</vt:lpstr>
      <vt:lpstr>                             Software Engineering Concepts  (CSC205)  gg</vt:lpstr>
      <vt:lpstr>Agenda</vt:lpstr>
      <vt:lpstr>Defining the Scope</vt:lpstr>
      <vt:lpstr>Defining the Scope: Example</vt:lpstr>
      <vt:lpstr>Defining the Scope: Example…</vt:lpstr>
      <vt:lpstr>Types of Requirements</vt:lpstr>
      <vt:lpstr>Functional Requirements</vt:lpstr>
      <vt:lpstr>PowerPoint Presentation</vt:lpstr>
      <vt:lpstr>Modeling</vt:lpstr>
      <vt:lpstr>System Modeling</vt:lpstr>
      <vt:lpstr>Why we need Modeling?</vt:lpstr>
      <vt:lpstr>The Challenge</vt:lpstr>
      <vt:lpstr>The Vision</vt:lpstr>
      <vt:lpstr>Characteristics of Good Modeling Tools</vt:lpstr>
      <vt:lpstr>Classes of Models</vt:lpstr>
      <vt:lpstr>A Bridge</vt:lpstr>
      <vt:lpstr>Building the Analysis Model</vt:lpstr>
      <vt:lpstr>Building the Analysis Model</vt:lpstr>
      <vt:lpstr>PowerPoint Presentation</vt:lpstr>
      <vt:lpstr>Scenario-Based Elements </vt:lpstr>
      <vt:lpstr>Use Cases</vt:lpstr>
      <vt:lpstr>Use Cases</vt:lpstr>
      <vt:lpstr>Use Cases (cont..)</vt:lpstr>
      <vt:lpstr>Use Cases (cont..)</vt:lpstr>
      <vt:lpstr>PowerPoint Presentation</vt:lpstr>
      <vt:lpstr>Use Case: Template</vt:lpstr>
      <vt:lpstr>PowerPoint Presentation</vt:lpstr>
      <vt:lpstr>SRS Document Template</vt:lpstr>
      <vt:lpstr>SRS Document Template (cont..)</vt:lpstr>
      <vt:lpstr>SRS Document Template (cont..)</vt:lpstr>
      <vt:lpstr>SRS Document Template (cont..)</vt:lpstr>
      <vt:lpstr>SRS Document Template (cont..)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 BSSE-VI</dc:title>
  <dc:creator>Administrator</dc:creator>
  <cp:lastModifiedBy>Nargis</cp:lastModifiedBy>
  <cp:revision>631</cp:revision>
  <cp:lastPrinted>2019-02-06T10:33:43Z</cp:lastPrinted>
  <dcterms:created xsi:type="dcterms:W3CDTF">2006-08-16T00:00:00Z</dcterms:created>
  <dcterms:modified xsi:type="dcterms:W3CDTF">2023-09-20T12:13:45Z</dcterms:modified>
</cp:coreProperties>
</file>