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Lst>
  <p:notesMasterIdLst>
    <p:notesMasterId r:id="rId29"/>
  </p:notesMasterIdLst>
  <p:handoutMasterIdLst>
    <p:handoutMasterId r:id="rId30"/>
  </p:handoutMasterIdLst>
  <p:sldIdLst>
    <p:sldId id="256" r:id="rId2"/>
    <p:sldId id="440" r:id="rId3"/>
    <p:sldId id="499" r:id="rId4"/>
    <p:sldId id="555" r:id="rId5"/>
    <p:sldId id="556" r:id="rId6"/>
    <p:sldId id="557" r:id="rId7"/>
    <p:sldId id="558" r:id="rId8"/>
    <p:sldId id="559" r:id="rId9"/>
    <p:sldId id="560" r:id="rId10"/>
    <p:sldId id="561" r:id="rId11"/>
    <p:sldId id="563" r:id="rId12"/>
    <p:sldId id="564" r:id="rId13"/>
    <p:sldId id="565" r:id="rId14"/>
    <p:sldId id="566" r:id="rId15"/>
    <p:sldId id="569" r:id="rId16"/>
    <p:sldId id="549" r:id="rId17"/>
    <p:sldId id="571" r:id="rId18"/>
    <p:sldId id="570" r:id="rId19"/>
    <p:sldId id="551" r:id="rId20"/>
    <p:sldId id="542" r:id="rId21"/>
    <p:sldId id="574" r:id="rId22"/>
    <p:sldId id="575" r:id="rId23"/>
    <p:sldId id="576" r:id="rId24"/>
    <p:sldId id="577" r:id="rId25"/>
    <p:sldId id="578" r:id="rId26"/>
    <p:sldId id="573" r:id="rId27"/>
    <p:sldId id="522" r:id="rId28"/>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311" autoAdjust="0"/>
  </p:normalViewPr>
  <p:slideViewPr>
    <p:cSldViewPr>
      <p:cViewPr varScale="1">
        <p:scale>
          <a:sx n="69" d="100"/>
          <a:sy n="69" d="100"/>
        </p:scale>
        <p:origin x="5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6E72EB-E5D4-4231-ABF4-683D7239AB2A}" type="doc">
      <dgm:prSet loTypeId="urn:microsoft.com/office/officeart/2005/8/layout/radial1" loCatId="cycle" qsTypeId="urn:microsoft.com/office/officeart/2005/8/quickstyle/simple2" qsCatId="simple" csTypeId="urn:microsoft.com/office/officeart/2005/8/colors/accent3_5" csCatId="accent3" phldr="1"/>
      <dgm:spPr/>
      <dgm:t>
        <a:bodyPr/>
        <a:lstStyle/>
        <a:p>
          <a:endParaRPr lang="en-GB"/>
        </a:p>
      </dgm:t>
    </dgm:pt>
    <dgm:pt modelId="{4D0D8E13-7636-4CA3-93A6-2A0C224706F9}">
      <dgm:prSet phldrT="[Text]"/>
      <dgm:spPr>
        <a:solidFill>
          <a:schemeClr val="accent4">
            <a:lumMod val="60000"/>
            <a:lumOff val="40000"/>
            <a:alpha val="80000"/>
          </a:schemeClr>
        </a:solidFill>
      </dgm:spPr>
      <dgm:t>
        <a:bodyPr/>
        <a:lstStyle/>
        <a:p>
          <a:r>
            <a:rPr lang="en-US" b="1" dirty="0">
              <a:solidFill>
                <a:srgbClr val="002060"/>
              </a:solidFill>
            </a:rPr>
            <a:t>Software</a:t>
          </a:r>
        </a:p>
      </dgm:t>
    </dgm:pt>
    <dgm:pt modelId="{26766A82-0EEB-40D4-82F1-335C19063E0B}" type="parTrans" cxnId="{DA62254F-DDAE-485D-B71D-0FF2D6717197}">
      <dgm:prSet/>
      <dgm:spPr/>
      <dgm:t>
        <a:bodyPr/>
        <a:lstStyle/>
        <a:p>
          <a:endParaRPr lang="en-GB"/>
        </a:p>
      </dgm:t>
    </dgm:pt>
    <dgm:pt modelId="{9BC04267-6A0E-4F9D-826D-A5B9F76E4D9F}" type="sibTrans" cxnId="{DA62254F-DDAE-485D-B71D-0FF2D6717197}">
      <dgm:prSet/>
      <dgm:spPr/>
      <dgm:t>
        <a:bodyPr/>
        <a:lstStyle/>
        <a:p>
          <a:endParaRPr lang="en-GB"/>
        </a:p>
      </dgm:t>
    </dgm:pt>
    <dgm:pt modelId="{031DEFA6-7EC8-4F93-BA6F-ABF1614578CC}">
      <dgm:prSet phldrT="[Text]"/>
      <dgm:spPr>
        <a:solidFill>
          <a:srgbClr val="FFFF00">
            <a:alpha val="90000"/>
          </a:srgbClr>
        </a:solidFill>
      </dgm:spPr>
      <dgm:t>
        <a:bodyPr/>
        <a:lstStyle/>
        <a:p>
          <a:r>
            <a:rPr lang="en-US" dirty="0">
              <a:solidFill>
                <a:srgbClr val="002060"/>
              </a:solidFill>
            </a:rPr>
            <a:t>Programs</a:t>
          </a:r>
          <a:endParaRPr lang="en-GB" dirty="0">
            <a:solidFill>
              <a:srgbClr val="002060"/>
            </a:solidFill>
          </a:endParaRPr>
        </a:p>
      </dgm:t>
    </dgm:pt>
    <dgm:pt modelId="{1BC89E4D-D268-4F0C-B07F-699FD6C91DDE}" type="parTrans" cxnId="{22807EEC-AFCC-4856-83E3-AE1D46F0C4E8}">
      <dgm:prSet/>
      <dgm:spPr/>
      <dgm:t>
        <a:bodyPr/>
        <a:lstStyle/>
        <a:p>
          <a:endParaRPr lang="en-GB"/>
        </a:p>
      </dgm:t>
    </dgm:pt>
    <dgm:pt modelId="{D3D8675B-52BC-4D11-B4CA-7CCB12FFDC3A}" type="sibTrans" cxnId="{22807EEC-AFCC-4856-83E3-AE1D46F0C4E8}">
      <dgm:prSet/>
      <dgm:spPr/>
      <dgm:t>
        <a:bodyPr/>
        <a:lstStyle/>
        <a:p>
          <a:endParaRPr lang="en-GB"/>
        </a:p>
      </dgm:t>
    </dgm:pt>
    <dgm:pt modelId="{7969F727-29C8-459B-BECC-96F249F09077}">
      <dgm:prSet phldrT="[Text]" custT="1"/>
      <dgm:spPr>
        <a:solidFill>
          <a:srgbClr val="7030A0">
            <a:alpha val="70000"/>
          </a:srgbClr>
        </a:solidFill>
      </dgm:spPr>
      <dgm:t>
        <a:bodyPr/>
        <a:lstStyle/>
        <a:p>
          <a:r>
            <a:rPr lang="en-US" sz="1600" dirty="0"/>
            <a:t>Documentation</a:t>
          </a:r>
        </a:p>
      </dgm:t>
    </dgm:pt>
    <dgm:pt modelId="{A0EFD46A-B42A-4114-A5C1-C37A96BB829E}" type="parTrans" cxnId="{C455B8B4-1809-4B91-B593-9F13B8618215}">
      <dgm:prSet/>
      <dgm:spPr/>
      <dgm:t>
        <a:bodyPr/>
        <a:lstStyle/>
        <a:p>
          <a:endParaRPr lang="en-GB"/>
        </a:p>
      </dgm:t>
    </dgm:pt>
    <dgm:pt modelId="{2B4F77B0-1E72-4F84-86A5-2C6A1A96046A}" type="sibTrans" cxnId="{C455B8B4-1809-4B91-B593-9F13B8618215}">
      <dgm:prSet/>
      <dgm:spPr/>
      <dgm:t>
        <a:bodyPr/>
        <a:lstStyle/>
        <a:p>
          <a:endParaRPr lang="en-GB"/>
        </a:p>
      </dgm:t>
    </dgm:pt>
    <dgm:pt modelId="{94F8B5AC-E7BF-40E3-B767-B54DDA71A942}">
      <dgm:prSet phldrT="[Text]" custT="1"/>
      <dgm:spPr>
        <a:solidFill>
          <a:srgbClr val="FF0000">
            <a:alpha val="50000"/>
          </a:srgbClr>
        </a:solidFill>
      </dgm:spPr>
      <dgm:t>
        <a:bodyPr/>
        <a:lstStyle/>
        <a:p>
          <a:r>
            <a:rPr lang="en-US" sz="2000" dirty="0"/>
            <a:t>Data</a:t>
          </a:r>
          <a:endParaRPr lang="en-GB" sz="2000" dirty="0"/>
        </a:p>
      </dgm:t>
    </dgm:pt>
    <dgm:pt modelId="{66D9BAA2-8838-4DF4-B972-371DF95D3F2A}" type="parTrans" cxnId="{8E2EEF9F-1C3B-44B5-9D95-4B3DCD632894}">
      <dgm:prSet/>
      <dgm:spPr/>
      <dgm:t>
        <a:bodyPr/>
        <a:lstStyle/>
        <a:p>
          <a:endParaRPr lang="en-GB"/>
        </a:p>
      </dgm:t>
    </dgm:pt>
    <dgm:pt modelId="{D4B129C5-77FA-40F3-8743-8CBBD843427D}" type="sibTrans" cxnId="{8E2EEF9F-1C3B-44B5-9D95-4B3DCD632894}">
      <dgm:prSet/>
      <dgm:spPr/>
      <dgm:t>
        <a:bodyPr/>
        <a:lstStyle/>
        <a:p>
          <a:endParaRPr lang="en-GB"/>
        </a:p>
      </dgm:t>
    </dgm:pt>
    <dgm:pt modelId="{0774646E-C062-4DDD-9AC8-F520D65D0B52}" type="pres">
      <dgm:prSet presAssocID="{306E72EB-E5D4-4231-ABF4-683D7239AB2A}" presName="cycle" presStyleCnt="0">
        <dgm:presLayoutVars>
          <dgm:chMax val="1"/>
          <dgm:dir/>
          <dgm:animLvl val="ctr"/>
          <dgm:resizeHandles val="exact"/>
        </dgm:presLayoutVars>
      </dgm:prSet>
      <dgm:spPr/>
      <dgm:t>
        <a:bodyPr/>
        <a:lstStyle/>
        <a:p>
          <a:endParaRPr lang="en-US"/>
        </a:p>
      </dgm:t>
    </dgm:pt>
    <dgm:pt modelId="{5455D973-D46E-449D-8118-521A43F6831A}" type="pres">
      <dgm:prSet presAssocID="{4D0D8E13-7636-4CA3-93A6-2A0C224706F9}" presName="centerShape" presStyleLbl="node0" presStyleIdx="0" presStyleCnt="1"/>
      <dgm:spPr/>
      <dgm:t>
        <a:bodyPr/>
        <a:lstStyle/>
        <a:p>
          <a:endParaRPr lang="en-US"/>
        </a:p>
      </dgm:t>
    </dgm:pt>
    <dgm:pt modelId="{EF89961A-FE0F-4354-97EE-8B8CAE3FCB8A}" type="pres">
      <dgm:prSet presAssocID="{1BC89E4D-D268-4F0C-B07F-699FD6C91DDE}" presName="Name9" presStyleLbl="parChTrans1D2" presStyleIdx="0" presStyleCnt="3"/>
      <dgm:spPr/>
      <dgm:t>
        <a:bodyPr/>
        <a:lstStyle/>
        <a:p>
          <a:endParaRPr lang="en-US"/>
        </a:p>
      </dgm:t>
    </dgm:pt>
    <dgm:pt modelId="{F805B21B-2E5D-44C8-A898-6C3C5B34F32A}" type="pres">
      <dgm:prSet presAssocID="{1BC89E4D-D268-4F0C-B07F-699FD6C91DDE}" presName="connTx" presStyleLbl="parChTrans1D2" presStyleIdx="0" presStyleCnt="3"/>
      <dgm:spPr/>
      <dgm:t>
        <a:bodyPr/>
        <a:lstStyle/>
        <a:p>
          <a:endParaRPr lang="en-US"/>
        </a:p>
      </dgm:t>
    </dgm:pt>
    <dgm:pt modelId="{8A9A77C5-C5DE-4CAF-80A4-072A584E2700}" type="pres">
      <dgm:prSet presAssocID="{031DEFA6-7EC8-4F93-BA6F-ABF1614578CC}" presName="node" presStyleLbl="node1" presStyleIdx="0" presStyleCnt="3" custScaleX="135208" custScaleY="83053">
        <dgm:presLayoutVars>
          <dgm:bulletEnabled val="1"/>
        </dgm:presLayoutVars>
      </dgm:prSet>
      <dgm:spPr/>
      <dgm:t>
        <a:bodyPr/>
        <a:lstStyle/>
        <a:p>
          <a:endParaRPr lang="en-US"/>
        </a:p>
      </dgm:t>
    </dgm:pt>
    <dgm:pt modelId="{2D97272D-6EBA-478B-B685-6E033AFA50E0}" type="pres">
      <dgm:prSet presAssocID="{A0EFD46A-B42A-4114-A5C1-C37A96BB829E}" presName="Name9" presStyleLbl="parChTrans1D2" presStyleIdx="1" presStyleCnt="3"/>
      <dgm:spPr/>
      <dgm:t>
        <a:bodyPr/>
        <a:lstStyle/>
        <a:p>
          <a:endParaRPr lang="en-US"/>
        </a:p>
      </dgm:t>
    </dgm:pt>
    <dgm:pt modelId="{15AEE782-DFA8-4FCA-B071-08ADEA910122}" type="pres">
      <dgm:prSet presAssocID="{A0EFD46A-B42A-4114-A5C1-C37A96BB829E}" presName="connTx" presStyleLbl="parChTrans1D2" presStyleIdx="1" presStyleCnt="3"/>
      <dgm:spPr/>
      <dgm:t>
        <a:bodyPr/>
        <a:lstStyle/>
        <a:p>
          <a:endParaRPr lang="en-US"/>
        </a:p>
      </dgm:t>
    </dgm:pt>
    <dgm:pt modelId="{3625A333-969E-4472-8D79-4199CBC6E98A}" type="pres">
      <dgm:prSet presAssocID="{7969F727-29C8-459B-BECC-96F249F09077}" presName="node" presStyleLbl="node1" presStyleIdx="1" presStyleCnt="3" custScaleX="142999" custScaleY="79953">
        <dgm:presLayoutVars>
          <dgm:bulletEnabled val="1"/>
        </dgm:presLayoutVars>
      </dgm:prSet>
      <dgm:spPr/>
      <dgm:t>
        <a:bodyPr/>
        <a:lstStyle/>
        <a:p>
          <a:endParaRPr lang="en-US"/>
        </a:p>
      </dgm:t>
    </dgm:pt>
    <dgm:pt modelId="{DE6F628D-67B8-4377-8537-5A36EDC488B2}" type="pres">
      <dgm:prSet presAssocID="{66D9BAA2-8838-4DF4-B972-371DF95D3F2A}" presName="Name9" presStyleLbl="parChTrans1D2" presStyleIdx="2" presStyleCnt="3"/>
      <dgm:spPr/>
      <dgm:t>
        <a:bodyPr/>
        <a:lstStyle/>
        <a:p>
          <a:endParaRPr lang="en-US"/>
        </a:p>
      </dgm:t>
    </dgm:pt>
    <dgm:pt modelId="{002160E8-E063-46AD-B1F2-9ADB53C5BDA0}" type="pres">
      <dgm:prSet presAssocID="{66D9BAA2-8838-4DF4-B972-371DF95D3F2A}" presName="connTx" presStyleLbl="parChTrans1D2" presStyleIdx="2" presStyleCnt="3"/>
      <dgm:spPr/>
      <dgm:t>
        <a:bodyPr/>
        <a:lstStyle/>
        <a:p>
          <a:endParaRPr lang="en-US"/>
        </a:p>
      </dgm:t>
    </dgm:pt>
    <dgm:pt modelId="{7DC538C3-F73C-40B2-B336-258B90A98103}" type="pres">
      <dgm:prSet presAssocID="{94F8B5AC-E7BF-40E3-B767-B54DDA71A942}" presName="node" presStyleLbl="node1" presStyleIdx="2" presStyleCnt="3" custScaleX="132668" custScaleY="79953">
        <dgm:presLayoutVars>
          <dgm:bulletEnabled val="1"/>
        </dgm:presLayoutVars>
      </dgm:prSet>
      <dgm:spPr/>
      <dgm:t>
        <a:bodyPr/>
        <a:lstStyle/>
        <a:p>
          <a:endParaRPr lang="en-US"/>
        </a:p>
      </dgm:t>
    </dgm:pt>
  </dgm:ptLst>
  <dgm:cxnLst>
    <dgm:cxn modelId="{673FBD2F-33E3-4D3A-BF4E-111CD3C89282}" type="presOf" srcId="{1BC89E4D-D268-4F0C-B07F-699FD6C91DDE}" destId="{F805B21B-2E5D-44C8-A898-6C3C5B34F32A}" srcOrd="1" destOrd="0" presId="urn:microsoft.com/office/officeart/2005/8/layout/radial1"/>
    <dgm:cxn modelId="{02794AF2-6484-4568-85C3-9EBF6DC73020}" type="presOf" srcId="{4D0D8E13-7636-4CA3-93A6-2A0C224706F9}" destId="{5455D973-D46E-449D-8118-521A43F6831A}" srcOrd="0" destOrd="0" presId="urn:microsoft.com/office/officeart/2005/8/layout/radial1"/>
    <dgm:cxn modelId="{C455B8B4-1809-4B91-B593-9F13B8618215}" srcId="{4D0D8E13-7636-4CA3-93A6-2A0C224706F9}" destId="{7969F727-29C8-459B-BECC-96F249F09077}" srcOrd="1" destOrd="0" parTransId="{A0EFD46A-B42A-4114-A5C1-C37A96BB829E}" sibTransId="{2B4F77B0-1E72-4F84-86A5-2C6A1A96046A}"/>
    <dgm:cxn modelId="{EBE360B5-66B6-4DD8-BA07-61F1ACC7313B}" type="presOf" srcId="{031DEFA6-7EC8-4F93-BA6F-ABF1614578CC}" destId="{8A9A77C5-C5DE-4CAF-80A4-072A584E2700}" srcOrd="0" destOrd="0" presId="urn:microsoft.com/office/officeart/2005/8/layout/radial1"/>
    <dgm:cxn modelId="{22807EEC-AFCC-4856-83E3-AE1D46F0C4E8}" srcId="{4D0D8E13-7636-4CA3-93A6-2A0C224706F9}" destId="{031DEFA6-7EC8-4F93-BA6F-ABF1614578CC}" srcOrd="0" destOrd="0" parTransId="{1BC89E4D-D268-4F0C-B07F-699FD6C91DDE}" sibTransId="{D3D8675B-52BC-4D11-B4CA-7CCB12FFDC3A}"/>
    <dgm:cxn modelId="{4DEBB203-E9B0-4DF8-B12C-8C30D0A3B121}" type="presOf" srcId="{66D9BAA2-8838-4DF4-B972-371DF95D3F2A}" destId="{002160E8-E063-46AD-B1F2-9ADB53C5BDA0}" srcOrd="1" destOrd="0" presId="urn:microsoft.com/office/officeart/2005/8/layout/radial1"/>
    <dgm:cxn modelId="{FA051569-86F1-4755-8B6E-BB69672D3EA4}" type="presOf" srcId="{94F8B5AC-E7BF-40E3-B767-B54DDA71A942}" destId="{7DC538C3-F73C-40B2-B336-258B90A98103}" srcOrd="0" destOrd="0" presId="urn:microsoft.com/office/officeart/2005/8/layout/radial1"/>
    <dgm:cxn modelId="{8E2EEF9F-1C3B-44B5-9D95-4B3DCD632894}" srcId="{4D0D8E13-7636-4CA3-93A6-2A0C224706F9}" destId="{94F8B5AC-E7BF-40E3-B767-B54DDA71A942}" srcOrd="2" destOrd="0" parTransId="{66D9BAA2-8838-4DF4-B972-371DF95D3F2A}" sibTransId="{D4B129C5-77FA-40F3-8743-8CBBD843427D}"/>
    <dgm:cxn modelId="{8312316F-72F7-49ED-B3D4-CF104747455A}" type="presOf" srcId="{A0EFD46A-B42A-4114-A5C1-C37A96BB829E}" destId="{15AEE782-DFA8-4FCA-B071-08ADEA910122}" srcOrd="1" destOrd="0" presId="urn:microsoft.com/office/officeart/2005/8/layout/radial1"/>
    <dgm:cxn modelId="{27647455-58F0-4257-A65F-E9271AB9947B}" type="presOf" srcId="{306E72EB-E5D4-4231-ABF4-683D7239AB2A}" destId="{0774646E-C062-4DDD-9AC8-F520D65D0B52}" srcOrd="0" destOrd="0" presId="urn:microsoft.com/office/officeart/2005/8/layout/radial1"/>
    <dgm:cxn modelId="{027AF6DB-0CD4-4C60-ADC4-495EF18F920C}" type="presOf" srcId="{A0EFD46A-B42A-4114-A5C1-C37A96BB829E}" destId="{2D97272D-6EBA-478B-B685-6E033AFA50E0}" srcOrd="0" destOrd="0" presId="urn:microsoft.com/office/officeart/2005/8/layout/radial1"/>
    <dgm:cxn modelId="{DA62254F-DDAE-485D-B71D-0FF2D6717197}" srcId="{306E72EB-E5D4-4231-ABF4-683D7239AB2A}" destId="{4D0D8E13-7636-4CA3-93A6-2A0C224706F9}" srcOrd="0" destOrd="0" parTransId="{26766A82-0EEB-40D4-82F1-335C19063E0B}" sibTransId="{9BC04267-6A0E-4F9D-826D-A5B9F76E4D9F}"/>
    <dgm:cxn modelId="{E67B87BD-6ECE-48D2-853A-93116AC32EBB}" type="presOf" srcId="{66D9BAA2-8838-4DF4-B972-371DF95D3F2A}" destId="{DE6F628D-67B8-4377-8537-5A36EDC488B2}" srcOrd="0" destOrd="0" presId="urn:microsoft.com/office/officeart/2005/8/layout/radial1"/>
    <dgm:cxn modelId="{9D752F92-8CC8-42D0-930A-4EA98CE191BB}" type="presOf" srcId="{1BC89E4D-D268-4F0C-B07F-699FD6C91DDE}" destId="{EF89961A-FE0F-4354-97EE-8B8CAE3FCB8A}" srcOrd="0" destOrd="0" presId="urn:microsoft.com/office/officeart/2005/8/layout/radial1"/>
    <dgm:cxn modelId="{ACBFC766-3733-4DDC-9452-AE1E83C891DE}" type="presOf" srcId="{7969F727-29C8-459B-BECC-96F249F09077}" destId="{3625A333-969E-4472-8D79-4199CBC6E98A}" srcOrd="0" destOrd="0" presId="urn:microsoft.com/office/officeart/2005/8/layout/radial1"/>
    <dgm:cxn modelId="{CAF4A5E1-4E48-44D9-8B95-B2AE3129D798}" type="presParOf" srcId="{0774646E-C062-4DDD-9AC8-F520D65D0B52}" destId="{5455D973-D46E-449D-8118-521A43F6831A}" srcOrd="0" destOrd="0" presId="urn:microsoft.com/office/officeart/2005/8/layout/radial1"/>
    <dgm:cxn modelId="{C5C4F0B1-5970-4FA6-BA8F-EB53A2FA4CE4}" type="presParOf" srcId="{0774646E-C062-4DDD-9AC8-F520D65D0B52}" destId="{EF89961A-FE0F-4354-97EE-8B8CAE3FCB8A}" srcOrd="1" destOrd="0" presId="urn:microsoft.com/office/officeart/2005/8/layout/radial1"/>
    <dgm:cxn modelId="{23298E6A-B68F-49E9-B72E-22D3D46F2627}" type="presParOf" srcId="{EF89961A-FE0F-4354-97EE-8B8CAE3FCB8A}" destId="{F805B21B-2E5D-44C8-A898-6C3C5B34F32A}" srcOrd="0" destOrd="0" presId="urn:microsoft.com/office/officeart/2005/8/layout/radial1"/>
    <dgm:cxn modelId="{F187F586-B876-4C01-B2C8-15D936FB0C65}" type="presParOf" srcId="{0774646E-C062-4DDD-9AC8-F520D65D0B52}" destId="{8A9A77C5-C5DE-4CAF-80A4-072A584E2700}" srcOrd="2" destOrd="0" presId="urn:microsoft.com/office/officeart/2005/8/layout/radial1"/>
    <dgm:cxn modelId="{B35E0013-5887-42C1-AB86-CB3079CFE14B}" type="presParOf" srcId="{0774646E-C062-4DDD-9AC8-F520D65D0B52}" destId="{2D97272D-6EBA-478B-B685-6E033AFA50E0}" srcOrd="3" destOrd="0" presId="urn:microsoft.com/office/officeart/2005/8/layout/radial1"/>
    <dgm:cxn modelId="{6D4DF02D-EA10-4977-9C32-FF3FF76A4FFD}" type="presParOf" srcId="{2D97272D-6EBA-478B-B685-6E033AFA50E0}" destId="{15AEE782-DFA8-4FCA-B071-08ADEA910122}" srcOrd="0" destOrd="0" presId="urn:microsoft.com/office/officeart/2005/8/layout/radial1"/>
    <dgm:cxn modelId="{7F0CDED6-F0B0-48E3-9E6B-070996E8F1DB}" type="presParOf" srcId="{0774646E-C062-4DDD-9AC8-F520D65D0B52}" destId="{3625A333-969E-4472-8D79-4199CBC6E98A}" srcOrd="4" destOrd="0" presId="urn:microsoft.com/office/officeart/2005/8/layout/radial1"/>
    <dgm:cxn modelId="{CC57D802-36B5-4EE8-9282-660DD6A76292}" type="presParOf" srcId="{0774646E-C062-4DDD-9AC8-F520D65D0B52}" destId="{DE6F628D-67B8-4377-8537-5A36EDC488B2}" srcOrd="5" destOrd="0" presId="urn:microsoft.com/office/officeart/2005/8/layout/radial1"/>
    <dgm:cxn modelId="{CED93CEF-9861-44E9-B356-B84B44638022}" type="presParOf" srcId="{DE6F628D-67B8-4377-8537-5A36EDC488B2}" destId="{002160E8-E063-46AD-B1F2-9ADB53C5BDA0}" srcOrd="0" destOrd="0" presId="urn:microsoft.com/office/officeart/2005/8/layout/radial1"/>
    <dgm:cxn modelId="{E739BBE8-0BE3-495C-9499-072E33362A01}" type="presParOf" srcId="{0774646E-C062-4DDD-9AC8-F520D65D0B52}" destId="{7DC538C3-F73C-40B2-B336-258B90A98103}" srcOrd="6"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ABFC86-4EFC-48F6-86E7-9589807ACF16}" type="doc">
      <dgm:prSet loTypeId="urn:microsoft.com/office/officeart/2005/8/layout/hList1" loCatId="list" qsTypeId="urn:microsoft.com/office/officeart/2005/8/quickstyle/simple1" qsCatId="simple" csTypeId="urn:microsoft.com/office/officeart/2005/8/colors/accent3_2" csCatId="accent3" phldr="1"/>
      <dgm:spPr/>
      <dgm:t>
        <a:bodyPr/>
        <a:lstStyle/>
        <a:p>
          <a:endParaRPr lang="en-GB"/>
        </a:p>
      </dgm:t>
    </dgm:pt>
    <dgm:pt modelId="{BF7C6E32-6803-4021-9C5F-AFAAC01893CC}">
      <dgm:prSet phldrT="[Text]" custT="1"/>
      <dgm:spPr>
        <a:solidFill>
          <a:srgbClr val="00B0F0"/>
        </a:solidFill>
      </dgm:spPr>
      <dgm:t>
        <a:bodyPr/>
        <a:lstStyle/>
        <a:p>
          <a:r>
            <a:rPr lang="en-US" sz="2300" dirty="0"/>
            <a:t>Systems Engineering</a:t>
          </a:r>
          <a:endParaRPr lang="en-GB" sz="2300" dirty="0"/>
        </a:p>
      </dgm:t>
    </dgm:pt>
    <dgm:pt modelId="{6A91DBC4-DE23-42A2-B850-FE866CA89670}" type="parTrans" cxnId="{3B7215AD-010E-4BC5-95A3-EF8E43557461}">
      <dgm:prSet/>
      <dgm:spPr/>
      <dgm:t>
        <a:bodyPr/>
        <a:lstStyle/>
        <a:p>
          <a:endParaRPr lang="en-GB"/>
        </a:p>
      </dgm:t>
    </dgm:pt>
    <dgm:pt modelId="{6BB50D2F-5A15-487C-8330-9DC4B5668CC8}" type="sibTrans" cxnId="{3B7215AD-010E-4BC5-95A3-EF8E43557461}">
      <dgm:prSet/>
      <dgm:spPr/>
      <dgm:t>
        <a:bodyPr/>
        <a:lstStyle/>
        <a:p>
          <a:endParaRPr lang="en-GB"/>
        </a:p>
      </dgm:t>
    </dgm:pt>
    <dgm:pt modelId="{5586510C-D5C2-4BE2-AAA1-27FA957D1B43}">
      <dgm:prSet phldrT="[Text]" custT="1"/>
      <dgm:spPr/>
      <dgm:t>
        <a:bodyPr/>
        <a:lstStyle/>
        <a:p>
          <a:r>
            <a:rPr lang="en-US" sz="2100" dirty="0"/>
            <a:t>All aspects of computer-based systems development: HW + SW + Process.</a:t>
          </a:r>
          <a:endParaRPr lang="en-GB" sz="2100" dirty="0"/>
        </a:p>
      </dgm:t>
    </dgm:pt>
    <dgm:pt modelId="{FB2D802D-90BD-47CB-8A39-5D45A80D0693}" type="parTrans" cxnId="{2DC25DDE-7E91-409C-B982-29B2A927A216}">
      <dgm:prSet/>
      <dgm:spPr/>
      <dgm:t>
        <a:bodyPr/>
        <a:lstStyle/>
        <a:p>
          <a:endParaRPr lang="en-GB"/>
        </a:p>
      </dgm:t>
    </dgm:pt>
    <dgm:pt modelId="{8931C2FF-D837-432A-B82E-C67C0A713854}" type="sibTrans" cxnId="{2DC25DDE-7E91-409C-B982-29B2A927A216}">
      <dgm:prSet/>
      <dgm:spPr/>
      <dgm:t>
        <a:bodyPr/>
        <a:lstStyle/>
        <a:p>
          <a:endParaRPr lang="en-GB"/>
        </a:p>
      </dgm:t>
    </dgm:pt>
    <dgm:pt modelId="{50372888-C734-48F9-983C-6B5061C4B6E9}">
      <dgm:prSet phldrT="[Text]" custT="1"/>
      <dgm:spPr>
        <a:solidFill>
          <a:srgbClr val="00B050"/>
        </a:solidFill>
      </dgm:spPr>
      <dgm:t>
        <a:bodyPr/>
        <a:lstStyle/>
        <a:p>
          <a:r>
            <a:rPr lang="en-US" sz="2300" dirty="0"/>
            <a:t>Software Engineering</a:t>
          </a:r>
          <a:endParaRPr lang="en-GB" sz="2300" dirty="0"/>
        </a:p>
      </dgm:t>
    </dgm:pt>
    <dgm:pt modelId="{1A81A38B-6E3E-47D5-823C-6E889C6EB392}" type="parTrans" cxnId="{098A50E2-81AA-49F0-A660-925405FABDA8}">
      <dgm:prSet/>
      <dgm:spPr/>
      <dgm:t>
        <a:bodyPr/>
        <a:lstStyle/>
        <a:p>
          <a:endParaRPr lang="en-GB"/>
        </a:p>
      </dgm:t>
    </dgm:pt>
    <dgm:pt modelId="{AC09143F-2FB5-467B-8528-A5AC49149A99}" type="sibTrans" cxnId="{098A50E2-81AA-49F0-A660-925405FABDA8}">
      <dgm:prSet/>
      <dgm:spPr/>
      <dgm:t>
        <a:bodyPr/>
        <a:lstStyle/>
        <a:p>
          <a:endParaRPr lang="en-GB"/>
        </a:p>
      </dgm:t>
    </dgm:pt>
    <dgm:pt modelId="{661C8B5A-789C-4B10-8017-7EA1F64218B3}">
      <dgm:prSet phldrT="[Text]" custT="1"/>
      <dgm:spPr/>
      <dgm:t>
        <a:bodyPr/>
        <a:lstStyle/>
        <a:p>
          <a:r>
            <a:rPr lang="en-US" sz="2100" dirty="0"/>
            <a:t>Deals with the design, development and delivery of SW.</a:t>
          </a:r>
          <a:endParaRPr lang="en-GB" sz="2100" dirty="0"/>
        </a:p>
      </dgm:t>
    </dgm:pt>
    <dgm:pt modelId="{C5626555-C873-4B89-ABD5-76D5B634431C}" type="parTrans" cxnId="{30F26AEE-A267-40FB-AED9-B98144CECCCA}">
      <dgm:prSet/>
      <dgm:spPr/>
      <dgm:t>
        <a:bodyPr/>
        <a:lstStyle/>
        <a:p>
          <a:endParaRPr lang="en-GB"/>
        </a:p>
      </dgm:t>
    </dgm:pt>
    <dgm:pt modelId="{861806E8-B094-4896-A175-E19DD11EE329}" type="sibTrans" cxnId="{30F26AEE-A267-40FB-AED9-B98144CECCCA}">
      <dgm:prSet/>
      <dgm:spPr/>
      <dgm:t>
        <a:bodyPr/>
        <a:lstStyle/>
        <a:p>
          <a:endParaRPr lang="en-GB"/>
        </a:p>
      </dgm:t>
    </dgm:pt>
    <dgm:pt modelId="{D7392242-601C-4BE4-BBDC-012C41DFD94E}">
      <dgm:prSet phldrT="[Text]" custT="1"/>
      <dgm:spPr/>
      <dgm:t>
        <a:bodyPr/>
        <a:lstStyle/>
        <a:p>
          <a:r>
            <a:rPr lang="en-GB" sz="2100" dirty="0"/>
            <a:t>Older than SWE.</a:t>
          </a:r>
        </a:p>
      </dgm:t>
    </dgm:pt>
    <dgm:pt modelId="{7ACA7646-EFB7-434E-9EE0-CB12E57F570D}" type="parTrans" cxnId="{10F5493E-45EC-4075-A50E-3E2DA5B22A83}">
      <dgm:prSet/>
      <dgm:spPr/>
      <dgm:t>
        <a:bodyPr/>
        <a:lstStyle/>
        <a:p>
          <a:endParaRPr lang="en-US"/>
        </a:p>
      </dgm:t>
    </dgm:pt>
    <dgm:pt modelId="{2CF7437A-C391-4E03-9A31-5544E5B001F0}" type="sibTrans" cxnId="{10F5493E-45EC-4075-A50E-3E2DA5B22A83}">
      <dgm:prSet/>
      <dgm:spPr/>
      <dgm:t>
        <a:bodyPr/>
        <a:lstStyle/>
        <a:p>
          <a:endParaRPr lang="en-US"/>
        </a:p>
      </dgm:t>
    </dgm:pt>
    <dgm:pt modelId="{417D87BD-74D9-4AD3-8BE9-A7A52359914B}">
      <dgm:prSet phldrT="[Text]" custT="1"/>
      <dgm:spPr/>
      <dgm:t>
        <a:bodyPr/>
        <a:lstStyle/>
        <a:p>
          <a:r>
            <a:rPr lang="en-GB" sz="2100" dirty="0"/>
            <a:t>Is part of Systems Engineering.</a:t>
          </a:r>
        </a:p>
      </dgm:t>
    </dgm:pt>
    <dgm:pt modelId="{71F0A58F-41B5-44E0-ABF9-84EC23347DAA}" type="parTrans" cxnId="{5F7AC3A1-F772-421B-B228-83A0FE8F09AD}">
      <dgm:prSet/>
      <dgm:spPr/>
      <dgm:t>
        <a:bodyPr/>
        <a:lstStyle/>
        <a:p>
          <a:endParaRPr lang="en-US"/>
        </a:p>
      </dgm:t>
    </dgm:pt>
    <dgm:pt modelId="{42B74A1A-34FA-4BEE-A3AC-1B8811B61518}" type="sibTrans" cxnId="{5F7AC3A1-F772-421B-B228-83A0FE8F09AD}">
      <dgm:prSet/>
      <dgm:spPr/>
      <dgm:t>
        <a:bodyPr/>
        <a:lstStyle/>
        <a:p>
          <a:endParaRPr lang="en-US"/>
        </a:p>
      </dgm:t>
    </dgm:pt>
    <dgm:pt modelId="{560EE2C0-BC36-4146-A2C5-3AF3DF959E20}" type="pres">
      <dgm:prSet presAssocID="{A9ABFC86-4EFC-48F6-86E7-9589807ACF16}" presName="Name0" presStyleCnt="0">
        <dgm:presLayoutVars>
          <dgm:dir/>
          <dgm:animLvl val="lvl"/>
          <dgm:resizeHandles val="exact"/>
        </dgm:presLayoutVars>
      </dgm:prSet>
      <dgm:spPr/>
      <dgm:t>
        <a:bodyPr/>
        <a:lstStyle/>
        <a:p>
          <a:endParaRPr lang="en-US"/>
        </a:p>
      </dgm:t>
    </dgm:pt>
    <dgm:pt modelId="{B192107C-ED86-4BE7-8455-8FAC0E27CCDC}" type="pres">
      <dgm:prSet presAssocID="{BF7C6E32-6803-4021-9C5F-AFAAC01893CC}" presName="composite" presStyleCnt="0"/>
      <dgm:spPr/>
    </dgm:pt>
    <dgm:pt modelId="{BCD0B685-4984-4887-9051-5E99BD76A890}" type="pres">
      <dgm:prSet presAssocID="{BF7C6E32-6803-4021-9C5F-AFAAC01893CC}" presName="parTx" presStyleLbl="alignNode1" presStyleIdx="0" presStyleCnt="2">
        <dgm:presLayoutVars>
          <dgm:chMax val="0"/>
          <dgm:chPref val="0"/>
          <dgm:bulletEnabled val="1"/>
        </dgm:presLayoutVars>
      </dgm:prSet>
      <dgm:spPr/>
      <dgm:t>
        <a:bodyPr/>
        <a:lstStyle/>
        <a:p>
          <a:endParaRPr lang="en-US"/>
        </a:p>
      </dgm:t>
    </dgm:pt>
    <dgm:pt modelId="{A321A0F1-A020-4ADF-A44C-8B3E9DCDD4BD}" type="pres">
      <dgm:prSet presAssocID="{BF7C6E32-6803-4021-9C5F-AFAAC01893CC}" presName="desTx" presStyleLbl="alignAccFollowNode1" presStyleIdx="0" presStyleCnt="2">
        <dgm:presLayoutVars>
          <dgm:bulletEnabled val="1"/>
        </dgm:presLayoutVars>
      </dgm:prSet>
      <dgm:spPr/>
      <dgm:t>
        <a:bodyPr/>
        <a:lstStyle/>
        <a:p>
          <a:endParaRPr lang="en-US"/>
        </a:p>
      </dgm:t>
    </dgm:pt>
    <dgm:pt modelId="{94DF86C7-547D-414E-82E9-993F80C4516E}" type="pres">
      <dgm:prSet presAssocID="{6BB50D2F-5A15-487C-8330-9DC4B5668CC8}" presName="space" presStyleCnt="0"/>
      <dgm:spPr/>
    </dgm:pt>
    <dgm:pt modelId="{21CE424F-7447-463F-A09B-D28D4BF23721}" type="pres">
      <dgm:prSet presAssocID="{50372888-C734-48F9-983C-6B5061C4B6E9}" presName="composite" presStyleCnt="0"/>
      <dgm:spPr/>
    </dgm:pt>
    <dgm:pt modelId="{A79BFA26-0A83-455F-A104-B3146F7F350E}" type="pres">
      <dgm:prSet presAssocID="{50372888-C734-48F9-983C-6B5061C4B6E9}" presName="parTx" presStyleLbl="alignNode1" presStyleIdx="1" presStyleCnt="2">
        <dgm:presLayoutVars>
          <dgm:chMax val="0"/>
          <dgm:chPref val="0"/>
          <dgm:bulletEnabled val="1"/>
        </dgm:presLayoutVars>
      </dgm:prSet>
      <dgm:spPr/>
      <dgm:t>
        <a:bodyPr/>
        <a:lstStyle/>
        <a:p>
          <a:endParaRPr lang="en-US"/>
        </a:p>
      </dgm:t>
    </dgm:pt>
    <dgm:pt modelId="{007D18FF-68F1-4282-8D26-45109FDE16B8}" type="pres">
      <dgm:prSet presAssocID="{50372888-C734-48F9-983C-6B5061C4B6E9}" presName="desTx" presStyleLbl="alignAccFollowNode1" presStyleIdx="1" presStyleCnt="2" custLinFactNeighborY="3265">
        <dgm:presLayoutVars>
          <dgm:bulletEnabled val="1"/>
        </dgm:presLayoutVars>
      </dgm:prSet>
      <dgm:spPr/>
      <dgm:t>
        <a:bodyPr/>
        <a:lstStyle/>
        <a:p>
          <a:endParaRPr lang="en-US"/>
        </a:p>
      </dgm:t>
    </dgm:pt>
  </dgm:ptLst>
  <dgm:cxnLst>
    <dgm:cxn modelId="{94AF4A76-D8C4-4A91-B7F6-80532A08C22F}" type="presOf" srcId="{5586510C-D5C2-4BE2-AAA1-27FA957D1B43}" destId="{A321A0F1-A020-4ADF-A44C-8B3E9DCDD4BD}" srcOrd="0" destOrd="0" presId="urn:microsoft.com/office/officeart/2005/8/layout/hList1"/>
    <dgm:cxn modelId="{30F26AEE-A267-40FB-AED9-B98144CECCCA}" srcId="{50372888-C734-48F9-983C-6B5061C4B6E9}" destId="{661C8B5A-789C-4B10-8017-7EA1F64218B3}" srcOrd="0" destOrd="0" parTransId="{C5626555-C873-4B89-ABD5-76D5B634431C}" sibTransId="{861806E8-B094-4896-A175-E19DD11EE329}"/>
    <dgm:cxn modelId="{E5F2D891-B69E-42BD-960F-40005EE38B7F}" type="presOf" srcId="{417D87BD-74D9-4AD3-8BE9-A7A52359914B}" destId="{007D18FF-68F1-4282-8D26-45109FDE16B8}" srcOrd="0" destOrd="1" presId="urn:microsoft.com/office/officeart/2005/8/layout/hList1"/>
    <dgm:cxn modelId="{5F7AC3A1-F772-421B-B228-83A0FE8F09AD}" srcId="{50372888-C734-48F9-983C-6B5061C4B6E9}" destId="{417D87BD-74D9-4AD3-8BE9-A7A52359914B}" srcOrd="1" destOrd="0" parTransId="{71F0A58F-41B5-44E0-ABF9-84EC23347DAA}" sibTransId="{42B74A1A-34FA-4BEE-A3AC-1B8811B61518}"/>
    <dgm:cxn modelId="{2DC25DDE-7E91-409C-B982-29B2A927A216}" srcId="{BF7C6E32-6803-4021-9C5F-AFAAC01893CC}" destId="{5586510C-D5C2-4BE2-AAA1-27FA957D1B43}" srcOrd="0" destOrd="0" parTransId="{FB2D802D-90BD-47CB-8A39-5D45A80D0693}" sibTransId="{8931C2FF-D837-432A-B82E-C67C0A713854}"/>
    <dgm:cxn modelId="{76ED782E-C7F7-4780-9260-2D8EB8D975AA}" type="presOf" srcId="{50372888-C734-48F9-983C-6B5061C4B6E9}" destId="{A79BFA26-0A83-455F-A104-B3146F7F350E}" srcOrd="0" destOrd="0" presId="urn:microsoft.com/office/officeart/2005/8/layout/hList1"/>
    <dgm:cxn modelId="{3B7215AD-010E-4BC5-95A3-EF8E43557461}" srcId="{A9ABFC86-4EFC-48F6-86E7-9589807ACF16}" destId="{BF7C6E32-6803-4021-9C5F-AFAAC01893CC}" srcOrd="0" destOrd="0" parTransId="{6A91DBC4-DE23-42A2-B850-FE866CA89670}" sibTransId="{6BB50D2F-5A15-487C-8330-9DC4B5668CC8}"/>
    <dgm:cxn modelId="{098A50E2-81AA-49F0-A660-925405FABDA8}" srcId="{A9ABFC86-4EFC-48F6-86E7-9589807ACF16}" destId="{50372888-C734-48F9-983C-6B5061C4B6E9}" srcOrd="1" destOrd="0" parTransId="{1A81A38B-6E3E-47D5-823C-6E889C6EB392}" sibTransId="{AC09143F-2FB5-467B-8528-A5AC49149A99}"/>
    <dgm:cxn modelId="{7C89AE88-138F-4BAA-8A93-4E2C00065A22}" type="presOf" srcId="{D7392242-601C-4BE4-BBDC-012C41DFD94E}" destId="{A321A0F1-A020-4ADF-A44C-8B3E9DCDD4BD}" srcOrd="0" destOrd="1" presId="urn:microsoft.com/office/officeart/2005/8/layout/hList1"/>
    <dgm:cxn modelId="{81701EF7-A541-46FF-9349-AF1F8735B7C0}" type="presOf" srcId="{661C8B5A-789C-4B10-8017-7EA1F64218B3}" destId="{007D18FF-68F1-4282-8D26-45109FDE16B8}" srcOrd="0" destOrd="0" presId="urn:microsoft.com/office/officeart/2005/8/layout/hList1"/>
    <dgm:cxn modelId="{D201187E-176D-4BD0-BF15-233CA37CD033}" type="presOf" srcId="{BF7C6E32-6803-4021-9C5F-AFAAC01893CC}" destId="{BCD0B685-4984-4887-9051-5E99BD76A890}" srcOrd="0" destOrd="0" presId="urn:microsoft.com/office/officeart/2005/8/layout/hList1"/>
    <dgm:cxn modelId="{2ACE94BD-4078-4A2E-8099-4C716A3759C3}" type="presOf" srcId="{A9ABFC86-4EFC-48F6-86E7-9589807ACF16}" destId="{560EE2C0-BC36-4146-A2C5-3AF3DF959E20}" srcOrd="0" destOrd="0" presId="urn:microsoft.com/office/officeart/2005/8/layout/hList1"/>
    <dgm:cxn modelId="{10F5493E-45EC-4075-A50E-3E2DA5B22A83}" srcId="{BF7C6E32-6803-4021-9C5F-AFAAC01893CC}" destId="{D7392242-601C-4BE4-BBDC-012C41DFD94E}" srcOrd="1" destOrd="0" parTransId="{7ACA7646-EFB7-434E-9EE0-CB12E57F570D}" sibTransId="{2CF7437A-C391-4E03-9A31-5544E5B001F0}"/>
    <dgm:cxn modelId="{FA0AD16A-E13E-46A6-9583-E742236E0077}" type="presParOf" srcId="{560EE2C0-BC36-4146-A2C5-3AF3DF959E20}" destId="{B192107C-ED86-4BE7-8455-8FAC0E27CCDC}" srcOrd="0" destOrd="0" presId="urn:microsoft.com/office/officeart/2005/8/layout/hList1"/>
    <dgm:cxn modelId="{A356CE0B-2DF3-442C-8EDC-08FD88BB284C}" type="presParOf" srcId="{B192107C-ED86-4BE7-8455-8FAC0E27CCDC}" destId="{BCD0B685-4984-4887-9051-5E99BD76A890}" srcOrd="0" destOrd="0" presId="urn:microsoft.com/office/officeart/2005/8/layout/hList1"/>
    <dgm:cxn modelId="{983AA4A1-B238-4A4F-A21C-EFB8DB7B94BE}" type="presParOf" srcId="{B192107C-ED86-4BE7-8455-8FAC0E27CCDC}" destId="{A321A0F1-A020-4ADF-A44C-8B3E9DCDD4BD}" srcOrd="1" destOrd="0" presId="urn:microsoft.com/office/officeart/2005/8/layout/hList1"/>
    <dgm:cxn modelId="{81A63922-822D-4277-A5F8-BA9292164101}" type="presParOf" srcId="{560EE2C0-BC36-4146-A2C5-3AF3DF959E20}" destId="{94DF86C7-547D-414E-82E9-993F80C4516E}" srcOrd="1" destOrd="0" presId="urn:microsoft.com/office/officeart/2005/8/layout/hList1"/>
    <dgm:cxn modelId="{98423E2C-1F7B-4214-B3C5-6C2D8BB3363B}" type="presParOf" srcId="{560EE2C0-BC36-4146-A2C5-3AF3DF959E20}" destId="{21CE424F-7447-463F-A09B-D28D4BF23721}" srcOrd="2" destOrd="0" presId="urn:microsoft.com/office/officeart/2005/8/layout/hList1"/>
    <dgm:cxn modelId="{271E4C2A-AFA1-4138-9000-948053D19377}" type="presParOf" srcId="{21CE424F-7447-463F-A09B-D28D4BF23721}" destId="{A79BFA26-0A83-455F-A104-B3146F7F350E}" srcOrd="0" destOrd="0" presId="urn:microsoft.com/office/officeart/2005/8/layout/hList1"/>
    <dgm:cxn modelId="{A8720DE2-F40A-4435-BB30-E1B1CC62B871}" type="presParOf" srcId="{21CE424F-7447-463F-A09B-D28D4BF23721}" destId="{007D18FF-68F1-4282-8D26-45109FDE16B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55D973-D46E-449D-8118-521A43F6831A}">
      <dsp:nvSpPr>
        <dsp:cNvPr id="0" name=""/>
        <dsp:cNvSpPr/>
      </dsp:nvSpPr>
      <dsp:spPr>
        <a:xfrm>
          <a:off x="2370145" y="1702520"/>
          <a:ext cx="1289118" cy="1289118"/>
        </a:xfrm>
        <a:prstGeom prst="ellipse">
          <a:avLst/>
        </a:prstGeom>
        <a:solidFill>
          <a:schemeClr val="accent4">
            <a:lumMod val="60000"/>
            <a:lumOff val="40000"/>
            <a:alpha val="8000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b="1" kern="1200" dirty="0">
              <a:solidFill>
                <a:srgbClr val="002060"/>
              </a:solidFill>
            </a:rPr>
            <a:t>Software</a:t>
          </a:r>
        </a:p>
      </dsp:txBody>
      <dsp:txXfrm>
        <a:off x="2558932" y="1891307"/>
        <a:ext cx="911544" cy="911544"/>
      </dsp:txXfrm>
    </dsp:sp>
    <dsp:sp modelId="{EF89961A-FE0F-4354-97EE-8B8CAE3FCB8A}">
      <dsp:nvSpPr>
        <dsp:cNvPr id="0" name=""/>
        <dsp:cNvSpPr/>
      </dsp:nvSpPr>
      <dsp:spPr>
        <a:xfrm rot="16200000">
          <a:off x="2765868" y="1434651"/>
          <a:ext cx="497673" cy="38064"/>
        </a:xfrm>
        <a:custGeom>
          <a:avLst/>
          <a:gdLst/>
          <a:ahLst/>
          <a:cxnLst/>
          <a:rect l="0" t="0" r="0" b="0"/>
          <a:pathLst>
            <a:path>
              <a:moveTo>
                <a:pt x="0" y="19032"/>
              </a:moveTo>
              <a:lnTo>
                <a:pt x="497673" y="19032"/>
              </a:lnTo>
            </a:path>
          </a:pathLst>
        </a:custGeom>
        <a:noFill/>
        <a:ln w="15875" cap="rnd" cmpd="sng" algn="ctr">
          <a:solidFill>
            <a:schemeClr val="accent3">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3002263" y="1441242"/>
        <a:ext cx="24883" cy="24883"/>
      </dsp:txXfrm>
    </dsp:sp>
    <dsp:sp modelId="{8A9A77C5-C5DE-4CAF-80A4-072A584E2700}">
      <dsp:nvSpPr>
        <dsp:cNvPr id="0" name=""/>
        <dsp:cNvSpPr/>
      </dsp:nvSpPr>
      <dsp:spPr>
        <a:xfrm>
          <a:off x="2143209" y="134195"/>
          <a:ext cx="1742992" cy="1070651"/>
        </a:xfrm>
        <a:prstGeom prst="ellipse">
          <a:avLst/>
        </a:prstGeom>
        <a:solidFill>
          <a:srgbClr val="FFFF00">
            <a:alpha val="90000"/>
          </a:srgb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a:solidFill>
                <a:srgbClr val="002060"/>
              </a:solidFill>
            </a:rPr>
            <a:t>Programs</a:t>
          </a:r>
          <a:endParaRPr lang="en-GB" sz="2200" kern="1200" dirty="0">
            <a:solidFill>
              <a:srgbClr val="002060"/>
            </a:solidFill>
          </a:endParaRPr>
        </a:p>
      </dsp:txBody>
      <dsp:txXfrm>
        <a:off x="2398464" y="290988"/>
        <a:ext cx="1232482" cy="757065"/>
      </dsp:txXfrm>
    </dsp:sp>
    <dsp:sp modelId="{2D97272D-6EBA-478B-B685-6E033AFA50E0}">
      <dsp:nvSpPr>
        <dsp:cNvPr id="0" name=""/>
        <dsp:cNvSpPr/>
      </dsp:nvSpPr>
      <dsp:spPr>
        <a:xfrm rot="1800000">
          <a:off x="3553310" y="2723476"/>
          <a:ext cx="292593" cy="38064"/>
        </a:xfrm>
        <a:custGeom>
          <a:avLst/>
          <a:gdLst/>
          <a:ahLst/>
          <a:cxnLst/>
          <a:rect l="0" t="0" r="0" b="0"/>
          <a:pathLst>
            <a:path>
              <a:moveTo>
                <a:pt x="0" y="19032"/>
              </a:moveTo>
              <a:lnTo>
                <a:pt x="292593" y="19032"/>
              </a:lnTo>
            </a:path>
          </a:pathLst>
        </a:custGeom>
        <a:noFill/>
        <a:ln w="15875" cap="rnd" cmpd="sng" algn="ctr">
          <a:solidFill>
            <a:schemeClr val="accent3">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3692292" y="2735193"/>
        <a:ext cx="14629" cy="14629"/>
      </dsp:txXfrm>
    </dsp:sp>
    <dsp:sp modelId="{3625A333-969E-4472-8D79-4199CBC6E98A}">
      <dsp:nvSpPr>
        <dsp:cNvPr id="0" name=""/>
        <dsp:cNvSpPr/>
      </dsp:nvSpPr>
      <dsp:spPr>
        <a:xfrm>
          <a:off x="3545800" y="2670515"/>
          <a:ext cx="1843427" cy="1030689"/>
        </a:xfrm>
        <a:prstGeom prst="ellipse">
          <a:avLst/>
        </a:prstGeom>
        <a:solidFill>
          <a:srgbClr val="7030A0">
            <a:alpha val="70000"/>
          </a:srgb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Documentation</a:t>
          </a:r>
        </a:p>
      </dsp:txBody>
      <dsp:txXfrm>
        <a:off x="3815764" y="2821456"/>
        <a:ext cx="1303499" cy="728807"/>
      </dsp:txXfrm>
    </dsp:sp>
    <dsp:sp modelId="{DE6F628D-67B8-4377-8537-5A36EDC488B2}">
      <dsp:nvSpPr>
        <dsp:cNvPr id="0" name=""/>
        <dsp:cNvSpPr/>
      </dsp:nvSpPr>
      <dsp:spPr>
        <a:xfrm rot="9000000">
          <a:off x="2157950" y="2730323"/>
          <a:ext cx="319984" cy="38064"/>
        </a:xfrm>
        <a:custGeom>
          <a:avLst/>
          <a:gdLst/>
          <a:ahLst/>
          <a:cxnLst/>
          <a:rect l="0" t="0" r="0" b="0"/>
          <a:pathLst>
            <a:path>
              <a:moveTo>
                <a:pt x="0" y="19032"/>
              </a:moveTo>
              <a:lnTo>
                <a:pt x="319984" y="19032"/>
              </a:lnTo>
            </a:path>
          </a:pathLst>
        </a:custGeom>
        <a:noFill/>
        <a:ln w="15875" cap="rnd" cmpd="sng" algn="ctr">
          <a:solidFill>
            <a:schemeClr val="accent3">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rot="10800000">
        <a:off x="2309943" y="2741356"/>
        <a:ext cx="15999" cy="15999"/>
      </dsp:txXfrm>
    </dsp:sp>
    <dsp:sp modelId="{7DC538C3-F73C-40B2-B336-258B90A98103}">
      <dsp:nvSpPr>
        <dsp:cNvPr id="0" name=""/>
        <dsp:cNvSpPr/>
      </dsp:nvSpPr>
      <dsp:spPr>
        <a:xfrm>
          <a:off x="706772" y="2670515"/>
          <a:ext cx="1710248" cy="1030689"/>
        </a:xfrm>
        <a:prstGeom prst="ellipse">
          <a:avLst/>
        </a:prstGeom>
        <a:solidFill>
          <a:srgbClr val="FF0000">
            <a:alpha val="50000"/>
          </a:srgb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t>Data</a:t>
          </a:r>
          <a:endParaRPr lang="en-GB" sz="2000" kern="1200" dirty="0"/>
        </a:p>
      </dsp:txBody>
      <dsp:txXfrm>
        <a:off x="957232" y="2821456"/>
        <a:ext cx="1209328" cy="7288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D0B685-4984-4887-9051-5E99BD76A890}">
      <dsp:nvSpPr>
        <dsp:cNvPr id="0" name=""/>
        <dsp:cNvSpPr/>
      </dsp:nvSpPr>
      <dsp:spPr>
        <a:xfrm>
          <a:off x="5465" y="0"/>
          <a:ext cx="2598234" cy="845036"/>
        </a:xfrm>
        <a:prstGeom prst="rect">
          <a:avLst/>
        </a:prstGeom>
        <a:solidFill>
          <a:srgbClr val="00B0F0"/>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a:t>Systems Engineering</a:t>
          </a:r>
          <a:endParaRPr lang="en-GB" sz="2300" kern="1200" dirty="0"/>
        </a:p>
      </dsp:txBody>
      <dsp:txXfrm>
        <a:off x="5465" y="0"/>
        <a:ext cx="2598234" cy="845036"/>
      </dsp:txXfrm>
    </dsp:sp>
    <dsp:sp modelId="{A321A0F1-A020-4ADF-A44C-8B3E9DCDD4BD}">
      <dsp:nvSpPr>
        <dsp:cNvPr id="0" name=""/>
        <dsp:cNvSpPr/>
      </dsp:nvSpPr>
      <dsp:spPr>
        <a:xfrm>
          <a:off x="5465" y="845036"/>
          <a:ext cx="2598234" cy="784265"/>
        </a:xfrm>
        <a:prstGeom prst="rect">
          <a:avLst/>
        </a:prstGeom>
        <a:solidFill>
          <a:schemeClr val="accent3">
            <a:alpha val="90000"/>
            <a:tint val="40000"/>
            <a:hueOff val="0"/>
            <a:satOff val="0"/>
            <a:lumOff val="0"/>
            <a:alphaOff val="0"/>
          </a:schemeClr>
        </a:solidFill>
        <a:ln w="15875" cap="rnd"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a:t>All aspects of computer-based systems development: HW + SW + Process.</a:t>
          </a:r>
          <a:endParaRPr lang="en-GB" sz="2100" kern="1200" dirty="0"/>
        </a:p>
        <a:p>
          <a:pPr marL="228600" lvl="1" indent="-228600" algn="l" defTabSz="933450">
            <a:lnSpc>
              <a:spcPct val="90000"/>
            </a:lnSpc>
            <a:spcBef>
              <a:spcPct val="0"/>
            </a:spcBef>
            <a:spcAft>
              <a:spcPct val="15000"/>
            </a:spcAft>
            <a:buChar char="••"/>
          </a:pPr>
          <a:r>
            <a:rPr lang="en-GB" sz="2100" kern="1200" dirty="0"/>
            <a:t>Older than SWE.</a:t>
          </a:r>
        </a:p>
      </dsp:txBody>
      <dsp:txXfrm>
        <a:off x="5465" y="845036"/>
        <a:ext cx="2598234" cy="784265"/>
      </dsp:txXfrm>
    </dsp:sp>
    <dsp:sp modelId="{A79BFA26-0A83-455F-A104-B3146F7F350E}">
      <dsp:nvSpPr>
        <dsp:cNvPr id="0" name=""/>
        <dsp:cNvSpPr/>
      </dsp:nvSpPr>
      <dsp:spPr>
        <a:xfrm>
          <a:off x="2967452" y="0"/>
          <a:ext cx="2598234" cy="845036"/>
        </a:xfrm>
        <a:prstGeom prst="rect">
          <a:avLst/>
        </a:prstGeom>
        <a:solidFill>
          <a:srgbClr val="00B050"/>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a:t>Software Engineering</a:t>
          </a:r>
          <a:endParaRPr lang="en-GB" sz="2300" kern="1200" dirty="0"/>
        </a:p>
      </dsp:txBody>
      <dsp:txXfrm>
        <a:off x="2967452" y="0"/>
        <a:ext cx="2598234" cy="845036"/>
      </dsp:txXfrm>
    </dsp:sp>
    <dsp:sp modelId="{007D18FF-68F1-4282-8D26-45109FDE16B8}">
      <dsp:nvSpPr>
        <dsp:cNvPr id="0" name=""/>
        <dsp:cNvSpPr/>
      </dsp:nvSpPr>
      <dsp:spPr>
        <a:xfrm>
          <a:off x="2967452" y="845036"/>
          <a:ext cx="2598234" cy="784265"/>
        </a:xfrm>
        <a:prstGeom prst="rect">
          <a:avLst/>
        </a:prstGeom>
        <a:solidFill>
          <a:schemeClr val="accent3">
            <a:alpha val="90000"/>
            <a:tint val="40000"/>
            <a:hueOff val="0"/>
            <a:satOff val="0"/>
            <a:lumOff val="0"/>
            <a:alphaOff val="0"/>
          </a:schemeClr>
        </a:solidFill>
        <a:ln w="15875" cap="rnd"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a:t>Deals with the design, development and delivery of SW.</a:t>
          </a:r>
          <a:endParaRPr lang="en-GB" sz="2100" kern="1200" dirty="0"/>
        </a:p>
        <a:p>
          <a:pPr marL="228600" lvl="1" indent="-228600" algn="l" defTabSz="933450">
            <a:lnSpc>
              <a:spcPct val="90000"/>
            </a:lnSpc>
            <a:spcBef>
              <a:spcPct val="0"/>
            </a:spcBef>
            <a:spcAft>
              <a:spcPct val="15000"/>
            </a:spcAft>
            <a:buChar char="••"/>
          </a:pPr>
          <a:r>
            <a:rPr lang="en-GB" sz="2100" kern="1200" dirty="0"/>
            <a:t>Is part of Systems Engineering.</a:t>
          </a:r>
        </a:p>
      </dsp:txBody>
      <dsp:txXfrm>
        <a:off x="2967452" y="845036"/>
        <a:ext cx="2598234" cy="784265"/>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64820"/>
          </a:xfrm>
          <a:prstGeom prst="rect">
            <a:avLst/>
          </a:prstGeom>
        </p:spPr>
        <p:txBody>
          <a:bodyPr vert="horz" lIns="91440" tIns="45720" rIns="91440" bIns="45720" rtlCol="0"/>
          <a:lstStyle>
            <a:lvl1pPr algn="r">
              <a:defRPr sz="1200"/>
            </a:lvl1pPr>
          </a:lstStyle>
          <a:p>
            <a:fld id="{96DF0164-E028-4322-A149-8A6E5C9A3F5A}" type="datetimeFigureOut">
              <a:rPr lang="en-GB" smtClean="0"/>
              <a:t>20/09/2023</a:t>
            </a:fld>
            <a:endParaRPr lang="en-GB"/>
          </a:p>
        </p:txBody>
      </p:sp>
      <p:sp>
        <p:nvSpPr>
          <p:cNvPr id="4" name="Footer Placeholder 3"/>
          <p:cNvSpPr>
            <a:spLocks noGrp="1"/>
          </p:cNvSpPr>
          <p:nvPr>
            <p:ph type="ftr" sz="quarter" idx="2"/>
          </p:nvPr>
        </p:nvSpPr>
        <p:spPr>
          <a:xfrm>
            <a:off x="0" y="8829967"/>
            <a:ext cx="2971800" cy="46482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1440" tIns="45720" rIns="91440" bIns="45720" rtlCol="0" anchor="b"/>
          <a:lstStyle>
            <a:lvl1pPr algn="r">
              <a:defRPr sz="1200"/>
            </a:lvl1pPr>
          </a:lstStyle>
          <a:p>
            <a:fld id="{A202328A-1146-4DCD-8F2B-D15ADF109807}" type="slidenum">
              <a:rPr lang="en-GB" smtClean="0"/>
              <a:t>‹#›</a:t>
            </a:fld>
            <a:endParaRPr lang="en-GB"/>
          </a:p>
        </p:txBody>
      </p:sp>
    </p:spTree>
    <p:extLst>
      <p:ext uri="{BB962C8B-B14F-4D97-AF65-F5344CB8AC3E}">
        <p14:creationId xmlns:p14="http://schemas.microsoft.com/office/powerpoint/2010/main" val="2564673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C1F472B0-E3A7-42CB-A901-7967602055CF}" type="datetimeFigureOut">
              <a:rPr lang="en-GB" smtClean="0"/>
              <a:t>20/09/2023</a:t>
            </a:fld>
            <a:endParaRPr lang="en-GB"/>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0AA94E97-2A04-41D2-9813-7E6BE3842724}" type="slidenum">
              <a:rPr lang="en-GB" smtClean="0"/>
              <a:t>‹#›</a:t>
            </a:fld>
            <a:endParaRPr lang="en-GB"/>
          </a:p>
        </p:txBody>
      </p:sp>
    </p:spTree>
    <p:extLst>
      <p:ext uri="{BB962C8B-B14F-4D97-AF65-F5344CB8AC3E}">
        <p14:creationId xmlns:p14="http://schemas.microsoft.com/office/powerpoint/2010/main" val="2203428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dirty="0" smtClean="0"/>
              <a:t>		</a:t>
            </a:r>
            <a:r>
              <a:rPr lang="en-US" dirty="0" err="1" smtClean="0"/>
              <a:t>i</a:t>
            </a:r>
            <a:r>
              <a:rPr lang="en-US" dirty="0" smtClean="0"/>
              <a:t>.	The final Software doesn´t fit the needs of the customer</a:t>
            </a:r>
          </a:p>
          <a:p>
            <a:r>
              <a:rPr lang="en-US" dirty="0" smtClean="0"/>
              <a:t>		ii.	Hard to extend and improve: if you want to add a functionality later is mission impossible</a:t>
            </a:r>
          </a:p>
          <a:p>
            <a:r>
              <a:rPr lang="en-US" dirty="0" smtClean="0"/>
              <a:t>				Bad documentation, bad software design</a:t>
            </a:r>
          </a:p>
          <a:p>
            <a:r>
              <a:rPr lang="en-US" dirty="0" smtClean="0"/>
              <a:t>		iii.	Bad quality: frequent errors, hard to use...</a:t>
            </a:r>
          </a:p>
          <a:p>
            <a:r>
              <a:rPr lang="en-US" dirty="0" smtClean="0"/>
              <a:t>		iv.	More time and costs than expected</a:t>
            </a:r>
            <a:endParaRPr lang="es-ES" dirty="0"/>
          </a:p>
        </p:txBody>
      </p:sp>
      <p:sp>
        <p:nvSpPr>
          <p:cNvPr id="4" name="3 Marcador de número de diapositiva"/>
          <p:cNvSpPr>
            <a:spLocks noGrp="1"/>
          </p:cNvSpPr>
          <p:nvPr>
            <p:ph type="sldNum" sz="quarter" idx="10"/>
          </p:nvPr>
        </p:nvSpPr>
        <p:spPr/>
        <p:txBody>
          <a:bodyPr/>
          <a:lstStyle/>
          <a:p>
            <a:fld id="{CB1D6985-0EB1-48AF-9087-ED825B4D0725}" type="slidenum">
              <a:rPr lang="es-ES" smtClean="0"/>
              <a:pPr/>
              <a:t>5</a:t>
            </a:fld>
            <a:endParaRPr lang="es-ES"/>
          </a:p>
        </p:txBody>
      </p:sp>
    </p:spTree>
    <p:extLst>
      <p:ext uri="{BB962C8B-B14F-4D97-AF65-F5344CB8AC3E}">
        <p14:creationId xmlns:p14="http://schemas.microsoft.com/office/powerpoint/2010/main" val="724473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body" idx="1"/>
          </p:nvPr>
        </p:nvSpPr>
        <p:spPr>
          <a:noFill/>
          <a:ln/>
        </p:spPr>
        <p:txBody>
          <a:bodyPr/>
          <a:lstStyle/>
          <a:p>
            <a:r>
              <a:rPr lang="en-US"/>
              <a:t>One of the problems with complex  system design is that you cannot foresee the requirements at the beginning of the project. In many cases, where you think you can start with a set of requirements, that specifies the completely the properties of your system you end up with....</a:t>
            </a:r>
          </a:p>
        </p:txBody>
      </p:sp>
      <p:sp>
        <p:nvSpPr>
          <p:cNvPr id="250883" name="Rectangle 3"/>
          <p:cNvSpPr>
            <a:spLocks noGrp="1" noRot="1" noChangeAspect="1" noChangeArrowheads="1" noTextEdit="1"/>
          </p:cNvSpPr>
          <p:nvPr>
            <p:ph type="sldImg"/>
          </p:nvPr>
        </p:nvSpPr>
        <p:spPr>
          <a:xfrm>
            <a:off x="1293813" y="31750"/>
            <a:ext cx="4160837" cy="3122613"/>
          </a:xfrm>
          <a:ln cap="flat"/>
        </p:spPr>
      </p:sp>
    </p:spTree>
    <p:extLst>
      <p:ext uri="{BB962C8B-B14F-4D97-AF65-F5344CB8AC3E}">
        <p14:creationId xmlns:p14="http://schemas.microsoft.com/office/powerpoint/2010/main" val="2121536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dirty="0" smtClean="0"/>
              <a:t>Coming back to the Chaos Report 2006, the</a:t>
            </a:r>
            <a:r>
              <a:rPr lang="en-US" baseline="0" dirty="0" smtClean="0"/>
              <a:t> thing that </a:t>
            </a:r>
            <a:r>
              <a:rPr lang="en-US" dirty="0" smtClean="0"/>
              <a:t>doesn’t change significantly over all those years is percentage of projects with time or budget overrun. It still oscillates around 50%</a:t>
            </a:r>
            <a:endParaRPr lang="es-ES" dirty="0"/>
          </a:p>
        </p:txBody>
      </p:sp>
      <p:sp>
        <p:nvSpPr>
          <p:cNvPr id="4" name="3 Marcador de número de diapositiva"/>
          <p:cNvSpPr>
            <a:spLocks noGrp="1"/>
          </p:cNvSpPr>
          <p:nvPr>
            <p:ph type="sldNum" sz="quarter" idx="10"/>
          </p:nvPr>
        </p:nvSpPr>
        <p:spPr/>
        <p:txBody>
          <a:bodyPr/>
          <a:lstStyle/>
          <a:p>
            <a:fld id="{CB1D6985-0EB1-48AF-9087-ED825B4D0725}" type="slidenum">
              <a:rPr lang="es-ES" smtClean="0"/>
              <a:pPr/>
              <a:t>11</a:t>
            </a:fld>
            <a:endParaRPr lang="es-ES"/>
          </a:p>
        </p:txBody>
      </p:sp>
    </p:spTree>
    <p:extLst>
      <p:ext uri="{BB962C8B-B14F-4D97-AF65-F5344CB8AC3E}">
        <p14:creationId xmlns:p14="http://schemas.microsoft.com/office/powerpoint/2010/main" val="4142239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noProof="0" dirty="0" smtClean="0"/>
              <a:t>In</a:t>
            </a:r>
            <a:r>
              <a:rPr lang="en-US" baseline="0" noProof="0" dirty="0" smtClean="0"/>
              <a:t> simple terms, is the study and application of methodologies to develop quality software that fulfill customer needs.</a:t>
            </a:r>
            <a:endParaRPr lang="en-US" noProof="0" dirty="0"/>
          </a:p>
        </p:txBody>
      </p:sp>
      <p:sp>
        <p:nvSpPr>
          <p:cNvPr id="4" name="3 Marcador de número de diapositiva"/>
          <p:cNvSpPr>
            <a:spLocks noGrp="1"/>
          </p:cNvSpPr>
          <p:nvPr>
            <p:ph type="sldNum" sz="quarter" idx="10"/>
          </p:nvPr>
        </p:nvSpPr>
        <p:spPr/>
        <p:txBody>
          <a:bodyPr/>
          <a:lstStyle/>
          <a:p>
            <a:fld id="{CB1D6985-0EB1-48AF-9087-ED825B4D0725}" type="slidenum">
              <a:rPr lang="es-ES" smtClean="0"/>
              <a:pPr/>
              <a:t>15</a:t>
            </a:fld>
            <a:endParaRPr lang="es-ES"/>
          </a:p>
        </p:txBody>
      </p:sp>
    </p:spTree>
    <p:extLst>
      <p:ext uri="{BB962C8B-B14F-4D97-AF65-F5344CB8AC3E}">
        <p14:creationId xmlns:p14="http://schemas.microsoft.com/office/powerpoint/2010/main" val="200752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noProof="0" dirty="0" smtClean="0"/>
              <a:t>In</a:t>
            </a:r>
            <a:r>
              <a:rPr lang="en-US" baseline="0" noProof="0" dirty="0" smtClean="0"/>
              <a:t> simple terms, is the study and application of methodologies to develop quality software that fulfill customer needs.</a:t>
            </a:r>
            <a:endParaRPr lang="en-US" noProof="0" dirty="0"/>
          </a:p>
        </p:txBody>
      </p:sp>
      <p:sp>
        <p:nvSpPr>
          <p:cNvPr id="4" name="3 Marcador de número de diapositiva"/>
          <p:cNvSpPr>
            <a:spLocks noGrp="1"/>
          </p:cNvSpPr>
          <p:nvPr>
            <p:ph type="sldNum" sz="quarter" idx="10"/>
          </p:nvPr>
        </p:nvSpPr>
        <p:spPr/>
        <p:txBody>
          <a:bodyPr/>
          <a:lstStyle/>
          <a:p>
            <a:fld id="{CB1D6985-0EB1-48AF-9087-ED825B4D0725}" type="slidenum">
              <a:rPr lang="es-ES" smtClean="0"/>
              <a:pPr/>
              <a:t>17</a:t>
            </a:fld>
            <a:endParaRPr lang="es-ES"/>
          </a:p>
        </p:txBody>
      </p:sp>
    </p:spTree>
    <p:extLst>
      <p:ext uri="{BB962C8B-B14F-4D97-AF65-F5344CB8AC3E}">
        <p14:creationId xmlns:p14="http://schemas.microsoft.com/office/powerpoint/2010/main" val="792565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14D0FD8F-DA43-45D4-97EB-582F5F8D4A0F}" type="datetime1">
              <a:rPr lang="en-US" smtClean="0"/>
              <a:t>9/20/2023</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B6F15528-21DE-4FAA-801E-634DDDAF4B2B}" type="slidenum">
              <a:rPr lang="en-US" smtClean="0"/>
              <a:pPr/>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2058240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B7E8A22-6F08-46FC-B80C-7D41B6378A8D}" type="datetime1">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29292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8840D5-764E-4969-B828-A030DBA4D4A8}" type="datetime1">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10022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0DDBB29-1935-4175-97C5-09168AAF1DE8}" type="datetime1">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067416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64F2C9-4823-43F9-8260-B33462F533B4}" type="datetime1">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638689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9F4358D-A415-467D-813F-902B4F2ED408}" type="datetime1">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6793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5D2F206-642C-4F1F-AB2A-64EF40E4D022}" type="datetime1">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473128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3AC4FA-1FE5-4786-BFB6-435948D79362}" type="datetime1">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96996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9D005A-23D8-4AE3-862F-02CB192CCF4A}" type="datetime1">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94392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E3D707F0-ABE4-42CF-AEFB-19EFC7F3F91E}" type="datetime1">
              <a:rPr lang="en-US" smtClean="0"/>
              <a:t>9/20/2023</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89266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A95D390-706A-40D8-B843-02F3861ED3C0}" type="datetime1">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46843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5A4C7C-374A-4828-9C87-EA35AA9838EF}" type="datetime1">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58768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68383F5-A382-4C39-855B-6E06F2301B70}" type="datetime1">
              <a:rPr lang="en-US" smtClean="0"/>
              <a:t>9/20/2023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51859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5450D6-15A7-4DBC-8806-909624855B92}" type="datetime1">
              <a:rPr lang="en-US" smtClean="0"/>
              <a:t>9/20/2023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57276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60A6B3-D744-42DD-816E-BB45D8E4558F}" type="datetime1">
              <a:rPr lang="en-US" smtClean="0"/>
              <a:t>9/20/2023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3269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0B23ED-3FA7-4509-B3AB-C5EC873B0A27}" type="datetime1">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49110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497D7CD-C9DB-4E96-81FE-D6EAC7A3736D}" type="datetime1">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8613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789C2E8-8E4E-4BC8-BF4E-0472C9887C9C}" type="datetime1">
              <a:rPr lang="en-US" smtClean="0"/>
              <a:t>9/20/2023</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41894804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hdr="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2286000"/>
            <a:ext cx="5334000" cy="1143000"/>
          </a:xfrm>
        </p:spPr>
        <p:txBody>
          <a:bodyPr>
            <a:normAutofit fontScale="90000"/>
          </a:bodyPr>
          <a:lstStyle/>
          <a:p>
            <a:pPr algn="ctr" eaLnBrk="0" hangingPunct="0">
              <a:spcBef>
                <a:spcPct val="20000"/>
              </a:spcBef>
              <a:spcAft>
                <a:spcPts val="600"/>
              </a:spcAft>
            </a:pP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100" b="1" dirty="0">
                <a:solidFill>
                  <a:srgbClr val="00B0F0"/>
                </a:solidFill>
              </a:rPr>
              <a:t>Software Engineering Concepts </a:t>
            </a:r>
            <a:br>
              <a:rPr lang="en-US" sz="3100" b="1" dirty="0">
                <a:solidFill>
                  <a:srgbClr val="00B0F0"/>
                </a:solidFill>
              </a:rPr>
            </a:br>
            <a:r>
              <a:rPr lang="en-US" sz="3100" b="1" dirty="0">
                <a:solidFill>
                  <a:schemeClr val="accent5">
                    <a:lumMod val="50000"/>
                  </a:schemeClr>
                </a:solidFill>
              </a:rPr>
              <a:t>(</a:t>
            </a:r>
            <a:r>
              <a:rPr lang="en-US" sz="3100" b="1" dirty="0" smtClean="0">
                <a:solidFill>
                  <a:schemeClr val="accent5">
                    <a:lumMod val="50000"/>
                  </a:schemeClr>
                </a:solidFill>
              </a:rPr>
              <a:t>CSC-205)</a:t>
            </a:r>
            <a:r>
              <a:rPr lang="en-US" sz="3600" b="1" dirty="0">
                <a:solidFill>
                  <a:srgbClr val="00B0F0"/>
                </a:solidFill>
              </a:rPr>
              <a:t/>
            </a:r>
            <a:br>
              <a:rPr lang="en-US" sz="3600" b="1" dirty="0">
                <a:solidFill>
                  <a:srgbClr val="00B0F0"/>
                </a:solidFill>
              </a:rPr>
            </a:br>
            <a:r>
              <a:rPr lang="en-US" sz="3600" b="1" dirty="0">
                <a:solidFill>
                  <a:srgbClr val="0000CC"/>
                </a:solidFill>
              </a:rPr>
              <a:t/>
            </a:r>
            <a:br>
              <a:rPr lang="en-US" sz="3600" b="1" dirty="0">
                <a:solidFill>
                  <a:srgbClr val="0000CC"/>
                </a:solidFill>
              </a:rPr>
            </a:br>
            <a:r>
              <a:rPr lang="en-US" sz="3600" b="1" dirty="0" smtClean="0">
                <a:solidFill>
                  <a:srgbClr val="7030A0"/>
                </a:solidFill>
              </a:rPr>
              <a:t>BS(SE)/BS(SE)</a:t>
            </a:r>
            <a:r>
              <a:rPr lang="en-US" sz="3600" b="1" dirty="0" smtClean="0">
                <a:solidFill>
                  <a:schemeClr val="tx1"/>
                </a:solidFill>
              </a:rPr>
              <a:t>-</a:t>
            </a:r>
            <a:r>
              <a:rPr lang="en-US" sz="3600" b="1" dirty="0" smtClean="0">
                <a:solidFill>
                  <a:srgbClr val="00B0F0"/>
                </a:solidFill>
              </a:rPr>
              <a:t> III</a:t>
            </a:r>
            <a:r>
              <a:rPr lang="en-US" sz="1200" b="1" dirty="0" smtClean="0">
                <a:solidFill>
                  <a:schemeClr val="bg1"/>
                </a:solidFill>
              </a:rPr>
              <a:t>gg</a:t>
            </a:r>
            <a:r>
              <a:rPr lang="en-US" b="1" dirty="0">
                <a:solidFill>
                  <a:srgbClr val="0000CC"/>
                </a:solidFill>
              </a:rPr>
              <a:t/>
            </a:r>
            <a:br>
              <a:rPr lang="en-US" b="1" dirty="0">
                <a:solidFill>
                  <a:srgbClr val="0000CC"/>
                </a:solidFill>
              </a:rPr>
            </a:br>
            <a:endParaRPr lang="en-GB" sz="3100" dirty="0">
              <a:solidFill>
                <a:srgbClr val="00B0F0"/>
              </a:solidFill>
            </a:endParaRPr>
          </a:p>
        </p:txBody>
      </p:sp>
      <p:sp>
        <p:nvSpPr>
          <p:cNvPr id="4" name="Subtitle 2"/>
          <p:cNvSpPr txBox="1">
            <a:spLocks/>
          </p:cNvSpPr>
          <p:nvPr/>
        </p:nvSpPr>
        <p:spPr>
          <a:xfrm>
            <a:off x="1828800" y="3581400"/>
            <a:ext cx="64008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511175" indent="-279400"/>
            <a:r>
              <a:rPr lang="en-US" dirty="0">
                <a:solidFill>
                  <a:schemeClr val="tx1"/>
                </a:solidFill>
              </a:rPr>
              <a:t>Lecture 2</a:t>
            </a:r>
          </a:p>
          <a:p>
            <a:endParaRPr lang="en-GB" dirty="0">
              <a:solidFill>
                <a:schemeClr val="accent6">
                  <a:lumMod val="50000"/>
                </a:schemeClr>
              </a:solidFill>
            </a:endParaRPr>
          </a:p>
        </p:txBody>
      </p:sp>
    </p:spTree>
    <p:extLst>
      <p:ext uri="{BB962C8B-B14F-4D97-AF65-F5344CB8AC3E}">
        <p14:creationId xmlns:p14="http://schemas.microsoft.com/office/powerpoint/2010/main" val="1696953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219199"/>
          </a:xfrm>
        </p:spPr>
        <p:txBody>
          <a:bodyPr>
            <a:normAutofit fontScale="90000"/>
          </a:bodyPr>
          <a:lstStyle/>
          <a:p>
            <a:r>
              <a:rPr lang="en-US" dirty="0"/>
              <a:t>Software Production has a Poor Track Record </a:t>
            </a:r>
            <a:br>
              <a:rPr lang="en-US" dirty="0"/>
            </a:br>
            <a:r>
              <a:rPr lang="en-US" dirty="0"/>
              <a:t>Example: Space Shuttle Software </a:t>
            </a:r>
          </a:p>
        </p:txBody>
      </p:sp>
      <p:sp>
        <p:nvSpPr>
          <p:cNvPr id="3" name="Content Placeholder 2"/>
          <p:cNvSpPr>
            <a:spLocks noGrp="1"/>
          </p:cNvSpPr>
          <p:nvPr>
            <p:ph idx="1"/>
          </p:nvPr>
        </p:nvSpPr>
        <p:spPr/>
        <p:txBody>
          <a:bodyPr>
            <a:normAutofit fontScale="92500" lnSpcReduction="20000"/>
          </a:bodyPr>
          <a:lstStyle/>
          <a:p>
            <a:pPr algn="just"/>
            <a:r>
              <a:rPr lang="en-US" dirty="0"/>
              <a:t>Cost: $10 Billion, millions of dollars more than planned</a:t>
            </a:r>
          </a:p>
          <a:p>
            <a:pPr algn="just"/>
            <a:r>
              <a:rPr lang="en-US" dirty="0"/>
              <a:t>Time:  3 years late</a:t>
            </a:r>
          </a:p>
          <a:p>
            <a:pPr algn="just"/>
            <a:r>
              <a:rPr lang="en-US" dirty="0"/>
              <a:t>Quality:  First launch of Columbia was cancelled because of a synchronization problem with the Shuttle's 5 onboard computers.  </a:t>
            </a:r>
          </a:p>
          <a:p>
            <a:pPr lvl="1" algn="just"/>
            <a:r>
              <a:rPr lang="en-US" dirty="0"/>
              <a:t>Error was traced back to a change made 2 years earlier when a  programmer changed a delay factor in an interrupt handler from 50 to 80 milliseconds. </a:t>
            </a:r>
          </a:p>
          <a:p>
            <a:pPr lvl="1" algn="just"/>
            <a:r>
              <a:rPr lang="en-US" dirty="0"/>
              <a:t>The  likelihood of the error was small enough, that the error caused no harm  during thousands of hours of testing. </a:t>
            </a:r>
          </a:p>
        </p:txBody>
      </p:sp>
      <p:sp>
        <p:nvSpPr>
          <p:cNvPr id="4" name="Date Placeholder 3"/>
          <p:cNvSpPr>
            <a:spLocks noGrp="1"/>
          </p:cNvSpPr>
          <p:nvPr>
            <p:ph type="dt" sz="half" idx="10"/>
          </p:nvPr>
        </p:nvSpPr>
        <p:spPr/>
        <p:txBody>
          <a:bodyPr/>
          <a:lstStyle/>
          <a:p>
            <a:fld id="{E3D707F0-ABE4-42CF-AEFB-19EFC7F3F91E}" type="datetime1">
              <a:rPr lang="en-US" smtClean="0"/>
              <a:t>9/20/2023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915356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066800" y="304800"/>
            <a:ext cx="4394152" cy="1015663"/>
          </a:xfrm>
          <a:prstGeom prst="rect">
            <a:avLst/>
          </a:prstGeom>
          <a:noFill/>
        </p:spPr>
        <p:txBody>
          <a:bodyPr wrap="none" rtlCol="0">
            <a:spAutoFit/>
          </a:bodyPr>
          <a:lstStyle/>
          <a:p>
            <a:r>
              <a:rPr lang="es-ES_tradnl" sz="6000" dirty="0" smtClean="0"/>
              <a:t>Chaos </a:t>
            </a:r>
            <a:r>
              <a:rPr lang="es-ES_tradnl" sz="6000" dirty="0" err="1" smtClean="0"/>
              <a:t>Report</a:t>
            </a:r>
            <a:endParaRPr lang="es-ES" sz="6000" dirty="0"/>
          </a:p>
        </p:txBody>
      </p:sp>
      <p:pic>
        <p:nvPicPr>
          <p:cNvPr id="1026" name="Picture 2"/>
          <p:cNvPicPr>
            <a:picLocks noChangeAspect="1" noChangeArrowheads="1"/>
          </p:cNvPicPr>
          <p:nvPr/>
        </p:nvPicPr>
        <p:blipFill>
          <a:blip r:embed="rId3"/>
          <a:srcRect/>
          <a:stretch>
            <a:fillRect/>
          </a:stretch>
        </p:blipFill>
        <p:spPr bwMode="auto">
          <a:xfrm>
            <a:off x="1219200" y="1785926"/>
            <a:ext cx="7224686" cy="4105275"/>
          </a:xfrm>
          <a:prstGeom prst="rect">
            <a:avLst/>
          </a:prstGeom>
          <a:noFill/>
          <a:ln w="9525">
            <a:noFill/>
            <a:miter lim="800000"/>
            <a:headEnd/>
            <a:tailEnd/>
          </a:ln>
          <a:effectLst/>
        </p:spPr>
      </p:pic>
    </p:spTree>
    <p:extLst>
      <p:ext uri="{BB962C8B-B14F-4D97-AF65-F5344CB8AC3E}">
        <p14:creationId xmlns:p14="http://schemas.microsoft.com/office/powerpoint/2010/main" val="2622598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470536" y="3439729"/>
            <a:ext cx="7244868" cy="1846659"/>
          </a:xfrm>
          <a:prstGeom prst="rect">
            <a:avLst/>
          </a:prstGeom>
          <a:noFill/>
        </p:spPr>
        <p:txBody>
          <a:bodyPr wrap="none" rtlCol="0">
            <a:spAutoFit/>
          </a:bodyPr>
          <a:lstStyle/>
          <a:p>
            <a:r>
              <a:rPr lang="en-US" sz="3200" dirty="0"/>
              <a:t>It is not enough to do your best: you must </a:t>
            </a:r>
            <a:endParaRPr lang="en-US" sz="3200" dirty="0" smtClean="0"/>
          </a:p>
          <a:p>
            <a:r>
              <a:rPr lang="en-US" sz="3200" dirty="0" smtClean="0"/>
              <a:t>Know what </a:t>
            </a:r>
            <a:r>
              <a:rPr lang="en-US" sz="3200" dirty="0"/>
              <a:t>to do, and THEN do your best.</a:t>
            </a:r>
          </a:p>
          <a:p>
            <a:r>
              <a:rPr lang="en-US" sz="3200" i="1" dirty="0"/>
              <a:t>-- W. Edwards Deming</a:t>
            </a:r>
            <a:endParaRPr lang="en-US" sz="3200" dirty="0"/>
          </a:p>
          <a:p>
            <a:endParaRPr lang="es-ES" dirty="0"/>
          </a:p>
        </p:txBody>
      </p:sp>
      <p:sp>
        <p:nvSpPr>
          <p:cNvPr id="5" name="2 Marcador de contenido"/>
          <p:cNvSpPr txBox="1">
            <a:spLocks/>
          </p:cNvSpPr>
          <p:nvPr/>
        </p:nvSpPr>
        <p:spPr>
          <a:xfrm>
            <a:off x="978170" y="456277"/>
            <a:ext cx="8229600" cy="2143140"/>
          </a:xfrm>
          <a:prstGeom prst="rect">
            <a:avLst/>
          </a:prstGeom>
        </p:spPr>
        <p:txBody>
          <a:bodyPr vert="horz" anchor="t">
            <a:normAutofit/>
          </a:bodyPr>
          <a:lstStyle/>
          <a:p>
            <a:pPr marL="448056" marR="0" lvl="0" indent="-384048" algn="l"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es-ES_tradnl" sz="6600" b="0" i="0" u="none" strike="noStrike" kern="1200" cap="none" spc="0" normalizeH="0" baseline="0" noProof="0" dirty="0" err="1" smtClean="0">
                <a:ln>
                  <a:noFill/>
                </a:ln>
                <a:solidFill>
                  <a:schemeClr val="tx1"/>
                </a:solidFill>
                <a:effectLst/>
                <a:uLnTx/>
                <a:uFillTx/>
                <a:latin typeface="+mn-lt"/>
                <a:ea typeface="+mn-ea"/>
                <a:cs typeface="+mn-cs"/>
              </a:rPr>
              <a:t>Conclusion</a:t>
            </a:r>
            <a:endParaRPr kumimoji="0" lang="es-ES" sz="66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5 CuadroTexto"/>
          <p:cNvSpPr txBox="1"/>
          <p:nvPr/>
        </p:nvSpPr>
        <p:spPr>
          <a:xfrm>
            <a:off x="838201" y="1857364"/>
            <a:ext cx="7877204" cy="830997"/>
          </a:xfrm>
          <a:prstGeom prst="rect">
            <a:avLst/>
          </a:prstGeom>
          <a:noFill/>
        </p:spPr>
        <p:txBody>
          <a:bodyPr wrap="square" rtlCol="0">
            <a:spAutoFit/>
          </a:bodyPr>
          <a:lstStyle/>
          <a:p>
            <a:r>
              <a:rPr lang="es-ES_tradnl" sz="4800" dirty="0" err="1" smtClean="0"/>
              <a:t>Programming</a:t>
            </a:r>
            <a:r>
              <a:rPr lang="es-ES_tradnl" sz="4800" dirty="0" smtClean="0"/>
              <a:t> </a:t>
            </a:r>
            <a:r>
              <a:rPr lang="es-ES_tradnl" sz="4800" dirty="0" err="1" smtClean="0"/>
              <a:t>is</a:t>
            </a:r>
            <a:r>
              <a:rPr lang="es-ES_tradnl" sz="4800" dirty="0" smtClean="0"/>
              <a:t> NOT </a:t>
            </a:r>
            <a:r>
              <a:rPr lang="es-ES_tradnl" sz="4800" dirty="0" err="1" smtClean="0"/>
              <a:t>enough</a:t>
            </a:r>
            <a:r>
              <a:rPr lang="es-ES_tradnl" sz="4800" dirty="0" smtClean="0"/>
              <a:t>!</a:t>
            </a:r>
            <a:endParaRPr lang="es-ES" sz="4800" dirty="0"/>
          </a:p>
        </p:txBody>
      </p:sp>
    </p:spTree>
    <p:extLst>
      <p:ext uri="{BB962C8B-B14F-4D97-AF65-F5344CB8AC3E}">
        <p14:creationId xmlns:p14="http://schemas.microsoft.com/office/powerpoint/2010/main" val="7425511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txBox="1">
            <a:spLocks/>
          </p:cNvSpPr>
          <p:nvPr/>
        </p:nvSpPr>
        <p:spPr>
          <a:xfrm>
            <a:off x="1752600" y="474309"/>
            <a:ext cx="8229600" cy="2143140"/>
          </a:xfrm>
          <a:prstGeom prst="rect">
            <a:avLst/>
          </a:prstGeom>
        </p:spPr>
        <p:txBody>
          <a:bodyPr vert="horz" anchor="t">
            <a:normAutofit/>
          </a:bodyPr>
          <a:lstStyle/>
          <a:p>
            <a:pPr marL="448056" marR="0" lvl="0" indent="-384048" algn="l"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lang="es-ES_tradnl" sz="6600" dirty="0" smtClean="0"/>
              <a:t>And S</a:t>
            </a:r>
            <a:r>
              <a:rPr kumimoji="0" lang="es-ES_tradnl" sz="6600" b="0" i="0" u="none" strike="noStrike" kern="1200" cap="none" spc="0" normalizeH="0" baseline="0" noProof="0" dirty="0" err="1" smtClean="0">
                <a:ln>
                  <a:noFill/>
                </a:ln>
                <a:solidFill>
                  <a:schemeClr val="tx1"/>
                </a:solidFill>
                <a:effectLst/>
                <a:uLnTx/>
                <a:uFillTx/>
                <a:latin typeface="+mn-lt"/>
                <a:ea typeface="+mn-ea"/>
                <a:cs typeface="+mn-cs"/>
              </a:rPr>
              <a:t>ince</a:t>
            </a:r>
            <a:r>
              <a:rPr kumimoji="0" lang="es-ES_tradnl" sz="6600" b="0" i="0" u="none" strike="noStrike" kern="1200" cap="none" spc="0" normalizeH="0" baseline="0" noProof="0" dirty="0" smtClean="0">
                <a:ln>
                  <a:noFill/>
                </a:ln>
                <a:solidFill>
                  <a:schemeClr val="tx1"/>
                </a:solidFill>
                <a:effectLst/>
                <a:uLnTx/>
                <a:uFillTx/>
                <a:latin typeface="+mn-lt"/>
                <a:ea typeface="+mn-ea"/>
                <a:cs typeface="+mn-cs"/>
              </a:rPr>
              <a:t>…</a:t>
            </a:r>
            <a:endParaRPr kumimoji="0" lang="es-ES" sz="66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4 Rectángulo"/>
          <p:cNvSpPr/>
          <p:nvPr/>
        </p:nvSpPr>
        <p:spPr>
          <a:xfrm>
            <a:off x="2000232" y="2645158"/>
            <a:ext cx="6215106" cy="1569660"/>
          </a:xfrm>
          <a:prstGeom prst="rect">
            <a:avLst/>
          </a:prstGeom>
        </p:spPr>
        <p:txBody>
          <a:bodyPr wrap="square">
            <a:spAutoFit/>
          </a:bodyPr>
          <a:lstStyle/>
          <a:p>
            <a:r>
              <a:rPr lang="en-US" sz="3200" dirty="0"/>
              <a:t>A clever person solves </a:t>
            </a:r>
            <a:r>
              <a:rPr lang="en-US" sz="3200" dirty="0" smtClean="0"/>
              <a:t>a problem</a:t>
            </a:r>
            <a:r>
              <a:rPr lang="en-US" sz="3200" dirty="0"/>
              <a:t>.</a:t>
            </a:r>
            <a:br>
              <a:rPr lang="en-US" sz="3200" dirty="0"/>
            </a:br>
            <a:r>
              <a:rPr lang="en-US" sz="3200" dirty="0"/>
              <a:t>A wise person avoids it.</a:t>
            </a:r>
          </a:p>
          <a:p>
            <a:r>
              <a:rPr lang="en-US" sz="3200" i="1" dirty="0" smtClean="0"/>
              <a:t>- Albert </a:t>
            </a:r>
            <a:r>
              <a:rPr lang="en-US" sz="3200" i="1" dirty="0"/>
              <a:t>Einstein</a:t>
            </a:r>
            <a:endParaRPr lang="en-US" sz="3200" dirty="0"/>
          </a:p>
        </p:txBody>
      </p:sp>
    </p:spTree>
    <p:extLst>
      <p:ext uri="{BB962C8B-B14F-4D97-AF65-F5344CB8AC3E}">
        <p14:creationId xmlns:p14="http://schemas.microsoft.com/office/powerpoint/2010/main" val="13853217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contenido"/>
          <p:cNvSpPr>
            <a:spLocks noGrp="1"/>
          </p:cNvSpPr>
          <p:nvPr>
            <p:ph idx="1"/>
          </p:nvPr>
        </p:nvSpPr>
        <p:spPr>
          <a:xfrm>
            <a:off x="2714612" y="2500306"/>
            <a:ext cx="5000660" cy="2143140"/>
          </a:xfrm>
        </p:spPr>
        <p:txBody>
          <a:bodyPr>
            <a:normAutofit/>
          </a:bodyPr>
          <a:lstStyle/>
          <a:p>
            <a:pPr>
              <a:buNone/>
            </a:pPr>
            <a:r>
              <a:rPr lang="es-ES_tradnl" sz="7200" dirty="0" err="1" smtClean="0"/>
              <a:t>Solution</a:t>
            </a:r>
            <a:endParaRPr lang="es-ES" sz="7200" dirty="0"/>
          </a:p>
        </p:txBody>
      </p:sp>
    </p:spTree>
    <p:extLst>
      <p:ext uri="{BB962C8B-B14F-4D97-AF65-F5344CB8AC3E}">
        <p14:creationId xmlns:p14="http://schemas.microsoft.com/office/powerpoint/2010/main" val="26210298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contenido"/>
          <p:cNvSpPr txBox="1">
            <a:spLocks/>
          </p:cNvSpPr>
          <p:nvPr/>
        </p:nvSpPr>
        <p:spPr>
          <a:xfrm>
            <a:off x="1219200" y="2514600"/>
            <a:ext cx="8229600" cy="2143140"/>
          </a:xfrm>
          <a:prstGeom prst="rect">
            <a:avLst/>
          </a:prstGeom>
        </p:spPr>
        <p:txBody>
          <a:bodyPr vert="horz" anchor="t">
            <a:normAutofit/>
          </a:bodyPr>
          <a:lstStyle/>
          <a:p>
            <a:pPr marL="448056" marR="0" lvl="0" indent="-384048" algn="l"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es-ES_tradnl" sz="6600" b="0" i="0" u="none" strike="noStrike" kern="1200" cap="none" spc="0" normalizeH="0" baseline="0" noProof="0" dirty="0" smtClean="0">
                <a:ln>
                  <a:noFill/>
                </a:ln>
                <a:solidFill>
                  <a:schemeClr val="tx1"/>
                </a:solidFill>
                <a:effectLst/>
                <a:uLnTx/>
                <a:uFillTx/>
                <a:latin typeface="+mn-lt"/>
                <a:ea typeface="+mn-ea"/>
                <a:cs typeface="+mn-cs"/>
              </a:rPr>
              <a:t>Software Engineering</a:t>
            </a:r>
            <a:endParaRPr kumimoji="0" lang="es-ES" sz="66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0394771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EDCA3-F41B-5882-161B-FBD9BAF94425}"/>
              </a:ext>
            </a:extLst>
          </p:cNvPr>
          <p:cNvSpPr>
            <a:spLocks noGrp="1"/>
          </p:cNvSpPr>
          <p:nvPr>
            <p:ph type="title"/>
          </p:nvPr>
        </p:nvSpPr>
        <p:spPr/>
        <p:txBody>
          <a:bodyPr/>
          <a:lstStyle/>
          <a:p>
            <a:r>
              <a:rPr lang="en-US" sz="3600" dirty="0"/>
              <a:t>Engineering</a:t>
            </a:r>
          </a:p>
        </p:txBody>
      </p:sp>
      <p:sp>
        <p:nvSpPr>
          <p:cNvPr id="3" name="Content Placeholder 2">
            <a:extLst>
              <a:ext uri="{FF2B5EF4-FFF2-40B4-BE49-F238E27FC236}">
                <a16:creationId xmlns:a16="http://schemas.microsoft.com/office/drawing/2014/main" id="{E75A73B2-8789-7C49-485E-E7A5DF3136B4}"/>
              </a:ext>
            </a:extLst>
          </p:cNvPr>
          <p:cNvSpPr>
            <a:spLocks noGrp="1"/>
          </p:cNvSpPr>
          <p:nvPr>
            <p:ph idx="1"/>
          </p:nvPr>
        </p:nvSpPr>
        <p:spPr>
          <a:xfrm>
            <a:off x="1385366" y="2209800"/>
            <a:ext cx="6996634" cy="1828800"/>
          </a:xfrm>
        </p:spPr>
        <p:txBody>
          <a:bodyPr>
            <a:normAutofit/>
          </a:bodyPr>
          <a:lstStyle/>
          <a:p>
            <a:pPr marL="0" indent="0" algn="just">
              <a:buNone/>
            </a:pPr>
            <a:r>
              <a:rPr lang="en-US" dirty="0"/>
              <a:t>Engineering is a </a:t>
            </a:r>
            <a:r>
              <a:rPr lang="en-US" b="1" dirty="0">
                <a:effectLst>
                  <a:outerShdw blurRad="38100" dist="38100" dir="2700000" algn="tl">
                    <a:srgbClr val="000000">
                      <a:alpha val="43137"/>
                    </a:srgbClr>
                  </a:outerShdw>
                </a:effectLst>
              </a:rPr>
              <a:t>scientific field </a:t>
            </a:r>
            <a:r>
              <a:rPr lang="en-US" dirty="0"/>
              <a:t>that involves taking </a:t>
            </a:r>
            <a:r>
              <a:rPr lang="en-US" dirty="0">
                <a:solidFill>
                  <a:srgbClr val="7030A0"/>
                </a:solidFill>
              </a:rPr>
              <a:t>our</a:t>
            </a:r>
            <a:r>
              <a:rPr lang="en-US" dirty="0"/>
              <a:t> </a:t>
            </a:r>
            <a:r>
              <a:rPr lang="en-US" u="sng" dirty="0"/>
              <a:t>scientific understanding </a:t>
            </a:r>
            <a:r>
              <a:rPr lang="en-US" dirty="0"/>
              <a:t>of the </a:t>
            </a:r>
            <a:r>
              <a:rPr lang="en-US" dirty="0">
                <a:solidFill>
                  <a:srgbClr val="0070C0"/>
                </a:solidFill>
              </a:rPr>
              <a:t>natural world </a:t>
            </a:r>
            <a:r>
              <a:rPr lang="en-US" dirty="0"/>
              <a:t>and using it to </a:t>
            </a:r>
            <a:r>
              <a:rPr lang="en-US" dirty="0">
                <a:solidFill>
                  <a:srgbClr val="00B050"/>
                </a:solidFill>
                <a:effectLst>
                  <a:outerShdw blurRad="38100" dist="38100" dir="2700000" algn="tl">
                    <a:srgbClr val="000000">
                      <a:alpha val="43137"/>
                    </a:srgbClr>
                  </a:outerShdw>
                </a:effectLst>
              </a:rPr>
              <a:t>invent</a:t>
            </a:r>
            <a:r>
              <a:rPr lang="en-US" dirty="0"/>
              <a:t>, </a:t>
            </a:r>
            <a:r>
              <a:rPr lang="en-US" dirty="0">
                <a:solidFill>
                  <a:srgbClr val="002060"/>
                </a:solidFill>
              </a:rPr>
              <a:t>Design</a:t>
            </a:r>
            <a:r>
              <a:rPr lang="en-US" dirty="0"/>
              <a:t>, and </a:t>
            </a:r>
            <a:r>
              <a:rPr lang="en-US" b="1" dirty="0">
                <a:solidFill>
                  <a:srgbClr val="92D050"/>
                </a:solidFill>
                <a:effectLst>
                  <a:outerShdw blurRad="38100" dist="38100" dir="2700000" algn="tl">
                    <a:srgbClr val="000000">
                      <a:alpha val="43137"/>
                    </a:srgbClr>
                  </a:outerShdw>
                </a:effectLst>
              </a:rPr>
              <a:t>Build</a:t>
            </a:r>
            <a:r>
              <a:rPr lang="en-US" dirty="0"/>
              <a:t> things to solve </a:t>
            </a:r>
            <a:r>
              <a:rPr lang="en-US" dirty="0">
                <a:solidFill>
                  <a:srgbClr val="C00000"/>
                </a:solidFill>
              </a:rPr>
              <a:t>problems</a:t>
            </a:r>
            <a:r>
              <a:rPr lang="en-US" dirty="0"/>
              <a:t> and achieve </a:t>
            </a:r>
            <a:r>
              <a:rPr lang="en-US" u="sng" dirty="0">
                <a:solidFill>
                  <a:schemeClr val="accent2">
                    <a:lumMod val="50000"/>
                  </a:schemeClr>
                </a:solidFill>
                <a:effectLst>
                  <a:outerShdw blurRad="38100" dist="38100" dir="2700000" algn="tl">
                    <a:srgbClr val="000000">
                      <a:alpha val="43137"/>
                    </a:srgbClr>
                  </a:outerShdw>
                </a:effectLst>
              </a:rPr>
              <a:t>practical solutions</a:t>
            </a:r>
            <a:r>
              <a:rPr lang="en-US" dirty="0"/>
              <a:t>.</a:t>
            </a:r>
          </a:p>
        </p:txBody>
      </p:sp>
      <p:sp>
        <p:nvSpPr>
          <p:cNvPr id="4" name="Date Placeholder 3">
            <a:extLst>
              <a:ext uri="{FF2B5EF4-FFF2-40B4-BE49-F238E27FC236}">
                <a16:creationId xmlns:a16="http://schemas.microsoft.com/office/drawing/2014/main" id="{F233C199-A15F-5F63-8382-2ED32278FF37}"/>
              </a:ext>
            </a:extLst>
          </p:cNvPr>
          <p:cNvSpPr>
            <a:spLocks noGrp="1"/>
          </p:cNvSpPr>
          <p:nvPr>
            <p:ph type="dt" sz="half" idx="10"/>
          </p:nvPr>
        </p:nvSpPr>
        <p:spPr/>
        <p:txBody>
          <a:bodyPr/>
          <a:lstStyle/>
          <a:p>
            <a:fld id="{BD87A64B-74EC-4995-A1E1-36DF60B9FA3E}" type="datetime1">
              <a:rPr lang="en-US" smtClean="0"/>
              <a:t>9/20/2023</a:t>
            </a:fld>
            <a:endParaRPr lang="en-US"/>
          </a:p>
        </p:txBody>
      </p:sp>
      <p:sp>
        <p:nvSpPr>
          <p:cNvPr id="6" name="Slide Number Placeholder 5">
            <a:extLst>
              <a:ext uri="{FF2B5EF4-FFF2-40B4-BE49-F238E27FC236}">
                <a16:creationId xmlns:a16="http://schemas.microsoft.com/office/drawing/2014/main" id="{13A6E26B-5048-56B9-000E-7B372AD52978}"/>
              </a:ext>
            </a:extLst>
          </p:cNvPr>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602546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contenido"/>
          <p:cNvSpPr txBox="1">
            <a:spLocks/>
          </p:cNvSpPr>
          <p:nvPr/>
        </p:nvSpPr>
        <p:spPr>
          <a:xfrm>
            <a:off x="1447800" y="214290"/>
            <a:ext cx="6996082" cy="1357322"/>
          </a:xfrm>
          <a:prstGeom prst="rect">
            <a:avLst/>
          </a:prstGeom>
        </p:spPr>
        <p:txBody>
          <a:bodyPr vert="horz" anchor="t">
            <a:normAutofit fontScale="85000" lnSpcReduction="10000"/>
          </a:bodyPr>
          <a:lstStyle/>
          <a:p>
            <a:pPr marL="448056" marR="0" lvl="0" indent="-384048" algn="l"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es-ES_tradnl" sz="6600" b="0" i="0" u="none" strike="noStrike" kern="1200" cap="none" spc="0" normalizeH="0" baseline="0" noProof="0" dirty="0" smtClean="0">
                <a:ln>
                  <a:noFill/>
                </a:ln>
                <a:solidFill>
                  <a:schemeClr val="tx1"/>
                </a:solidFill>
                <a:effectLst/>
                <a:uLnTx/>
                <a:uFillTx/>
                <a:latin typeface="+mn-lt"/>
                <a:ea typeface="+mn-ea"/>
                <a:cs typeface="+mn-cs"/>
              </a:rPr>
              <a:t>Software Engineering</a:t>
            </a:r>
            <a:endParaRPr kumimoji="0" lang="es-ES" sz="66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5 Rectángulo"/>
          <p:cNvSpPr/>
          <p:nvPr/>
        </p:nvSpPr>
        <p:spPr>
          <a:xfrm>
            <a:off x="928662" y="2571744"/>
            <a:ext cx="7786742" cy="3539430"/>
          </a:xfrm>
          <a:prstGeom prst="rect">
            <a:avLst/>
          </a:prstGeom>
        </p:spPr>
        <p:txBody>
          <a:bodyPr wrap="square">
            <a:spAutoFit/>
          </a:bodyPr>
          <a:lstStyle/>
          <a:p>
            <a:r>
              <a:rPr lang="en-US" sz="3200" dirty="0"/>
              <a:t>T</a:t>
            </a:r>
            <a:r>
              <a:rPr lang="en-US" sz="3200" dirty="0" smtClean="0"/>
              <a:t>he application of a systematic, disciplined, quantifiable approach to the development, operation, and maintenance of software, and the study of these approaches; that is, the application of engineering to software.</a:t>
            </a:r>
          </a:p>
          <a:p>
            <a:r>
              <a:rPr lang="en-US" sz="3200" dirty="0" smtClean="0"/>
              <a:t>                                                       </a:t>
            </a:r>
          </a:p>
          <a:p>
            <a:r>
              <a:rPr lang="en-US" sz="3200" dirty="0"/>
              <a:t> </a:t>
            </a:r>
            <a:r>
              <a:rPr lang="en-US" sz="3200" dirty="0" smtClean="0"/>
              <a:t>                                                       </a:t>
            </a:r>
            <a:r>
              <a:rPr lang="en-US" sz="3200" dirty="0" smtClean="0"/>
              <a:t>-IEEE</a:t>
            </a:r>
            <a:endParaRPr lang="es-ES" sz="3200" dirty="0"/>
          </a:p>
        </p:txBody>
      </p:sp>
      <p:sp>
        <p:nvSpPr>
          <p:cNvPr id="7" name="6 Rectángulo"/>
          <p:cNvSpPr/>
          <p:nvPr/>
        </p:nvSpPr>
        <p:spPr>
          <a:xfrm>
            <a:off x="1427018" y="1447800"/>
            <a:ext cx="4572000" cy="707886"/>
          </a:xfrm>
          <a:prstGeom prst="rect">
            <a:avLst/>
          </a:prstGeom>
        </p:spPr>
        <p:txBody>
          <a:bodyPr>
            <a:spAutoFit/>
          </a:bodyPr>
          <a:lstStyle/>
          <a:p>
            <a:r>
              <a:rPr lang="en-US" sz="4000" dirty="0" smtClean="0"/>
              <a:t>What is it?</a:t>
            </a:r>
            <a:endParaRPr lang="es-ES" sz="4000" dirty="0"/>
          </a:p>
        </p:txBody>
      </p:sp>
    </p:spTree>
    <p:extLst>
      <p:ext uri="{BB962C8B-B14F-4D97-AF65-F5344CB8AC3E}">
        <p14:creationId xmlns:p14="http://schemas.microsoft.com/office/powerpoint/2010/main" val="29562127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
          <p:cNvSpPr>
            <a:spLocks noGrp="1" noChangeArrowheads="1"/>
          </p:cNvSpPr>
          <p:nvPr>
            <p:ph type="title"/>
          </p:nvPr>
        </p:nvSpPr>
        <p:spPr/>
        <p:txBody>
          <a:bodyPr/>
          <a:lstStyle/>
          <a:p>
            <a:r>
              <a:rPr lang="en-US"/>
              <a:t>Software Engineering</a:t>
            </a:r>
          </a:p>
        </p:txBody>
      </p:sp>
      <p:sp>
        <p:nvSpPr>
          <p:cNvPr id="11267" name="Rectangle 3"/>
          <p:cNvSpPr>
            <a:spLocks noGrp="1" noChangeArrowheads="1"/>
          </p:cNvSpPr>
          <p:nvPr>
            <p:ph type="body" idx="1"/>
          </p:nvPr>
        </p:nvSpPr>
        <p:spPr>
          <a:xfrm>
            <a:off x="982132" y="1981200"/>
            <a:ext cx="7704667" cy="3332816"/>
          </a:xfrm>
        </p:spPr>
        <p:txBody>
          <a:bodyPr>
            <a:normAutofit fontScale="92500" lnSpcReduction="20000"/>
          </a:bodyPr>
          <a:lstStyle/>
          <a:p>
            <a:r>
              <a:rPr lang="en-US" dirty="0"/>
              <a:t>“</a:t>
            </a:r>
            <a:r>
              <a:rPr lang="en-US" sz="2000" dirty="0">
                <a:latin typeface="Times New Roman" pitchFamily="18" charset="0"/>
              </a:rPr>
              <a:t>A systematic approach to the analysis, design, implementation and maintenance of software.”</a:t>
            </a:r>
          </a:p>
          <a:p>
            <a:pPr>
              <a:buFont typeface="Wingdings" pitchFamily="2" charset="2"/>
              <a:buNone/>
            </a:pPr>
            <a:r>
              <a:rPr lang="en-US" sz="2000" dirty="0">
                <a:latin typeface="Times New Roman" pitchFamily="18" charset="0"/>
              </a:rPr>
              <a:t>        (</a:t>
            </a:r>
            <a:r>
              <a:rPr lang="en-US" sz="2000" i="1" dirty="0">
                <a:latin typeface="Times New Roman" pitchFamily="18" charset="0"/>
              </a:rPr>
              <a:t>The Free On-Line Dictionary of Computing)</a:t>
            </a:r>
            <a:endParaRPr lang="en-US" sz="2000" dirty="0">
              <a:latin typeface="Times New Roman" pitchFamily="18" charset="0"/>
            </a:endParaRPr>
          </a:p>
          <a:p>
            <a:r>
              <a:rPr lang="en-US" sz="2000" dirty="0">
                <a:latin typeface="Times New Roman" pitchFamily="18" charset="0"/>
              </a:rPr>
              <a:t>“ The systematic application of tools and techniques in the development of computer-based applications.”</a:t>
            </a:r>
          </a:p>
          <a:p>
            <a:pPr>
              <a:buFont typeface="Wingdings" pitchFamily="2" charset="2"/>
              <a:buNone/>
            </a:pPr>
            <a:r>
              <a:rPr lang="en-US" sz="2000" dirty="0">
                <a:latin typeface="Times New Roman" pitchFamily="18" charset="0"/>
              </a:rPr>
              <a:t>       (Sue Conger in </a:t>
            </a:r>
            <a:r>
              <a:rPr lang="en-US" sz="2000" i="1" dirty="0">
                <a:latin typeface="Times New Roman" pitchFamily="18" charset="0"/>
              </a:rPr>
              <a:t>The New Software Engineering)</a:t>
            </a:r>
            <a:endParaRPr lang="en-US" sz="2000" dirty="0">
              <a:latin typeface="Times New Roman" pitchFamily="18" charset="0"/>
            </a:endParaRPr>
          </a:p>
          <a:p>
            <a:r>
              <a:rPr lang="en-US" sz="2000" dirty="0">
                <a:latin typeface="Times New Roman" pitchFamily="18" charset="0"/>
              </a:rPr>
              <a:t>“ Software Engineering is about designing and developing high-quality software.” </a:t>
            </a:r>
          </a:p>
          <a:p>
            <a:pPr>
              <a:buFont typeface="Wingdings" pitchFamily="2" charset="2"/>
              <a:buNone/>
            </a:pPr>
            <a:r>
              <a:rPr lang="en-US" sz="2000" dirty="0">
                <a:latin typeface="Times New Roman" pitchFamily="18" charset="0"/>
              </a:rPr>
              <a:t>     (Shari Lawrence </a:t>
            </a:r>
            <a:r>
              <a:rPr lang="en-US" sz="2000" dirty="0" err="1">
                <a:latin typeface="Times New Roman" pitchFamily="18" charset="0"/>
              </a:rPr>
              <a:t>Pfleeger</a:t>
            </a:r>
            <a:r>
              <a:rPr lang="en-US" sz="2000" dirty="0">
                <a:latin typeface="Times New Roman" pitchFamily="18" charset="0"/>
              </a:rPr>
              <a:t> in </a:t>
            </a:r>
            <a:r>
              <a:rPr lang="en-US" sz="2000" i="1" dirty="0">
                <a:latin typeface="Times New Roman" pitchFamily="18" charset="0"/>
              </a:rPr>
              <a:t>Software Engineering -- The Production of Quality Software)</a:t>
            </a:r>
          </a:p>
          <a:p>
            <a:endParaRPr lang="en-US" sz="2000" dirty="0">
              <a:latin typeface="Times New Roman" pitchFamily="18" charset="0"/>
            </a:endParaRPr>
          </a:p>
        </p:txBody>
      </p:sp>
    </p:spTree>
    <p:extLst>
      <p:ext uri="{BB962C8B-B14F-4D97-AF65-F5344CB8AC3E}">
        <p14:creationId xmlns:p14="http://schemas.microsoft.com/office/powerpoint/2010/main" val="14114180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0FE8073-5263-3750-7BFB-3ED59F2FBF06}"/>
              </a:ext>
            </a:extLst>
          </p:cNvPr>
          <p:cNvPicPr>
            <a:picLocks noChangeAspect="1"/>
          </p:cNvPicPr>
          <p:nvPr/>
        </p:nvPicPr>
        <p:blipFill>
          <a:blip r:embed="rId2"/>
          <a:stretch>
            <a:fillRect/>
          </a:stretch>
        </p:blipFill>
        <p:spPr>
          <a:xfrm>
            <a:off x="198004" y="152400"/>
            <a:ext cx="4631690" cy="3200400"/>
          </a:xfrm>
          <a:prstGeom prst="rect">
            <a:avLst/>
          </a:prstGeom>
        </p:spPr>
      </p:pic>
      <p:pic>
        <p:nvPicPr>
          <p:cNvPr id="10" name="Picture 9">
            <a:extLst>
              <a:ext uri="{FF2B5EF4-FFF2-40B4-BE49-F238E27FC236}">
                <a16:creationId xmlns:a16="http://schemas.microsoft.com/office/drawing/2014/main" id="{92D7CC7B-8F93-D5E7-C84F-DAE32EF4B9E2}"/>
              </a:ext>
            </a:extLst>
          </p:cNvPr>
          <p:cNvPicPr>
            <a:picLocks noChangeAspect="1"/>
          </p:cNvPicPr>
          <p:nvPr/>
        </p:nvPicPr>
        <p:blipFill>
          <a:blip r:embed="rId3"/>
          <a:stretch>
            <a:fillRect/>
          </a:stretch>
        </p:blipFill>
        <p:spPr>
          <a:xfrm>
            <a:off x="3958289" y="3663943"/>
            <a:ext cx="4118911" cy="2889257"/>
          </a:xfrm>
          <a:prstGeom prst="rect">
            <a:avLst/>
          </a:prstGeom>
        </p:spPr>
      </p:pic>
      <p:sp>
        <p:nvSpPr>
          <p:cNvPr id="12" name="TextBox 11">
            <a:extLst>
              <a:ext uri="{FF2B5EF4-FFF2-40B4-BE49-F238E27FC236}">
                <a16:creationId xmlns:a16="http://schemas.microsoft.com/office/drawing/2014/main" id="{5B13E612-E1C6-D006-8682-2DCE18481668}"/>
              </a:ext>
            </a:extLst>
          </p:cNvPr>
          <p:cNvSpPr txBox="1"/>
          <p:nvPr/>
        </p:nvSpPr>
        <p:spPr>
          <a:xfrm>
            <a:off x="4373286" y="6476999"/>
            <a:ext cx="4572000" cy="369332"/>
          </a:xfrm>
          <a:prstGeom prst="rect">
            <a:avLst/>
          </a:prstGeom>
          <a:noFill/>
        </p:spPr>
        <p:txBody>
          <a:bodyPr wrap="square">
            <a:spAutoFit/>
          </a:bodyPr>
          <a:lstStyle/>
          <a:p>
            <a:r>
              <a:rPr lang="en-US" dirty="0">
                <a:solidFill>
                  <a:srgbClr val="0070C0"/>
                </a:solidFill>
              </a:rPr>
              <a:t>Product-based software engineering</a:t>
            </a:r>
          </a:p>
        </p:txBody>
      </p:sp>
      <p:sp>
        <p:nvSpPr>
          <p:cNvPr id="13" name="TextBox 12">
            <a:extLst>
              <a:ext uri="{FF2B5EF4-FFF2-40B4-BE49-F238E27FC236}">
                <a16:creationId xmlns:a16="http://schemas.microsoft.com/office/drawing/2014/main" id="{451DADD3-68C8-BE4D-8F89-94F375F82C03}"/>
              </a:ext>
            </a:extLst>
          </p:cNvPr>
          <p:cNvSpPr txBox="1"/>
          <p:nvPr/>
        </p:nvSpPr>
        <p:spPr>
          <a:xfrm>
            <a:off x="838200" y="3364468"/>
            <a:ext cx="4572000" cy="369332"/>
          </a:xfrm>
          <a:prstGeom prst="rect">
            <a:avLst/>
          </a:prstGeom>
          <a:noFill/>
        </p:spPr>
        <p:txBody>
          <a:bodyPr wrap="square">
            <a:spAutoFit/>
          </a:bodyPr>
          <a:lstStyle/>
          <a:p>
            <a:r>
              <a:rPr lang="en-US" dirty="0">
                <a:solidFill>
                  <a:srgbClr val="7030A0"/>
                </a:solidFill>
              </a:rPr>
              <a:t>Project-based software engineering</a:t>
            </a:r>
          </a:p>
        </p:txBody>
      </p:sp>
      <p:sp>
        <p:nvSpPr>
          <p:cNvPr id="2" name="Date Placeholder 1">
            <a:extLst>
              <a:ext uri="{FF2B5EF4-FFF2-40B4-BE49-F238E27FC236}">
                <a16:creationId xmlns:a16="http://schemas.microsoft.com/office/drawing/2014/main" id="{F3C5DE04-90CE-5025-83C7-0305F8398720}"/>
              </a:ext>
            </a:extLst>
          </p:cNvPr>
          <p:cNvSpPr>
            <a:spLocks noGrp="1"/>
          </p:cNvSpPr>
          <p:nvPr>
            <p:ph type="dt" sz="half" idx="10"/>
          </p:nvPr>
        </p:nvSpPr>
        <p:spPr/>
        <p:txBody>
          <a:bodyPr/>
          <a:lstStyle/>
          <a:p>
            <a:fld id="{7ACD4F77-A3B4-4F89-8BC8-469627DAB4B6}" type="datetime1">
              <a:rPr lang="en-US" smtClean="0"/>
              <a:t>9/20/2023</a:t>
            </a:fld>
            <a:endParaRPr lang="en-US"/>
          </a:p>
        </p:txBody>
      </p:sp>
      <p:sp>
        <p:nvSpPr>
          <p:cNvPr id="4" name="Slide Number Placeholder 3">
            <a:extLst>
              <a:ext uri="{FF2B5EF4-FFF2-40B4-BE49-F238E27FC236}">
                <a16:creationId xmlns:a16="http://schemas.microsoft.com/office/drawing/2014/main" id="{C45E529A-26C2-202F-FA2E-8D2C75E21021}"/>
              </a:ext>
            </a:extLst>
          </p:cNvPr>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986183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inVertical)">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3B611-1FD3-4D5E-8A50-022D85A4B0F0}"/>
              </a:ext>
            </a:extLst>
          </p:cNvPr>
          <p:cNvSpPr>
            <a:spLocks noGrp="1"/>
          </p:cNvSpPr>
          <p:nvPr>
            <p:ph type="title"/>
          </p:nvPr>
        </p:nvSpPr>
        <p:spPr/>
        <p:txBody>
          <a:bodyPr/>
          <a:lstStyle/>
          <a:p>
            <a:r>
              <a:rPr lang="en-US" sz="3600" dirty="0"/>
              <a:t>Agenda</a:t>
            </a:r>
          </a:p>
        </p:txBody>
      </p:sp>
      <p:sp>
        <p:nvSpPr>
          <p:cNvPr id="3" name="Content Placeholder 2">
            <a:extLst>
              <a:ext uri="{FF2B5EF4-FFF2-40B4-BE49-F238E27FC236}">
                <a16:creationId xmlns:a16="http://schemas.microsoft.com/office/drawing/2014/main" id="{A6188CC1-9897-45C6-ACA7-8268849085F9}"/>
              </a:ext>
            </a:extLst>
          </p:cNvPr>
          <p:cNvSpPr>
            <a:spLocks noGrp="1"/>
          </p:cNvSpPr>
          <p:nvPr>
            <p:ph idx="1"/>
          </p:nvPr>
        </p:nvSpPr>
        <p:spPr>
          <a:xfrm>
            <a:off x="762000" y="1605792"/>
            <a:ext cx="6553200" cy="2438399"/>
          </a:xfrm>
        </p:spPr>
        <p:txBody>
          <a:bodyPr>
            <a:noAutofit/>
          </a:bodyPr>
          <a:lstStyle/>
          <a:p>
            <a:pPr lvl="1"/>
            <a:r>
              <a:rPr lang="en-US" sz="2800" dirty="0"/>
              <a:t>SE: </a:t>
            </a:r>
            <a:r>
              <a:rPr lang="en-US" sz="2800" dirty="0" smtClean="0"/>
              <a:t>Def</a:t>
            </a:r>
          </a:p>
          <a:p>
            <a:pPr lvl="1"/>
            <a:r>
              <a:rPr lang="en-US" sz="2800" dirty="0" smtClean="0"/>
              <a:t>SE:Objectives</a:t>
            </a:r>
            <a:endParaRPr lang="en-US" sz="2800" dirty="0"/>
          </a:p>
          <a:p>
            <a:pPr lvl="1"/>
            <a:r>
              <a:rPr lang="en-US" sz="2800" dirty="0"/>
              <a:t>Layered Technology</a:t>
            </a:r>
          </a:p>
          <a:p>
            <a:pPr lvl="1"/>
            <a:r>
              <a:rPr lang="en-US" sz="2800" dirty="0"/>
              <a:t>Process vs. Product based</a:t>
            </a:r>
          </a:p>
          <a:p>
            <a:pPr marL="411480" lvl="1" indent="0">
              <a:buNone/>
            </a:pPr>
            <a:endParaRPr lang="en-US" sz="1600" dirty="0"/>
          </a:p>
        </p:txBody>
      </p:sp>
      <p:sp>
        <p:nvSpPr>
          <p:cNvPr id="4" name="Date Placeholder 3">
            <a:extLst>
              <a:ext uri="{FF2B5EF4-FFF2-40B4-BE49-F238E27FC236}">
                <a16:creationId xmlns:a16="http://schemas.microsoft.com/office/drawing/2014/main" id="{3D8A0D01-7E10-1A25-42C6-573B490766C0}"/>
              </a:ext>
            </a:extLst>
          </p:cNvPr>
          <p:cNvSpPr>
            <a:spLocks noGrp="1"/>
          </p:cNvSpPr>
          <p:nvPr>
            <p:ph type="dt" sz="half" idx="10"/>
          </p:nvPr>
        </p:nvSpPr>
        <p:spPr/>
        <p:txBody>
          <a:bodyPr/>
          <a:lstStyle/>
          <a:p>
            <a:fld id="{CD18C6C5-C5F9-4E41-8B9A-51CA5BCB7DA6}" type="datetime1">
              <a:rPr lang="en-US" smtClean="0"/>
              <a:t>9/20/2023</a:t>
            </a:fld>
            <a:endParaRPr lang="en-US"/>
          </a:p>
        </p:txBody>
      </p:sp>
      <p:sp>
        <p:nvSpPr>
          <p:cNvPr id="6" name="Slide Number Placeholder 5">
            <a:extLst>
              <a:ext uri="{FF2B5EF4-FFF2-40B4-BE49-F238E27FC236}">
                <a16:creationId xmlns:a16="http://schemas.microsoft.com/office/drawing/2014/main" id="{FAC1D6BC-6088-3250-D286-F763DBBC097C}"/>
              </a:ext>
            </a:extLst>
          </p:cNvPr>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160213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175" y="228601"/>
            <a:ext cx="8150225" cy="762000"/>
          </a:xfrm>
        </p:spPr>
        <p:txBody>
          <a:bodyPr>
            <a:normAutofit fontScale="90000"/>
          </a:bodyPr>
          <a:lstStyle/>
          <a:p>
            <a:r>
              <a:rPr lang="en-US" sz="3600" dirty="0"/>
              <a:t>Software Engineering: </a:t>
            </a:r>
            <a:r>
              <a:rPr lang="en-US" sz="3600" dirty="0">
                <a:solidFill>
                  <a:srgbClr val="0070C0"/>
                </a:solidFill>
              </a:rPr>
              <a:t>A Problem-Solving Activity</a:t>
            </a:r>
            <a:endParaRPr lang="en-MY" sz="3600" dirty="0"/>
          </a:p>
        </p:txBody>
      </p:sp>
      <p:sp>
        <p:nvSpPr>
          <p:cNvPr id="3" name="Content Placeholder 2"/>
          <p:cNvSpPr>
            <a:spLocks noGrp="1"/>
          </p:cNvSpPr>
          <p:nvPr>
            <p:ph idx="1"/>
          </p:nvPr>
        </p:nvSpPr>
        <p:spPr>
          <a:xfrm>
            <a:off x="1447800" y="1447800"/>
            <a:ext cx="7239000" cy="4876800"/>
          </a:xfrm>
        </p:spPr>
        <p:txBody>
          <a:bodyPr>
            <a:normAutofit fontScale="92500"/>
          </a:bodyPr>
          <a:lstStyle/>
          <a:p>
            <a:pPr>
              <a:lnSpc>
                <a:spcPct val="80000"/>
              </a:lnSpc>
            </a:pPr>
            <a:r>
              <a:rPr lang="en-US" b="1" dirty="0"/>
              <a:t>Analysis</a:t>
            </a:r>
            <a:r>
              <a:rPr lang="en-US" dirty="0"/>
              <a:t>: Understand the nature of the problem and break the  problem into pieces</a:t>
            </a:r>
          </a:p>
          <a:p>
            <a:pPr>
              <a:lnSpc>
                <a:spcPct val="80000"/>
              </a:lnSpc>
            </a:pPr>
            <a:r>
              <a:rPr lang="en-US" b="1" dirty="0"/>
              <a:t>Synthesis</a:t>
            </a:r>
            <a:r>
              <a:rPr lang="en-US" dirty="0"/>
              <a:t>: Put the pieces together into a large structure</a:t>
            </a:r>
          </a:p>
          <a:p>
            <a:pPr>
              <a:lnSpc>
                <a:spcPct val="80000"/>
              </a:lnSpc>
            </a:pPr>
            <a:endParaRPr lang="en-US" dirty="0"/>
          </a:p>
          <a:p>
            <a:pPr>
              <a:lnSpc>
                <a:spcPct val="80000"/>
              </a:lnSpc>
              <a:buFont typeface="Symbol" pitchFamily="18" charset="2"/>
              <a:buNone/>
            </a:pPr>
            <a:r>
              <a:rPr lang="en-US" dirty="0"/>
              <a:t>For problem solving we use   </a:t>
            </a:r>
          </a:p>
          <a:p>
            <a:pPr>
              <a:lnSpc>
                <a:spcPct val="80000"/>
              </a:lnSpc>
            </a:pPr>
            <a:r>
              <a:rPr lang="en-US" dirty="0"/>
              <a:t>Techniques (methods):  </a:t>
            </a:r>
          </a:p>
          <a:p>
            <a:pPr lvl="1">
              <a:lnSpc>
                <a:spcPct val="80000"/>
              </a:lnSpc>
            </a:pPr>
            <a:r>
              <a:rPr lang="en-US" dirty="0"/>
              <a:t>Formal procedures for producing results using some  well-defined notation</a:t>
            </a:r>
          </a:p>
          <a:p>
            <a:pPr>
              <a:lnSpc>
                <a:spcPct val="80000"/>
              </a:lnSpc>
            </a:pPr>
            <a:r>
              <a:rPr lang="en-US" dirty="0"/>
              <a:t>Methodologies:  </a:t>
            </a:r>
          </a:p>
          <a:p>
            <a:pPr lvl="1">
              <a:lnSpc>
                <a:spcPct val="80000"/>
              </a:lnSpc>
            </a:pPr>
            <a:r>
              <a:rPr lang="en-US" dirty="0"/>
              <a:t>Collection of techniques applied across software development  and unified by a philosophical approach</a:t>
            </a:r>
          </a:p>
          <a:p>
            <a:pPr>
              <a:lnSpc>
                <a:spcPct val="80000"/>
              </a:lnSpc>
            </a:pPr>
            <a:r>
              <a:rPr lang="en-US" dirty="0"/>
              <a:t>Tools: </a:t>
            </a:r>
          </a:p>
          <a:p>
            <a:pPr lvl="1">
              <a:lnSpc>
                <a:spcPct val="80000"/>
              </a:lnSpc>
            </a:pPr>
            <a:r>
              <a:rPr lang="en-US" dirty="0"/>
              <a:t>Instrument or automated systems to accomplish a technique</a:t>
            </a:r>
          </a:p>
          <a:p>
            <a:endParaRPr lang="en-MY" dirty="0"/>
          </a:p>
        </p:txBody>
      </p:sp>
      <p:sp>
        <p:nvSpPr>
          <p:cNvPr id="4" name="Date Placeholder 3">
            <a:extLst>
              <a:ext uri="{FF2B5EF4-FFF2-40B4-BE49-F238E27FC236}">
                <a16:creationId xmlns:a16="http://schemas.microsoft.com/office/drawing/2014/main" id="{BA820E53-7E07-50AA-A565-7B44AB6228B0}"/>
              </a:ext>
            </a:extLst>
          </p:cNvPr>
          <p:cNvSpPr>
            <a:spLocks noGrp="1"/>
          </p:cNvSpPr>
          <p:nvPr>
            <p:ph type="dt" sz="half" idx="10"/>
          </p:nvPr>
        </p:nvSpPr>
        <p:spPr/>
        <p:txBody>
          <a:bodyPr/>
          <a:lstStyle/>
          <a:p>
            <a:fld id="{7F0D1FEF-C8F6-4845-B431-48379FD69F40}" type="datetime1">
              <a:rPr lang="en-US" smtClean="0"/>
              <a:t>9/20/2023</a:t>
            </a:fld>
            <a:endParaRPr lang="en-US"/>
          </a:p>
        </p:txBody>
      </p:sp>
      <p:sp>
        <p:nvSpPr>
          <p:cNvPr id="6" name="Slide Number Placeholder 5">
            <a:extLst>
              <a:ext uri="{FF2B5EF4-FFF2-40B4-BE49-F238E27FC236}">
                <a16:creationId xmlns:a16="http://schemas.microsoft.com/office/drawing/2014/main" id="{30EF65D7-4864-BEA9-EC61-6881B9EE42A0}"/>
              </a:ext>
            </a:extLst>
          </p:cNvPr>
          <p:cNvSpPr>
            <a:spLocks noGrp="1"/>
          </p:cNvSpPr>
          <p:nvPr>
            <p:ph type="sldNum" sz="quarter" idx="12"/>
          </p:nvPr>
        </p:nvSpPr>
        <p:spPr/>
        <p:txBody>
          <a:bodyPr/>
          <a:lstStyle/>
          <a:p>
            <a:fld id="{B6F15528-21DE-4FAA-801E-634DDDAF4B2B}" type="slidenum">
              <a:rPr lang="en-US" smtClean="0"/>
              <a:pPr/>
              <a:t>20</a:t>
            </a:fld>
            <a:endParaRPr lang="en-US"/>
          </a:p>
        </p:txBody>
      </p:sp>
      <p:sp>
        <p:nvSpPr>
          <p:cNvPr id="7" name="Text Box 9"/>
          <p:cNvSpPr txBox="1">
            <a:spLocks noChangeArrowheads="1"/>
          </p:cNvSpPr>
          <p:nvPr/>
        </p:nvSpPr>
        <p:spPr bwMode="auto">
          <a:xfrm>
            <a:off x="1870796" y="6169818"/>
            <a:ext cx="7072313" cy="366713"/>
          </a:xfrm>
          <a:prstGeom prst="rect">
            <a:avLst/>
          </a:prstGeom>
          <a:gradFill rotWithShape="1">
            <a:gsLst>
              <a:gs pos="0">
                <a:srgbClr val="750013"/>
              </a:gs>
              <a:gs pos="50000">
                <a:srgbClr val="FC0128"/>
              </a:gs>
              <a:gs pos="100000">
                <a:srgbClr val="750013"/>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Times" pitchFamily="18" charset="0"/>
              </a:defRPr>
            </a:lvl1pPr>
            <a:lvl2pPr marL="742950" indent="-285750">
              <a:defRPr b="1">
                <a:solidFill>
                  <a:schemeClr val="tx1"/>
                </a:solidFill>
                <a:latin typeface="Times" pitchFamily="18" charset="0"/>
              </a:defRPr>
            </a:lvl2pPr>
            <a:lvl3pPr marL="1143000" indent="-228600">
              <a:defRPr b="1">
                <a:solidFill>
                  <a:schemeClr val="tx1"/>
                </a:solidFill>
                <a:latin typeface="Times" pitchFamily="18" charset="0"/>
              </a:defRPr>
            </a:lvl3pPr>
            <a:lvl4pPr marL="1600200" indent="-228600">
              <a:defRPr b="1">
                <a:solidFill>
                  <a:schemeClr val="tx1"/>
                </a:solidFill>
                <a:latin typeface="Times" pitchFamily="18" charset="0"/>
              </a:defRPr>
            </a:lvl4pPr>
            <a:lvl5pPr marL="2057400" indent="-228600">
              <a:defRPr b="1">
                <a:solidFill>
                  <a:schemeClr val="tx1"/>
                </a:solidFill>
                <a:latin typeface="Times" pitchFamily="18" charset="0"/>
              </a:defRPr>
            </a:lvl5pPr>
            <a:lvl6pPr marL="2514600" indent="-228600" eaLnBrk="0" fontAlgn="base" hangingPunct="0">
              <a:spcBef>
                <a:spcPct val="0"/>
              </a:spcBef>
              <a:spcAft>
                <a:spcPct val="0"/>
              </a:spcAft>
              <a:defRPr b="1">
                <a:solidFill>
                  <a:schemeClr val="tx1"/>
                </a:solidFill>
                <a:latin typeface="Times" pitchFamily="18" charset="0"/>
              </a:defRPr>
            </a:lvl6pPr>
            <a:lvl7pPr marL="2971800" indent="-228600" eaLnBrk="0" fontAlgn="base" hangingPunct="0">
              <a:spcBef>
                <a:spcPct val="0"/>
              </a:spcBef>
              <a:spcAft>
                <a:spcPct val="0"/>
              </a:spcAft>
              <a:defRPr b="1">
                <a:solidFill>
                  <a:schemeClr val="tx1"/>
                </a:solidFill>
                <a:latin typeface="Times" pitchFamily="18" charset="0"/>
              </a:defRPr>
            </a:lvl7pPr>
            <a:lvl8pPr marL="3429000" indent="-228600" eaLnBrk="0" fontAlgn="base" hangingPunct="0">
              <a:spcBef>
                <a:spcPct val="0"/>
              </a:spcBef>
              <a:spcAft>
                <a:spcPct val="0"/>
              </a:spcAft>
              <a:defRPr b="1">
                <a:solidFill>
                  <a:schemeClr val="tx1"/>
                </a:solidFill>
                <a:latin typeface="Times" pitchFamily="18" charset="0"/>
              </a:defRPr>
            </a:lvl8pPr>
            <a:lvl9pPr marL="3886200" indent="-228600" eaLnBrk="0" fontAlgn="base" hangingPunct="0">
              <a:spcBef>
                <a:spcPct val="0"/>
              </a:spcBef>
              <a:spcAft>
                <a:spcPct val="0"/>
              </a:spcAft>
              <a:defRPr b="1">
                <a:solidFill>
                  <a:schemeClr val="tx1"/>
                </a:solidFill>
                <a:latin typeface="Times" pitchFamily="18" charset="0"/>
              </a:defRPr>
            </a:lvl9pPr>
          </a:lstStyle>
          <a:p>
            <a:r>
              <a:rPr lang="en-US" dirty="0">
                <a:solidFill>
                  <a:srgbClr val="FFFF99"/>
                </a:solidFill>
              </a:rPr>
              <a:t>Isn’t there something more fundamental than problem “solving”?</a:t>
            </a:r>
          </a:p>
        </p:txBody>
      </p:sp>
    </p:spTree>
    <p:extLst>
      <p:ext uri="{BB962C8B-B14F-4D97-AF65-F5344CB8AC3E}">
        <p14:creationId xmlns:p14="http://schemas.microsoft.com/office/powerpoint/2010/main" val="151683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2"/>
          <p:cNvSpPr>
            <a:spLocks noGrp="1" noChangeArrowheads="1"/>
          </p:cNvSpPr>
          <p:nvPr>
            <p:ph type="title"/>
          </p:nvPr>
        </p:nvSpPr>
        <p:spPr/>
        <p:txBody>
          <a:bodyPr/>
          <a:lstStyle/>
          <a:p>
            <a:r>
              <a:rPr lang="en-US" sz="3200" b="0">
                <a:latin typeface="Times New Roman" pitchFamily="18" charset="0"/>
              </a:rPr>
              <a:t>Why Software Engineering?</a:t>
            </a:r>
          </a:p>
        </p:txBody>
      </p:sp>
      <p:sp>
        <p:nvSpPr>
          <p:cNvPr id="20483" name="Rectangle 3"/>
          <p:cNvSpPr>
            <a:spLocks noGrp="1" noChangeArrowheads="1"/>
          </p:cNvSpPr>
          <p:nvPr>
            <p:ph type="body" idx="1"/>
          </p:nvPr>
        </p:nvSpPr>
        <p:spPr>
          <a:xfrm>
            <a:off x="982133" y="2133600"/>
            <a:ext cx="7704667" cy="3332816"/>
          </a:xfrm>
        </p:spPr>
        <p:txBody>
          <a:bodyPr>
            <a:normAutofit fontScale="92500" lnSpcReduction="10000"/>
          </a:bodyPr>
          <a:lstStyle/>
          <a:p>
            <a:r>
              <a:rPr lang="en-US" b="1" dirty="0"/>
              <a:t>Major Goals:</a:t>
            </a:r>
            <a:endParaRPr lang="en-US" dirty="0"/>
          </a:p>
          <a:p>
            <a:pPr>
              <a:buFont typeface="Wingdings" pitchFamily="2" charset="2"/>
              <a:buNone/>
            </a:pPr>
            <a:r>
              <a:rPr lang="en-US" sz="2400" dirty="0">
                <a:latin typeface="Times New Roman" pitchFamily="18" charset="0"/>
              </a:rPr>
              <a:t>- </a:t>
            </a:r>
            <a:r>
              <a:rPr lang="en-US" sz="2000" dirty="0">
                <a:latin typeface="Times New Roman" pitchFamily="18" charset="0"/>
              </a:rPr>
              <a:t>To increase software </a:t>
            </a:r>
            <a:r>
              <a:rPr lang="en-US" sz="2000" b="1" dirty="0">
                <a:latin typeface="Times New Roman" pitchFamily="18" charset="0"/>
              </a:rPr>
              <a:t>productivity</a:t>
            </a:r>
            <a:r>
              <a:rPr lang="en-US" sz="2000" dirty="0">
                <a:latin typeface="Times New Roman" pitchFamily="18" charset="0"/>
              </a:rPr>
              <a:t> and </a:t>
            </a:r>
            <a:r>
              <a:rPr lang="en-US" sz="2000" b="1" dirty="0">
                <a:latin typeface="Times New Roman" pitchFamily="18" charset="0"/>
              </a:rPr>
              <a:t>quality</a:t>
            </a:r>
            <a:r>
              <a:rPr lang="en-US" sz="2000" dirty="0">
                <a:latin typeface="Times New Roman" pitchFamily="18" charset="0"/>
              </a:rPr>
              <a:t>.</a:t>
            </a:r>
          </a:p>
          <a:p>
            <a:pPr>
              <a:buFont typeface="Wingdings" pitchFamily="2" charset="2"/>
              <a:buNone/>
            </a:pPr>
            <a:r>
              <a:rPr lang="en-US" sz="2000" dirty="0">
                <a:latin typeface="Times New Roman" pitchFamily="18" charset="0"/>
              </a:rPr>
              <a:t>- To effectively control software </a:t>
            </a:r>
            <a:r>
              <a:rPr lang="en-US" sz="2000" b="1" dirty="0">
                <a:latin typeface="Times New Roman" pitchFamily="18" charset="0"/>
              </a:rPr>
              <a:t>schedule</a:t>
            </a:r>
            <a:r>
              <a:rPr lang="en-US" sz="2000" dirty="0">
                <a:latin typeface="Times New Roman" pitchFamily="18" charset="0"/>
              </a:rPr>
              <a:t> and planning.</a:t>
            </a:r>
          </a:p>
          <a:p>
            <a:pPr>
              <a:buFont typeface="Wingdings" pitchFamily="2" charset="2"/>
              <a:buNone/>
            </a:pPr>
            <a:r>
              <a:rPr lang="en-US" sz="2000" dirty="0">
                <a:latin typeface="Times New Roman" pitchFamily="18" charset="0"/>
              </a:rPr>
              <a:t>- To reduce the </a:t>
            </a:r>
            <a:r>
              <a:rPr lang="en-US" sz="2000" b="1" dirty="0">
                <a:latin typeface="Times New Roman" pitchFamily="18" charset="0"/>
              </a:rPr>
              <a:t>cost</a:t>
            </a:r>
            <a:r>
              <a:rPr lang="en-US" sz="2000" dirty="0">
                <a:latin typeface="Times New Roman" pitchFamily="18" charset="0"/>
              </a:rPr>
              <a:t> of software development.</a:t>
            </a:r>
          </a:p>
          <a:p>
            <a:pPr>
              <a:buFont typeface="Wingdings" pitchFamily="2" charset="2"/>
              <a:buNone/>
            </a:pPr>
            <a:r>
              <a:rPr lang="en-US" sz="2000" dirty="0">
                <a:latin typeface="Times New Roman" pitchFamily="18" charset="0"/>
              </a:rPr>
              <a:t>- To meet the </a:t>
            </a:r>
            <a:r>
              <a:rPr lang="en-US" sz="2000" b="1" dirty="0">
                <a:latin typeface="Times New Roman" pitchFamily="18" charset="0"/>
              </a:rPr>
              <a:t>customers</a:t>
            </a:r>
            <a:r>
              <a:rPr lang="en-US" sz="2000" dirty="0">
                <a:latin typeface="Times New Roman" pitchFamily="18" charset="0"/>
              </a:rPr>
              <a:t>’ needs and requirements.</a:t>
            </a:r>
          </a:p>
          <a:p>
            <a:pPr>
              <a:buFont typeface="Wingdings" pitchFamily="2" charset="2"/>
              <a:buNone/>
            </a:pPr>
            <a:r>
              <a:rPr lang="en-US" sz="2000" dirty="0">
                <a:latin typeface="Times New Roman" pitchFamily="18" charset="0"/>
              </a:rPr>
              <a:t>- To enhance the conduction of software engineering </a:t>
            </a:r>
            <a:r>
              <a:rPr lang="en-US" sz="2000" b="1" dirty="0">
                <a:latin typeface="Times New Roman" pitchFamily="18" charset="0"/>
              </a:rPr>
              <a:t>process</a:t>
            </a:r>
            <a:r>
              <a:rPr lang="en-US" sz="2000" dirty="0">
                <a:latin typeface="Times New Roman" pitchFamily="18" charset="0"/>
              </a:rPr>
              <a:t>.</a:t>
            </a:r>
          </a:p>
          <a:p>
            <a:pPr>
              <a:buFont typeface="Wingdings" pitchFamily="2" charset="2"/>
              <a:buNone/>
            </a:pPr>
            <a:r>
              <a:rPr lang="en-US" sz="2000" dirty="0">
                <a:latin typeface="Times New Roman" pitchFamily="18" charset="0"/>
              </a:rPr>
              <a:t>- To improve the current </a:t>
            </a:r>
            <a:r>
              <a:rPr lang="en-US" sz="2000" b="1" dirty="0">
                <a:latin typeface="Times New Roman" pitchFamily="18" charset="0"/>
              </a:rPr>
              <a:t>software engineering practice</a:t>
            </a:r>
            <a:r>
              <a:rPr lang="en-US" sz="2000" dirty="0">
                <a:latin typeface="Times New Roman" pitchFamily="18" charset="0"/>
              </a:rPr>
              <a:t>.</a:t>
            </a:r>
          </a:p>
          <a:p>
            <a:pPr>
              <a:buFont typeface="Wingdings" pitchFamily="2" charset="2"/>
              <a:buNone/>
            </a:pPr>
            <a:r>
              <a:rPr lang="en-US" sz="2000" dirty="0">
                <a:latin typeface="Times New Roman" pitchFamily="18" charset="0"/>
              </a:rPr>
              <a:t>- To support the engineers’ activities in a systematic and efficient manner.</a:t>
            </a:r>
          </a:p>
          <a:p>
            <a:pPr>
              <a:buFont typeface="Wingdings" pitchFamily="2" charset="2"/>
              <a:buNone/>
            </a:pPr>
            <a:endParaRPr lang="en-US" sz="2000" dirty="0">
              <a:latin typeface="Times New Roman" pitchFamily="18" charset="0"/>
            </a:endParaRPr>
          </a:p>
        </p:txBody>
      </p:sp>
    </p:spTree>
    <p:extLst>
      <p:ext uri="{BB962C8B-B14F-4D97-AF65-F5344CB8AC3E}">
        <p14:creationId xmlns:p14="http://schemas.microsoft.com/office/powerpoint/2010/main" val="30486683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573531" y="2025837"/>
            <a:ext cx="6387164" cy="657319"/>
          </a:xfrm>
          <a:noFill/>
        </p:spPr>
        <p:txBody>
          <a:bodyPr vert="horz" lIns="51704" tIns="20681" rIns="51704" bIns="20681" rtlCol="0" anchor="t">
            <a:spAutoFit/>
          </a:bodyPr>
          <a:lstStyle/>
          <a:p>
            <a:pPr marL="378724" indent="-378724">
              <a:spcBef>
                <a:spcPts val="375"/>
              </a:spcBef>
              <a:buClr>
                <a:schemeClr val="tx1"/>
              </a:buClr>
              <a:buSzPct val="68000"/>
              <a:buFont typeface="Wingdings 3"/>
              <a:buChar char=""/>
              <a:defRPr/>
            </a:pPr>
            <a:r>
              <a:rPr lang="en-US" altLang="en-US" dirty="0">
                <a:solidFill>
                  <a:schemeClr val="tx1"/>
                </a:solidFill>
                <a:cs typeface="Arial" charset="0"/>
              </a:rPr>
              <a:t>A Layered Technology</a:t>
            </a:r>
          </a:p>
        </p:txBody>
      </p:sp>
      <p:sp>
        <p:nvSpPr>
          <p:cNvPr id="19460" name="Rectangle 3"/>
          <p:cNvSpPr>
            <a:spLocks noChangeArrowheads="1"/>
          </p:cNvSpPr>
          <p:nvPr/>
        </p:nvSpPr>
        <p:spPr bwMode="auto">
          <a:xfrm>
            <a:off x="2816884" y="1244421"/>
            <a:ext cx="3900459" cy="488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3676" tIns="36192" rIns="73676" bIns="36192">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marL="378724" indent="-378724" algn="ctr">
              <a:lnSpc>
                <a:spcPct val="90000"/>
              </a:lnSpc>
              <a:spcBef>
                <a:spcPts val="375"/>
              </a:spcBef>
              <a:buClr>
                <a:schemeClr val="tx1"/>
              </a:buClr>
              <a:buSzPct val="68000"/>
              <a:buFont typeface="Wingdings 3"/>
              <a:buChar char=""/>
              <a:defRPr/>
            </a:pPr>
            <a:r>
              <a:rPr lang="en-US" altLang="en-US" sz="3000" u="sng" dirty="0">
                <a:latin typeface="Times New Roman" panose="02020603050405020304" pitchFamily="18" charset="0"/>
                <a:ea typeface="+mj-ea"/>
                <a:cs typeface="Arial" charset="0"/>
              </a:rPr>
              <a:t>Software Engineering</a:t>
            </a:r>
          </a:p>
        </p:txBody>
      </p:sp>
      <p:sp>
        <p:nvSpPr>
          <p:cNvPr id="156676" name="Oval 4"/>
          <p:cNvSpPr>
            <a:spLocks noChangeArrowheads="1"/>
          </p:cNvSpPr>
          <p:nvPr/>
        </p:nvSpPr>
        <p:spPr bwMode="auto">
          <a:xfrm>
            <a:off x="1260990" y="3661995"/>
            <a:ext cx="6572003" cy="964406"/>
          </a:xfrm>
          <a:prstGeom prst="ellipse">
            <a:avLst/>
          </a:prstGeom>
          <a:solidFill>
            <a:srgbClr val="01EA89"/>
          </a:solidFill>
          <a:ln>
            <a:noFill/>
          </a:ln>
          <a:effectLst>
            <a:outerShdw blurRad="63500" dist="107763" dir="2700000" algn="ctr" rotWithShape="0">
              <a:srgbClr val="000000">
                <a:alpha val="74997"/>
              </a:srgbClr>
            </a:outerShdw>
          </a:effectLst>
          <a:extLst>
            <a:ext uri="{91240B29-F687-4F45-9708-019B960494DF}">
              <a14:hiddenLine xmlns:a14="http://schemas.microsoft.com/office/drawing/2010/main" w="12700">
                <a:solidFill>
                  <a:srgbClr val="000000"/>
                </a:solidFill>
                <a:round/>
                <a:headEnd/>
                <a:tailEnd/>
              </a14:hiddenLine>
            </a:ext>
          </a:extLst>
        </p:spPr>
        <p:txBody>
          <a:bodyPr wrap="none" lIns="74453" tIns="37226" rIns="74453" bIns="37226" anchor="ctr"/>
          <a:lstStyle/>
          <a:p>
            <a:pPr>
              <a:defRPr/>
            </a:pPr>
            <a:endParaRPr lang="en-US" sz="1688" dirty="0">
              <a:latin typeface="Arial" charset="0"/>
              <a:ea typeface="ＭＳ Ｐゴシック" charset="0"/>
              <a:cs typeface="ＭＳ Ｐゴシック" charset="0"/>
            </a:endParaRPr>
          </a:p>
        </p:txBody>
      </p:sp>
      <p:sp>
        <p:nvSpPr>
          <p:cNvPr id="156677" name="Oval 5"/>
          <p:cNvSpPr>
            <a:spLocks noChangeArrowheads="1"/>
          </p:cNvSpPr>
          <p:nvPr/>
        </p:nvSpPr>
        <p:spPr bwMode="auto">
          <a:xfrm>
            <a:off x="1655311" y="3340525"/>
            <a:ext cx="5717642" cy="900113"/>
          </a:xfrm>
          <a:prstGeom prst="ellipse">
            <a:avLst/>
          </a:prstGeom>
          <a:solidFill>
            <a:srgbClr val="BC3700"/>
          </a:solidFill>
          <a:ln>
            <a:noFill/>
          </a:ln>
          <a:effectLst>
            <a:outerShdw blurRad="63500" dist="107763" dir="2700000" algn="ctr" rotWithShape="0">
              <a:srgbClr val="000000">
                <a:alpha val="74997"/>
              </a:srgbClr>
            </a:outerShdw>
          </a:effectLst>
          <a:extLst>
            <a:ext uri="{91240B29-F687-4F45-9708-019B960494DF}">
              <a14:hiddenLine xmlns:a14="http://schemas.microsoft.com/office/drawing/2010/main" w="12700">
                <a:solidFill>
                  <a:srgbClr val="000000"/>
                </a:solidFill>
                <a:round/>
                <a:headEnd/>
                <a:tailEnd/>
              </a14:hiddenLine>
            </a:ext>
          </a:extLst>
        </p:spPr>
        <p:txBody>
          <a:bodyPr wrap="none" lIns="74453" tIns="37226" rIns="74453" bIns="37226" anchor="ctr"/>
          <a:lstStyle/>
          <a:p>
            <a:pPr>
              <a:defRPr/>
            </a:pPr>
            <a:endParaRPr lang="en-US" sz="1688" dirty="0">
              <a:latin typeface="Arial" charset="0"/>
              <a:ea typeface="ＭＳ Ｐゴシック" charset="0"/>
              <a:cs typeface="ＭＳ Ｐゴシック" charset="0"/>
            </a:endParaRPr>
          </a:p>
        </p:txBody>
      </p:sp>
      <p:sp>
        <p:nvSpPr>
          <p:cNvPr id="156678" name="Oval 6"/>
          <p:cNvSpPr>
            <a:spLocks noChangeArrowheads="1"/>
          </p:cNvSpPr>
          <p:nvPr/>
        </p:nvSpPr>
        <p:spPr bwMode="auto">
          <a:xfrm>
            <a:off x="2115351" y="2997626"/>
            <a:ext cx="4731842" cy="771525"/>
          </a:xfrm>
          <a:prstGeom prst="ellipse">
            <a:avLst/>
          </a:prstGeom>
          <a:solidFill>
            <a:schemeClr val="tx2"/>
          </a:solidFill>
          <a:ln>
            <a:noFill/>
          </a:ln>
          <a:effectLst>
            <a:outerShdw blurRad="63500" dist="107763" dir="2700000" algn="ctr" rotWithShape="0">
              <a:srgbClr val="000000">
                <a:alpha val="74997"/>
              </a:srgbClr>
            </a:outerShdw>
          </a:effectLst>
          <a:extLst>
            <a:ext uri="{91240B29-F687-4F45-9708-019B960494DF}">
              <a14:hiddenLine xmlns:a14="http://schemas.microsoft.com/office/drawing/2010/main" w="12700">
                <a:solidFill>
                  <a:srgbClr val="000000"/>
                </a:solidFill>
                <a:round/>
                <a:headEnd/>
                <a:tailEnd/>
              </a14:hiddenLine>
            </a:ext>
          </a:extLst>
        </p:spPr>
        <p:txBody>
          <a:bodyPr wrap="none" lIns="74453" tIns="37226" rIns="74453" bIns="37226" anchor="ctr"/>
          <a:lstStyle/>
          <a:p>
            <a:pPr>
              <a:defRPr/>
            </a:pPr>
            <a:endParaRPr lang="en-US" sz="1688" dirty="0">
              <a:latin typeface="Arial" charset="0"/>
              <a:ea typeface="ＭＳ Ｐゴシック" charset="0"/>
              <a:cs typeface="ＭＳ Ｐゴシック" charset="0"/>
            </a:endParaRPr>
          </a:p>
        </p:txBody>
      </p:sp>
      <p:sp>
        <p:nvSpPr>
          <p:cNvPr id="156679" name="Oval 7"/>
          <p:cNvSpPr>
            <a:spLocks noChangeArrowheads="1"/>
          </p:cNvSpPr>
          <p:nvPr/>
        </p:nvSpPr>
        <p:spPr bwMode="auto">
          <a:xfrm>
            <a:off x="2443951" y="2826176"/>
            <a:ext cx="4074641" cy="514350"/>
          </a:xfrm>
          <a:prstGeom prst="ellipse">
            <a:avLst/>
          </a:prstGeom>
          <a:solidFill>
            <a:srgbClr val="790015"/>
          </a:solidFill>
          <a:ln>
            <a:noFill/>
          </a:ln>
          <a:effectLst>
            <a:outerShdw blurRad="63500" dist="107763" dir="2700000" algn="ctr" rotWithShape="0">
              <a:srgbClr val="000000">
                <a:alpha val="74997"/>
              </a:srgbClr>
            </a:outerShdw>
          </a:effectLst>
          <a:extLst>
            <a:ext uri="{91240B29-F687-4F45-9708-019B960494DF}">
              <a14:hiddenLine xmlns:a14="http://schemas.microsoft.com/office/drawing/2010/main" w="12700">
                <a:solidFill>
                  <a:srgbClr val="000000"/>
                </a:solidFill>
                <a:round/>
                <a:headEnd/>
                <a:tailEnd/>
              </a14:hiddenLine>
            </a:ext>
          </a:extLst>
        </p:spPr>
        <p:txBody>
          <a:bodyPr wrap="none" lIns="74453" tIns="37226" rIns="74453" bIns="37226" anchor="ctr"/>
          <a:lstStyle/>
          <a:p>
            <a:pPr>
              <a:defRPr/>
            </a:pPr>
            <a:endParaRPr lang="en-US" sz="1688" dirty="0">
              <a:latin typeface="Arial" charset="0"/>
              <a:ea typeface="ＭＳ Ｐゴシック" charset="0"/>
              <a:cs typeface="ＭＳ Ｐゴシック" charset="0"/>
            </a:endParaRPr>
          </a:p>
        </p:txBody>
      </p:sp>
      <p:sp>
        <p:nvSpPr>
          <p:cNvPr id="156680" name="Rectangle 8"/>
          <p:cNvSpPr>
            <a:spLocks noChangeArrowheads="1"/>
          </p:cNvSpPr>
          <p:nvPr/>
        </p:nvSpPr>
        <p:spPr bwMode="auto">
          <a:xfrm>
            <a:off x="3586339" y="4372344"/>
            <a:ext cx="1782251" cy="318414"/>
          </a:xfrm>
          <a:prstGeom prst="rect">
            <a:avLst/>
          </a:prstGeom>
          <a:noFill/>
          <a:ln w="12700">
            <a:noFill/>
            <a:miter lim="800000"/>
            <a:headEnd/>
            <a:tailEnd/>
          </a:ln>
          <a:effectLst/>
        </p:spPr>
        <p:txBody>
          <a:bodyPr wrap="none" lIns="73676" tIns="36192" rIns="73676" bIns="36192">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defRPr/>
            </a:pPr>
            <a:r>
              <a:rPr lang="en-US" altLang="en-US" sz="1594" b="1" dirty="0">
                <a:effectLst>
                  <a:outerShdw blurRad="38100" dist="38100" dir="2700000" algn="tl">
                    <a:srgbClr val="C0C0C0"/>
                  </a:outerShdw>
                </a:effectLst>
                <a:latin typeface="Palatino" charset="0"/>
              </a:rPr>
              <a:t>a </a:t>
            </a:r>
            <a:r>
              <a:rPr lang="ja-JP" altLang="en-US" sz="1594" b="1" dirty="0">
                <a:effectLst>
                  <a:outerShdw blurRad="38100" dist="38100" dir="2700000" algn="tl">
                    <a:srgbClr val="C0C0C0"/>
                  </a:outerShdw>
                </a:effectLst>
                <a:latin typeface="Palatino" charset="0"/>
              </a:rPr>
              <a:t>“</a:t>
            </a:r>
            <a:r>
              <a:rPr lang="en-US" altLang="ja-JP" sz="1594" b="1" dirty="0">
                <a:effectLst>
                  <a:outerShdw blurRad="38100" dist="38100" dir="2700000" algn="tl">
                    <a:srgbClr val="C0C0C0"/>
                  </a:outerShdw>
                </a:effectLst>
                <a:latin typeface="Palatino" charset="0"/>
              </a:rPr>
              <a:t>quality</a:t>
            </a:r>
            <a:r>
              <a:rPr lang="ja-JP" altLang="en-US" sz="1594" b="1" dirty="0">
                <a:effectLst>
                  <a:outerShdw blurRad="38100" dist="38100" dir="2700000" algn="tl">
                    <a:srgbClr val="C0C0C0"/>
                  </a:outerShdw>
                </a:effectLst>
                <a:latin typeface="Palatino" charset="0"/>
              </a:rPr>
              <a:t>”</a:t>
            </a:r>
            <a:r>
              <a:rPr lang="en-US" altLang="ja-JP" sz="1594" b="1" dirty="0">
                <a:effectLst>
                  <a:outerShdw blurRad="38100" dist="38100" dir="2700000" algn="tl">
                    <a:srgbClr val="C0C0C0"/>
                  </a:outerShdw>
                </a:effectLst>
                <a:latin typeface="Palatino" charset="0"/>
              </a:rPr>
              <a:t> focus</a:t>
            </a:r>
            <a:endParaRPr lang="en-US" altLang="en-US" sz="1594" b="1" dirty="0">
              <a:effectLst>
                <a:outerShdw blurRad="38100" dist="38100" dir="2700000" algn="tl">
                  <a:srgbClr val="C0C0C0"/>
                </a:outerShdw>
              </a:effectLst>
              <a:latin typeface="Palatino" charset="0"/>
            </a:endParaRPr>
          </a:p>
        </p:txBody>
      </p:sp>
      <p:sp>
        <p:nvSpPr>
          <p:cNvPr id="156681" name="Rectangle 9"/>
          <p:cNvSpPr>
            <a:spLocks noChangeArrowheads="1"/>
          </p:cNvSpPr>
          <p:nvPr/>
        </p:nvSpPr>
        <p:spPr bwMode="auto">
          <a:xfrm>
            <a:off x="3684022" y="3903871"/>
            <a:ext cx="1591494" cy="318414"/>
          </a:xfrm>
          <a:prstGeom prst="rect">
            <a:avLst/>
          </a:prstGeom>
          <a:noFill/>
          <a:ln w="12700">
            <a:noFill/>
            <a:miter lim="800000"/>
            <a:headEnd/>
            <a:tailEnd/>
          </a:ln>
          <a:effectLst/>
        </p:spPr>
        <p:txBody>
          <a:bodyPr wrap="none" lIns="73676" tIns="36192" rIns="73676" bIns="36192">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defRPr/>
            </a:pPr>
            <a:r>
              <a:rPr lang="en-US" altLang="en-US" sz="1594" b="1" dirty="0">
                <a:solidFill>
                  <a:srgbClr val="DADADA"/>
                </a:solidFill>
                <a:effectLst>
                  <a:outerShdw blurRad="38100" dist="38100" dir="2700000" algn="tl">
                    <a:srgbClr val="C0C0C0"/>
                  </a:outerShdw>
                </a:effectLst>
                <a:latin typeface="Palatino" charset="0"/>
              </a:rPr>
              <a:t>process model</a:t>
            </a:r>
          </a:p>
        </p:txBody>
      </p:sp>
      <p:sp>
        <p:nvSpPr>
          <p:cNvPr id="156682" name="Rectangle 10"/>
          <p:cNvSpPr>
            <a:spLocks noChangeArrowheads="1"/>
          </p:cNvSpPr>
          <p:nvPr/>
        </p:nvSpPr>
        <p:spPr bwMode="auto">
          <a:xfrm>
            <a:off x="4013687" y="3481213"/>
            <a:ext cx="999986" cy="318414"/>
          </a:xfrm>
          <a:prstGeom prst="rect">
            <a:avLst/>
          </a:prstGeom>
          <a:noFill/>
          <a:ln w="12700">
            <a:noFill/>
            <a:miter lim="800000"/>
            <a:headEnd/>
            <a:tailEnd/>
          </a:ln>
          <a:effectLst/>
        </p:spPr>
        <p:txBody>
          <a:bodyPr wrap="none" lIns="73676" tIns="36192" rIns="73676" bIns="36192">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defRPr/>
            </a:pPr>
            <a:r>
              <a:rPr lang="en-US" altLang="en-US" sz="1594" b="1" dirty="0">
                <a:solidFill>
                  <a:srgbClr val="DADADA"/>
                </a:solidFill>
                <a:effectLst>
                  <a:outerShdw blurRad="38100" dist="38100" dir="2700000" algn="tl">
                    <a:srgbClr val="C0C0C0"/>
                  </a:outerShdw>
                </a:effectLst>
                <a:latin typeface="Palatino" charset="0"/>
              </a:rPr>
              <a:t>methods</a:t>
            </a:r>
          </a:p>
        </p:txBody>
      </p:sp>
      <p:sp>
        <p:nvSpPr>
          <p:cNvPr id="156683" name="Rectangle 11"/>
          <p:cNvSpPr>
            <a:spLocks noChangeArrowheads="1"/>
          </p:cNvSpPr>
          <p:nvPr/>
        </p:nvSpPr>
        <p:spPr bwMode="auto">
          <a:xfrm>
            <a:off x="4162668" y="2997626"/>
            <a:ext cx="636104" cy="318414"/>
          </a:xfrm>
          <a:prstGeom prst="rect">
            <a:avLst/>
          </a:prstGeom>
          <a:noFill/>
          <a:ln w="12700">
            <a:noFill/>
            <a:miter lim="800000"/>
            <a:headEnd/>
            <a:tailEnd/>
          </a:ln>
          <a:effectLst/>
        </p:spPr>
        <p:txBody>
          <a:bodyPr wrap="none" lIns="73676" tIns="36192" rIns="73676" bIns="36192">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defRPr/>
            </a:pPr>
            <a:r>
              <a:rPr lang="en-US" altLang="en-US" sz="1594" b="1" dirty="0">
                <a:solidFill>
                  <a:srgbClr val="DADADA"/>
                </a:solidFill>
                <a:effectLst>
                  <a:outerShdw blurRad="38100" dist="38100" dir="2700000" algn="tl">
                    <a:srgbClr val="C0C0C0"/>
                  </a:outerShdw>
                </a:effectLst>
                <a:latin typeface="Palatino" charset="0"/>
              </a:rPr>
              <a:t>tools</a:t>
            </a:r>
          </a:p>
        </p:txBody>
      </p:sp>
    </p:spTree>
    <p:extLst>
      <p:ext uri="{BB962C8B-B14F-4D97-AF65-F5344CB8AC3E}">
        <p14:creationId xmlns:p14="http://schemas.microsoft.com/office/powerpoint/2010/main" val="345093078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p:cNvSpPr>
            <a:spLocks noChangeArrowheads="1"/>
          </p:cNvSpPr>
          <p:nvPr/>
        </p:nvSpPr>
        <p:spPr bwMode="auto">
          <a:xfrm>
            <a:off x="2691251" y="928689"/>
            <a:ext cx="4049026" cy="955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3676" tIns="36192" rIns="73676" bIns="36192">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marL="378724" indent="-378724" algn="ctr">
              <a:lnSpc>
                <a:spcPct val="90000"/>
              </a:lnSpc>
              <a:spcBef>
                <a:spcPts val="375"/>
              </a:spcBef>
              <a:buClr>
                <a:schemeClr val="tx1"/>
              </a:buClr>
              <a:buSzPct val="68000"/>
              <a:buFont typeface="Wingdings 3"/>
              <a:buChar char=""/>
              <a:defRPr/>
            </a:pPr>
            <a:r>
              <a:rPr lang="en-US" altLang="en-US" sz="3000" u="sng" dirty="0">
                <a:latin typeface="Times New Roman" panose="02020603050405020304" pitchFamily="18" charset="0"/>
                <a:ea typeface="+mj-ea"/>
                <a:cs typeface="Times New Roman" panose="02020603050405020304" pitchFamily="18" charset="0"/>
              </a:rPr>
              <a:t>Software Engineering </a:t>
            </a:r>
          </a:p>
          <a:p>
            <a:pPr marL="378724" indent="-378724" algn="ctr">
              <a:lnSpc>
                <a:spcPct val="90000"/>
              </a:lnSpc>
              <a:spcBef>
                <a:spcPts val="375"/>
              </a:spcBef>
              <a:buClr>
                <a:schemeClr val="tx1"/>
              </a:buClr>
              <a:buSzPct val="68000"/>
              <a:buFont typeface="Wingdings 3"/>
              <a:buChar char=""/>
              <a:defRPr/>
            </a:pPr>
            <a:r>
              <a:rPr lang="en-US" altLang="en-US" sz="3000" u="sng" dirty="0">
                <a:latin typeface="Times New Roman" panose="02020603050405020304" pitchFamily="18" charset="0"/>
                <a:cs typeface="Times New Roman" panose="02020603050405020304" pitchFamily="18" charset="0"/>
              </a:rPr>
              <a:t>A Layered Technology</a:t>
            </a:r>
            <a:endParaRPr lang="en-US" altLang="en-US" sz="3000" u="sng" dirty="0">
              <a:latin typeface="Times New Roman" panose="02020603050405020304" pitchFamily="18" charset="0"/>
              <a:ea typeface="+mj-ea"/>
              <a:cs typeface="Times New Roman" panose="02020603050405020304" pitchFamily="18" charset="0"/>
            </a:endParaRPr>
          </a:p>
        </p:txBody>
      </p:sp>
      <p:sp>
        <p:nvSpPr>
          <p:cNvPr id="19469" name="Rectangle 3"/>
          <p:cNvSpPr txBox="1">
            <a:spLocks noChangeArrowheads="1"/>
          </p:cNvSpPr>
          <p:nvPr/>
        </p:nvSpPr>
        <p:spPr bwMode="auto">
          <a:xfrm>
            <a:off x="739703" y="2071688"/>
            <a:ext cx="8063271" cy="3473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453" tIns="37226" rIns="74453" bIns="37226"/>
          <a:lstStyle>
            <a:lvl1pPr marL="342900" indent="-342900">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just">
              <a:spcBef>
                <a:spcPct val="20000"/>
              </a:spcBef>
              <a:buClr>
                <a:schemeClr val="tx1"/>
              </a:buClr>
              <a:buSzPct val="75000"/>
              <a:buFont typeface="Arial" panose="020B0604020202020204" pitchFamily="34" charset="0"/>
              <a:buChar char="•"/>
            </a:pPr>
            <a:r>
              <a:rPr lang="en-US" altLang="en-US" sz="1950" dirty="0">
                <a:latin typeface="Times New Roman" panose="02020603050405020304" pitchFamily="18" charset="0"/>
                <a:cs typeface="Times New Roman" panose="02020603050405020304" pitchFamily="18" charset="0"/>
              </a:rPr>
              <a:t>Any engineering approach must rest on organizational commitment to </a:t>
            </a:r>
            <a:r>
              <a:rPr lang="en-US" altLang="en-US" sz="1950" b="1" dirty="0">
                <a:latin typeface="Times New Roman" panose="02020603050405020304" pitchFamily="18" charset="0"/>
                <a:cs typeface="Times New Roman" panose="02020603050405020304" pitchFamily="18" charset="0"/>
              </a:rPr>
              <a:t>quality</a:t>
            </a:r>
            <a:r>
              <a:rPr lang="en-US" altLang="en-US" sz="1950" dirty="0">
                <a:latin typeface="Times New Roman" panose="02020603050405020304" pitchFamily="18" charset="0"/>
                <a:cs typeface="Times New Roman" panose="02020603050405020304" pitchFamily="18" charset="0"/>
              </a:rPr>
              <a:t> which fosters a continuous process improvement culture. </a:t>
            </a:r>
          </a:p>
          <a:p>
            <a:pPr algn="just">
              <a:spcBef>
                <a:spcPct val="20000"/>
              </a:spcBef>
              <a:buClr>
                <a:schemeClr val="tx1"/>
              </a:buClr>
              <a:buSzPct val="75000"/>
              <a:buFont typeface="Arial" panose="020B0604020202020204" pitchFamily="34" charset="0"/>
              <a:buChar char="•"/>
            </a:pPr>
            <a:r>
              <a:rPr lang="en-US" altLang="en-US" sz="1950" b="1" dirty="0">
                <a:latin typeface="Times New Roman" panose="02020603050405020304" pitchFamily="18" charset="0"/>
                <a:cs typeface="Times New Roman" panose="02020603050405020304" pitchFamily="18" charset="0"/>
              </a:rPr>
              <a:t>Process</a:t>
            </a:r>
            <a:r>
              <a:rPr lang="en-US" altLang="en-US" sz="1950" dirty="0">
                <a:solidFill>
                  <a:srgbClr val="AD0101"/>
                </a:solidFill>
                <a:latin typeface="Times New Roman" panose="02020603050405020304" pitchFamily="18" charset="0"/>
                <a:cs typeface="Times New Roman" panose="02020603050405020304" pitchFamily="18" charset="0"/>
              </a:rPr>
              <a:t> </a:t>
            </a:r>
            <a:r>
              <a:rPr lang="en-US" altLang="en-US" sz="1950" b="1" dirty="0">
                <a:latin typeface="Times New Roman" panose="02020603050405020304" pitchFamily="18" charset="0"/>
                <a:cs typeface="Times New Roman" panose="02020603050405020304" pitchFamily="18" charset="0"/>
              </a:rPr>
              <a:t>layer as the foundation defines a framework </a:t>
            </a:r>
            <a:r>
              <a:rPr lang="en-US" altLang="en-US" sz="1950" dirty="0">
                <a:latin typeface="Times New Roman" panose="02020603050405020304" pitchFamily="18" charset="0"/>
                <a:cs typeface="Times New Roman" panose="02020603050405020304" pitchFamily="18" charset="0"/>
              </a:rPr>
              <a:t>with activities for effective delivery of software engineering technology. Establish the context where products (model, data, report, and forms) are produced, milestone are established, quality is ensured and change is managed. </a:t>
            </a:r>
          </a:p>
          <a:p>
            <a:pPr algn="just">
              <a:spcBef>
                <a:spcPct val="20000"/>
              </a:spcBef>
              <a:buClr>
                <a:schemeClr val="tx1"/>
              </a:buClr>
              <a:buSzPct val="75000"/>
              <a:buFont typeface="Arial" panose="020B0604020202020204" pitchFamily="34" charset="0"/>
              <a:buChar char="•"/>
            </a:pPr>
            <a:r>
              <a:rPr lang="en-US" altLang="en-US" sz="1950" b="1" dirty="0">
                <a:latin typeface="Times New Roman" panose="02020603050405020304" pitchFamily="18" charset="0"/>
                <a:cs typeface="Times New Roman" panose="02020603050405020304" pitchFamily="18" charset="0"/>
              </a:rPr>
              <a:t>Method</a:t>
            </a:r>
            <a:r>
              <a:rPr lang="en-US" altLang="en-US" sz="1950" dirty="0">
                <a:solidFill>
                  <a:srgbClr val="AD0101"/>
                </a:solidFill>
                <a:latin typeface="Times New Roman" panose="02020603050405020304" pitchFamily="18" charset="0"/>
                <a:cs typeface="Times New Roman" panose="02020603050405020304" pitchFamily="18" charset="0"/>
              </a:rPr>
              <a:t> </a:t>
            </a:r>
            <a:r>
              <a:rPr lang="en-US" altLang="en-US" sz="1950" b="1" dirty="0">
                <a:latin typeface="Times New Roman" panose="02020603050405020304" pitchFamily="18" charset="0"/>
                <a:cs typeface="Times New Roman" panose="02020603050405020304" pitchFamily="18" charset="0"/>
              </a:rPr>
              <a:t>provides technical how-to</a:t>
            </a:r>
            <a:r>
              <a:rPr lang="ja-JP" altLang="en-US" sz="1950" b="1" dirty="0">
                <a:latin typeface="Times New Roman" panose="02020603050405020304" pitchFamily="18" charset="0"/>
                <a:cs typeface="Times New Roman" panose="02020603050405020304" pitchFamily="18" charset="0"/>
              </a:rPr>
              <a:t>’</a:t>
            </a:r>
            <a:r>
              <a:rPr lang="en-US" altLang="ja-JP" sz="1950" b="1" dirty="0">
                <a:latin typeface="Times New Roman" panose="02020603050405020304" pitchFamily="18" charset="0"/>
                <a:cs typeface="Times New Roman" panose="02020603050405020304" pitchFamily="18" charset="0"/>
              </a:rPr>
              <a:t>s for building software</a:t>
            </a:r>
            <a:r>
              <a:rPr lang="en-US" altLang="ja-JP" sz="1950" dirty="0">
                <a:latin typeface="Times New Roman" panose="02020603050405020304" pitchFamily="18" charset="0"/>
                <a:cs typeface="Times New Roman" panose="02020603050405020304" pitchFamily="18" charset="0"/>
              </a:rPr>
              <a:t>. It encompasses many tasks including communication, requirement analysis, design modeling, program construction, testing and support. </a:t>
            </a:r>
          </a:p>
          <a:p>
            <a:pPr algn="just">
              <a:spcBef>
                <a:spcPct val="20000"/>
              </a:spcBef>
              <a:buClr>
                <a:schemeClr val="tx1"/>
              </a:buClr>
              <a:buSzPct val="75000"/>
              <a:buFont typeface="Arial" panose="020B0604020202020204" pitchFamily="34" charset="0"/>
              <a:buChar char="•"/>
            </a:pPr>
            <a:r>
              <a:rPr lang="en-US" altLang="en-US" sz="1950" b="1" dirty="0">
                <a:latin typeface="Times New Roman" panose="02020603050405020304" pitchFamily="18" charset="0"/>
                <a:cs typeface="Times New Roman" panose="02020603050405020304" pitchFamily="18" charset="0"/>
              </a:rPr>
              <a:t>Tools</a:t>
            </a:r>
            <a:r>
              <a:rPr lang="en-US" altLang="en-US" sz="1950" dirty="0">
                <a:solidFill>
                  <a:srgbClr val="AD0101"/>
                </a:solidFill>
                <a:latin typeface="Times New Roman" panose="02020603050405020304" pitchFamily="18" charset="0"/>
                <a:cs typeface="Times New Roman" panose="02020603050405020304" pitchFamily="18" charset="0"/>
              </a:rPr>
              <a:t> </a:t>
            </a:r>
            <a:r>
              <a:rPr lang="en-US" altLang="en-US" sz="1950" dirty="0">
                <a:latin typeface="Times New Roman" panose="02020603050405020304" pitchFamily="18" charset="0"/>
                <a:cs typeface="Times New Roman" panose="02020603050405020304" pitchFamily="18" charset="0"/>
              </a:rPr>
              <a:t>provide automated or semi-automated support for the process and methods.  </a:t>
            </a:r>
          </a:p>
        </p:txBody>
      </p:sp>
    </p:spTree>
    <p:extLst>
      <p:ext uri="{BB962C8B-B14F-4D97-AF65-F5344CB8AC3E}">
        <p14:creationId xmlns:p14="http://schemas.microsoft.com/office/powerpoint/2010/main" val="19856526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3118" y="2059754"/>
            <a:ext cx="7993465" cy="3717591"/>
          </a:xfrm>
        </p:spPr>
        <p:txBody>
          <a:bodyPr>
            <a:normAutofit fontScale="77500" lnSpcReduction="20000"/>
          </a:bodyPr>
          <a:lstStyle/>
          <a:p>
            <a:pPr algn="just"/>
            <a:r>
              <a:rPr lang="en-US" sz="1950" b="1" u="sng" dirty="0"/>
              <a:t>A quality focus</a:t>
            </a:r>
          </a:p>
          <a:p>
            <a:pPr lvl="1" algn="just"/>
            <a:r>
              <a:rPr lang="en-US" sz="1950" dirty="0"/>
              <a:t>Any  engineering approach must rest on organizational commitment to quality which fosters a continuous process improvement culture.</a:t>
            </a:r>
          </a:p>
          <a:p>
            <a:pPr algn="just"/>
            <a:r>
              <a:rPr lang="en-US" sz="1950" b="1" u="sng" dirty="0">
                <a:solidFill>
                  <a:srgbClr val="FF0000"/>
                </a:solidFill>
              </a:rPr>
              <a:t>Process layer</a:t>
            </a:r>
          </a:p>
          <a:p>
            <a:pPr lvl="1" algn="just"/>
            <a:r>
              <a:rPr lang="en-US" sz="1950" dirty="0"/>
              <a:t>The foundation for software engineering is the process layer</a:t>
            </a:r>
          </a:p>
          <a:p>
            <a:pPr lvl="1" algn="just"/>
            <a:r>
              <a:rPr lang="en-US" sz="1950" b="1" dirty="0"/>
              <a:t>Deﬁnes a framework </a:t>
            </a:r>
            <a:r>
              <a:rPr lang="en-US" sz="1950" dirty="0"/>
              <a:t>that must be established for effective delivery of software engineering technology</a:t>
            </a:r>
          </a:p>
          <a:p>
            <a:pPr lvl="1" algn="just"/>
            <a:r>
              <a:rPr lang="en-US" sz="1950" b="1" dirty="0"/>
              <a:t>Establish a context where</a:t>
            </a:r>
          </a:p>
          <a:p>
            <a:pPr lvl="2" algn="just"/>
            <a:r>
              <a:rPr lang="en-US" sz="1950" dirty="0">
                <a:solidFill>
                  <a:srgbClr val="FF0000"/>
                </a:solidFill>
              </a:rPr>
              <a:t>Products (model, data, report, and forms) are produced</a:t>
            </a:r>
          </a:p>
          <a:p>
            <a:pPr lvl="2" algn="just"/>
            <a:r>
              <a:rPr lang="en-US" sz="1950" dirty="0">
                <a:solidFill>
                  <a:srgbClr val="FF0000"/>
                </a:solidFill>
              </a:rPr>
              <a:t>Milestones are established</a:t>
            </a:r>
          </a:p>
          <a:p>
            <a:pPr lvl="2" algn="just"/>
            <a:r>
              <a:rPr lang="en-US" sz="1950" dirty="0">
                <a:solidFill>
                  <a:srgbClr val="FF0000"/>
                </a:solidFill>
              </a:rPr>
              <a:t>Quality is ensured</a:t>
            </a:r>
          </a:p>
          <a:p>
            <a:pPr lvl="2" algn="just"/>
            <a:r>
              <a:rPr lang="en-US" sz="1950" dirty="0">
                <a:solidFill>
                  <a:srgbClr val="FF0000"/>
                </a:solidFill>
              </a:rPr>
              <a:t>Change is managed</a:t>
            </a:r>
          </a:p>
          <a:p>
            <a:pPr lvl="2"/>
            <a:endParaRPr lang="en-US" dirty="0"/>
          </a:p>
        </p:txBody>
      </p:sp>
      <p:sp>
        <p:nvSpPr>
          <p:cNvPr id="2" name="Title 1"/>
          <p:cNvSpPr>
            <a:spLocks noGrp="1"/>
          </p:cNvSpPr>
          <p:nvPr>
            <p:ph type="title"/>
          </p:nvPr>
        </p:nvSpPr>
        <p:spPr/>
        <p:txBody>
          <a:bodyPr>
            <a:normAutofit/>
          </a:bodyPr>
          <a:lstStyle/>
          <a:p>
            <a:pPr marL="378724" indent="-378724">
              <a:spcBef>
                <a:spcPts val="375"/>
              </a:spcBef>
              <a:buClr>
                <a:schemeClr val="tx1"/>
              </a:buClr>
              <a:buSzPct val="68000"/>
              <a:buFont typeface="Wingdings 3"/>
              <a:buChar char=""/>
              <a:defRPr/>
            </a:pPr>
            <a:r>
              <a:rPr lang="en-US" u="sng" dirty="0">
                <a:cs typeface="Arial" charset="0"/>
              </a:rPr>
              <a:t>A Software Engineering Framework</a:t>
            </a:r>
          </a:p>
        </p:txBody>
      </p:sp>
    </p:spTree>
    <p:extLst>
      <p:ext uri="{BB962C8B-B14F-4D97-AF65-F5344CB8AC3E}">
        <p14:creationId xmlns:p14="http://schemas.microsoft.com/office/powerpoint/2010/main" val="30810611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2389" y="1997869"/>
            <a:ext cx="7892281" cy="3394472"/>
          </a:xfrm>
        </p:spPr>
        <p:txBody>
          <a:bodyPr>
            <a:normAutofit fontScale="85000" lnSpcReduction="10000"/>
          </a:bodyPr>
          <a:lstStyle/>
          <a:p>
            <a:pPr algn="just"/>
            <a:r>
              <a:rPr lang="en-US" b="1" u="sng" dirty="0"/>
              <a:t>Methods</a:t>
            </a:r>
          </a:p>
          <a:p>
            <a:pPr lvl="1" algn="just"/>
            <a:r>
              <a:rPr lang="en-US" dirty="0"/>
              <a:t>Provide the technical how-to for building software</a:t>
            </a:r>
          </a:p>
          <a:p>
            <a:pPr lvl="1" algn="just"/>
            <a:r>
              <a:rPr lang="en-US" b="1" dirty="0"/>
              <a:t>Methods encompass a broad array of tasks</a:t>
            </a:r>
          </a:p>
          <a:p>
            <a:pPr lvl="2" algn="just"/>
            <a:r>
              <a:rPr lang="en-US" dirty="0"/>
              <a:t>Communication , requirements analysis, design modeling, program construction, testing, and support</a:t>
            </a:r>
          </a:p>
          <a:p>
            <a:pPr algn="just"/>
            <a:r>
              <a:rPr lang="en-US" b="1" u="sng" dirty="0"/>
              <a:t>Tools</a:t>
            </a:r>
          </a:p>
          <a:p>
            <a:pPr lvl="1" algn="just"/>
            <a:r>
              <a:rPr lang="en-US" dirty="0"/>
              <a:t>Provide automated or semi-automated support for the process and the methods</a:t>
            </a:r>
          </a:p>
          <a:p>
            <a:pPr lvl="1" algn="just"/>
            <a:r>
              <a:rPr lang="en-US" b="1" dirty="0"/>
              <a:t>Integrated tools to support software development</a:t>
            </a:r>
          </a:p>
          <a:p>
            <a:pPr lvl="2" algn="just"/>
            <a:r>
              <a:rPr lang="en-US" dirty="0"/>
              <a:t>Called </a:t>
            </a:r>
            <a:r>
              <a:rPr lang="en-US" i="1" dirty="0"/>
              <a:t>computer aided software engineering</a:t>
            </a:r>
          </a:p>
          <a:p>
            <a:pPr lvl="1"/>
            <a:endParaRPr lang="en-US" dirty="0"/>
          </a:p>
        </p:txBody>
      </p:sp>
      <p:sp>
        <p:nvSpPr>
          <p:cNvPr id="2" name="Title 1"/>
          <p:cNvSpPr>
            <a:spLocks noGrp="1"/>
          </p:cNvSpPr>
          <p:nvPr>
            <p:ph type="title"/>
          </p:nvPr>
        </p:nvSpPr>
        <p:spPr>
          <a:xfrm>
            <a:off x="1146492" y="1168220"/>
            <a:ext cx="7684078" cy="597477"/>
          </a:xfrm>
        </p:spPr>
        <p:txBody>
          <a:bodyPr>
            <a:normAutofit fontScale="90000"/>
          </a:bodyPr>
          <a:lstStyle/>
          <a:p>
            <a:pPr marL="378724" indent="-378724">
              <a:spcBef>
                <a:spcPts val="375"/>
              </a:spcBef>
              <a:buClr>
                <a:schemeClr val="tx1"/>
              </a:buClr>
              <a:buSzPct val="68000"/>
              <a:buFont typeface="Wingdings 3"/>
              <a:buChar char=""/>
              <a:defRPr/>
            </a:pPr>
            <a:r>
              <a:rPr lang="en-US" u="sng" dirty="0">
                <a:cs typeface="Arial" charset="0"/>
              </a:rPr>
              <a:t>A Software Engineering Framework</a:t>
            </a:r>
          </a:p>
        </p:txBody>
      </p:sp>
    </p:spTree>
    <p:extLst>
      <p:ext uri="{BB962C8B-B14F-4D97-AF65-F5344CB8AC3E}">
        <p14:creationId xmlns:p14="http://schemas.microsoft.com/office/powerpoint/2010/main" val="5802919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3D707F0-ABE4-42CF-AEFB-19EFC7F3F91E}" type="datetime1">
              <a:rPr lang="en-US" smtClean="0"/>
              <a:t>9/20/2023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2 Marcador de contenido"/>
          <p:cNvSpPr txBox="1">
            <a:spLocks/>
          </p:cNvSpPr>
          <p:nvPr/>
        </p:nvSpPr>
        <p:spPr>
          <a:xfrm>
            <a:off x="1219200" y="685800"/>
            <a:ext cx="7467600" cy="914400"/>
          </a:xfrm>
          <a:prstGeom prst="rect">
            <a:avLst/>
          </a:prstGeom>
        </p:spPr>
        <p:txBody>
          <a:bodyPr vert="horz" anchor="t">
            <a:normAutofit fontScale="55000" lnSpcReduction="20000"/>
          </a:bodyPr>
          <a:lstStyle/>
          <a:p>
            <a:pPr marL="448056" marR="0" lvl="0" indent="-384048" algn="l"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es-ES_tradnl" sz="6600" b="0" i="0" u="none" strike="noStrike" kern="1200" cap="none" spc="0" normalizeH="0" baseline="0" noProof="0" dirty="0" smtClean="0">
                <a:ln>
                  <a:noFill/>
                </a:ln>
                <a:solidFill>
                  <a:schemeClr val="tx1"/>
                </a:solidFill>
                <a:effectLst/>
                <a:uLnTx/>
                <a:uFillTx/>
                <a:latin typeface="+mn-lt"/>
                <a:ea typeface="+mn-ea"/>
                <a:cs typeface="+mn-cs"/>
              </a:rPr>
              <a:t>Stages </a:t>
            </a:r>
            <a:r>
              <a:rPr kumimoji="0" lang="es-ES_tradnl" sz="6600" b="0" i="0" u="none" strike="noStrike" kern="1200" cap="none" spc="0" normalizeH="0" baseline="0" noProof="0" dirty="0" err="1" smtClean="0">
                <a:ln>
                  <a:noFill/>
                </a:ln>
                <a:solidFill>
                  <a:schemeClr val="tx1"/>
                </a:solidFill>
                <a:effectLst/>
                <a:uLnTx/>
                <a:uFillTx/>
                <a:latin typeface="+mn-lt"/>
                <a:ea typeface="+mn-ea"/>
                <a:cs typeface="+mn-cs"/>
              </a:rPr>
              <a:t>for</a:t>
            </a:r>
            <a:r>
              <a:rPr kumimoji="0" lang="es-ES_tradnl" sz="6600" b="0" i="0" u="none" strike="noStrike" kern="1200" cap="none" spc="0" normalizeH="0" baseline="0" noProof="0" dirty="0" smtClean="0">
                <a:ln>
                  <a:noFill/>
                </a:ln>
                <a:solidFill>
                  <a:schemeClr val="tx1"/>
                </a:solidFill>
                <a:effectLst/>
                <a:uLnTx/>
                <a:uFillTx/>
                <a:latin typeface="+mn-lt"/>
                <a:ea typeface="+mn-ea"/>
                <a:cs typeface="+mn-cs"/>
              </a:rPr>
              <a:t> </a:t>
            </a:r>
            <a:r>
              <a:rPr kumimoji="0" lang="es-ES_tradnl" sz="6600" b="0" i="0" u="none" strike="noStrike" kern="1200" cap="none" spc="0" normalizeH="0" baseline="0" noProof="0" dirty="0" smtClean="0">
                <a:ln>
                  <a:noFill/>
                </a:ln>
                <a:solidFill>
                  <a:schemeClr val="tx1"/>
                </a:solidFill>
                <a:effectLst/>
                <a:uLnTx/>
                <a:uFillTx/>
                <a:latin typeface="+mn-lt"/>
                <a:ea typeface="+mn-ea"/>
                <a:cs typeface="+mn-cs"/>
              </a:rPr>
              <a:t>Software Development</a:t>
            </a:r>
            <a:endParaRPr kumimoji="0" lang="es-ES" sz="66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5 Elipse"/>
          <p:cNvSpPr/>
          <p:nvPr/>
        </p:nvSpPr>
        <p:spPr>
          <a:xfrm>
            <a:off x="914400" y="1800220"/>
            <a:ext cx="3052786" cy="714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Requirements Analysis</a:t>
            </a:r>
            <a:endParaRPr lang="es-ES" sz="2000" dirty="0">
              <a:solidFill>
                <a:schemeClr val="bg1"/>
              </a:solidFill>
            </a:endParaRPr>
          </a:p>
        </p:txBody>
      </p:sp>
      <p:sp>
        <p:nvSpPr>
          <p:cNvPr id="9" name="9 Elipse"/>
          <p:cNvSpPr/>
          <p:nvPr/>
        </p:nvSpPr>
        <p:spPr>
          <a:xfrm>
            <a:off x="1677678" y="2871790"/>
            <a:ext cx="3071834" cy="714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Software Design</a:t>
            </a:r>
            <a:endParaRPr lang="es-ES" sz="2000" dirty="0">
              <a:solidFill>
                <a:schemeClr val="bg1"/>
              </a:solidFill>
            </a:endParaRPr>
          </a:p>
        </p:txBody>
      </p:sp>
      <p:sp>
        <p:nvSpPr>
          <p:cNvPr id="10" name="10 Elipse"/>
          <p:cNvSpPr/>
          <p:nvPr/>
        </p:nvSpPr>
        <p:spPr>
          <a:xfrm>
            <a:off x="3213595" y="3902667"/>
            <a:ext cx="3214710" cy="714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Implementation</a:t>
            </a:r>
            <a:endParaRPr lang="es-ES" sz="2000" dirty="0">
              <a:solidFill>
                <a:schemeClr val="bg1"/>
              </a:solidFill>
            </a:endParaRPr>
          </a:p>
        </p:txBody>
      </p:sp>
      <p:sp>
        <p:nvSpPr>
          <p:cNvPr id="11" name="11 Elipse"/>
          <p:cNvSpPr/>
          <p:nvPr/>
        </p:nvSpPr>
        <p:spPr>
          <a:xfrm>
            <a:off x="4715054" y="4880267"/>
            <a:ext cx="3071866" cy="7144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Testing</a:t>
            </a:r>
            <a:endParaRPr lang="es-ES" sz="2000" dirty="0">
              <a:solidFill>
                <a:schemeClr val="bg1"/>
              </a:solidFill>
            </a:endParaRPr>
          </a:p>
        </p:txBody>
      </p:sp>
      <p:sp>
        <p:nvSpPr>
          <p:cNvPr id="12" name="12 Elipse"/>
          <p:cNvSpPr/>
          <p:nvPr/>
        </p:nvSpPr>
        <p:spPr>
          <a:xfrm>
            <a:off x="6072198" y="5857892"/>
            <a:ext cx="2928990" cy="714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Maintenance</a:t>
            </a:r>
            <a:endParaRPr lang="es-ES" sz="2000" dirty="0">
              <a:solidFill>
                <a:schemeClr val="bg1"/>
              </a:solidFill>
            </a:endParaRPr>
          </a:p>
        </p:txBody>
      </p:sp>
    </p:spTree>
    <p:extLst>
      <p:ext uri="{BB962C8B-B14F-4D97-AF65-F5344CB8AC3E}">
        <p14:creationId xmlns:p14="http://schemas.microsoft.com/office/powerpoint/2010/main" val="33289746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986897"/>
          </a:xfrm>
        </p:spPr>
        <p:txBody>
          <a:bodyPr/>
          <a:lstStyle/>
          <a:p>
            <a:r>
              <a:rPr lang="en-US" sz="3600" dirty="0"/>
              <a:t>SW Eng. vs. System Eng.</a:t>
            </a:r>
            <a:endParaRPr lang="en-MY" sz="3600" dirty="0"/>
          </a:p>
        </p:txBody>
      </p:sp>
      <p:sp>
        <p:nvSpPr>
          <p:cNvPr id="3" name="Date Placeholder 2">
            <a:extLst>
              <a:ext uri="{FF2B5EF4-FFF2-40B4-BE49-F238E27FC236}">
                <a16:creationId xmlns:a16="http://schemas.microsoft.com/office/drawing/2014/main" id="{21A8FB94-DD91-58E9-D9DD-591CA64BED76}"/>
              </a:ext>
            </a:extLst>
          </p:cNvPr>
          <p:cNvSpPr>
            <a:spLocks noGrp="1"/>
          </p:cNvSpPr>
          <p:nvPr>
            <p:ph type="dt" sz="half" idx="10"/>
          </p:nvPr>
        </p:nvSpPr>
        <p:spPr/>
        <p:txBody>
          <a:bodyPr/>
          <a:lstStyle/>
          <a:p>
            <a:fld id="{B6EC0239-503D-4BD9-A5E0-14DD5E733F29}" type="datetime1">
              <a:rPr lang="en-US" smtClean="0"/>
              <a:t>9/20/2023</a:t>
            </a:fld>
            <a:endParaRPr lang="en-US"/>
          </a:p>
        </p:txBody>
      </p:sp>
      <p:sp>
        <p:nvSpPr>
          <p:cNvPr id="5" name="Slide Number Placeholder 4">
            <a:extLst>
              <a:ext uri="{FF2B5EF4-FFF2-40B4-BE49-F238E27FC236}">
                <a16:creationId xmlns:a16="http://schemas.microsoft.com/office/drawing/2014/main" id="{9383A235-E711-88CC-1270-12924F94B007}"/>
              </a:ext>
            </a:extLst>
          </p:cNvPr>
          <p:cNvSpPr>
            <a:spLocks noGrp="1"/>
          </p:cNvSpPr>
          <p:nvPr>
            <p:ph type="sldNum" sz="quarter" idx="12"/>
          </p:nvPr>
        </p:nvSpPr>
        <p:spPr/>
        <p:txBody>
          <a:bodyPr/>
          <a:lstStyle/>
          <a:p>
            <a:fld id="{B6F15528-21DE-4FAA-801E-634DDDAF4B2B}" type="slidenum">
              <a:rPr lang="en-US" smtClean="0"/>
              <a:pPr/>
              <a:t>27</a:t>
            </a:fld>
            <a:endParaRPr lang="en-US"/>
          </a:p>
        </p:txBody>
      </p:sp>
      <p:sp>
        <p:nvSpPr>
          <p:cNvPr id="7" name="Content Placeholder 9"/>
          <p:cNvSpPr txBox="1">
            <a:spLocks/>
          </p:cNvSpPr>
          <p:nvPr/>
        </p:nvSpPr>
        <p:spPr>
          <a:xfrm>
            <a:off x="76200" y="1676400"/>
            <a:ext cx="8763000" cy="4419600"/>
          </a:xfrm>
          <a:prstGeom prst="rect">
            <a:avLst/>
          </a:prstGeom>
        </p:spPr>
        <p:txBody>
          <a:bodyPr/>
          <a:lstStyle/>
          <a:p>
            <a:pPr fontAlgn="auto">
              <a:lnSpc>
                <a:spcPct val="150000"/>
              </a:lnSpc>
              <a:spcBef>
                <a:spcPts val="0"/>
              </a:spcBef>
              <a:spcAft>
                <a:spcPts val="0"/>
              </a:spcAft>
              <a:buClr>
                <a:schemeClr val="accent3">
                  <a:lumMod val="50000"/>
                </a:schemeClr>
              </a:buClr>
              <a:buSzPct val="70000"/>
              <a:buFont typeface="Wingdings 2" pitchFamily="18" charset="2"/>
              <a:buChar char=""/>
              <a:defRPr/>
            </a:pPr>
            <a:endParaRPr lang="en-US" sz="2000" dirty="0">
              <a:latin typeface="+mn-lt"/>
              <a:cs typeface="+mn-cs"/>
            </a:endParaRPr>
          </a:p>
        </p:txBody>
      </p:sp>
      <p:sp>
        <p:nvSpPr>
          <p:cNvPr id="8" name="Content Placeholder 9"/>
          <p:cNvSpPr txBox="1">
            <a:spLocks/>
          </p:cNvSpPr>
          <p:nvPr/>
        </p:nvSpPr>
        <p:spPr>
          <a:xfrm>
            <a:off x="982133" y="1524000"/>
            <a:ext cx="7704667" cy="1600200"/>
          </a:xfrm>
          <a:prstGeom prst="rect">
            <a:avLst/>
          </a:prstGeom>
        </p:spPr>
        <p:txBody>
          <a:bodyPr/>
          <a:lstStyle/>
          <a:p>
            <a:pPr fontAlgn="auto">
              <a:lnSpc>
                <a:spcPct val="150000"/>
              </a:lnSpc>
              <a:spcBef>
                <a:spcPts val="0"/>
              </a:spcBef>
              <a:spcAft>
                <a:spcPts val="0"/>
              </a:spcAft>
              <a:buClr>
                <a:schemeClr val="accent3">
                  <a:lumMod val="50000"/>
                </a:schemeClr>
              </a:buClr>
              <a:buSzPct val="70000"/>
              <a:defRPr/>
            </a:pPr>
            <a:r>
              <a:rPr lang="en-GB" sz="2000" b="1" u="sng" dirty="0">
                <a:latin typeface="+mj-lt"/>
                <a:cs typeface="Arial" charset="0"/>
              </a:rPr>
              <a:t>Systems Engineering</a:t>
            </a:r>
            <a:r>
              <a:rPr lang="en-GB" sz="2000" b="1" dirty="0">
                <a:latin typeface="+mj-lt"/>
                <a:cs typeface="Arial" charset="0"/>
              </a:rPr>
              <a:t>: </a:t>
            </a:r>
          </a:p>
          <a:p>
            <a:pPr marL="231775" indent="-231775" fontAlgn="auto">
              <a:lnSpc>
                <a:spcPct val="150000"/>
              </a:lnSpc>
              <a:spcBef>
                <a:spcPts val="100"/>
              </a:spcBef>
              <a:spcAft>
                <a:spcPts val="0"/>
              </a:spcAft>
              <a:buClr>
                <a:schemeClr val="accent3">
                  <a:lumMod val="50000"/>
                </a:schemeClr>
              </a:buClr>
              <a:buSzPct val="70000"/>
              <a:buFont typeface="Wingdings 2" pitchFamily="18" charset="2"/>
              <a:buChar char="è"/>
              <a:defRPr/>
            </a:pPr>
            <a:r>
              <a:rPr lang="en-GB" sz="2000" dirty="0">
                <a:latin typeface="+mj-lt"/>
                <a:cs typeface="Arial" charset="0"/>
              </a:rPr>
              <a:t>Interdisciplinary engineering field (computer, software, and process eng.).</a:t>
            </a:r>
          </a:p>
          <a:p>
            <a:pPr marL="231775" indent="-231775" fontAlgn="auto">
              <a:lnSpc>
                <a:spcPct val="150000"/>
              </a:lnSpc>
              <a:spcBef>
                <a:spcPts val="100"/>
              </a:spcBef>
              <a:spcAft>
                <a:spcPts val="0"/>
              </a:spcAft>
              <a:buClr>
                <a:schemeClr val="accent3">
                  <a:lumMod val="50000"/>
                </a:schemeClr>
              </a:buClr>
              <a:buSzPct val="70000"/>
              <a:buFont typeface="Wingdings 2" pitchFamily="18" charset="2"/>
              <a:buChar char="è"/>
              <a:defRPr/>
            </a:pPr>
            <a:r>
              <a:rPr lang="en-GB" sz="2000" dirty="0">
                <a:latin typeface="+mj-lt"/>
                <a:cs typeface="Arial" charset="0"/>
              </a:rPr>
              <a:t>Focuses on how complex engineering projects should be designed and managed.</a:t>
            </a:r>
            <a:endParaRPr lang="en-GB" sz="2000" i="1" dirty="0">
              <a:solidFill>
                <a:schemeClr val="accent3">
                  <a:lumMod val="50000"/>
                </a:schemeClr>
              </a:solidFill>
              <a:latin typeface="+mj-lt"/>
              <a:cs typeface="Arial" charset="0"/>
            </a:endParaRPr>
          </a:p>
          <a:p>
            <a:pPr fontAlgn="auto">
              <a:lnSpc>
                <a:spcPct val="150000"/>
              </a:lnSpc>
              <a:spcBef>
                <a:spcPts val="0"/>
              </a:spcBef>
              <a:spcAft>
                <a:spcPts val="0"/>
              </a:spcAft>
              <a:buClr>
                <a:schemeClr val="accent3">
                  <a:lumMod val="50000"/>
                </a:schemeClr>
              </a:buClr>
              <a:buSzPct val="70000"/>
              <a:buFont typeface="Wingdings 2" pitchFamily="18" charset="2"/>
              <a:buChar char=""/>
              <a:defRPr/>
            </a:pPr>
            <a:endParaRPr lang="en-GB" sz="2000" dirty="0">
              <a:latin typeface="+mj-lt"/>
              <a:cs typeface="Arial" charset="0"/>
            </a:endParaRPr>
          </a:p>
        </p:txBody>
      </p:sp>
      <p:graphicFrame>
        <p:nvGraphicFramePr>
          <p:cNvPr id="9" name="Diagram 8"/>
          <p:cNvGraphicFramePr/>
          <p:nvPr>
            <p:extLst>
              <p:ext uri="{D42A27DB-BD31-4B8C-83A1-F6EECF244321}">
                <p14:modId xmlns:p14="http://schemas.microsoft.com/office/powerpoint/2010/main" val="75948055"/>
              </p:ext>
            </p:extLst>
          </p:nvPr>
        </p:nvGraphicFramePr>
        <p:xfrm>
          <a:off x="1972647" y="3933298"/>
          <a:ext cx="5571153" cy="16293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1954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What is Software?</a:t>
            </a:r>
            <a:endParaRPr lang="en-MY" sz="3600" dirty="0"/>
          </a:p>
        </p:txBody>
      </p:sp>
      <p:sp>
        <p:nvSpPr>
          <p:cNvPr id="3" name="Date Placeholder 2">
            <a:extLst>
              <a:ext uri="{FF2B5EF4-FFF2-40B4-BE49-F238E27FC236}">
                <a16:creationId xmlns:a16="http://schemas.microsoft.com/office/drawing/2014/main" id="{4B4D7755-DC8D-148F-1021-3C8DF11212B8}"/>
              </a:ext>
            </a:extLst>
          </p:cNvPr>
          <p:cNvSpPr>
            <a:spLocks noGrp="1"/>
          </p:cNvSpPr>
          <p:nvPr>
            <p:ph type="dt" sz="half" idx="10"/>
          </p:nvPr>
        </p:nvSpPr>
        <p:spPr/>
        <p:txBody>
          <a:bodyPr/>
          <a:lstStyle/>
          <a:p>
            <a:fld id="{EDE2146A-E99C-430C-8C5D-878F82883C31}" type="datetime1">
              <a:rPr lang="en-US" smtClean="0"/>
              <a:t>9/20/2023</a:t>
            </a:fld>
            <a:endParaRPr lang="en-US"/>
          </a:p>
        </p:txBody>
      </p:sp>
      <p:sp>
        <p:nvSpPr>
          <p:cNvPr id="4" name="Footer Placeholder 3">
            <a:extLst>
              <a:ext uri="{FF2B5EF4-FFF2-40B4-BE49-F238E27FC236}">
                <a16:creationId xmlns:a16="http://schemas.microsoft.com/office/drawing/2014/main" id="{2740D9C6-6C80-74FD-72A8-D751B14893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8D7CDA-D41A-6C31-F02F-D1F1902A141C}"/>
              </a:ext>
            </a:extLst>
          </p:cNvPr>
          <p:cNvSpPr>
            <a:spLocks noGrp="1"/>
          </p:cNvSpPr>
          <p:nvPr>
            <p:ph type="sldNum" sz="quarter" idx="12"/>
          </p:nvPr>
        </p:nvSpPr>
        <p:spPr/>
        <p:txBody>
          <a:bodyPr/>
          <a:lstStyle/>
          <a:p>
            <a:fld id="{B6F15528-21DE-4FAA-801E-634DDDAF4B2B}" type="slidenum">
              <a:rPr lang="en-US" smtClean="0"/>
              <a:pPr/>
              <a:t>3</a:t>
            </a:fld>
            <a:endParaRPr lang="en-US"/>
          </a:p>
        </p:txBody>
      </p:sp>
      <p:grpSp>
        <p:nvGrpSpPr>
          <p:cNvPr id="7" name="Group 25"/>
          <p:cNvGrpSpPr>
            <a:grpSpLocks/>
          </p:cNvGrpSpPr>
          <p:nvPr/>
        </p:nvGrpSpPr>
        <p:grpSpPr bwMode="auto">
          <a:xfrm>
            <a:off x="5562600" y="4572000"/>
            <a:ext cx="2286000" cy="1447800"/>
            <a:chOff x="5562600" y="4572000"/>
            <a:chExt cx="2286000" cy="1447800"/>
          </a:xfrm>
        </p:grpSpPr>
        <p:grpSp>
          <p:nvGrpSpPr>
            <p:cNvPr id="8" name="Group 10"/>
            <p:cNvGrpSpPr>
              <a:grpSpLocks/>
            </p:cNvGrpSpPr>
            <p:nvPr/>
          </p:nvGrpSpPr>
          <p:grpSpPr bwMode="auto">
            <a:xfrm>
              <a:off x="5943600" y="4572000"/>
              <a:ext cx="1905000" cy="609600"/>
              <a:chOff x="3545800" y="2670515"/>
              <a:chExt cx="1843427" cy="1030689"/>
            </a:xfrm>
          </p:grpSpPr>
          <p:sp>
            <p:nvSpPr>
              <p:cNvPr id="14" name="Oval 13"/>
              <p:cNvSpPr/>
              <p:nvPr/>
            </p:nvSpPr>
            <p:spPr>
              <a:xfrm>
                <a:off x="3545800" y="2670515"/>
                <a:ext cx="1843427" cy="1030689"/>
              </a:xfrm>
              <a:prstGeom prst="ellipse">
                <a:avLst/>
              </a:prstGeom>
              <a:solidFill>
                <a:schemeClr val="bg2">
                  <a:lumMod val="75000"/>
                </a:schemeClr>
              </a:solidFill>
              <a:ln>
                <a:solidFill>
                  <a:schemeClr val="accent3">
                    <a:lumMod val="60000"/>
                    <a:lumOff val="40000"/>
                  </a:schemeClr>
                </a:solidFill>
              </a:ln>
            </p:spPr>
            <p:style>
              <a:lnRef idx="2">
                <a:schemeClr val="lt1">
                  <a:hueOff val="0"/>
                  <a:satOff val="0"/>
                  <a:lumOff val="0"/>
                  <a:alphaOff val="0"/>
                </a:schemeClr>
              </a:lnRef>
              <a:fillRef idx="1">
                <a:schemeClr val="accent5">
                  <a:shade val="80000"/>
                  <a:hueOff val="11613"/>
                  <a:satOff val="646"/>
                  <a:lumOff val="10126"/>
                  <a:alphaOff val="0"/>
                </a:schemeClr>
              </a:fillRef>
              <a:effectRef idx="0">
                <a:schemeClr val="accent5">
                  <a:shade val="80000"/>
                  <a:hueOff val="11613"/>
                  <a:satOff val="646"/>
                  <a:lumOff val="10126"/>
                  <a:alphaOff val="0"/>
                </a:schemeClr>
              </a:effectRef>
              <a:fontRef idx="minor">
                <a:schemeClr val="lt1"/>
              </a:fontRef>
            </p:style>
          </p:sp>
          <p:sp>
            <p:nvSpPr>
              <p:cNvPr id="15" name="Oval 4"/>
              <p:cNvSpPr/>
              <p:nvPr/>
            </p:nvSpPr>
            <p:spPr>
              <a:xfrm>
                <a:off x="3816169" y="2820824"/>
                <a:ext cx="1302688" cy="730071"/>
              </a:xfrm>
              <a:prstGeom prst="rect">
                <a:avLst/>
              </a:prstGeom>
              <a:ln>
                <a:noFill/>
              </a:ln>
            </p:spPr>
            <p:style>
              <a:lnRef idx="0">
                <a:scrgbClr r="0" g="0" b="0"/>
              </a:lnRef>
              <a:fillRef idx="0">
                <a:scrgbClr r="0" g="0" b="0"/>
              </a:fillRef>
              <a:effectRef idx="0">
                <a:scrgbClr r="0" g="0" b="0"/>
              </a:effectRef>
              <a:fontRef idx="minor">
                <a:schemeClr val="lt1"/>
              </a:fontRef>
            </p:style>
            <p:txBody>
              <a:bodyPr lIns="10160" tIns="10160" rIns="10160" bIns="10160" spcCol="1270" anchor="ctr"/>
              <a:lstStyle/>
              <a:p>
                <a:pPr algn="ctr" defTabSz="711200">
                  <a:lnSpc>
                    <a:spcPct val="90000"/>
                  </a:lnSpc>
                  <a:spcAft>
                    <a:spcPct val="35000"/>
                  </a:spcAft>
                  <a:defRPr/>
                </a:pPr>
                <a:r>
                  <a:rPr lang="en-US" sz="1400" dirty="0">
                    <a:solidFill>
                      <a:schemeClr val="accent3">
                        <a:lumMod val="50000"/>
                      </a:schemeClr>
                    </a:solidFill>
                  </a:rPr>
                  <a:t>System Documentation</a:t>
                </a:r>
              </a:p>
            </p:txBody>
          </p:sp>
        </p:grpSp>
        <p:grpSp>
          <p:nvGrpSpPr>
            <p:cNvPr id="9" name="Group 13"/>
            <p:cNvGrpSpPr>
              <a:grpSpLocks/>
            </p:cNvGrpSpPr>
            <p:nvPr/>
          </p:nvGrpSpPr>
          <p:grpSpPr bwMode="auto">
            <a:xfrm>
              <a:off x="6019800" y="5410200"/>
              <a:ext cx="1828800" cy="609600"/>
              <a:chOff x="3545800" y="2670515"/>
              <a:chExt cx="1843427" cy="1030689"/>
            </a:xfrm>
          </p:grpSpPr>
          <p:sp>
            <p:nvSpPr>
              <p:cNvPr id="12" name="Oval 11"/>
              <p:cNvSpPr/>
              <p:nvPr/>
            </p:nvSpPr>
            <p:spPr>
              <a:xfrm>
                <a:off x="3545800" y="2670515"/>
                <a:ext cx="1843427" cy="1030689"/>
              </a:xfrm>
              <a:prstGeom prst="ellipse">
                <a:avLst/>
              </a:prstGeom>
              <a:solidFill>
                <a:schemeClr val="bg2">
                  <a:lumMod val="75000"/>
                </a:schemeClr>
              </a:solidFill>
              <a:ln>
                <a:solidFill>
                  <a:schemeClr val="accent3">
                    <a:lumMod val="60000"/>
                    <a:lumOff val="40000"/>
                  </a:schemeClr>
                </a:solidFill>
              </a:ln>
            </p:spPr>
            <p:style>
              <a:lnRef idx="2">
                <a:schemeClr val="lt1">
                  <a:hueOff val="0"/>
                  <a:satOff val="0"/>
                  <a:lumOff val="0"/>
                  <a:alphaOff val="0"/>
                </a:schemeClr>
              </a:lnRef>
              <a:fillRef idx="1">
                <a:schemeClr val="accent5">
                  <a:shade val="80000"/>
                  <a:hueOff val="11613"/>
                  <a:satOff val="646"/>
                  <a:lumOff val="10126"/>
                  <a:alphaOff val="0"/>
                </a:schemeClr>
              </a:fillRef>
              <a:effectRef idx="0">
                <a:schemeClr val="accent5">
                  <a:shade val="80000"/>
                  <a:hueOff val="11613"/>
                  <a:satOff val="646"/>
                  <a:lumOff val="10126"/>
                  <a:alphaOff val="0"/>
                </a:schemeClr>
              </a:effectRef>
              <a:fontRef idx="minor">
                <a:schemeClr val="lt1"/>
              </a:fontRef>
            </p:style>
          </p:sp>
          <p:sp>
            <p:nvSpPr>
              <p:cNvPr id="13" name="Oval 4"/>
              <p:cNvSpPr/>
              <p:nvPr/>
            </p:nvSpPr>
            <p:spPr>
              <a:xfrm>
                <a:off x="3816234" y="2820824"/>
                <a:ext cx="1302560" cy="730071"/>
              </a:xfrm>
              <a:prstGeom prst="rect">
                <a:avLst/>
              </a:prstGeom>
              <a:ln>
                <a:noFill/>
              </a:ln>
            </p:spPr>
            <p:style>
              <a:lnRef idx="0">
                <a:scrgbClr r="0" g="0" b="0"/>
              </a:lnRef>
              <a:fillRef idx="0">
                <a:scrgbClr r="0" g="0" b="0"/>
              </a:fillRef>
              <a:effectRef idx="0">
                <a:scrgbClr r="0" g="0" b="0"/>
              </a:effectRef>
              <a:fontRef idx="minor">
                <a:schemeClr val="lt1"/>
              </a:fontRef>
            </p:style>
            <p:txBody>
              <a:bodyPr lIns="10160" tIns="10160" rIns="10160" bIns="10160" spcCol="1270" anchor="ctr"/>
              <a:lstStyle/>
              <a:p>
                <a:pPr algn="ctr" defTabSz="711200">
                  <a:lnSpc>
                    <a:spcPct val="90000"/>
                  </a:lnSpc>
                  <a:spcAft>
                    <a:spcPct val="35000"/>
                  </a:spcAft>
                  <a:defRPr/>
                </a:pPr>
                <a:r>
                  <a:rPr lang="en-US" sz="1400" dirty="0">
                    <a:solidFill>
                      <a:schemeClr val="accent3">
                        <a:lumMod val="50000"/>
                      </a:schemeClr>
                    </a:solidFill>
                  </a:rPr>
                  <a:t>User Documentation</a:t>
                </a:r>
              </a:p>
            </p:txBody>
          </p:sp>
        </p:grpSp>
        <p:cxnSp>
          <p:nvCxnSpPr>
            <p:cNvPr id="10" name="Straight Connector 9"/>
            <p:cNvCxnSpPr>
              <a:stCxn id="14" idx="2"/>
            </p:cNvCxnSpPr>
            <p:nvPr/>
          </p:nvCxnSpPr>
          <p:spPr>
            <a:xfrm rot="10800000" flipV="1">
              <a:off x="5562600" y="4876800"/>
              <a:ext cx="381000" cy="15240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12" idx="2"/>
            </p:cNvCxnSpPr>
            <p:nvPr/>
          </p:nvCxnSpPr>
          <p:spPr>
            <a:xfrm rot="10800000">
              <a:off x="5562600" y="5486400"/>
              <a:ext cx="457200" cy="22860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6" name="Diagram 15"/>
          <p:cNvGraphicFramePr/>
          <p:nvPr>
            <p:extLst>
              <p:ext uri="{D42A27DB-BD31-4B8C-83A1-F6EECF244321}">
                <p14:modId xmlns:p14="http://schemas.microsoft.com/office/powerpoint/2010/main" val="479749826"/>
              </p:ext>
            </p:extLst>
          </p:nvPr>
        </p:nvGraphicFramePr>
        <p:xfrm>
          <a:off x="304800" y="2057400"/>
          <a:ext cx="6096000" cy="383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3177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928662" y="1428736"/>
            <a:ext cx="8215370" cy="4832092"/>
          </a:xfrm>
          <a:prstGeom prst="rect">
            <a:avLst/>
          </a:prstGeom>
        </p:spPr>
        <p:txBody>
          <a:bodyPr wrap="square">
            <a:spAutoFit/>
          </a:bodyPr>
          <a:lstStyle/>
          <a:p>
            <a:pPr>
              <a:buFont typeface="Arial" pitchFamily="34" charset="0"/>
              <a:buChar char="•"/>
            </a:pPr>
            <a:r>
              <a:rPr lang="en-US" sz="2800" dirty="0" smtClean="0"/>
              <a:t>The final Software doesn´t fulfill the needs of the customer.</a:t>
            </a:r>
          </a:p>
          <a:p>
            <a:endParaRPr lang="en-US" sz="2800" dirty="0" smtClean="0"/>
          </a:p>
          <a:p>
            <a:pPr>
              <a:buFont typeface="Arial" pitchFamily="34" charset="0"/>
              <a:buChar char="•"/>
            </a:pPr>
            <a:r>
              <a:rPr lang="en-US" sz="2800" dirty="0" smtClean="0"/>
              <a:t>Hard to extend and improve: if you want to add a functionality later is mission impossible.</a:t>
            </a:r>
          </a:p>
          <a:p>
            <a:endParaRPr lang="en-US" sz="2800" dirty="0" smtClean="0"/>
          </a:p>
          <a:p>
            <a:pPr>
              <a:buFont typeface="Arial" pitchFamily="34" charset="0"/>
              <a:buChar char="•"/>
            </a:pPr>
            <a:r>
              <a:rPr lang="en-US" sz="2800" dirty="0" smtClean="0"/>
              <a:t>Bad documentation.</a:t>
            </a:r>
          </a:p>
          <a:p>
            <a:endParaRPr lang="en-US" sz="2800" dirty="0" smtClean="0"/>
          </a:p>
          <a:p>
            <a:pPr>
              <a:buFont typeface="Arial" pitchFamily="34" charset="0"/>
              <a:buChar char="•"/>
            </a:pPr>
            <a:r>
              <a:rPr lang="en-US" sz="2800" dirty="0" smtClean="0"/>
              <a:t>Bad quality: frequent errors, hard to use, ...</a:t>
            </a:r>
          </a:p>
          <a:p>
            <a:endParaRPr lang="en-US" sz="2800" dirty="0" smtClean="0"/>
          </a:p>
          <a:p>
            <a:pPr>
              <a:buFont typeface="Arial" pitchFamily="34" charset="0"/>
              <a:buChar char="•"/>
            </a:pPr>
            <a:r>
              <a:rPr lang="en-US" sz="2800" dirty="0" smtClean="0"/>
              <a:t>More time and costs than expected</a:t>
            </a:r>
            <a:endParaRPr lang="es-ES" sz="2800" dirty="0"/>
          </a:p>
        </p:txBody>
      </p:sp>
      <p:sp>
        <p:nvSpPr>
          <p:cNvPr id="5" name="4 CuadroTexto"/>
          <p:cNvSpPr txBox="1"/>
          <p:nvPr/>
        </p:nvSpPr>
        <p:spPr>
          <a:xfrm>
            <a:off x="1143000" y="329946"/>
            <a:ext cx="5078634" cy="1015663"/>
          </a:xfrm>
          <a:prstGeom prst="rect">
            <a:avLst/>
          </a:prstGeom>
          <a:noFill/>
        </p:spPr>
        <p:txBody>
          <a:bodyPr wrap="none" rtlCol="0">
            <a:spAutoFit/>
          </a:bodyPr>
          <a:lstStyle/>
          <a:p>
            <a:r>
              <a:rPr lang="en-US" sz="6000" dirty="0" smtClean="0"/>
              <a:t>Common issues</a:t>
            </a:r>
            <a:endParaRPr lang="en-US" sz="6000" dirty="0"/>
          </a:p>
        </p:txBody>
      </p:sp>
    </p:spTree>
    <p:extLst>
      <p:ext uri="{BB962C8B-B14F-4D97-AF65-F5344CB8AC3E}">
        <p14:creationId xmlns:p14="http://schemas.microsoft.com/office/powerpoint/2010/main" val="28845136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software_engineering_explained.gif"/>
          <p:cNvPicPr>
            <a:picLocks noChangeAspect="1"/>
          </p:cNvPicPr>
          <p:nvPr/>
        </p:nvPicPr>
        <p:blipFill>
          <a:blip r:embed="rId3"/>
          <a:stretch>
            <a:fillRect/>
          </a:stretch>
        </p:blipFill>
        <p:spPr>
          <a:xfrm>
            <a:off x="500034" y="428604"/>
            <a:ext cx="8096306" cy="607223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602060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1160861" y="381000"/>
            <a:ext cx="1295547" cy="1015663"/>
          </a:xfrm>
          <a:prstGeom prst="rect">
            <a:avLst/>
          </a:prstGeom>
          <a:noFill/>
        </p:spPr>
        <p:txBody>
          <a:bodyPr wrap="none" rtlCol="0">
            <a:spAutoFit/>
          </a:bodyPr>
          <a:lstStyle/>
          <a:p>
            <a:r>
              <a:rPr lang="es-ES_tradnl" sz="6000" dirty="0" err="1" smtClean="0"/>
              <a:t>But</a:t>
            </a:r>
            <a:endParaRPr lang="es-ES" sz="6000" dirty="0"/>
          </a:p>
        </p:txBody>
      </p:sp>
      <p:sp>
        <p:nvSpPr>
          <p:cNvPr id="6" name="5 CuadroTexto"/>
          <p:cNvSpPr txBox="1"/>
          <p:nvPr/>
        </p:nvSpPr>
        <p:spPr>
          <a:xfrm>
            <a:off x="1160861" y="2357430"/>
            <a:ext cx="6992539" cy="1015663"/>
          </a:xfrm>
          <a:prstGeom prst="rect">
            <a:avLst/>
          </a:prstGeom>
          <a:noFill/>
        </p:spPr>
        <p:txBody>
          <a:bodyPr wrap="square" rtlCol="0">
            <a:spAutoFit/>
          </a:bodyPr>
          <a:lstStyle/>
          <a:p>
            <a:r>
              <a:rPr lang="es-ES_tradnl" sz="6000" dirty="0" err="1" smtClean="0"/>
              <a:t>That</a:t>
            </a:r>
            <a:r>
              <a:rPr lang="es-ES_tradnl" sz="6000" dirty="0" smtClean="0"/>
              <a:t> </a:t>
            </a:r>
            <a:r>
              <a:rPr lang="es-ES_tradnl" sz="6000" dirty="0" err="1" smtClean="0"/>
              <a:t>never</a:t>
            </a:r>
            <a:r>
              <a:rPr lang="es-ES_tradnl" sz="6000" dirty="0" smtClean="0"/>
              <a:t> </a:t>
            </a:r>
            <a:r>
              <a:rPr lang="es-ES_tradnl" sz="6000" dirty="0" err="1" smtClean="0"/>
              <a:t>happens</a:t>
            </a:r>
            <a:r>
              <a:rPr lang="es-ES_tradnl" sz="6000" dirty="0" smtClean="0"/>
              <a:t>,</a:t>
            </a:r>
            <a:endParaRPr lang="es-ES" sz="6000" dirty="0"/>
          </a:p>
        </p:txBody>
      </p:sp>
      <p:sp>
        <p:nvSpPr>
          <p:cNvPr id="7" name="6 CuadroTexto"/>
          <p:cNvSpPr txBox="1"/>
          <p:nvPr/>
        </p:nvSpPr>
        <p:spPr>
          <a:xfrm>
            <a:off x="6929454" y="5572140"/>
            <a:ext cx="1978427" cy="1015663"/>
          </a:xfrm>
          <a:prstGeom prst="rect">
            <a:avLst/>
          </a:prstGeom>
          <a:noFill/>
        </p:spPr>
        <p:txBody>
          <a:bodyPr wrap="none" rtlCol="0">
            <a:spAutoFit/>
          </a:bodyPr>
          <a:lstStyle/>
          <a:p>
            <a:r>
              <a:rPr lang="es-ES_tradnl" sz="6000" dirty="0" err="1"/>
              <a:t>r</a:t>
            </a:r>
            <a:r>
              <a:rPr lang="es-ES_tradnl" sz="6000" dirty="0" err="1" smtClean="0"/>
              <a:t>ight</a:t>
            </a:r>
            <a:r>
              <a:rPr lang="es-ES_tradnl" sz="6000" dirty="0" smtClean="0"/>
              <a:t>?</a:t>
            </a:r>
            <a:endParaRPr lang="es-ES" sz="6000" dirty="0"/>
          </a:p>
        </p:txBody>
      </p:sp>
    </p:spTree>
    <p:extLst>
      <p:ext uri="{BB962C8B-B14F-4D97-AF65-F5344CB8AC3E}">
        <p14:creationId xmlns:p14="http://schemas.microsoft.com/office/powerpoint/2010/main" val="36099985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286116" y="2643182"/>
            <a:ext cx="2547172" cy="1015663"/>
          </a:xfrm>
          <a:prstGeom prst="rect">
            <a:avLst/>
          </a:prstGeom>
          <a:noFill/>
        </p:spPr>
        <p:txBody>
          <a:bodyPr wrap="none" rtlCol="0">
            <a:spAutoFit/>
          </a:bodyPr>
          <a:lstStyle/>
          <a:p>
            <a:r>
              <a:rPr lang="es-ES_tradnl" sz="6000" dirty="0" err="1" smtClean="0"/>
              <a:t>Wrong</a:t>
            </a:r>
            <a:r>
              <a:rPr lang="es-ES_tradnl" sz="6000" dirty="0" smtClean="0"/>
              <a:t>!</a:t>
            </a:r>
            <a:endParaRPr lang="es-ES" sz="6000" dirty="0"/>
          </a:p>
        </p:txBody>
      </p:sp>
    </p:spTree>
    <p:extLst>
      <p:ext uri="{BB962C8B-B14F-4D97-AF65-F5344CB8AC3E}">
        <p14:creationId xmlns:p14="http://schemas.microsoft.com/office/powerpoint/2010/main" val="27583250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1447801" y="1643050"/>
            <a:ext cx="7086599" cy="1323439"/>
          </a:xfrm>
          <a:prstGeom prst="rect">
            <a:avLst/>
          </a:prstGeom>
          <a:noFill/>
        </p:spPr>
        <p:txBody>
          <a:bodyPr wrap="square" rtlCol="0">
            <a:spAutoFit/>
          </a:bodyPr>
          <a:lstStyle/>
          <a:p>
            <a:pPr algn="ctr"/>
            <a:r>
              <a:rPr lang="es-ES_tradnl" sz="4000" dirty="0" smtClean="0"/>
              <a:t>Problems in Software </a:t>
            </a:r>
          </a:p>
          <a:p>
            <a:pPr algn="ctr"/>
            <a:r>
              <a:rPr lang="es-ES_tradnl" sz="4000" dirty="0"/>
              <a:t>D</a:t>
            </a:r>
            <a:r>
              <a:rPr lang="es-ES_tradnl" sz="4000" dirty="0" smtClean="0"/>
              <a:t>evelopment</a:t>
            </a:r>
            <a:endParaRPr lang="es-ES" sz="4000" dirty="0"/>
          </a:p>
        </p:txBody>
      </p:sp>
    </p:spTree>
    <p:extLst>
      <p:ext uri="{BB962C8B-B14F-4D97-AF65-F5344CB8AC3E}">
        <p14:creationId xmlns:p14="http://schemas.microsoft.com/office/powerpoint/2010/main" val="37971702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9" name="AutoShape 3"/>
          <p:cNvSpPr>
            <a:spLocks noChangeArrowheads="1"/>
          </p:cNvSpPr>
          <p:nvPr/>
        </p:nvSpPr>
        <p:spPr bwMode="auto">
          <a:xfrm>
            <a:off x="882162" y="1398588"/>
            <a:ext cx="2605454" cy="1428750"/>
          </a:xfrm>
          <a:prstGeom prst="roundRect">
            <a:avLst>
              <a:gd name="adj" fmla="val 24343"/>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860" name="AutoShape 4"/>
          <p:cNvSpPr>
            <a:spLocks noChangeArrowheads="1"/>
          </p:cNvSpPr>
          <p:nvPr/>
        </p:nvSpPr>
        <p:spPr bwMode="auto">
          <a:xfrm>
            <a:off x="6056435" y="4970464"/>
            <a:ext cx="2329962" cy="1304925"/>
          </a:xfrm>
          <a:prstGeom prst="roundRect">
            <a:avLst>
              <a:gd name="adj" fmla="val 24755"/>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861" name="Rectangle 5"/>
          <p:cNvSpPr>
            <a:spLocks noChangeArrowheads="1"/>
          </p:cNvSpPr>
          <p:nvPr/>
        </p:nvSpPr>
        <p:spPr bwMode="auto">
          <a:xfrm>
            <a:off x="1191358" y="1933576"/>
            <a:ext cx="2102826" cy="5635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7" rIns="19050" bIns="26987"/>
          <a:lstStyle/>
          <a:p>
            <a:pPr defTabSz="904875">
              <a:lnSpc>
                <a:spcPts val="2800"/>
              </a:lnSpc>
              <a:tabLst>
                <a:tab pos="452438" algn="l"/>
                <a:tab pos="904875" algn="l"/>
                <a:tab pos="1357313" algn="l"/>
              </a:tabLst>
            </a:pPr>
            <a:r>
              <a:rPr lang="en-US" sz="2400" b="0">
                <a:solidFill>
                  <a:srgbClr val="000000"/>
                </a:solidFill>
                <a:latin typeface="Helvetica" charset="0"/>
              </a:rPr>
              <a:t>Requirements</a:t>
            </a:r>
          </a:p>
        </p:txBody>
      </p:sp>
      <p:sp>
        <p:nvSpPr>
          <p:cNvPr id="249862" name="Rectangle 6"/>
          <p:cNvSpPr>
            <a:spLocks noChangeArrowheads="1"/>
          </p:cNvSpPr>
          <p:nvPr/>
        </p:nvSpPr>
        <p:spPr bwMode="auto">
          <a:xfrm>
            <a:off x="6651381" y="5403850"/>
            <a:ext cx="1452196" cy="476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7" rIns="19050" bIns="26987"/>
          <a:lstStyle/>
          <a:p>
            <a:pPr defTabSz="904875">
              <a:lnSpc>
                <a:spcPts val="2800"/>
              </a:lnSpc>
              <a:tabLst>
                <a:tab pos="452438" algn="l"/>
                <a:tab pos="904875" algn="l"/>
                <a:tab pos="1357313" algn="l"/>
              </a:tabLst>
            </a:pPr>
            <a:r>
              <a:rPr lang="en-US" sz="2400" b="0">
                <a:solidFill>
                  <a:srgbClr val="000000"/>
                </a:solidFill>
                <a:latin typeface="Helvetica" charset="0"/>
              </a:rPr>
              <a:t>Software</a:t>
            </a:r>
          </a:p>
        </p:txBody>
      </p:sp>
      <p:sp>
        <p:nvSpPr>
          <p:cNvPr id="249863" name="Freeform 7"/>
          <p:cNvSpPr>
            <a:spLocks/>
          </p:cNvSpPr>
          <p:nvPr/>
        </p:nvSpPr>
        <p:spPr bwMode="auto">
          <a:xfrm>
            <a:off x="4108939" y="3371850"/>
            <a:ext cx="877766" cy="1004888"/>
          </a:xfrm>
          <a:custGeom>
            <a:avLst/>
            <a:gdLst>
              <a:gd name="T0" fmla="*/ 0 w 553"/>
              <a:gd name="T1" fmla="*/ 134 h 633"/>
              <a:gd name="T2" fmla="*/ 134 w 553"/>
              <a:gd name="T3" fmla="*/ 0 h 633"/>
              <a:gd name="T4" fmla="*/ 426 w 553"/>
              <a:gd name="T5" fmla="*/ 292 h 633"/>
              <a:gd name="T6" fmla="*/ 528 w 553"/>
              <a:gd name="T7" fmla="*/ 182 h 633"/>
              <a:gd name="T8" fmla="*/ 552 w 553"/>
              <a:gd name="T9" fmla="*/ 632 h 633"/>
              <a:gd name="T10" fmla="*/ 173 w 553"/>
              <a:gd name="T11" fmla="*/ 593 h 633"/>
              <a:gd name="T12" fmla="*/ 284 w 553"/>
              <a:gd name="T13" fmla="*/ 474 h 633"/>
              <a:gd name="T14" fmla="*/ 0 w 553"/>
              <a:gd name="T15" fmla="*/ 134 h 6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3" h="633">
                <a:moveTo>
                  <a:pt x="0" y="134"/>
                </a:moveTo>
                <a:lnTo>
                  <a:pt x="134" y="0"/>
                </a:lnTo>
                <a:lnTo>
                  <a:pt x="426" y="292"/>
                </a:lnTo>
                <a:lnTo>
                  <a:pt x="528" y="182"/>
                </a:lnTo>
                <a:lnTo>
                  <a:pt x="552" y="632"/>
                </a:lnTo>
                <a:lnTo>
                  <a:pt x="173" y="593"/>
                </a:lnTo>
                <a:lnTo>
                  <a:pt x="284" y="474"/>
                </a:lnTo>
                <a:lnTo>
                  <a:pt x="0" y="134"/>
                </a:lnTo>
              </a:path>
            </a:pathLst>
          </a:custGeom>
          <a:solidFill>
            <a:schemeClr val="tx1"/>
          </a:solidFill>
          <a:ln w="12700" cap="rnd" cmpd="sng">
            <a:solidFill>
              <a:srgbClr val="000000"/>
            </a:solidFill>
            <a:prstDash val="solid"/>
            <a:round/>
            <a:headEnd type="none" w="med" len="med"/>
            <a:tailEnd type="none" w="med" len="med"/>
          </a:ln>
          <a:effectLst/>
          <a:extLst/>
        </p:spPr>
        <p:txBody>
          <a:bodyPr/>
          <a:lstStyle/>
          <a:p>
            <a:endParaRPr lang="en-US"/>
          </a:p>
        </p:txBody>
      </p:sp>
      <p:sp>
        <p:nvSpPr>
          <p:cNvPr id="249864" name="Rectangle 8"/>
          <p:cNvSpPr>
            <a:spLocks noGrp="1" noChangeArrowheads="1"/>
          </p:cNvSpPr>
          <p:nvPr>
            <p:ph type="title"/>
          </p:nvPr>
        </p:nvSpPr>
        <p:spPr>
          <a:xfrm>
            <a:off x="882162" y="267494"/>
            <a:ext cx="8154334" cy="948242"/>
          </a:xfrm>
          <a:noFill/>
          <a:ln/>
        </p:spPr>
        <p:txBody>
          <a:bodyPr>
            <a:normAutofit fontScale="90000"/>
          </a:bodyPr>
          <a:lstStyle/>
          <a:p>
            <a:r>
              <a:rPr lang="en-US" dirty="0"/>
              <a:t>Limitations of Non-engineered Software</a:t>
            </a:r>
          </a:p>
        </p:txBody>
      </p:sp>
      <p:sp>
        <p:nvSpPr>
          <p:cNvPr id="249865" name="AutoShape 9"/>
          <p:cNvSpPr>
            <a:spLocks noChangeArrowheads="1"/>
          </p:cNvSpPr>
          <p:nvPr/>
        </p:nvSpPr>
        <p:spPr bwMode="auto">
          <a:xfrm>
            <a:off x="4387361" y="2895601"/>
            <a:ext cx="2567354" cy="466725"/>
          </a:xfrm>
          <a:prstGeom prst="wedgeRoundRectCallout">
            <a:avLst>
              <a:gd name="adj1" fmla="val -43722"/>
              <a:gd name="adj2" fmla="val 103741"/>
              <a:gd name="adj3" fmla="val 16667"/>
            </a:avLst>
          </a:prstGeom>
          <a:solidFill>
            <a:schemeClr val="bg2"/>
          </a:solidFill>
          <a:ln w="12700">
            <a:solidFill>
              <a:schemeClr val="tx1"/>
            </a:solidFill>
            <a:miter lim="800000"/>
            <a:headEnd/>
            <a:tailEnd/>
          </a:ln>
          <a:effectLst/>
          <a:extLst/>
        </p:spPr>
        <p:txBody>
          <a:bodyPr/>
          <a:lstStyle/>
          <a:p>
            <a:pPr algn="ctr"/>
            <a:r>
              <a:rPr lang="it-IT" dirty="0"/>
              <a:t>Here is the problem!!</a:t>
            </a:r>
          </a:p>
        </p:txBody>
      </p:sp>
    </p:spTree>
    <p:extLst>
      <p:ext uri="{BB962C8B-B14F-4D97-AF65-F5344CB8AC3E}">
        <p14:creationId xmlns:p14="http://schemas.microsoft.com/office/powerpoint/2010/main" val="278661630"/>
      </p:ext>
    </p:extLst>
  </p:cSld>
  <p:clrMapOvr>
    <a:masterClrMapping/>
  </p:clrMapOvr>
  <p:transition advTm="2000"/>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2965</TotalTime>
  <Words>1059</Words>
  <Application>Microsoft Office PowerPoint</Application>
  <PresentationFormat>On-screen Show (4:3)</PresentationFormat>
  <Paragraphs>165</Paragraphs>
  <Slides>27</Slides>
  <Notes>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27</vt:i4>
      </vt:variant>
    </vt:vector>
  </HeadingPairs>
  <TitlesOfParts>
    <vt:vector size="40" baseType="lpstr">
      <vt:lpstr>ＭＳ Ｐゴシック</vt:lpstr>
      <vt:lpstr>Arial</vt:lpstr>
      <vt:lpstr>Calibri</vt:lpstr>
      <vt:lpstr>Corbel</vt:lpstr>
      <vt:lpstr>Helvetica</vt:lpstr>
      <vt:lpstr>Palatino</vt:lpstr>
      <vt:lpstr>Symbol</vt:lpstr>
      <vt:lpstr>Times</vt:lpstr>
      <vt:lpstr>Times New Roman</vt:lpstr>
      <vt:lpstr>Wingdings</vt:lpstr>
      <vt:lpstr>Wingdings 2</vt:lpstr>
      <vt:lpstr>Wingdings 3</vt:lpstr>
      <vt:lpstr>Parallax</vt:lpstr>
      <vt:lpstr>                             Software Engineering Concepts  (CSC-205)  BS(SE)/BS(SE)- IIIgg </vt:lpstr>
      <vt:lpstr>Agenda</vt:lpstr>
      <vt:lpstr>What is Software?</vt:lpstr>
      <vt:lpstr>PowerPoint Presentation</vt:lpstr>
      <vt:lpstr>PowerPoint Presentation</vt:lpstr>
      <vt:lpstr>PowerPoint Presentation</vt:lpstr>
      <vt:lpstr>PowerPoint Presentation</vt:lpstr>
      <vt:lpstr>PowerPoint Presentation</vt:lpstr>
      <vt:lpstr>Limitations of Non-engineered Software</vt:lpstr>
      <vt:lpstr>Software Production has a Poor Track Record  Example: Space Shuttle Software </vt:lpstr>
      <vt:lpstr>PowerPoint Presentation</vt:lpstr>
      <vt:lpstr>PowerPoint Presentation</vt:lpstr>
      <vt:lpstr>PowerPoint Presentation</vt:lpstr>
      <vt:lpstr>PowerPoint Presentation</vt:lpstr>
      <vt:lpstr>PowerPoint Presentation</vt:lpstr>
      <vt:lpstr>Engineering</vt:lpstr>
      <vt:lpstr>PowerPoint Presentation</vt:lpstr>
      <vt:lpstr>Software Engineering</vt:lpstr>
      <vt:lpstr>PowerPoint Presentation</vt:lpstr>
      <vt:lpstr>Software Engineering: A Problem-Solving Activity</vt:lpstr>
      <vt:lpstr>Why Software Engineering?</vt:lpstr>
      <vt:lpstr>A Layered Technology</vt:lpstr>
      <vt:lpstr>PowerPoint Presentation</vt:lpstr>
      <vt:lpstr>A Software Engineering Framework</vt:lpstr>
      <vt:lpstr>A Software Engineering Framework</vt:lpstr>
      <vt:lpstr>PowerPoint Presentation</vt:lpstr>
      <vt:lpstr>SW Eng. vs. System Eng.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Quality Engineering BSSE-VI</dc:title>
  <dc:creator>Administrator</dc:creator>
  <cp:lastModifiedBy>Administrator</cp:lastModifiedBy>
  <cp:revision>535</cp:revision>
  <cp:lastPrinted>2019-02-06T10:33:43Z</cp:lastPrinted>
  <dcterms:created xsi:type="dcterms:W3CDTF">2006-08-16T00:00:00Z</dcterms:created>
  <dcterms:modified xsi:type="dcterms:W3CDTF">2023-09-20T05:28:34Z</dcterms:modified>
</cp:coreProperties>
</file>