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39"/>
  </p:notesMasterIdLst>
  <p:handoutMasterIdLst>
    <p:handoutMasterId r:id="rId40"/>
  </p:handoutMasterIdLst>
  <p:sldIdLst>
    <p:sldId id="256" r:id="rId2"/>
    <p:sldId id="440" r:id="rId3"/>
    <p:sldId id="557" r:id="rId4"/>
    <p:sldId id="545" r:id="rId5"/>
    <p:sldId id="546" r:id="rId6"/>
    <p:sldId id="547" r:id="rId7"/>
    <p:sldId id="587" r:id="rId8"/>
    <p:sldId id="555" r:id="rId9"/>
    <p:sldId id="588" r:id="rId10"/>
    <p:sldId id="586" r:id="rId11"/>
    <p:sldId id="589" r:id="rId12"/>
    <p:sldId id="590" r:id="rId13"/>
    <p:sldId id="558" r:id="rId14"/>
    <p:sldId id="559" r:id="rId15"/>
    <p:sldId id="560" r:id="rId16"/>
    <p:sldId id="561" r:id="rId17"/>
    <p:sldId id="592" r:id="rId18"/>
    <p:sldId id="593" r:id="rId19"/>
    <p:sldId id="562" r:id="rId20"/>
    <p:sldId id="563" r:id="rId21"/>
    <p:sldId id="564" r:id="rId22"/>
    <p:sldId id="565" r:id="rId23"/>
    <p:sldId id="566" r:id="rId24"/>
    <p:sldId id="591" r:id="rId25"/>
    <p:sldId id="568" r:id="rId26"/>
    <p:sldId id="569" r:id="rId27"/>
    <p:sldId id="570" r:id="rId28"/>
    <p:sldId id="574" r:id="rId29"/>
    <p:sldId id="575" r:id="rId30"/>
    <p:sldId id="576" r:id="rId31"/>
    <p:sldId id="577" r:id="rId32"/>
    <p:sldId id="578" r:id="rId33"/>
    <p:sldId id="579" r:id="rId34"/>
    <p:sldId id="580" r:id="rId35"/>
    <p:sldId id="581" r:id="rId36"/>
    <p:sldId id="582" r:id="rId37"/>
    <p:sldId id="583" r:id="rId38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1" autoAdjust="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F0164-E028-4322-A149-8A6E5C9A3F5A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2328A-1146-4DCD-8F2B-D15ADF109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673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472B0-E3A7-42CB-A901-7967602055CF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94E97-2A04-41D2-9813-7E6BE38427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42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03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6F8F8042-3167-4366-AC41-3D8304BCDE5A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9521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E988-15EF-465D-AD9E-C8712303A7DA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0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FFA8-2383-4D34-BCA9-95420DE349B5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08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F506-6E19-4003-8BAD-4DBB1284162A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93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2E48-9865-4D0A-AF1C-0205206893F8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4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F1B0-6F23-4C76-A1AF-DF9EB464DC20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7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0013-C303-44AC-A1E8-3204777C662B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50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B544-C401-41BB-99C8-8898EEF49B97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73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66B2-4BAF-4FE6-B4A4-9055FE799456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2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D6936FB4-2185-4529-91D3-A9C0F5575FCE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3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DA93-E292-4901-8FDB-823CE0867A43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6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ADF2-F1F4-40AC-A9F9-36898B15D524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2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9166-6FE4-492C-8A9F-D8E0F599E145}" type="datetime1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1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4FD4-877E-41C8-BABB-EE0B9338DF4A}" type="datetime1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367-174D-49D2-962F-572BDFA3D2C5}" type="datetime1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6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4105-B043-46B7-B092-5931C4C3A3C9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5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B166-EF9A-41D1-97D4-B19F1DE0FBEE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1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F265E9-08CA-4000-9D58-56DC229516E8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9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362200"/>
            <a:ext cx="7086600" cy="1143000"/>
          </a:xfrm>
        </p:spPr>
        <p:txBody>
          <a:bodyPr>
            <a:normAutofit fontScale="90000"/>
          </a:bodyPr>
          <a:lstStyle/>
          <a:p>
            <a:pPr algn="ctr" eaLnBrk="0" hangingPunct="0">
              <a:spcBef>
                <a:spcPct val="200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>Software Engineering Concepts (</a:t>
            </a:r>
            <a:r>
              <a:rPr lang="en-US" sz="3600" b="1" dirty="0" smtClean="0">
                <a:solidFill>
                  <a:srgbClr val="0000CC"/>
                </a:solidFill>
              </a:rPr>
              <a:t>CSC205)</a:t>
            </a: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 smtClean="0">
                <a:solidFill>
                  <a:srgbClr val="0000CC"/>
                </a:solidFill>
              </a:rPr>
              <a:t>BSCS/</a:t>
            </a:r>
            <a:r>
              <a:rPr lang="en-US" sz="3600" b="1" dirty="0" smtClean="0">
                <a:solidFill>
                  <a:srgbClr val="7030A0"/>
                </a:solidFill>
              </a:rPr>
              <a:t>BS(SE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  <a:r>
              <a:rPr lang="en-US" sz="3600" b="1" dirty="0">
                <a:solidFill>
                  <a:schemeClr val="tx1"/>
                </a:solidFill>
              </a:rPr>
              <a:t>-</a:t>
            </a:r>
            <a:r>
              <a:rPr lang="en-US" sz="3600" b="1" dirty="0" smtClean="0">
                <a:solidFill>
                  <a:srgbClr val="00B0F0"/>
                </a:solidFill>
              </a:rPr>
              <a:t>III</a:t>
            </a: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gg</a:t>
            </a:r>
            <a:r>
              <a:rPr lang="en-US" b="1" dirty="0">
                <a:solidFill>
                  <a:srgbClr val="0000CC"/>
                </a:solidFill>
              </a:rPr>
              <a:t/>
            </a:r>
            <a:br>
              <a:rPr lang="en-US" b="1" dirty="0">
                <a:solidFill>
                  <a:srgbClr val="0000CC"/>
                </a:solidFill>
              </a:rPr>
            </a:br>
            <a:endParaRPr lang="en-GB" sz="3100" dirty="0">
              <a:solidFill>
                <a:srgbClr val="00B0F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828800" y="32004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175" indent="-279400"/>
            <a:r>
              <a:rPr lang="en-US" dirty="0">
                <a:solidFill>
                  <a:schemeClr val="tx1"/>
                </a:solidFill>
              </a:rPr>
              <a:t>Lecture 3</a:t>
            </a:r>
          </a:p>
          <a:p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5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751" y="214991"/>
            <a:ext cx="7704667" cy="1981200"/>
          </a:xfrm>
        </p:spPr>
        <p:txBody>
          <a:bodyPr/>
          <a:lstStyle/>
          <a:p>
            <a:r>
              <a:rPr lang="en-US" sz="3600" kern="0" dirty="0"/>
              <a:t>Software Process </a:t>
            </a: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en-US" sz="3600" kern="0" dirty="0"/>
              <a:t>…</a:t>
            </a:r>
            <a:endParaRPr lang="en-MY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600200"/>
            <a:ext cx="6887367" cy="990600"/>
          </a:xfrm>
        </p:spPr>
        <p:txBody>
          <a:bodyPr/>
          <a:lstStyle/>
          <a:p>
            <a:r>
              <a:rPr lang="en-US" sz="2000" dirty="0">
                <a:cs typeface="Arial" charset="0"/>
              </a:rPr>
              <a:t>Description of the software process that represents </a:t>
            </a:r>
            <a:r>
              <a:rPr lang="en-US" sz="20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one view</a:t>
            </a:r>
            <a:r>
              <a:rPr lang="en-US" sz="2000" dirty="0">
                <a:cs typeface="Arial" charset="0"/>
              </a:rPr>
              <a:t>, such as the </a:t>
            </a: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activities</a:t>
            </a:r>
            <a:r>
              <a:rPr lang="en-US" sz="2000" dirty="0">
                <a:cs typeface="Arial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data</a:t>
            </a:r>
            <a:r>
              <a:rPr lang="en-US" sz="2000" dirty="0">
                <a:cs typeface="Arial" charset="0"/>
              </a:rPr>
              <a:t> or </a:t>
            </a:r>
            <a:r>
              <a:rPr 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roles</a:t>
            </a:r>
            <a:r>
              <a:rPr lang="en-US" sz="2000" dirty="0">
                <a:cs typeface="Arial" charset="0"/>
              </a:rPr>
              <a:t> of people involved.</a:t>
            </a:r>
            <a:endParaRPr lang="en-GB" sz="2000" dirty="0">
              <a:cs typeface="Arial" charset="0"/>
            </a:endParaRPr>
          </a:p>
          <a:p>
            <a:endParaRPr lang="en-MY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816F-38EE-4D69-9439-1380F38CA910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646815"/>
              </p:ext>
            </p:extLst>
          </p:nvPr>
        </p:nvGraphicFramePr>
        <p:xfrm>
          <a:off x="1905785" y="2429699"/>
          <a:ext cx="6324600" cy="381009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99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284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rgbClr val="7030A0"/>
                          </a:solidFill>
                        </a:rPr>
                        <a:t>Examples of views</a:t>
                      </a:r>
                      <a:endParaRPr lang="en-GB" sz="2300" dirty="0">
                        <a:solidFill>
                          <a:srgbClr val="7030A0"/>
                        </a:solidFill>
                      </a:endParaRP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rgbClr val="7030A0"/>
                          </a:solidFill>
                        </a:rPr>
                        <a:t>Focus on…</a:t>
                      </a:r>
                      <a:endParaRPr lang="en-GB" sz="2300" dirty="0">
                        <a:solidFill>
                          <a:srgbClr val="7030A0"/>
                        </a:solidFill>
                      </a:endParaRP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7777">
                <a:tc>
                  <a:txBody>
                    <a:bodyPr/>
                    <a:lstStyle/>
                    <a:p>
                      <a:r>
                        <a:rPr lang="en-US" sz="2000" dirty="0"/>
                        <a:t>Workflow</a:t>
                      </a:r>
                      <a:endParaRPr lang="en-GB" sz="2000" dirty="0"/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Activities = human</a:t>
                      </a:r>
                      <a:r>
                        <a:rPr lang="en-US" sz="2000" baseline="0" dirty="0"/>
                        <a:t> actions.</a:t>
                      </a:r>
                    </a:p>
                    <a:p>
                      <a:r>
                        <a:rPr lang="en-US" sz="2000" dirty="0"/>
                        <a:t>What is input,</a:t>
                      </a:r>
                      <a:r>
                        <a:rPr lang="en-US" sz="2000" baseline="0" dirty="0"/>
                        <a:t> o</a:t>
                      </a:r>
                      <a:r>
                        <a:rPr lang="en-US" sz="2000" dirty="0"/>
                        <a:t>utput</a:t>
                      </a:r>
                      <a:r>
                        <a:rPr lang="en-US" sz="2000" baseline="0" dirty="0"/>
                        <a:t>, and </a:t>
                      </a:r>
                      <a:r>
                        <a:rPr lang="en-US" sz="2000" dirty="0"/>
                        <a:t>dependencies.</a:t>
                      </a:r>
                      <a:endParaRPr lang="en-GB" sz="2000" dirty="0"/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107">
                <a:tc>
                  <a:txBody>
                    <a:bodyPr/>
                    <a:lstStyle/>
                    <a:p>
                      <a:r>
                        <a:rPr lang="en-US" sz="2000" dirty="0"/>
                        <a:t>Dataflow</a:t>
                      </a:r>
                      <a:endParaRPr lang="en-GB" sz="2000" dirty="0"/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Activities = transformations of information.</a:t>
                      </a:r>
                    </a:p>
                    <a:p>
                      <a:r>
                        <a:rPr lang="en-US" sz="2000" dirty="0"/>
                        <a:t>How the input is transformed into output.</a:t>
                      </a:r>
                      <a:endParaRPr lang="en-GB" sz="2000" dirty="0"/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107">
                <a:tc>
                  <a:txBody>
                    <a:bodyPr/>
                    <a:lstStyle/>
                    <a:p>
                      <a:r>
                        <a:rPr lang="en-US" sz="2000" dirty="0"/>
                        <a:t>Role/Action</a:t>
                      </a:r>
                      <a:endParaRPr lang="en-GB" sz="2000" dirty="0"/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What is the role of people involved in each step of the process?</a:t>
                      </a:r>
                      <a:endParaRPr lang="en-GB" sz="2000" dirty="0"/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9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F737-5ED9-46FF-87A0-895F94DC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The Multiple View Approach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5D253-0485-4AF7-A4BA-73CCC4EC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9D-2EEF-4861-A54E-00DAA96A992D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4240-B768-42AA-A5B5-1EA70B86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1A7B2FA1-7253-4122-8FFB-F981FDD1F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628" y="2209800"/>
            <a:ext cx="6380339" cy="369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84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9286-F478-4016-AA11-F3EB6DB1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Product and Process</a:t>
            </a:r>
            <a:endParaRPr lang="en-US" sz="36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516C82F-8E28-4872-8ECC-67D9069C62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9000" y="2614853"/>
            <a:ext cx="7797800" cy="770467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The quality of a </a:t>
            </a:r>
            <a:r>
              <a:rPr lang="en-US" altLang="en-US" i="1" dirty="0">
                <a:solidFill>
                  <a:srgbClr val="FF0000"/>
                </a:solidFill>
              </a:rPr>
              <a:t>software product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is largely governed by the quality of the </a:t>
            </a:r>
            <a:r>
              <a:rPr lang="en-US" altLang="en-US" i="1" dirty="0">
                <a:solidFill>
                  <a:srgbClr val="FF0000"/>
                </a:solidFill>
              </a:rPr>
              <a:t>software </a:t>
            </a:r>
            <a:r>
              <a:rPr lang="en-US" altLang="en-US" dirty="0">
                <a:solidFill>
                  <a:srgbClr val="FF0000"/>
                </a:solidFill>
              </a:rPr>
              <a:t>process </a:t>
            </a:r>
            <a:r>
              <a:rPr lang="en-US" altLang="en-US" dirty="0"/>
              <a:t>used to develop and maintain it.</a:t>
            </a:r>
          </a:p>
          <a:p>
            <a:pPr eaLnBrk="1" hangingPunct="1">
              <a:buFontTx/>
              <a:buNone/>
            </a:pPr>
            <a:endParaRPr lang="en-US" alt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060DD-1455-4D11-84B0-A5AF3D1A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CDF4-CB01-41F2-BE10-63BEAE3A1CA0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6BFDC-933B-4C6E-AD4C-B20AF9B9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26C83D-2897-4BE3-A0F5-2B4739E47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782" y="3810000"/>
            <a:ext cx="2090737" cy="148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357C-E9B8-46AE-B9C7-CA0FCD8A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Process: A Generic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51998-39A7-40A5-8844-C254374E8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057400"/>
            <a:ext cx="7704667" cy="333281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software process</a:t>
            </a:r>
          </a:p>
          <a:p>
            <a:pPr lvl="1"/>
            <a:r>
              <a:rPr lang="en-US" dirty="0"/>
              <a:t>Is a </a:t>
            </a:r>
            <a:r>
              <a:rPr lang="en-US" dirty="0">
                <a:solidFill>
                  <a:srgbClr val="FF0000"/>
                </a:solidFill>
              </a:rPr>
              <a:t>roadmap</a:t>
            </a:r>
            <a:r>
              <a:rPr lang="en-US" dirty="0"/>
              <a:t> to build high quality software products.</a:t>
            </a:r>
          </a:p>
          <a:p>
            <a:pPr lvl="1"/>
            <a:r>
              <a:rPr lang="en-US" dirty="0"/>
              <a:t>Provides a </a:t>
            </a:r>
            <a:r>
              <a:rPr lang="en-US" dirty="0">
                <a:solidFill>
                  <a:srgbClr val="0070C0"/>
                </a:solidFill>
              </a:rPr>
              <a:t>framework</a:t>
            </a:r>
            <a:r>
              <a:rPr lang="en-US" dirty="0"/>
              <a:t> for managing activities.</a:t>
            </a:r>
          </a:p>
          <a:p>
            <a:pPr lvl="1"/>
            <a:r>
              <a:rPr lang="en-US" dirty="0"/>
              <a:t>Adapt to </a:t>
            </a:r>
            <a:r>
              <a:rPr lang="en-US" dirty="0">
                <a:solidFill>
                  <a:srgbClr val="FF0000"/>
                </a:solidFill>
              </a:rPr>
              <a:t>meet needs </a:t>
            </a:r>
            <a:r>
              <a:rPr lang="en-US" dirty="0"/>
              <a:t>of software engineers and managers.</a:t>
            </a:r>
          </a:p>
          <a:p>
            <a:pPr lvl="1"/>
            <a:endParaRPr lang="en-US" sz="1600" dirty="0"/>
          </a:p>
          <a:p>
            <a:r>
              <a:rPr lang="en-US" dirty="0"/>
              <a:t>Different types of projects require different software </a:t>
            </a:r>
            <a:r>
              <a:rPr lang="en-US" dirty="0">
                <a:solidFill>
                  <a:srgbClr val="FF0000"/>
                </a:solidFill>
              </a:rPr>
              <a:t>processes</a:t>
            </a:r>
            <a:r>
              <a:rPr lang="en-US" dirty="0"/>
              <a:t>.</a:t>
            </a:r>
          </a:p>
          <a:p>
            <a:endParaRPr lang="en-US" sz="1600" dirty="0"/>
          </a:p>
          <a:p>
            <a:r>
              <a:rPr lang="en-US" dirty="0"/>
              <a:t>Best </a:t>
            </a:r>
            <a:r>
              <a:rPr lang="en-US" dirty="0">
                <a:solidFill>
                  <a:srgbClr val="FF0000"/>
                </a:solidFill>
              </a:rPr>
              <a:t>indicators</a:t>
            </a:r>
            <a:r>
              <a:rPr lang="en-US" dirty="0"/>
              <a:t> of how well a process worked are the </a:t>
            </a:r>
            <a:r>
              <a:rPr lang="en-US" dirty="0">
                <a:solidFill>
                  <a:srgbClr val="0070C0"/>
                </a:solidFill>
              </a:rPr>
              <a:t>quality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timeliness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long-term viability </a:t>
            </a:r>
            <a:r>
              <a:rPr lang="en-US" dirty="0"/>
              <a:t>of the resulting software product.</a:t>
            </a:r>
          </a:p>
          <a:p>
            <a:endParaRPr lang="en-US" sz="1600" dirty="0"/>
          </a:p>
          <a:p>
            <a:r>
              <a:rPr lang="en-US" altLang="en-US" dirty="0"/>
              <a:t>When a process involves building a software, the process may be referred to as </a:t>
            </a:r>
            <a:r>
              <a:rPr lang="en-US" altLang="en-US" dirty="0">
                <a:solidFill>
                  <a:srgbClr val="FF0000"/>
                </a:solidFill>
              </a:rPr>
              <a:t>software life cycle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8912D-9CCF-4815-8B66-56F27F9C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6B68-904F-4FB1-9BC9-627453D9E379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ABC67-3090-4322-8F78-E49EC500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0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3CBE-CBA2-4111-AA8E-60311FAB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 Generic Process Framework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867B2-A313-4563-904C-B2BDB688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41F6-7931-4973-A9E4-0C61B81E42A7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EAC13-B16B-4604-8957-E0F6C64B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AF9EC9-938E-4B43-9464-748BFCE5A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438401"/>
            <a:ext cx="4724400" cy="362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7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6753-6083-4D35-AF0A-951E54C4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Framework Activities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0794-8E68-4FAF-A213-1C2B4E07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715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Communication</a:t>
            </a:r>
          </a:p>
          <a:p>
            <a:pPr marL="571500" indent="-457200">
              <a:lnSpc>
                <a:spcPct val="90000"/>
              </a:lnSpc>
              <a:buFont typeface="+mj-lt"/>
              <a:buAutoNum type="arabicPeriod"/>
            </a:pPr>
            <a:endParaRPr lang="en-US" altLang="en-US" sz="1000" dirty="0"/>
          </a:p>
          <a:p>
            <a:pPr marL="5715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Planning</a:t>
            </a:r>
          </a:p>
          <a:p>
            <a:pPr marL="571500" indent="-457200">
              <a:lnSpc>
                <a:spcPct val="90000"/>
              </a:lnSpc>
              <a:buFont typeface="+mj-lt"/>
              <a:buAutoNum type="arabicPeriod"/>
            </a:pPr>
            <a:endParaRPr lang="en-US" altLang="en-US" sz="1000" dirty="0"/>
          </a:p>
          <a:p>
            <a:pPr marL="5715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Modeling</a:t>
            </a:r>
          </a:p>
          <a:p>
            <a:pPr marL="86868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Analysis of requirements</a:t>
            </a:r>
          </a:p>
          <a:p>
            <a:pPr marL="86868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Design</a:t>
            </a:r>
          </a:p>
          <a:p>
            <a:pPr marL="868680" lvl="1" indent="-457200">
              <a:lnSpc>
                <a:spcPct val="90000"/>
              </a:lnSpc>
              <a:buFont typeface="+mj-lt"/>
              <a:buAutoNum type="arabicPeriod"/>
            </a:pPr>
            <a:endParaRPr lang="en-US" altLang="en-US" sz="1000" dirty="0"/>
          </a:p>
          <a:p>
            <a:pPr marL="5715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Construction</a:t>
            </a:r>
          </a:p>
          <a:p>
            <a:pPr marL="86868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Code generation</a:t>
            </a:r>
          </a:p>
          <a:p>
            <a:pPr marL="86868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Testing</a:t>
            </a:r>
          </a:p>
          <a:p>
            <a:pPr marL="868680" lvl="1" indent="-457200">
              <a:lnSpc>
                <a:spcPct val="90000"/>
              </a:lnSpc>
              <a:buFont typeface="+mj-lt"/>
              <a:buAutoNum type="arabicPeriod"/>
            </a:pPr>
            <a:endParaRPr lang="en-US" altLang="en-US" sz="1000" dirty="0"/>
          </a:p>
          <a:p>
            <a:pPr marL="5715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Deployment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416FA-A5BC-493A-91A3-0C89B973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E842-C7E5-4A88-84CA-B0D32FC3E4BD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3A91D-66C7-45DA-B344-C728B9A1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48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67FF-21F8-42F7-8940-B04B7602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Umbrella Activities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DF4C-6C12-477E-BC55-4C488F63A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45328"/>
            <a:ext cx="7620000" cy="3352800"/>
          </a:xfrm>
        </p:spPr>
        <p:txBody>
          <a:bodyPr>
            <a:normAutofit fontScale="92500" lnSpcReduction="20000"/>
          </a:bodyPr>
          <a:lstStyle/>
          <a:p>
            <a:pPr marL="285750" indent="-285750"/>
            <a:r>
              <a:rPr lang="en-US" altLang="en-US" dirty="0"/>
              <a:t>Software project management</a:t>
            </a:r>
          </a:p>
          <a:p>
            <a:pPr marL="285750" indent="-285750"/>
            <a:r>
              <a:rPr lang="en-US" altLang="en-US" dirty="0"/>
              <a:t>Formal technical reviews</a:t>
            </a:r>
          </a:p>
          <a:p>
            <a:pPr marL="285750" indent="-285750"/>
            <a:r>
              <a:rPr lang="en-US" altLang="en-US" dirty="0"/>
              <a:t>Software quality assurance</a:t>
            </a:r>
          </a:p>
          <a:p>
            <a:pPr marL="285750" indent="-285750"/>
            <a:r>
              <a:rPr lang="en-US" altLang="en-US" dirty="0"/>
              <a:t>Software configuration management</a:t>
            </a:r>
          </a:p>
          <a:p>
            <a:pPr marL="285750" indent="-285750"/>
            <a:r>
              <a:rPr lang="en-US" altLang="en-US" dirty="0"/>
              <a:t>Work product preparation and production</a:t>
            </a:r>
          </a:p>
          <a:p>
            <a:pPr marL="285750" indent="-285750"/>
            <a:r>
              <a:rPr lang="en-US" altLang="en-US" dirty="0"/>
              <a:t>Reusability management</a:t>
            </a:r>
          </a:p>
          <a:p>
            <a:pPr marL="285750" indent="-285750"/>
            <a:r>
              <a:rPr lang="en-US" altLang="en-US" dirty="0"/>
              <a:t>Measurement</a:t>
            </a:r>
          </a:p>
          <a:p>
            <a:pPr marL="285750" indent="-285750"/>
            <a:r>
              <a:rPr lang="en-US" altLang="en-US" dirty="0"/>
              <a:t>Risk management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8F8EA-2A4A-4DA5-B66E-A4007930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178B-1435-4CD6-A182-86F8EE75865B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97D5C-FB3F-4811-8941-2DFA3AA1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33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304800"/>
            <a:ext cx="6781800" cy="1600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ea typeface="ＭＳ Ｐゴシック" pitchFamily="34" charset="-128"/>
              </a:rPr>
              <a:t>Process Flow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BE876B1-8E04-4BF0-A664-A3E42C1DFDB4}" type="slidenum">
              <a:rPr lang="en-US" altLang="en-US" sz="1000">
                <a:latin typeface="Helvetica" panose="020B0604020202020204" pitchFamily="34" charset="0"/>
              </a:rPr>
              <a:pPr/>
              <a:t>17</a:t>
            </a:fld>
            <a:endParaRPr lang="en-US" altLang="en-US" sz="1000">
              <a:latin typeface="Helvetica" panose="020B0604020202020204" pitchFamily="34" charset="0"/>
            </a:endParaRPr>
          </a:p>
        </p:txBody>
      </p:sp>
      <p:pic>
        <p:nvPicPr>
          <p:cNvPr id="12292" name="Picture 5" descr="Fig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81000"/>
            <a:ext cx="5181600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679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ea typeface="ＭＳ Ｐゴシック" pitchFamily="34" charset="-128"/>
              </a:rPr>
              <a:t>Process Flow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543800" cy="4572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en-US" smtClean="0">
                <a:latin typeface="Palatino" charset="0"/>
                <a:ea typeface="ＭＳ Ｐゴシック" panose="020B0600070205080204" pitchFamily="34" charset="-128"/>
              </a:rPr>
              <a:t>Linear process flow executes each of the five activities in sequence.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en-US" smtClean="0">
                <a:latin typeface="Palatino" charset="0"/>
                <a:ea typeface="ＭＳ Ｐゴシック" panose="020B0600070205080204" pitchFamily="34" charset="-128"/>
              </a:rPr>
              <a:t>An iterative process flow repeats one or more of the activities before proceeding to the next.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en-US" smtClean="0">
                <a:latin typeface="Palatino" charset="0"/>
                <a:ea typeface="ＭＳ Ｐゴシック" panose="020B0600070205080204" pitchFamily="34" charset="-128"/>
              </a:rPr>
              <a:t>An evolutionary process flow executes the activities in a circular manner. Each circuit leads to a more complete version of the software.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en-US" smtClean="0">
                <a:latin typeface="Palatino" charset="0"/>
                <a:ea typeface="ＭＳ Ｐゴシック" panose="020B0600070205080204" pitchFamily="34" charset="-128"/>
              </a:rPr>
              <a:t>A parallel process flow executes one or more activities in parallel with other activities ( modeling for one aspect of the software in parallel with construction of another aspect of the software. 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34D73A8-4B1A-46B2-B348-907D3566D912}" type="slidenum">
              <a:rPr lang="en-US" altLang="en-US" sz="1000">
                <a:latin typeface="Helvetica" panose="020B0604020202020204" pitchFamily="34" charset="0"/>
              </a:rPr>
              <a:pPr/>
              <a:t>18</a:t>
            </a:fld>
            <a:endParaRPr lang="en-US" altLang="en-US" sz="100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505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8512-D0E7-4D0B-ABE3-B7C3858C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The Essence of Practice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66C68-16F6-4BFF-81D0-B861FF988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How to develop a quality software?</a:t>
            </a:r>
          </a:p>
          <a:p>
            <a:endParaRPr lang="en-US" altLang="en-US" sz="1600" dirty="0"/>
          </a:p>
          <a:p>
            <a:r>
              <a:rPr lang="en-US" altLang="en-US" dirty="0" err="1"/>
              <a:t>Polya</a:t>
            </a:r>
            <a:r>
              <a:rPr lang="en-US" altLang="en-US" dirty="0"/>
              <a:t> suggests: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en-US" i="1" dirty="0">
                <a:latin typeface="Palatino" pitchFamily="-128" charset="0"/>
              </a:rPr>
              <a:t>1.	Understand the problem</a:t>
            </a:r>
            <a:r>
              <a:rPr lang="en-US" altLang="en-US" dirty="0">
                <a:latin typeface="Palatino" pitchFamily="-128" charset="0"/>
              </a:rPr>
              <a:t> (communication and analysis).</a:t>
            </a:r>
          </a:p>
          <a:p>
            <a:pPr lvl="2">
              <a:buNone/>
            </a:pPr>
            <a:r>
              <a:rPr lang="en-US" altLang="en-US" i="1" dirty="0">
                <a:latin typeface="Palatino" pitchFamily="-128" charset="0"/>
              </a:rPr>
              <a:t>2.	Plan a solution</a:t>
            </a:r>
            <a:r>
              <a:rPr lang="en-US" altLang="en-US" dirty="0">
                <a:latin typeface="Palatino" pitchFamily="-128" charset="0"/>
              </a:rPr>
              <a:t> (modeling and software design).</a:t>
            </a:r>
          </a:p>
          <a:p>
            <a:pPr lvl="2">
              <a:buNone/>
            </a:pPr>
            <a:r>
              <a:rPr lang="en-US" altLang="en-US" i="1" dirty="0">
                <a:latin typeface="Palatino" pitchFamily="-128" charset="0"/>
              </a:rPr>
              <a:t>3.	Carry out the plan</a:t>
            </a:r>
            <a:r>
              <a:rPr lang="en-US" altLang="en-US" dirty="0">
                <a:latin typeface="Palatino" pitchFamily="-128" charset="0"/>
              </a:rPr>
              <a:t> (code generation).</a:t>
            </a:r>
          </a:p>
          <a:p>
            <a:pPr lvl="2">
              <a:buNone/>
            </a:pPr>
            <a:r>
              <a:rPr lang="en-US" altLang="en-US" i="1" dirty="0">
                <a:latin typeface="Palatino" pitchFamily="-128" charset="0"/>
              </a:rPr>
              <a:t>4.	Examine the result for accuracy</a:t>
            </a:r>
            <a:r>
              <a:rPr lang="en-US" altLang="en-US" dirty="0">
                <a:latin typeface="Palatino" pitchFamily="-128" charset="0"/>
              </a:rPr>
              <a:t> (testing and quality assurance).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5DF28-685C-43AF-860F-3D444C83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4452-F352-4D9F-810E-D52CD6F91F0E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74142-8253-4443-94D2-4D7114D3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2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3B611-1FD3-4D5E-8A50-022D85A4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88CC1-9897-45C6-ACA7-826884908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5792"/>
            <a:ext cx="6553200" cy="2438399"/>
          </a:xfrm>
        </p:spPr>
        <p:txBody>
          <a:bodyPr>
            <a:noAutofit/>
          </a:bodyPr>
          <a:lstStyle/>
          <a:p>
            <a:pPr lvl="1"/>
            <a:r>
              <a:rPr lang="en-US" sz="2800" dirty="0"/>
              <a:t>Process Model</a:t>
            </a:r>
          </a:p>
          <a:p>
            <a:pPr lvl="2"/>
            <a:r>
              <a:rPr lang="en-US" sz="2600" dirty="0"/>
              <a:t>Introduction</a:t>
            </a:r>
          </a:p>
          <a:p>
            <a:pPr lvl="3"/>
            <a:r>
              <a:rPr lang="en-US" sz="2400" dirty="0"/>
              <a:t>Traditional</a:t>
            </a:r>
          </a:p>
          <a:p>
            <a:pPr lvl="3"/>
            <a:r>
              <a:rPr lang="en-US" sz="2400" dirty="0"/>
              <a:t>Incremental</a:t>
            </a:r>
          </a:p>
          <a:p>
            <a:pPr lvl="1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A0D01-7E10-1A25-42C6-573B4907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6FB9-8504-4E30-9CAC-9E01C81766A1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1D6BC-6088-3250-D286-F763DBBC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2" y="2514310"/>
            <a:ext cx="4090988" cy="305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0213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7FC1-D827-4A63-ADE8-FB91657F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1. Understand the Problem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59D6D-5CE7-442E-872A-E18B2B1D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i="1" dirty="0">
                <a:solidFill>
                  <a:srgbClr val="FF0000"/>
                </a:solidFill>
                <a:latin typeface="Palatino" pitchFamily="-128" charset="0"/>
              </a:rPr>
              <a:t>Who has a stake in the solution to the problem?</a:t>
            </a:r>
            <a:r>
              <a:rPr lang="en-US" altLang="en-US" dirty="0">
                <a:solidFill>
                  <a:srgbClr val="FF0000"/>
                </a:solidFill>
                <a:latin typeface="Palatino" pitchFamily="-128" charset="0"/>
              </a:rPr>
              <a:t> </a:t>
            </a:r>
            <a:r>
              <a:rPr lang="en-US" altLang="en-US" dirty="0">
                <a:latin typeface="Palatino" pitchFamily="-128" charset="0"/>
              </a:rPr>
              <a:t>That is, who are the stakeholders?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altLang="en-US" sz="1000" dirty="0">
              <a:latin typeface="Palatino" pitchFamily="-128" charset="0"/>
            </a:endParaRPr>
          </a:p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rgbClr val="FF0000"/>
                </a:solidFill>
                <a:latin typeface="Palatino" pitchFamily="-128" charset="0"/>
              </a:rPr>
              <a:t>What are the unknowns? </a:t>
            </a:r>
            <a:r>
              <a:rPr lang="en-US" altLang="en-US" dirty="0">
                <a:latin typeface="Palatino" pitchFamily="-128" charset="0"/>
              </a:rPr>
              <a:t>What data, functions, and features are required to properly solve the problem?</a:t>
            </a:r>
          </a:p>
          <a:p>
            <a:pPr>
              <a:lnSpc>
                <a:spcPct val="90000"/>
              </a:lnSpc>
            </a:pPr>
            <a:endParaRPr lang="en-US" altLang="en-US" sz="1000" dirty="0">
              <a:latin typeface="Palatino" pitchFamily="-128" charset="0"/>
            </a:endParaRPr>
          </a:p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rgbClr val="FF0000"/>
                </a:solidFill>
                <a:latin typeface="Palatino" pitchFamily="-128" charset="0"/>
              </a:rPr>
              <a:t>Can the problem be compartmentalized?</a:t>
            </a:r>
            <a:r>
              <a:rPr lang="en-US" altLang="en-US" dirty="0">
                <a:solidFill>
                  <a:srgbClr val="FF0000"/>
                </a:solidFill>
                <a:latin typeface="Palatino" pitchFamily="-128" charset="0"/>
              </a:rPr>
              <a:t> </a:t>
            </a:r>
            <a:r>
              <a:rPr lang="en-US" altLang="en-US" dirty="0">
                <a:latin typeface="Palatino" pitchFamily="-128" charset="0"/>
              </a:rPr>
              <a:t>Is it possible to represent smaller problems that may be easier to understand?</a:t>
            </a:r>
          </a:p>
          <a:p>
            <a:pPr>
              <a:lnSpc>
                <a:spcPct val="90000"/>
              </a:lnSpc>
            </a:pPr>
            <a:endParaRPr lang="en-US" altLang="en-US" sz="1000" dirty="0">
              <a:latin typeface="Palatino" pitchFamily="-128" charset="0"/>
            </a:endParaRPr>
          </a:p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rgbClr val="FF0000"/>
                </a:solidFill>
                <a:latin typeface="Palatino" pitchFamily="-128" charset="0"/>
              </a:rPr>
              <a:t>Can the problem be represented graphically?</a:t>
            </a:r>
            <a:r>
              <a:rPr lang="en-US" altLang="en-US" dirty="0">
                <a:solidFill>
                  <a:srgbClr val="FF0000"/>
                </a:solidFill>
                <a:latin typeface="Palatino" pitchFamily="-128" charset="0"/>
              </a:rPr>
              <a:t> </a:t>
            </a:r>
            <a:r>
              <a:rPr lang="en-US" altLang="en-US" dirty="0">
                <a:latin typeface="Palatino" pitchFamily="-128" charset="0"/>
              </a:rPr>
              <a:t>Can an analysis model be created?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4F30-DCB8-40B0-AD9B-3073FA81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1BCB-2BD5-42D9-87AD-ED3593739A5E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99875-7CDE-4C1B-BA21-DDB16F70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C08F-9AB4-47C7-95A8-DE6B94E6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2. Plan the Solution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0927D-B58E-4224-B9D7-21659E533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en-US" altLang="en-US" sz="2400" i="1" dirty="0">
                <a:solidFill>
                  <a:srgbClr val="FF0000"/>
                </a:solidFill>
                <a:latin typeface="Palatino" pitchFamily="-128" charset="0"/>
              </a:rPr>
              <a:t>Have you seen similar problems before?</a:t>
            </a:r>
            <a:r>
              <a:rPr lang="en-US" altLang="en-US" sz="2400" i="1" dirty="0">
                <a:latin typeface="Palatino" pitchFamily="-128" charset="0"/>
              </a:rPr>
              <a:t> </a:t>
            </a:r>
            <a:r>
              <a:rPr lang="en-US" altLang="en-US" sz="2400" dirty="0">
                <a:latin typeface="Palatino" pitchFamily="-128" charset="0"/>
              </a:rPr>
              <a:t>Are there patterns that are recognizable in a potential solution? Is there existing software that implements the data, functions, and features that are required?</a:t>
            </a:r>
          </a:p>
          <a:p>
            <a:pPr>
              <a:spcBef>
                <a:spcPts val="600"/>
              </a:spcBef>
            </a:pPr>
            <a:endParaRPr lang="en-US" altLang="en-US" sz="1100" dirty="0">
              <a:latin typeface="Palatino" pitchFamily="-128" charset="0"/>
            </a:endParaRPr>
          </a:p>
          <a:p>
            <a:r>
              <a:rPr lang="en-US" altLang="en-US" sz="2400" i="1" dirty="0">
                <a:solidFill>
                  <a:srgbClr val="FF0000"/>
                </a:solidFill>
                <a:latin typeface="Palatino" pitchFamily="-128" charset="0"/>
              </a:rPr>
              <a:t>Has a similar problem been solved?</a:t>
            </a:r>
            <a:r>
              <a:rPr lang="en-US" altLang="en-US" sz="2400" dirty="0">
                <a:latin typeface="Palatino" pitchFamily="-128" charset="0"/>
              </a:rPr>
              <a:t> If so, are elements of the solution reusable?</a:t>
            </a:r>
          </a:p>
          <a:p>
            <a:endParaRPr lang="en-US" altLang="en-US" sz="1100" dirty="0">
              <a:latin typeface="Palatino" pitchFamily="-128" charset="0"/>
            </a:endParaRPr>
          </a:p>
          <a:p>
            <a:r>
              <a:rPr lang="en-US" altLang="en-US" sz="2400" i="1" dirty="0">
                <a:solidFill>
                  <a:srgbClr val="FF0000"/>
                </a:solidFill>
                <a:latin typeface="Palatino" pitchFamily="-128" charset="0"/>
              </a:rPr>
              <a:t>Can subproblems be defined?</a:t>
            </a:r>
            <a:r>
              <a:rPr lang="en-US" altLang="en-US" sz="2400" dirty="0">
                <a:solidFill>
                  <a:srgbClr val="FF0000"/>
                </a:solidFill>
                <a:latin typeface="Palatino" pitchFamily="-128" charset="0"/>
              </a:rPr>
              <a:t> </a:t>
            </a:r>
            <a:r>
              <a:rPr lang="en-US" altLang="en-US" sz="2400" dirty="0">
                <a:latin typeface="Palatino" pitchFamily="-128" charset="0"/>
              </a:rPr>
              <a:t>If so, are solutions readily apparent for the subproblems?</a:t>
            </a:r>
          </a:p>
          <a:p>
            <a:endParaRPr lang="en-US" altLang="en-US" sz="1000" dirty="0">
              <a:latin typeface="Palatino" pitchFamily="-128" charset="0"/>
            </a:endParaRPr>
          </a:p>
          <a:p>
            <a:r>
              <a:rPr lang="en-US" altLang="en-US" sz="2400" i="1" dirty="0">
                <a:solidFill>
                  <a:srgbClr val="FF0000"/>
                </a:solidFill>
                <a:latin typeface="Palatino" pitchFamily="-128" charset="0"/>
              </a:rPr>
              <a:t>Can you represent a solution in a manner that leads to effective implementation? </a:t>
            </a:r>
            <a:r>
              <a:rPr lang="en-US" altLang="en-US" sz="2400" dirty="0">
                <a:latin typeface="Palatino" pitchFamily="-128" charset="0"/>
              </a:rPr>
              <a:t>Can a design model be created?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0622-8C2B-43E3-B077-A645C538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35E2-B673-4527-9962-A15464471FD2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A0F9C-4C1C-48B7-93EA-509238FE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11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7FDA-741D-4CC2-AA72-FD4E2574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3. Carry Out the Plan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54FF-A474-415B-85DD-CC11B30D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i="1" dirty="0">
                <a:solidFill>
                  <a:srgbClr val="FF0000"/>
                </a:solidFill>
                <a:latin typeface="Palatino" pitchFamily="-128" charset="0"/>
              </a:rPr>
              <a:t>Does the solution conform to the plan?</a:t>
            </a:r>
            <a:r>
              <a:rPr lang="en-US" altLang="en-US" dirty="0">
                <a:solidFill>
                  <a:srgbClr val="FF0000"/>
                </a:solidFill>
                <a:latin typeface="Palatino" pitchFamily="-128" charset="0"/>
              </a:rPr>
              <a:t> </a:t>
            </a:r>
            <a:r>
              <a:rPr lang="en-US" altLang="en-US" dirty="0">
                <a:latin typeface="Palatino" pitchFamily="-128" charset="0"/>
              </a:rPr>
              <a:t>Is source code traceable to the design model?</a:t>
            </a:r>
          </a:p>
          <a:p>
            <a:pPr>
              <a:spcBef>
                <a:spcPts val="600"/>
              </a:spcBef>
            </a:pPr>
            <a:endParaRPr lang="en-US" altLang="en-US" sz="1000" i="1" dirty="0">
              <a:latin typeface="Palatino" pitchFamily="-128" charset="0"/>
            </a:endParaRPr>
          </a:p>
          <a:p>
            <a:r>
              <a:rPr lang="en-US" altLang="en-US" i="1" dirty="0">
                <a:solidFill>
                  <a:srgbClr val="FF0000"/>
                </a:solidFill>
                <a:latin typeface="Palatino" pitchFamily="-128" charset="0"/>
              </a:rPr>
              <a:t>Is each component part of the solution provably correct?</a:t>
            </a:r>
            <a:r>
              <a:rPr lang="en-US" altLang="en-US" dirty="0">
                <a:solidFill>
                  <a:srgbClr val="FF0000"/>
                </a:solidFill>
                <a:latin typeface="Palatino" pitchFamily="-128" charset="0"/>
              </a:rPr>
              <a:t> </a:t>
            </a:r>
            <a:r>
              <a:rPr lang="en-US" altLang="en-US" dirty="0">
                <a:latin typeface="Palatino" pitchFamily="-128" charset="0"/>
              </a:rPr>
              <a:t>Has the design and code been reviewed, or better, have correctness proofs been applied to algorithm?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A51E2-D933-42FA-B237-9EC4E352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0091-2BC3-48DA-90EC-AA2228DD5D35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7E87-AA2F-476C-AA7E-291A7A86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22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7A72-3A9F-49D5-8E93-E6E81972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4. Examine the Result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A3B9B-6630-4511-8A18-BA43091E8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i="1" dirty="0">
                <a:solidFill>
                  <a:srgbClr val="FF0000"/>
                </a:solidFill>
                <a:latin typeface="Palatino" pitchFamily="-128" charset="0"/>
              </a:rPr>
              <a:t>Is it possible to test each component part of the solution?</a:t>
            </a:r>
            <a:r>
              <a:rPr lang="en-US" altLang="en-US" i="1" dirty="0">
                <a:latin typeface="Palatino" pitchFamily="-128" charset="0"/>
              </a:rPr>
              <a:t> </a:t>
            </a:r>
            <a:r>
              <a:rPr lang="en-US" altLang="en-US" dirty="0">
                <a:latin typeface="Palatino" pitchFamily="-128" charset="0"/>
              </a:rPr>
              <a:t>Has a reasonable testing strategy been implemented?</a:t>
            </a:r>
          </a:p>
          <a:p>
            <a:pPr marL="114300" indent="0">
              <a:spcBef>
                <a:spcPts val="600"/>
              </a:spcBef>
              <a:buNone/>
            </a:pPr>
            <a:endParaRPr lang="en-US" altLang="en-US" sz="1000" i="1" dirty="0">
              <a:latin typeface="Palatino" pitchFamily="-128" charset="0"/>
            </a:endParaRPr>
          </a:p>
          <a:p>
            <a:r>
              <a:rPr lang="en-US" altLang="en-US" i="1" dirty="0">
                <a:solidFill>
                  <a:srgbClr val="FF0000"/>
                </a:solidFill>
                <a:latin typeface="Palatino" pitchFamily="-128" charset="0"/>
              </a:rPr>
              <a:t>Does the solution produce results that conform to the data, functions, and features that are required? </a:t>
            </a:r>
            <a:r>
              <a:rPr lang="en-US" altLang="en-US" dirty="0">
                <a:latin typeface="Palatino" pitchFamily="-128" charset="0"/>
              </a:rPr>
              <a:t>Has the software been validated against all stakeholder requirements?</a:t>
            </a:r>
            <a:endParaRPr lang="en-US" altLang="en-US" i="1" dirty="0">
              <a:latin typeface="Palatino" pitchFamily="-12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35F55-5164-4847-82BE-79E203D4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894A-4D38-4EE6-B9D3-DD096C43254F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58591-422A-4066-ABA9-7648B0E6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78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00D1-2B24-447B-8277-2B9823EB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Software Process (Life-Cycle) Models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FA531-8C94-4C75-A8E2-391D8B10D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438" y="1900696"/>
            <a:ext cx="5562600" cy="4800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  <a:defRPr/>
            </a:pPr>
            <a:endParaRPr lang="en-US" sz="3400" b="1" dirty="0" smtClean="0"/>
          </a:p>
          <a:p>
            <a:pPr>
              <a:lnSpc>
                <a:spcPct val="90000"/>
              </a:lnSpc>
              <a:defRPr/>
            </a:pPr>
            <a:r>
              <a:rPr lang="en-US" sz="3400" b="1" dirty="0" smtClean="0"/>
              <a:t>Water </a:t>
            </a:r>
            <a:r>
              <a:rPr lang="en-US" sz="3400" b="1" dirty="0"/>
              <a:t>Fall</a:t>
            </a:r>
          </a:p>
          <a:p>
            <a:pPr>
              <a:lnSpc>
                <a:spcPct val="90000"/>
              </a:lnSpc>
              <a:defRPr/>
            </a:pPr>
            <a:r>
              <a:rPr lang="en-US" sz="3400" b="1" dirty="0" smtClean="0"/>
              <a:t>RAD</a:t>
            </a:r>
            <a:endParaRPr lang="en-US" sz="3400" b="1" dirty="0"/>
          </a:p>
          <a:p>
            <a:pPr>
              <a:lnSpc>
                <a:spcPct val="90000"/>
              </a:lnSpc>
              <a:defRPr/>
            </a:pPr>
            <a:r>
              <a:rPr lang="en-US" sz="3400" b="1" dirty="0" smtClean="0"/>
              <a:t>Incremental</a:t>
            </a:r>
          </a:p>
          <a:p>
            <a:pPr>
              <a:lnSpc>
                <a:spcPct val="90000"/>
              </a:lnSpc>
              <a:defRPr/>
            </a:pPr>
            <a:r>
              <a:rPr lang="en-US" sz="3400" b="1" dirty="0"/>
              <a:t>Prototyping</a:t>
            </a:r>
          </a:p>
          <a:p>
            <a:pPr>
              <a:lnSpc>
                <a:spcPct val="90000"/>
              </a:lnSpc>
              <a:defRPr/>
            </a:pPr>
            <a:r>
              <a:rPr lang="en-US" sz="3400" b="1" dirty="0" smtClean="0"/>
              <a:t>Spiral</a:t>
            </a:r>
            <a:endParaRPr lang="en-US" sz="3400" b="1" dirty="0"/>
          </a:p>
          <a:p>
            <a:pPr lvl="1">
              <a:lnSpc>
                <a:spcPct val="90000"/>
              </a:lnSpc>
              <a:defRPr/>
            </a:pPr>
            <a:r>
              <a:rPr lang="en-US" sz="3400" b="1" dirty="0"/>
              <a:t>Win-Win Spiral</a:t>
            </a:r>
          </a:p>
          <a:p>
            <a:pPr>
              <a:lnSpc>
                <a:spcPct val="90000"/>
              </a:lnSpc>
              <a:defRPr/>
            </a:pPr>
            <a:endParaRPr lang="en-US" sz="3400" b="1" dirty="0"/>
          </a:p>
          <a:p>
            <a:pPr>
              <a:lnSpc>
                <a:spcPct val="90000"/>
              </a:lnSpc>
              <a:defRPr/>
            </a:pPr>
            <a:r>
              <a:rPr lang="en-US" sz="3400" b="1" dirty="0"/>
              <a:t>RUP</a:t>
            </a:r>
          </a:p>
          <a:p>
            <a:pPr>
              <a:lnSpc>
                <a:spcPct val="90000"/>
              </a:lnSpc>
              <a:defRPr/>
            </a:pPr>
            <a:r>
              <a:rPr lang="en-US" sz="3400" b="1" dirty="0" smtClean="0"/>
              <a:t>Agile</a:t>
            </a:r>
            <a:endParaRPr lang="en-US" sz="3400" b="1" dirty="0"/>
          </a:p>
          <a:p>
            <a:pPr lvl="1">
              <a:lnSpc>
                <a:spcPct val="90000"/>
              </a:lnSpc>
              <a:defRPr/>
            </a:pPr>
            <a:r>
              <a:rPr lang="en-US" sz="3400" b="1" dirty="0" smtClean="0"/>
              <a:t>XP</a:t>
            </a:r>
          </a:p>
          <a:p>
            <a:pPr lvl="1">
              <a:lnSpc>
                <a:spcPct val="90000"/>
              </a:lnSpc>
              <a:defRPr/>
            </a:pPr>
            <a:r>
              <a:rPr lang="en-US" sz="3400" b="1" dirty="0" smtClean="0"/>
              <a:t>SCRUM</a:t>
            </a:r>
            <a:endParaRPr lang="en-US" sz="3400" b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E50DD-028B-4F6D-9427-EF6D83B7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495E-23F9-4F62-9C7B-4BA9082DE74C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8D0F9-5BAA-4390-AE78-518E7E59B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84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2312-E6FD-43F2-AA1C-A95C1EFF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Software Process Models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2B9AB-896A-42E5-8A8C-247B757D9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31474"/>
            <a:ext cx="7620000" cy="27432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waterfall model</a:t>
            </a:r>
          </a:p>
          <a:p>
            <a:pPr lvl="1"/>
            <a:r>
              <a:rPr lang="en-GB" dirty="0"/>
              <a:t>Plan-driven model. Separate and distinct phases of specification and development.</a:t>
            </a:r>
          </a:p>
          <a:p>
            <a:pPr lvl="1"/>
            <a:endParaRPr lang="en-GB" dirty="0"/>
          </a:p>
          <a:p>
            <a:r>
              <a:rPr lang="en-GB" dirty="0"/>
              <a:t>Incremental development</a:t>
            </a:r>
          </a:p>
          <a:p>
            <a:pPr lvl="1"/>
            <a:r>
              <a:rPr lang="en-GB" dirty="0"/>
              <a:t>Specification, development and validation are interleaved. May be plan-driven or agile.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E0686-2F31-4834-B64C-14ABD52B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5385-55F7-46E3-8545-5053262AD37F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528AD-0E72-4DCC-8048-78D422EC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6262-3714-49B5-9DA9-6C4864A2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The Waterfall Model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541F-27EB-4269-834F-736353A8B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04876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</a:pPr>
            <a:r>
              <a:rPr lang="en-GB" altLang="en-US" dirty="0"/>
              <a:t>One of the </a:t>
            </a:r>
            <a:r>
              <a:rPr lang="en-GB" altLang="en-US" dirty="0">
                <a:solidFill>
                  <a:srgbClr val="FF0000"/>
                </a:solidFill>
              </a:rPr>
              <a:t>first process development models </a:t>
            </a:r>
            <a:r>
              <a:rPr lang="en-GB" altLang="en-US" dirty="0"/>
              <a:t>proposed.</a:t>
            </a:r>
          </a:p>
          <a:p>
            <a:pPr>
              <a:spcBef>
                <a:spcPts val="600"/>
              </a:spcBef>
            </a:pPr>
            <a:endParaRPr lang="en-GB" altLang="en-US" sz="1700" dirty="0"/>
          </a:p>
          <a:p>
            <a:pPr>
              <a:spcBef>
                <a:spcPts val="600"/>
              </a:spcBef>
            </a:pPr>
            <a:r>
              <a:rPr lang="en-GB" altLang="en-US" dirty="0"/>
              <a:t>Works for </a:t>
            </a:r>
            <a:r>
              <a:rPr lang="en-GB" altLang="en-US" dirty="0">
                <a:solidFill>
                  <a:srgbClr val="FF0000"/>
                </a:solidFill>
              </a:rPr>
              <a:t>well understood problems </a:t>
            </a:r>
            <a:r>
              <a:rPr lang="en-GB" altLang="en-US" dirty="0"/>
              <a:t>with minimal or no changes in the requirements.</a:t>
            </a:r>
          </a:p>
          <a:p>
            <a:pPr>
              <a:spcBef>
                <a:spcPts val="600"/>
              </a:spcBef>
            </a:pPr>
            <a:endParaRPr lang="en-GB" altLang="en-US" sz="1700" dirty="0"/>
          </a:p>
          <a:p>
            <a:pPr>
              <a:spcBef>
                <a:spcPts val="600"/>
              </a:spcBef>
            </a:pPr>
            <a:r>
              <a:rPr lang="en-GB" altLang="en-US" dirty="0">
                <a:solidFill>
                  <a:srgbClr val="FF0000"/>
                </a:solidFill>
              </a:rPr>
              <a:t>Simple and easy </a:t>
            </a:r>
            <a:r>
              <a:rPr lang="en-GB" altLang="en-US" dirty="0"/>
              <a:t>to explain to customers.</a:t>
            </a:r>
          </a:p>
          <a:p>
            <a:pPr>
              <a:spcBef>
                <a:spcPts val="600"/>
              </a:spcBef>
            </a:pPr>
            <a:endParaRPr lang="en-GB" altLang="en-US" sz="1700" dirty="0"/>
          </a:p>
          <a:p>
            <a:pPr>
              <a:spcBef>
                <a:spcPts val="600"/>
              </a:spcBef>
            </a:pPr>
            <a:r>
              <a:rPr lang="en-GB" altLang="en-US" dirty="0"/>
              <a:t>It presents 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GB" altLang="en-US" dirty="0"/>
              <a:t>a very high-level view of the development process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GB" altLang="en-US" dirty="0"/>
              <a:t>sequence of process activities 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GB" altLang="en-US" sz="1700" dirty="0"/>
          </a:p>
          <a:p>
            <a:pPr>
              <a:spcBef>
                <a:spcPts val="600"/>
              </a:spcBef>
            </a:pPr>
            <a:r>
              <a:rPr lang="en-GB" altLang="en-US" dirty="0"/>
              <a:t>Each major phase is marked by </a:t>
            </a:r>
            <a:r>
              <a:rPr lang="en-GB" altLang="en-US" dirty="0">
                <a:solidFill>
                  <a:srgbClr val="FF0000"/>
                </a:solidFill>
              </a:rPr>
              <a:t>milestones</a:t>
            </a:r>
            <a:r>
              <a:rPr lang="en-GB" altLang="en-US" dirty="0"/>
              <a:t> and </a:t>
            </a:r>
            <a:r>
              <a:rPr lang="en-GB" altLang="en-US" dirty="0">
                <a:solidFill>
                  <a:srgbClr val="FF0000"/>
                </a:solidFill>
              </a:rPr>
              <a:t>deliverables</a:t>
            </a:r>
            <a:r>
              <a:rPr lang="en-GB" altLang="en-US" dirty="0"/>
              <a:t> (</a:t>
            </a:r>
            <a:r>
              <a:rPr lang="en-GB" altLang="en-US" dirty="0" err="1"/>
              <a:t>artifacts</a:t>
            </a:r>
            <a:r>
              <a:rPr lang="en-GB" altLang="en-US" dirty="0"/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A0934-B5CC-4A2C-904B-17E39A06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A18C-B083-4881-873B-1D60BB170C60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2C1E5-90A7-4CF7-AC70-BD1BA9BE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8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03AC-740E-45CE-BB27-26496753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The Waterfall Model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17A07-B526-460F-A0ED-D61F73CA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CFAA-96FF-4D28-A05B-7E1A54EC3534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23FD0-29FB-41BE-932E-FBF599E5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33600"/>
            <a:ext cx="6372105" cy="433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60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E579-0DBF-4E11-8BC8-CC0D1C6C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Waterfall Model </a:t>
            </a:r>
            <a:r>
              <a:rPr lang="en-GB" sz="3600" dirty="0">
                <a:solidFill>
                  <a:srgbClr val="FF0000"/>
                </a:solidFill>
              </a:rPr>
              <a:t>Phases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C5477-CED6-449B-AC89-C73B939D9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There are separate identified phases in the waterfall model:</a:t>
            </a:r>
          </a:p>
          <a:p>
            <a:pPr lvl="1"/>
            <a:r>
              <a:rPr lang="en-GB" dirty="0"/>
              <a:t>Requirements analysis and definition</a:t>
            </a:r>
          </a:p>
          <a:p>
            <a:pPr lvl="1"/>
            <a:r>
              <a:rPr lang="en-GB" dirty="0"/>
              <a:t>System and software design</a:t>
            </a:r>
          </a:p>
          <a:p>
            <a:pPr lvl="1"/>
            <a:r>
              <a:rPr lang="en-GB" dirty="0"/>
              <a:t>Implementation and unit testing</a:t>
            </a:r>
          </a:p>
          <a:p>
            <a:pPr lvl="1"/>
            <a:r>
              <a:rPr lang="en-GB" dirty="0"/>
              <a:t>Integration and system testing</a:t>
            </a:r>
          </a:p>
          <a:p>
            <a:pPr lvl="1"/>
            <a:r>
              <a:rPr lang="en-GB" dirty="0"/>
              <a:t>Operation and maintenance</a:t>
            </a:r>
          </a:p>
          <a:p>
            <a:pPr lvl="1"/>
            <a:endParaRPr lang="en-GB" dirty="0"/>
          </a:p>
          <a:p>
            <a:r>
              <a:rPr lang="en-GB" dirty="0"/>
              <a:t>The main drawback of the waterfall model is the </a:t>
            </a:r>
            <a:r>
              <a:rPr lang="en-GB" dirty="0">
                <a:solidFill>
                  <a:srgbClr val="FF0000"/>
                </a:solidFill>
              </a:rPr>
              <a:t>difficulty of accommodating change</a:t>
            </a:r>
            <a:r>
              <a:rPr lang="en-GB" dirty="0"/>
              <a:t> after the process is underway. In principle, a phase has to be complete before moving onto the next phase.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46A82-3BDE-437C-8167-B0DDD4DE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30B-DA0F-4567-9AE6-6DB8AD9F004B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02293-194F-4BDE-9922-6514D101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A0EA-6476-4D69-928E-53303B2E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Waterfall Model…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53F8-949B-4237-BCBE-09FD524FF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5000"/>
            <a:ext cx="7315200" cy="4343400"/>
          </a:xfrm>
        </p:spPr>
        <p:txBody>
          <a:bodyPr>
            <a:normAutofit fontScale="70000" lnSpcReduction="20000"/>
          </a:bodyPr>
          <a:lstStyle/>
          <a:p>
            <a:pPr marL="274320" indent="-274320">
              <a:lnSpc>
                <a:spcPct val="8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rgbClr val="996633"/>
                </a:solidFill>
              </a:rPr>
              <a:t>Advantages</a:t>
            </a:r>
          </a:p>
          <a:p>
            <a:pPr marL="571500" lvl="1" indent="-274320">
              <a:lnSpc>
                <a:spcPct val="80000"/>
              </a:lnSpc>
              <a:defRPr/>
            </a:pPr>
            <a:r>
              <a:rPr lang="en-US" sz="1800" dirty="0"/>
              <a:t>Built-in documentation and quality assurance at each stage.</a:t>
            </a:r>
          </a:p>
          <a:p>
            <a:pPr marL="571500" lvl="1" indent="-274320">
              <a:lnSpc>
                <a:spcPct val="80000"/>
              </a:lnSpc>
              <a:buNone/>
              <a:defRPr/>
            </a:pPr>
            <a:endParaRPr lang="en-US" sz="100" dirty="0"/>
          </a:p>
          <a:p>
            <a:pPr marL="571500" lvl="1" indent="-274320">
              <a:lnSpc>
                <a:spcPct val="80000"/>
              </a:lnSpc>
              <a:defRPr/>
            </a:pPr>
            <a:r>
              <a:rPr lang="en-US" sz="1800" dirty="0"/>
              <a:t>Standard procedure and techniques.</a:t>
            </a:r>
          </a:p>
          <a:p>
            <a:pPr marL="571500" lvl="1" indent="-274320">
              <a:lnSpc>
                <a:spcPct val="80000"/>
              </a:lnSpc>
              <a:buNone/>
              <a:defRPr/>
            </a:pPr>
            <a:endParaRPr lang="en-US" sz="100" dirty="0"/>
          </a:p>
          <a:p>
            <a:pPr marL="571500" lvl="1" indent="-274320">
              <a:lnSpc>
                <a:spcPct val="80000"/>
              </a:lnSpc>
              <a:defRPr/>
            </a:pPr>
            <a:r>
              <a:rPr lang="en-US" sz="1800" dirty="0"/>
              <a:t>Better control over development.</a:t>
            </a:r>
          </a:p>
          <a:p>
            <a:pPr marL="571500" lvl="1" indent="-274320">
              <a:lnSpc>
                <a:spcPct val="80000"/>
              </a:lnSpc>
              <a:buNone/>
              <a:defRPr/>
            </a:pPr>
            <a:endParaRPr lang="en-US" sz="100" dirty="0"/>
          </a:p>
          <a:p>
            <a:pPr marL="571500" lvl="1" indent="-274320">
              <a:lnSpc>
                <a:spcPct val="80000"/>
              </a:lnSpc>
              <a:defRPr/>
            </a:pPr>
            <a:r>
              <a:rPr lang="en-US" sz="1800" dirty="0">
                <a:solidFill>
                  <a:srgbClr val="FF0000"/>
                </a:solidFill>
              </a:rPr>
              <a:t>Feedback statistics </a:t>
            </a:r>
            <a:r>
              <a:rPr lang="en-US" sz="1800" dirty="0"/>
              <a:t>for future projects.</a:t>
            </a:r>
          </a:p>
          <a:p>
            <a:pPr marL="571500" lvl="1" indent="-274320">
              <a:lnSpc>
                <a:spcPct val="80000"/>
              </a:lnSpc>
              <a:buNone/>
              <a:defRPr/>
            </a:pPr>
            <a:endParaRPr lang="en-US" sz="100" dirty="0"/>
          </a:p>
          <a:p>
            <a:pPr marL="571500" lvl="1" indent="-274320">
              <a:lnSpc>
                <a:spcPct val="80000"/>
              </a:lnSpc>
              <a:defRPr/>
            </a:pPr>
            <a:r>
              <a:rPr lang="en-US" sz="1800" dirty="0"/>
              <a:t>Documentation.</a:t>
            </a:r>
          </a:p>
          <a:p>
            <a:pPr marL="548640" lvl="1" indent="-274320">
              <a:lnSpc>
                <a:spcPct val="80000"/>
              </a:lnSpc>
              <a:buNone/>
              <a:defRPr/>
            </a:pPr>
            <a:endParaRPr lang="en-US" sz="1800" dirty="0"/>
          </a:p>
          <a:p>
            <a:pPr marL="274320" indent="-274320">
              <a:lnSpc>
                <a:spcPct val="8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rgbClr val="996633"/>
                </a:solidFill>
              </a:rPr>
              <a:t>Disadvantages</a:t>
            </a:r>
          </a:p>
          <a:p>
            <a:pPr marL="571500" lvl="1" indent="-274320">
              <a:lnSpc>
                <a:spcPct val="80000"/>
              </a:lnSpc>
              <a:defRPr/>
            </a:pPr>
            <a:r>
              <a:rPr lang="en-US" sz="1800" dirty="0">
                <a:solidFill>
                  <a:srgbClr val="FF0000"/>
                </a:solidFill>
              </a:rPr>
              <a:t>Heavy demand </a:t>
            </a:r>
            <a:r>
              <a:rPr lang="en-US" sz="1800" dirty="0"/>
              <a:t>on client/users in testing each stage.</a:t>
            </a:r>
          </a:p>
          <a:p>
            <a:pPr marL="571500" lvl="1" indent="-274320">
              <a:lnSpc>
                <a:spcPct val="80000"/>
              </a:lnSpc>
              <a:buNone/>
              <a:defRPr/>
            </a:pPr>
            <a:endParaRPr lang="en-US" sz="200" dirty="0"/>
          </a:p>
          <a:p>
            <a:pPr marL="571500" lvl="1" indent="-274320">
              <a:lnSpc>
                <a:spcPct val="80000"/>
              </a:lnSpc>
              <a:defRPr/>
            </a:pPr>
            <a:r>
              <a:rPr lang="en-US" sz="1800" dirty="0"/>
              <a:t>Reluctance of clients to </a:t>
            </a:r>
            <a:r>
              <a:rPr lang="en-US" sz="1800" dirty="0">
                <a:solidFill>
                  <a:srgbClr val="FF0000"/>
                </a:solidFill>
              </a:rPr>
              <a:t>commit to sign-off</a:t>
            </a:r>
            <a:r>
              <a:rPr lang="en-US" sz="1800" dirty="0"/>
              <a:t>.</a:t>
            </a:r>
          </a:p>
          <a:p>
            <a:pPr marL="571500" lvl="1" indent="-274320">
              <a:lnSpc>
                <a:spcPct val="80000"/>
              </a:lnSpc>
              <a:buNone/>
              <a:defRPr/>
            </a:pPr>
            <a:endParaRPr lang="en-US" sz="200" dirty="0"/>
          </a:p>
          <a:p>
            <a:pPr marL="571500" lvl="1" indent="-274320">
              <a:lnSpc>
                <a:spcPct val="80000"/>
              </a:lnSpc>
              <a:defRPr/>
            </a:pPr>
            <a:r>
              <a:rPr lang="en-US" sz="1800" dirty="0"/>
              <a:t>Reluctance of developer to </a:t>
            </a:r>
            <a:r>
              <a:rPr lang="en-US" sz="1800" dirty="0">
                <a:solidFill>
                  <a:srgbClr val="FF0000"/>
                </a:solidFill>
              </a:rPr>
              <a:t>alter</a:t>
            </a:r>
            <a:r>
              <a:rPr lang="en-US" sz="1800" dirty="0"/>
              <a:t> signed off requirements.</a:t>
            </a:r>
          </a:p>
          <a:p>
            <a:pPr marL="571500" lvl="1" indent="-274320">
              <a:lnSpc>
                <a:spcPct val="80000"/>
              </a:lnSpc>
              <a:buNone/>
              <a:defRPr/>
            </a:pPr>
            <a:endParaRPr lang="en-US" sz="200" dirty="0"/>
          </a:p>
          <a:p>
            <a:pPr marL="571500" lvl="1" indent="-274320">
              <a:lnSpc>
                <a:spcPct val="80000"/>
              </a:lnSpc>
              <a:defRPr/>
            </a:pPr>
            <a:r>
              <a:rPr lang="en-US" sz="1800" dirty="0"/>
              <a:t>Real projects rarely follow the </a:t>
            </a:r>
            <a:r>
              <a:rPr lang="en-US" sz="1800" dirty="0">
                <a:solidFill>
                  <a:srgbClr val="FF0000"/>
                </a:solidFill>
              </a:rPr>
              <a:t>sequential flow </a:t>
            </a:r>
            <a:r>
              <a:rPr lang="en-US" sz="1800" dirty="0"/>
              <a:t>that the model proposes.</a:t>
            </a:r>
          </a:p>
          <a:p>
            <a:pPr marL="571500" lvl="1" indent="-274320">
              <a:lnSpc>
                <a:spcPct val="80000"/>
              </a:lnSpc>
              <a:buNone/>
              <a:defRPr/>
            </a:pPr>
            <a:endParaRPr lang="en-US" sz="200" dirty="0"/>
          </a:p>
          <a:p>
            <a:pPr marL="571500" lvl="1" indent="-274320">
              <a:lnSpc>
                <a:spcPct val="80000"/>
              </a:lnSpc>
              <a:defRPr/>
            </a:pPr>
            <a:r>
              <a:rPr lang="en-US" sz="1800" dirty="0"/>
              <a:t>It is often difficult for the customer to state all requirements </a:t>
            </a:r>
            <a:r>
              <a:rPr lang="en-US" sz="1800" dirty="0">
                <a:solidFill>
                  <a:srgbClr val="FF0000"/>
                </a:solidFill>
              </a:rPr>
              <a:t>explicitly</a:t>
            </a:r>
            <a:r>
              <a:rPr lang="en-US" sz="1800" dirty="0"/>
              <a:t>.</a:t>
            </a:r>
          </a:p>
          <a:p>
            <a:pPr marL="571500" lvl="1" indent="-274320">
              <a:lnSpc>
                <a:spcPct val="80000"/>
              </a:lnSpc>
              <a:buNone/>
              <a:defRPr/>
            </a:pPr>
            <a:endParaRPr lang="en-US" sz="200" dirty="0"/>
          </a:p>
          <a:p>
            <a:pPr marL="571500" lvl="1" indent="-274320">
              <a:lnSpc>
                <a:spcPct val="80000"/>
              </a:lnSpc>
              <a:defRPr/>
            </a:pPr>
            <a:r>
              <a:rPr lang="en-US" sz="1800" dirty="0"/>
              <a:t>The customer must have </a:t>
            </a:r>
            <a:r>
              <a:rPr lang="en-US" sz="1800" dirty="0">
                <a:solidFill>
                  <a:srgbClr val="FF0000"/>
                </a:solidFill>
              </a:rPr>
              <a:t>patience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69791-E3F1-4652-A867-1D17447D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B04-E424-4749-9773-10383107B2D4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6F7C7-3F5F-4AA4-A35D-C441ADA8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7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2B7D-AF85-4A62-B6C5-CDE07D78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0338" y="429492"/>
            <a:ext cx="7704667" cy="1142999"/>
          </a:xfrm>
        </p:spPr>
        <p:txBody>
          <a:bodyPr/>
          <a:lstStyle/>
          <a:p>
            <a:r>
              <a:rPr lang="en-US" altLang="en-US" sz="3600" dirty="0"/>
              <a:t>Software Engineering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E22AC-FB17-420C-8317-28EF87AF8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39624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Some realities:</a:t>
            </a:r>
          </a:p>
          <a:p>
            <a:pPr lvl="1"/>
            <a:r>
              <a:rPr lang="en-US" altLang="en-US" i="1" dirty="0">
                <a:latin typeface="Palatino" pitchFamily="-128" charset="0"/>
              </a:rPr>
              <a:t>A concerted effort should be made to </a:t>
            </a:r>
            <a:r>
              <a:rPr lang="en-US" altLang="en-US" i="1" dirty="0">
                <a:solidFill>
                  <a:srgbClr val="FF0000"/>
                </a:solidFill>
                <a:latin typeface="Palatino" pitchFamily="-128" charset="0"/>
              </a:rPr>
              <a:t>understand the problem </a:t>
            </a:r>
            <a:r>
              <a:rPr lang="en-US" altLang="en-US" i="1" dirty="0">
                <a:latin typeface="Palatino" pitchFamily="-128" charset="0"/>
              </a:rPr>
              <a:t>before a software solution is developed.</a:t>
            </a:r>
          </a:p>
          <a:p>
            <a:pPr lvl="1"/>
            <a:r>
              <a:rPr lang="en-US" altLang="en-US" i="1" dirty="0">
                <a:solidFill>
                  <a:srgbClr val="FF0000"/>
                </a:solidFill>
                <a:latin typeface="Palatino" pitchFamily="-128" charset="0"/>
              </a:rPr>
              <a:t>Design</a:t>
            </a:r>
            <a:r>
              <a:rPr lang="en-US" altLang="en-US" i="1" dirty="0">
                <a:latin typeface="Palatino" pitchFamily="-128" charset="0"/>
              </a:rPr>
              <a:t> becomes a pivotal activity.</a:t>
            </a:r>
          </a:p>
          <a:p>
            <a:pPr lvl="1"/>
            <a:r>
              <a:rPr lang="en-US" altLang="en-US" i="1" dirty="0">
                <a:latin typeface="Palatino" pitchFamily="-128" charset="0"/>
              </a:rPr>
              <a:t>Software should exhibit </a:t>
            </a:r>
            <a:r>
              <a:rPr lang="en-US" altLang="en-US" i="1" dirty="0">
                <a:solidFill>
                  <a:srgbClr val="FF0000"/>
                </a:solidFill>
                <a:latin typeface="Palatino" pitchFamily="-128" charset="0"/>
              </a:rPr>
              <a:t>high quality</a:t>
            </a:r>
            <a:r>
              <a:rPr lang="en-US" altLang="en-US" i="1" dirty="0">
                <a:latin typeface="Palatino" pitchFamily="-128" charset="0"/>
              </a:rPr>
              <a:t>.</a:t>
            </a:r>
          </a:p>
          <a:p>
            <a:pPr lvl="1"/>
            <a:r>
              <a:rPr lang="en-US" altLang="en-US" i="1" dirty="0">
                <a:latin typeface="Palatino" pitchFamily="-128" charset="0"/>
              </a:rPr>
              <a:t>Software should be </a:t>
            </a:r>
            <a:r>
              <a:rPr lang="en-US" altLang="en-US" i="1" dirty="0">
                <a:solidFill>
                  <a:srgbClr val="FF0000"/>
                </a:solidFill>
                <a:latin typeface="Palatino" pitchFamily="-128" charset="0"/>
              </a:rPr>
              <a:t>maintainable</a:t>
            </a:r>
            <a:r>
              <a:rPr lang="en-US" altLang="en-US" i="1" dirty="0">
                <a:latin typeface="Palatino" pitchFamily="-128" charset="0"/>
              </a:rPr>
              <a:t>.</a:t>
            </a:r>
          </a:p>
          <a:p>
            <a:pPr lvl="1"/>
            <a:endParaRPr lang="en-US" altLang="en-US" i="1" dirty="0">
              <a:latin typeface="Palatino" pitchFamily="-128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The seminal definition:</a:t>
            </a:r>
            <a:endParaRPr lang="en-US" altLang="en-US" i="1" dirty="0">
              <a:latin typeface="Palatino" pitchFamily="-128" charset="0"/>
            </a:endParaRPr>
          </a:p>
          <a:p>
            <a:pPr lvl="1"/>
            <a:r>
              <a:rPr lang="en-US" altLang="en-US" i="1" dirty="0">
                <a:latin typeface="Palatino" pitchFamily="-128" charset="0"/>
              </a:rPr>
              <a:t>[Software engineering is] the establishment and use of </a:t>
            </a:r>
            <a:r>
              <a:rPr lang="en-US" altLang="en-US" i="1" dirty="0">
                <a:solidFill>
                  <a:srgbClr val="7030A0"/>
                </a:solidFill>
                <a:latin typeface="Palatino" pitchFamily="-128" charset="0"/>
              </a:rPr>
              <a:t>sound engineering principles</a:t>
            </a:r>
            <a:r>
              <a:rPr lang="en-US" altLang="en-US" i="1" dirty="0">
                <a:latin typeface="Palatino" pitchFamily="-128" charset="0"/>
              </a:rPr>
              <a:t> in order to obtain </a:t>
            </a:r>
            <a:r>
              <a:rPr lang="en-US" altLang="en-US" i="1" dirty="0">
                <a:solidFill>
                  <a:srgbClr val="0070C0"/>
                </a:solidFill>
                <a:latin typeface="Palatino" pitchFamily="-128" charset="0"/>
              </a:rPr>
              <a:t>economically</a:t>
            </a:r>
            <a:r>
              <a:rPr lang="en-US" altLang="en-US" i="1" dirty="0">
                <a:latin typeface="Palatino" pitchFamily="-128" charset="0"/>
              </a:rPr>
              <a:t> software that is </a:t>
            </a:r>
            <a:r>
              <a:rPr lang="en-US" altLang="en-US" i="1" dirty="0">
                <a:solidFill>
                  <a:srgbClr val="FF0000"/>
                </a:solidFill>
                <a:latin typeface="Palatino" pitchFamily="-128" charset="0"/>
              </a:rPr>
              <a:t>reliable</a:t>
            </a:r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 </a:t>
            </a:r>
            <a:r>
              <a:rPr lang="en-US" altLang="en-US" i="1" dirty="0">
                <a:latin typeface="Palatino" pitchFamily="-128" charset="0"/>
              </a:rPr>
              <a:t>and</a:t>
            </a:r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 </a:t>
            </a:r>
            <a:r>
              <a:rPr lang="en-US" altLang="en-US" i="1" dirty="0">
                <a:solidFill>
                  <a:srgbClr val="00B050"/>
                </a:solidFill>
                <a:latin typeface="Palatino" pitchFamily="-128" charset="0"/>
              </a:rPr>
              <a:t>works efficiently </a:t>
            </a:r>
            <a:r>
              <a:rPr lang="en-US" altLang="en-US" i="1" dirty="0">
                <a:latin typeface="Palatino" pitchFamily="-128" charset="0"/>
              </a:rPr>
              <a:t>on </a:t>
            </a:r>
            <a:r>
              <a:rPr lang="en-US" altLang="en-US" i="1" dirty="0">
                <a:solidFill>
                  <a:srgbClr val="C00000"/>
                </a:solidFill>
                <a:latin typeface="Palatino" pitchFamily="-128" charset="0"/>
              </a:rPr>
              <a:t>real machines</a:t>
            </a:r>
            <a:r>
              <a:rPr lang="en-US" altLang="en-US" i="1" dirty="0">
                <a:latin typeface="Palatino" pitchFamily="-12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1125F-5463-43EC-835F-10B4AA8A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B8D3-F30C-4F40-AA36-4F870579A0CC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8F238-FC35-452E-8A3B-4C9E8C18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146" name="Picture 2" descr="https://contentmgmt.quinstreet.com/imagesvr_ce/2804/software-engineer-word-cloud.jpg">
            <a:extLst>
              <a:ext uri="{FF2B5EF4-FFF2-40B4-BE49-F238E27FC236}">
                <a16:creationId xmlns:a16="http://schemas.microsoft.com/office/drawing/2014/main" id="{0EC56747-A0AE-4C26-8D48-3FA492AAE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578" y="46109"/>
            <a:ext cx="2558974" cy="190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0BCD-88C3-4D62-B9D2-57C0F62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Waterfall Model </a:t>
            </a:r>
            <a:r>
              <a:rPr lang="en-GB" sz="3600" dirty="0">
                <a:solidFill>
                  <a:srgbClr val="FF0000"/>
                </a:solidFill>
              </a:rPr>
              <a:t>Problems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6AB38-8046-4BCE-ADDD-6A4E9F32D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1201"/>
            <a:ext cx="7315200" cy="4099264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endParaRPr lang="en-GB" altLang="en-US" dirty="0" smtClean="0"/>
          </a:p>
          <a:p>
            <a:pPr>
              <a:spcBef>
                <a:spcPts val="600"/>
              </a:spcBef>
            </a:pPr>
            <a:r>
              <a:rPr lang="en-GB" altLang="en-US" dirty="0" smtClean="0"/>
              <a:t>Provides </a:t>
            </a:r>
            <a:r>
              <a:rPr lang="en-GB" altLang="en-US" dirty="0">
                <a:solidFill>
                  <a:srgbClr val="FF0000"/>
                </a:solidFill>
              </a:rPr>
              <a:t>no guidance </a:t>
            </a:r>
            <a:r>
              <a:rPr lang="en-GB" altLang="en-US" dirty="0"/>
              <a:t>how to handle </a:t>
            </a:r>
            <a:r>
              <a:rPr lang="en-GB" altLang="en-US" sz="2000" dirty="0"/>
              <a:t>changes</a:t>
            </a:r>
            <a:r>
              <a:rPr lang="en-GB" altLang="en-US" dirty="0"/>
              <a:t> to products and activities during development (assumes requirements can be frozen).</a:t>
            </a:r>
          </a:p>
          <a:p>
            <a:pPr lvl="1"/>
            <a:r>
              <a:rPr lang="en-GB" dirty="0"/>
              <a:t>Therefore, this model is only appropriate when the </a:t>
            </a:r>
            <a:r>
              <a:rPr lang="en-GB" dirty="0">
                <a:solidFill>
                  <a:srgbClr val="7030A0"/>
                </a:solidFill>
              </a:rPr>
              <a:t>requirements are well-understood</a:t>
            </a:r>
            <a:r>
              <a:rPr lang="en-GB" dirty="0"/>
              <a:t> and </a:t>
            </a:r>
            <a:r>
              <a:rPr lang="en-GB" dirty="0">
                <a:solidFill>
                  <a:srgbClr val="0070C0"/>
                </a:solidFill>
              </a:rPr>
              <a:t>changes will be fairly limited </a:t>
            </a:r>
            <a:r>
              <a:rPr lang="en-GB" dirty="0"/>
              <a:t>during the design process. </a:t>
            </a:r>
          </a:p>
          <a:p>
            <a:pPr marL="114300" indent="0">
              <a:spcBef>
                <a:spcPts val="600"/>
              </a:spcBef>
              <a:buNone/>
            </a:pPr>
            <a:endParaRPr lang="en-GB" altLang="en-US" sz="1700" dirty="0"/>
          </a:p>
          <a:p>
            <a:pPr>
              <a:spcBef>
                <a:spcPts val="600"/>
              </a:spcBef>
            </a:pPr>
            <a:r>
              <a:rPr lang="en-GB" altLang="en-US" dirty="0"/>
              <a:t>Views software development as </a:t>
            </a:r>
            <a:r>
              <a:rPr lang="en-GB" altLang="en-US" dirty="0">
                <a:solidFill>
                  <a:srgbClr val="FF0000"/>
                </a:solidFill>
              </a:rPr>
              <a:t>manufacturing process </a:t>
            </a:r>
            <a:r>
              <a:rPr lang="en-GB" altLang="en-US" dirty="0"/>
              <a:t>rather than as creative process.</a:t>
            </a:r>
          </a:p>
          <a:p>
            <a:pPr>
              <a:spcBef>
                <a:spcPts val="600"/>
              </a:spcBef>
            </a:pPr>
            <a:endParaRPr lang="en-GB" altLang="en-US" sz="1700" dirty="0"/>
          </a:p>
          <a:p>
            <a:pPr>
              <a:spcBef>
                <a:spcPts val="600"/>
              </a:spcBef>
            </a:pPr>
            <a:r>
              <a:rPr lang="en-GB" altLang="en-US" dirty="0"/>
              <a:t>There is no </a:t>
            </a:r>
            <a:r>
              <a:rPr lang="en-GB" altLang="en-US" dirty="0">
                <a:solidFill>
                  <a:srgbClr val="FF0000"/>
                </a:solidFill>
              </a:rPr>
              <a:t>iterative activities </a:t>
            </a:r>
            <a:r>
              <a:rPr lang="en-GB" altLang="en-US" dirty="0"/>
              <a:t>that lead to creating a final product.</a:t>
            </a:r>
          </a:p>
          <a:p>
            <a:pPr>
              <a:spcBef>
                <a:spcPts val="600"/>
              </a:spcBef>
            </a:pPr>
            <a:endParaRPr lang="en-GB" altLang="en-US" sz="1700" dirty="0"/>
          </a:p>
          <a:p>
            <a:pPr>
              <a:spcBef>
                <a:spcPts val="600"/>
              </a:spcBef>
            </a:pPr>
            <a:r>
              <a:rPr lang="en-GB" altLang="en-US" dirty="0">
                <a:solidFill>
                  <a:srgbClr val="FF0000"/>
                </a:solidFill>
              </a:rPr>
              <a:t>Long wait </a:t>
            </a:r>
            <a:r>
              <a:rPr lang="en-GB" altLang="en-US" dirty="0"/>
              <a:t>before a final product.</a:t>
            </a:r>
          </a:p>
          <a:p>
            <a:pPr lvl="1"/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F9ADF-EB88-4118-BF8E-D2AD629C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93B6-1411-4086-8A5D-7B20C9C78083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9C5A6-6AC8-4E3D-803B-02702998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2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E07A-602F-49EE-947A-2D6118A5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The Incremental Model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9D83C-1CA7-44F2-B22E-FC471D182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018" y="2118064"/>
            <a:ext cx="7793182" cy="3962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It </a:t>
            </a:r>
            <a:r>
              <a:rPr lang="en-US" dirty="0">
                <a:solidFill>
                  <a:srgbClr val="FF0000"/>
                </a:solidFill>
              </a:rPr>
              <a:t>combines</a:t>
            </a:r>
            <a:r>
              <a:rPr lang="en-US" dirty="0"/>
              <a:t> elements of the waterfall model applied in an </a:t>
            </a:r>
            <a:r>
              <a:rPr lang="en-US" dirty="0">
                <a:solidFill>
                  <a:srgbClr val="00B0F0"/>
                </a:solidFill>
              </a:rPr>
              <a:t>iterative</a:t>
            </a:r>
            <a:r>
              <a:rPr lang="en-US" dirty="0"/>
              <a:t> fashion.</a:t>
            </a:r>
          </a:p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dirty="0"/>
              <a:t>Each linear sequence produces deliverable “</a:t>
            </a:r>
            <a:r>
              <a:rPr lang="en-US" dirty="0">
                <a:solidFill>
                  <a:srgbClr val="FF0000"/>
                </a:solidFill>
              </a:rPr>
              <a:t>INCREMENTS</a:t>
            </a:r>
            <a:r>
              <a:rPr lang="en-US" dirty="0"/>
              <a:t>” of the S/W.</a:t>
            </a:r>
          </a:p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dirty="0"/>
              <a:t>E.g., Word Processing S/W</a:t>
            </a:r>
          </a:p>
          <a:p>
            <a:pPr lvl="1">
              <a:defRPr/>
            </a:pPr>
            <a:r>
              <a:rPr lang="en-US" u="sng" dirty="0"/>
              <a:t>First increment  </a:t>
            </a:r>
            <a:r>
              <a:rPr lang="en-US" dirty="0"/>
              <a:t>(Basic file management, editing, and document production functions)</a:t>
            </a:r>
          </a:p>
          <a:p>
            <a:pPr lvl="1">
              <a:defRPr/>
            </a:pPr>
            <a:r>
              <a:rPr lang="en-US" u="sng" dirty="0"/>
              <a:t>Second increment </a:t>
            </a:r>
            <a:r>
              <a:rPr lang="en-US" dirty="0"/>
              <a:t>(More sophisticated editing, and document production capabilities)</a:t>
            </a:r>
          </a:p>
          <a:p>
            <a:pPr lvl="1">
              <a:defRPr/>
            </a:pPr>
            <a:r>
              <a:rPr lang="en-US" u="sng" dirty="0"/>
              <a:t>Third increment </a:t>
            </a:r>
            <a:r>
              <a:rPr lang="en-US" dirty="0"/>
              <a:t>(Spelling and grammar checking)</a:t>
            </a:r>
          </a:p>
          <a:p>
            <a:pPr lvl="1">
              <a:defRPr/>
            </a:pPr>
            <a:r>
              <a:rPr lang="en-US" u="sng" dirty="0"/>
              <a:t>Fourth increment </a:t>
            </a:r>
            <a:r>
              <a:rPr lang="en-US" dirty="0"/>
              <a:t>(Advance page layout capability)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09F31-E2E1-47C8-88EA-2853B4FF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3770-705C-42EF-9DD1-687A0EEE3028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4C21-CFC7-4576-A47A-7EFBA464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1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183-81F2-46F1-BA64-5C4E9A1F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60437"/>
          </a:xfrm>
        </p:spPr>
        <p:txBody>
          <a:bodyPr/>
          <a:lstStyle/>
          <a:p>
            <a:r>
              <a:rPr lang="en-US" altLang="en-US" sz="3600" dirty="0"/>
              <a:t>The Incremental Model…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EC846-4A42-44E5-AA2A-7421CD2D1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417638"/>
            <a:ext cx="6400800" cy="297180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</a:pPr>
            <a:r>
              <a:rPr lang="en-GB" altLang="en-US" dirty="0">
                <a:solidFill>
                  <a:srgbClr val="FF0000"/>
                </a:solidFill>
              </a:rPr>
              <a:t>Shorter</a:t>
            </a:r>
            <a:r>
              <a:rPr lang="en-GB" altLang="en-US" dirty="0"/>
              <a:t> cycle time</a:t>
            </a:r>
          </a:p>
          <a:p>
            <a:pPr>
              <a:spcBef>
                <a:spcPts val="600"/>
              </a:spcBef>
            </a:pPr>
            <a:endParaRPr lang="en-GB" altLang="en-US" sz="1600" dirty="0"/>
          </a:p>
          <a:p>
            <a:pPr>
              <a:spcBef>
                <a:spcPts val="600"/>
              </a:spcBef>
            </a:pPr>
            <a:r>
              <a:rPr lang="en-GB" altLang="en-US" dirty="0"/>
              <a:t>System delivered in </a:t>
            </a:r>
            <a:r>
              <a:rPr lang="en-GB" altLang="en-US" dirty="0">
                <a:solidFill>
                  <a:srgbClr val="FF0000"/>
                </a:solidFill>
              </a:rPr>
              <a:t>pieces</a:t>
            </a:r>
          </a:p>
          <a:p>
            <a:pPr lvl="1">
              <a:spcBef>
                <a:spcPts val="550"/>
              </a:spcBef>
              <a:buFont typeface="Arial" panose="020B0604020202020204" pitchFamily="34" charset="0"/>
              <a:buChar char="–"/>
            </a:pPr>
            <a:r>
              <a:rPr lang="en-GB" altLang="en-US" sz="2200" dirty="0"/>
              <a:t>enables customers to have some functionality while the rest is being developed</a:t>
            </a:r>
          </a:p>
          <a:p>
            <a:pPr lvl="1">
              <a:spcBef>
                <a:spcPts val="550"/>
              </a:spcBef>
              <a:buFont typeface="Arial" panose="020B0604020202020204" pitchFamily="34" charset="0"/>
              <a:buChar char="–"/>
            </a:pPr>
            <a:endParaRPr lang="en-GB" altLang="en-US" sz="1600" dirty="0"/>
          </a:p>
          <a:p>
            <a:pPr>
              <a:spcBef>
                <a:spcPts val="600"/>
              </a:spcBef>
            </a:pPr>
            <a:r>
              <a:rPr lang="en-GB" altLang="en-US" dirty="0"/>
              <a:t>Allows two systems functioning in parallel</a:t>
            </a:r>
          </a:p>
          <a:p>
            <a:pPr lvl="1">
              <a:spcBef>
                <a:spcPts val="550"/>
              </a:spcBef>
              <a:buFont typeface="Arial" panose="020B0604020202020204" pitchFamily="34" charset="0"/>
              <a:buChar char="–"/>
            </a:pPr>
            <a:r>
              <a:rPr lang="en-GB" altLang="en-US" sz="2200" dirty="0"/>
              <a:t>the production system (release </a:t>
            </a:r>
            <a:r>
              <a:rPr lang="en-GB" altLang="en-US" sz="2200" i="1" dirty="0"/>
              <a:t>n</a:t>
            </a:r>
            <a:r>
              <a:rPr lang="en-GB" altLang="en-US" sz="2200" dirty="0"/>
              <a:t>): currently being used</a:t>
            </a:r>
          </a:p>
          <a:p>
            <a:pPr lvl="1">
              <a:spcBef>
                <a:spcPts val="550"/>
              </a:spcBef>
              <a:buFont typeface="Arial" panose="020B0604020202020204" pitchFamily="34" charset="0"/>
              <a:buChar char="–"/>
            </a:pPr>
            <a:r>
              <a:rPr lang="en-GB" altLang="en-US" sz="2200" dirty="0"/>
              <a:t>the development system (release </a:t>
            </a:r>
            <a:r>
              <a:rPr lang="en-GB" altLang="en-US" sz="2200" i="1" dirty="0"/>
              <a:t>n+1</a:t>
            </a:r>
            <a:r>
              <a:rPr lang="en-GB" altLang="en-US" sz="2200" dirty="0"/>
              <a:t>): the next version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84E4-49F8-499A-97DA-E907B7E4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C3C8-EC79-4DD0-A517-0588A50F6893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9C013-E68A-43D7-A2AD-DBE390AF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3426407-899B-4B0A-8BBE-EC09B31CB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483198"/>
            <a:ext cx="4876800" cy="233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D2A5-3AEA-4F8F-A878-174CCA46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The Incremental Model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D4FFE-D475-425D-BC86-32859976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EC86-5C76-485C-B40E-8AC002FE5ABD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D9836-6845-457E-BD86-CBE43702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E3FC6813-F40D-4BE7-8106-B8769BC1F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555" y="1836210"/>
            <a:ext cx="6875463" cy="4454525"/>
          </a:xfrm>
          <a:prstGeom prst="rect">
            <a:avLst/>
          </a:prstGeom>
          <a:solidFill>
            <a:srgbClr val="96E3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862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382F-6FDD-4BB0-BB39-40114679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09599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Incremental Model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EA977-CE33-4C65-B669-6452DF08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99E0-130D-4BC7-BBA4-5E974388B7DE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F8E7B-92D0-4A2D-823B-9029A35F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Picture 6" descr="2.2 Incremental-dev.eps">
            <a:extLst>
              <a:ext uri="{FF2B5EF4-FFF2-40B4-BE49-F238E27FC236}">
                <a16:creationId xmlns:a16="http://schemas.microsoft.com/office/drawing/2014/main" id="{DFBDA1D2-A86B-4FD2-92F0-25D0D4CA7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7294418" cy="2520687"/>
          </a:xfrm>
          <a:prstGeom prst="rect">
            <a:avLst/>
          </a:prstGeom>
        </p:spPr>
      </p:pic>
      <p:pic>
        <p:nvPicPr>
          <p:cNvPr id="2050" name="Picture 2" descr="Incremental Develop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18" y="4267200"/>
            <a:ext cx="67356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98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7685-34D2-4FB0-9315-4A957442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Incremental Development </a:t>
            </a:r>
            <a:r>
              <a:rPr lang="en-GB" sz="3600" dirty="0">
                <a:solidFill>
                  <a:srgbClr val="FF0000"/>
                </a:solidFill>
              </a:rPr>
              <a:t>Benefits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30964-2E2A-4AF7-A91A-938A89762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904999"/>
            <a:ext cx="7704667" cy="420317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cost of accommodating</a:t>
            </a:r>
            <a:r>
              <a:rPr lang="en-GB" dirty="0"/>
              <a:t> changing customer requirements is reduced. </a:t>
            </a:r>
          </a:p>
          <a:p>
            <a:pPr lvl="1"/>
            <a:r>
              <a:rPr lang="en-GB" dirty="0"/>
              <a:t>The amount of analysis and documentation that has to be redone is much less than is required with the waterfall model.</a:t>
            </a:r>
          </a:p>
          <a:p>
            <a:pPr lvl="1"/>
            <a:endParaRPr lang="en-GB" dirty="0"/>
          </a:p>
          <a:p>
            <a:r>
              <a:rPr lang="en-GB" dirty="0"/>
              <a:t>It is easier to </a:t>
            </a:r>
            <a:r>
              <a:rPr lang="en-GB" dirty="0">
                <a:solidFill>
                  <a:srgbClr val="FF0000"/>
                </a:solidFill>
              </a:rPr>
              <a:t>get customer feedback </a:t>
            </a:r>
            <a:r>
              <a:rPr lang="en-GB" dirty="0"/>
              <a:t>on the development work that has been done. </a:t>
            </a:r>
          </a:p>
          <a:p>
            <a:pPr lvl="1"/>
            <a:r>
              <a:rPr lang="en-GB" dirty="0"/>
              <a:t>Customers can comment on demonstrations of the software and see how much has been implemented. </a:t>
            </a:r>
          </a:p>
          <a:p>
            <a:pPr lvl="1"/>
            <a:endParaRPr lang="en-GB" dirty="0"/>
          </a:p>
          <a:p>
            <a:r>
              <a:rPr lang="en-GB" dirty="0"/>
              <a:t>More </a:t>
            </a:r>
            <a:r>
              <a:rPr lang="en-GB" dirty="0">
                <a:solidFill>
                  <a:srgbClr val="FF0000"/>
                </a:solidFill>
              </a:rPr>
              <a:t>rapid delivery and deployment </a:t>
            </a:r>
            <a:r>
              <a:rPr lang="en-GB" dirty="0"/>
              <a:t>of useful software to the customer is possible. </a:t>
            </a:r>
          </a:p>
          <a:p>
            <a:pPr lvl="1"/>
            <a:r>
              <a:rPr lang="en-GB" dirty="0"/>
              <a:t>Customers are able to </a:t>
            </a:r>
            <a:r>
              <a:rPr lang="en-GB" u="sng" dirty="0">
                <a:solidFill>
                  <a:srgbClr val="FF0000"/>
                </a:solidFill>
              </a:rPr>
              <a:t>use and gain value </a:t>
            </a:r>
            <a:r>
              <a:rPr lang="en-GB" dirty="0"/>
              <a:t>from the software earlier than is possible with a waterfall process.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87942-1100-4DE9-ACDA-162B538C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3D4D-B731-4DA0-8051-409064C61F3C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F484B-C5ED-4369-9E67-5D289CED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2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7048-451E-4F50-8D98-60BA18C2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Incremental Development </a:t>
            </a:r>
            <a:r>
              <a:rPr lang="en-US" sz="3600" dirty="0">
                <a:solidFill>
                  <a:srgbClr val="FF0000"/>
                </a:solidFill>
              </a:rPr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4D07-A19E-42F2-BD9D-1FBF292E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338038"/>
            <a:ext cx="7620000" cy="381508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process is not </a:t>
            </a:r>
            <a:r>
              <a:rPr lang="en-GB" dirty="0">
                <a:solidFill>
                  <a:srgbClr val="FF0000"/>
                </a:solidFill>
              </a:rPr>
              <a:t>visible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Managers need regular deliverables to measure progress. If systems are developed quickly, it is not cost-effective to produce documents that reflect every version of the system. </a:t>
            </a:r>
          </a:p>
          <a:p>
            <a:pPr lvl="1"/>
            <a:endParaRPr lang="en-GB" dirty="0"/>
          </a:p>
          <a:p>
            <a:r>
              <a:rPr lang="en-GB" dirty="0"/>
              <a:t>System </a:t>
            </a:r>
            <a:r>
              <a:rPr lang="en-GB" dirty="0">
                <a:solidFill>
                  <a:srgbClr val="FF0000"/>
                </a:solidFill>
              </a:rPr>
              <a:t>structure tends to degrade</a:t>
            </a:r>
            <a:r>
              <a:rPr lang="en-GB" dirty="0"/>
              <a:t> as new increments are added</a:t>
            </a:r>
            <a:r>
              <a:rPr lang="en-GB" i="1" dirty="0"/>
              <a:t>. 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Unless time and money is spent on refactoring to improve the software, regular change tends to corrupt its structure. Incorporating further software changes becomes increasingly difficult and costly.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3CE22-6E09-4321-84F4-4546A362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3D3F-4DAF-47AB-98FF-6F9859770D4F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FF207-9583-491A-AAAF-2EAD3B56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5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410692"/>
            <a:ext cx="7924800" cy="1600199"/>
          </a:xfrm>
        </p:spPr>
        <p:txBody>
          <a:bodyPr>
            <a:normAutofit fontScale="85000" lnSpcReduction="20000"/>
          </a:bodyPr>
          <a:lstStyle/>
          <a:p>
            <a:pPr marL="571500" lvl="0" indent="-457200">
              <a:buFont typeface="+mj-lt"/>
              <a:buAutoNum type="arabicPeriod"/>
            </a:pPr>
            <a:r>
              <a:rPr lang="en-GB" dirty="0"/>
              <a:t>Software Engineering, Sommerville, I., Chapter 1, 10</a:t>
            </a:r>
            <a:r>
              <a:rPr lang="en-GB" baseline="30000" dirty="0"/>
              <a:t>th</a:t>
            </a:r>
            <a:r>
              <a:rPr lang="en-GB" dirty="0"/>
              <a:t> Edition (2016), Pearson.</a:t>
            </a:r>
          </a:p>
          <a:p>
            <a:pPr marL="571500" lvl="0" indent="-457200">
              <a:buFont typeface="+mj-lt"/>
              <a:buAutoNum type="arabicPeriod"/>
            </a:pPr>
            <a:endParaRPr lang="en-US" sz="1700" dirty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Software Engineering: A Practitioner’s Approach, Pressman, R.S. &amp; Maxim B., Chapter 2, 8</a:t>
            </a:r>
            <a:r>
              <a:rPr lang="en-US" baseline="30000" dirty="0"/>
              <a:t>th</a:t>
            </a:r>
            <a:r>
              <a:rPr lang="en-US" dirty="0"/>
              <a:t> Edition (2015), McGraw-Hill.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27B9-4164-4D87-B133-0E0EE2AAB231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4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1439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Factors</a:t>
            </a:r>
            <a:r>
              <a:rPr lang="en-US" sz="3600" dirty="0"/>
              <a:t> affecting the </a:t>
            </a:r>
            <a:r>
              <a:rPr lang="en-US" sz="3600" b="1" dirty="0">
                <a:solidFill>
                  <a:srgbClr val="00B050"/>
                </a:solidFill>
              </a:rPr>
              <a:t>quality</a:t>
            </a:r>
            <a:r>
              <a:rPr lang="en-US" sz="3600" dirty="0"/>
              <a:t> of a software system</a:t>
            </a:r>
            <a:endParaRPr lang="en-MY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199"/>
            <a:ext cx="7467600" cy="45079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b="1" dirty="0"/>
              <a:t>Complexity: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The system is so complex that no single programmer can </a:t>
            </a:r>
            <a:r>
              <a:rPr lang="en-US" b="1" u="sng" dirty="0">
                <a:solidFill>
                  <a:srgbClr val="C00000"/>
                </a:solidFill>
              </a:rPr>
              <a:t>understand</a:t>
            </a:r>
            <a:r>
              <a:rPr lang="en-US" dirty="0"/>
              <a:t> it anymore.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introduction of one bug fix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causes another bug,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/>
              <a:t>Change:</a:t>
            </a:r>
            <a:r>
              <a:rPr lang="en-US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“Entropy” of a software system increases with each change: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Each implemented change </a:t>
            </a:r>
            <a:r>
              <a:rPr lang="en-US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erodes the structure of the system </a:t>
            </a:r>
            <a:r>
              <a:rPr lang="en-US" dirty="0"/>
              <a:t>which makes the next change even more expensive (“Second Law of Software Dynamics”).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As time goes on, the </a:t>
            </a:r>
            <a:r>
              <a:rPr lang="en-US" dirty="0">
                <a:solidFill>
                  <a:srgbClr val="FF0000"/>
                </a:solidFill>
              </a:rPr>
              <a:t>cost</a:t>
            </a:r>
            <a:r>
              <a:rPr lang="en-US" dirty="0"/>
              <a:t> to implement a </a:t>
            </a:r>
            <a:r>
              <a:rPr lang="en-US" u="sng" dirty="0">
                <a:solidFill>
                  <a:srgbClr val="C00000"/>
                </a:solidFill>
              </a:rPr>
              <a:t>change will be too high</a:t>
            </a:r>
            <a:r>
              <a:rPr lang="en-US" dirty="0"/>
              <a:t>, and the system will then be unable to support its intended task. This is true of all systems, independent of their application domain or technological base.</a:t>
            </a:r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914DE-53DD-878A-EBF9-98C6B145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F3D4-C75D-4CCA-93B4-1B9B0F75D6DF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FB33-068E-2EBD-9611-76E6C6B0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4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903" y="0"/>
            <a:ext cx="7620000" cy="381000"/>
          </a:xfrm>
        </p:spPr>
        <p:txBody>
          <a:bodyPr>
            <a:normAutofit fontScale="90000"/>
          </a:bodyPr>
          <a:lstStyle/>
          <a:p>
            <a:r>
              <a:rPr lang="en-US" sz="3600" kern="0" dirty="0">
                <a:solidFill>
                  <a:srgbClr val="C00000"/>
                </a:solidFill>
              </a:rPr>
              <a:t>Complex</a:t>
            </a:r>
            <a:r>
              <a:rPr lang="en-US" sz="3600" kern="0" dirty="0"/>
              <a:t> Server Connections</a:t>
            </a:r>
            <a:endParaRPr lang="en-MY" sz="3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6E61F-419D-AD66-8263-982F1B75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E2BA-9714-4E7E-9DB4-241B2B3E3907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63FDC-E922-C18C-4E93-0FADBED5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4" descr="tulsacomple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62152"/>
            <a:ext cx="6579476" cy="520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05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/>
          <a:lstStyle/>
          <a:p>
            <a:r>
              <a:rPr lang="en-US" sz="3600" kern="0" dirty="0">
                <a:solidFill>
                  <a:srgbClr val="C00000"/>
                </a:solidFill>
              </a:rPr>
              <a:t>Complex</a:t>
            </a:r>
            <a:r>
              <a:rPr lang="en-US" sz="3600" kern="0" dirty="0"/>
              <a:t> Message Flow</a:t>
            </a:r>
            <a:endParaRPr lang="en-MY" sz="3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02484-8489-4328-7131-3E9C7B93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E023-A406-4775-BCC1-DC47C2D864CD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DD7B1-F014-107A-AE96-543212D2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3" descr="tvairbook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57151"/>
            <a:ext cx="6400799" cy="504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89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2195-FFB5-4B8E-B360-2365C47B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45549"/>
            <a:ext cx="7704667" cy="1142999"/>
          </a:xfrm>
        </p:spPr>
        <p:txBody>
          <a:bodyPr/>
          <a:lstStyle/>
          <a:p>
            <a:r>
              <a:rPr lang="en-US" altLang="en-US" sz="3600" dirty="0"/>
              <a:t>Software Process</a:t>
            </a:r>
            <a:endParaRPr lang="en-US" sz="36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E78726E-A718-4C7B-98C9-E9CD33E1C9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00200" y="2286000"/>
            <a:ext cx="6485467" cy="35814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44" dirty="0">
                <a:solidFill>
                  <a:srgbClr val="996633"/>
                </a:solidFill>
              </a:rPr>
              <a:t>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33" dirty="0"/>
              <a:t>A </a:t>
            </a:r>
            <a:r>
              <a:rPr lang="en-US" altLang="en-US" sz="2133" dirty="0">
                <a:solidFill>
                  <a:srgbClr val="FF0000"/>
                </a:solidFill>
              </a:rPr>
              <a:t>set of </a:t>
            </a:r>
            <a:r>
              <a:rPr lang="en-US" altLang="en-US" sz="2133" dirty="0"/>
              <a:t>(ordered) activities.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44" dirty="0">
                <a:solidFill>
                  <a:srgbClr val="996633"/>
                </a:solidFill>
              </a:rPr>
              <a:t>Software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33" dirty="0"/>
              <a:t>A </a:t>
            </a:r>
            <a:r>
              <a:rPr lang="en-US" altLang="en-US" sz="2133" dirty="0">
                <a:solidFill>
                  <a:srgbClr val="FF0000"/>
                </a:solidFill>
              </a:rPr>
              <a:t>structured set </a:t>
            </a:r>
            <a:r>
              <a:rPr lang="en-US" altLang="en-US" sz="2133" dirty="0"/>
              <a:t>of activities required to develop a software system.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133" dirty="0"/>
              <a:t>The </a:t>
            </a:r>
            <a:r>
              <a:rPr lang="en-US" altLang="en-US" sz="2133" dirty="0">
                <a:solidFill>
                  <a:srgbClr val="FF0000"/>
                </a:solidFill>
              </a:rPr>
              <a:t>roadmap</a:t>
            </a:r>
            <a:r>
              <a:rPr lang="en-US" altLang="en-US" sz="2133" dirty="0"/>
              <a:t> to build high quality software products.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6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89" i="1" dirty="0"/>
              <a:t>"If you don't know where you're </a:t>
            </a:r>
            <a:r>
              <a:rPr lang="en-US" altLang="en-US" sz="2489" i="1" dirty="0">
                <a:solidFill>
                  <a:srgbClr val="FF0000"/>
                </a:solidFill>
              </a:rPr>
              <a:t>going</a:t>
            </a:r>
            <a:r>
              <a:rPr lang="en-US" altLang="en-US" sz="2489" i="1" dirty="0"/>
              <a:t>, any </a:t>
            </a:r>
            <a:r>
              <a:rPr lang="en-US" altLang="en-US" sz="2489" i="1" dirty="0">
                <a:solidFill>
                  <a:srgbClr val="7030A0"/>
                </a:solidFill>
              </a:rPr>
              <a:t>road</a:t>
            </a:r>
            <a:r>
              <a:rPr lang="en-US" altLang="en-US" sz="2489" i="1" dirty="0"/>
              <a:t> won’t help you.“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89" i="1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89" i="1" dirty="0"/>
              <a:t>"If you don't know where you </a:t>
            </a:r>
            <a:r>
              <a:rPr lang="en-US" altLang="en-US" sz="2489" i="1" dirty="0">
                <a:solidFill>
                  <a:srgbClr val="FF0000"/>
                </a:solidFill>
              </a:rPr>
              <a:t>are</a:t>
            </a:r>
            <a:r>
              <a:rPr lang="en-US" altLang="en-US" sz="2489" i="1" dirty="0"/>
              <a:t>, a </a:t>
            </a:r>
            <a:r>
              <a:rPr lang="en-US" altLang="en-US" sz="2489" i="1" dirty="0">
                <a:solidFill>
                  <a:srgbClr val="0070C0"/>
                </a:solidFill>
              </a:rPr>
              <a:t>map</a:t>
            </a:r>
            <a:r>
              <a:rPr lang="en-US" altLang="en-US" sz="2489" i="1" dirty="0"/>
              <a:t> won't help you." </a:t>
            </a:r>
            <a:r>
              <a:rPr lang="en-US" altLang="en-US" sz="1778" dirty="0"/>
              <a:t>				</a:t>
            </a:r>
            <a:endParaRPr lang="en-US" altLang="en-US" sz="2489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C0239-A181-438C-AF42-6D2B6501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BB2E-8245-4149-B383-6CE9A168A182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E15-BAC9-407B-86BE-0E14BB19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Image result for software process model">
            <a:extLst>
              <a:ext uri="{FF2B5EF4-FFF2-40B4-BE49-F238E27FC236}">
                <a16:creationId xmlns:a16="http://schemas.microsoft.com/office/drawing/2014/main" id="{02411B39-B3BD-4660-A739-5EF163164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57200"/>
            <a:ext cx="26289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43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0" dirty="0"/>
              <a:t>What  is a Software Process?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Activities</a:t>
            </a:r>
            <a:r>
              <a:rPr lang="en-GB" sz="2000" dirty="0">
                <a:cs typeface="Arial" charset="0"/>
              </a:rPr>
              <a:t> and </a:t>
            </a:r>
            <a:r>
              <a:rPr lang="en-GB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results</a:t>
            </a:r>
            <a:r>
              <a:rPr lang="en-GB" sz="2000" dirty="0">
                <a:cs typeface="Arial" charset="0"/>
              </a:rPr>
              <a:t> that produce a software product: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2593-1EEB-4BAD-AFD8-B223ED99AB3C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827308"/>
              </p:ext>
            </p:extLst>
          </p:nvPr>
        </p:nvGraphicFramePr>
        <p:xfrm>
          <a:off x="1524000" y="2590800"/>
          <a:ext cx="6705600" cy="362566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277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8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229">
                <a:tc>
                  <a:txBody>
                    <a:bodyPr/>
                    <a:lstStyle/>
                    <a:p>
                      <a:pPr algn="l"/>
                      <a:r>
                        <a:rPr lang="en-US" sz="2300" dirty="0">
                          <a:solidFill>
                            <a:srgbClr val="00B050"/>
                          </a:solidFill>
                        </a:rPr>
                        <a:t>SW</a:t>
                      </a:r>
                      <a:r>
                        <a:rPr lang="en-US" sz="2300" baseline="0" dirty="0">
                          <a:solidFill>
                            <a:srgbClr val="00B050"/>
                          </a:solidFill>
                        </a:rPr>
                        <a:t> Process Activity</a:t>
                      </a:r>
                      <a:endParaRPr lang="en-GB" sz="23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dirty="0">
                          <a:solidFill>
                            <a:srgbClr val="00B050"/>
                          </a:solidFill>
                        </a:rPr>
                        <a:t>What is going on there?</a:t>
                      </a:r>
                      <a:endParaRPr lang="en-GB" sz="23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7683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Specification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What does the customer need?</a:t>
                      </a:r>
                    </a:p>
                    <a:p>
                      <a:pPr algn="l"/>
                      <a:r>
                        <a:rPr lang="en-US" sz="2000" dirty="0"/>
                        <a:t>What are the constraints?</a:t>
                      </a:r>
                      <a:endParaRPr lang="en-GB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229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Development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Design &amp; programming.</a:t>
                      </a:r>
                      <a:endParaRPr lang="en-GB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229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Validation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Checking whether</a:t>
                      </a:r>
                      <a:r>
                        <a:rPr lang="en-US" sz="2000" baseline="0" dirty="0"/>
                        <a:t> it meets requirements.</a:t>
                      </a:r>
                      <a:endParaRPr lang="en-GB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229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Evolution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Modifications (e.g. customer/market).</a:t>
                      </a:r>
                      <a:endParaRPr lang="en-GB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50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9245-3862-461D-BC36-458CD377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Software Process Model…</a:t>
            </a:r>
            <a:endParaRPr lang="en-US" sz="36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6047831-D343-46AB-824C-5E9139FBC6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29266" y="2590800"/>
            <a:ext cx="7010400" cy="2285999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en-US" sz="2844" dirty="0">
                <a:solidFill>
                  <a:srgbClr val="996633"/>
                </a:solidFill>
              </a:rPr>
              <a:t>What is a model?</a:t>
            </a:r>
          </a:p>
          <a:p>
            <a:pPr eaLnBrk="1" hangingPunct="1"/>
            <a:r>
              <a:rPr lang="en-US" altLang="en-US" sz="2133" dirty="0"/>
              <a:t>A model is a </a:t>
            </a:r>
            <a:r>
              <a:rPr lang="en-US" altLang="en-US" sz="2133" dirty="0">
                <a:solidFill>
                  <a:srgbClr val="FF0000"/>
                </a:solidFill>
              </a:rPr>
              <a:t>simplification</a:t>
            </a:r>
            <a:r>
              <a:rPr lang="en-US" altLang="en-US" sz="2133" dirty="0"/>
              <a:t> of reality. We model because we cannot comprehend the </a:t>
            </a:r>
            <a:r>
              <a:rPr lang="en-US" altLang="en-US" sz="2133" dirty="0">
                <a:solidFill>
                  <a:srgbClr val="FF0000"/>
                </a:solidFill>
              </a:rPr>
              <a:t>complexity</a:t>
            </a:r>
            <a:r>
              <a:rPr lang="en-US" altLang="en-US" sz="2133" dirty="0"/>
              <a:t> of a system in its entirely.</a:t>
            </a:r>
          </a:p>
          <a:p>
            <a:pPr lvl="1" eaLnBrk="1" hangingPunct="1">
              <a:buFontTx/>
              <a:buNone/>
            </a:pPr>
            <a:endParaRPr lang="en-US" altLang="en-US" sz="1200" dirty="0"/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en-US" sz="2844" dirty="0">
                <a:solidFill>
                  <a:srgbClr val="996633"/>
                </a:solidFill>
              </a:rPr>
              <a:t>Software Process Model</a:t>
            </a:r>
          </a:p>
          <a:p>
            <a:pPr eaLnBrk="1" hangingPunct="1"/>
            <a:r>
              <a:rPr lang="en-US" altLang="en-US" sz="2133" dirty="0"/>
              <a:t>An </a:t>
            </a:r>
            <a:r>
              <a:rPr lang="en-US" altLang="en-US" sz="2133" dirty="0">
                <a:solidFill>
                  <a:srgbClr val="FF0000"/>
                </a:solidFill>
              </a:rPr>
              <a:t>abstract representation </a:t>
            </a:r>
            <a:r>
              <a:rPr lang="en-US" altLang="en-US" sz="2133" dirty="0"/>
              <a:t>of a software process.</a:t>
            </a:r>
          </a:p>
          <a:p>
            <a:pPr eaLnBrk="1" hangingPunct="1">
              <a:buFontTx/>
              <a:buNone/>
            </a:pPr>
            <a:endParaRPr lang="en-US" altLang="en-US" sz="900" dirty="0"/>
          </a:p>
          <a:p>
            <a:pPr eaLnBrk="1" hangingPunct="1"/>
            <a:r>
              <a:rPr lang="en-US" altLang="en-US" sz="2133" dirty="0"/>
              <a:t>It presents a description of a process from some particular perspective.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4B67D-9D18-491C-9F0F-A6A2CA4BA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3703-DFD3-4A21-AA23-41004B30E2B4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9D583-0CFF-42F2-939F-3351A853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2946</TotalTime>
  <Words>1770</Words>
  <Application>Microsoft Office PowerPoint</Application>
  <PresentationFormat>On-screen Show (4:3)</PresentationFormat>
  <Paragraphs>335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ＭＳ Ｐゴシック</vt:lpstr>
      <vt:lpstr>Arial</vt:lpstr>
      <vt:lpstr>Calibri</vt:lpstr>
      <vt:lpstr>Corbel</vt:lpstr>
      <vt:lpstr>Helvetica</vt:lpstr>
      <vt:lpstr>Palatino</vt:lpstr>
      <vt:lpstr>Wingdings</vt:lpstr>
      <vt:lpstr>Parallax</vt:lpstr>
      <vt:lpstr>                             Software Engineering Concepts (CSC205)  BSCS/BS(SE)-III gg </vt:lpstr>
      <vt:lpstr>Agenda</vt:lpstr>
      <vt:lpstr>Software Engineering</vt:lpstr>
      <vt:lpstr>Factors affecting the quality of a software system</vt:lpstr>
      <vt:lpstr>Complex Server Connections</vt:lpstr>
      <vt:lpstr>Complex Message Flow</vt:lpstr>
      <vt:lpstr>Software Process</vt:lpstr>
      <vt:lpstr>What  is a Software Process?</vt:lpstr>
      <vt:lpstr>Software Process Model…</vt:lpstr>
      <vt:lpstr>Software Process Model…</vt:lpstr>
      <vt:lpstr>The Multiple View Approach</vt:lpstr>
      <vt:lpstr>Product and Process</vt:lpstr>
      <vt:lpstr>Process: A Generic View</vt:lpstr>
      <vt:lpstr>A Generic Process Framework</vt:lpstr>
      <vt:lpstr>Framework Activities</vt:lpstr>
      <vt:lpstr>Umbrella Activities</vt:lpstr>
      <vt:lpstr>Process Flow</vt:lpstr>
      <vt:lpstr>Process Flow</vt:lpstr>
      <vt:lpstr>The Essence of Practice</vt:lpstr>
      <vt:lpstr>1. Understand the Problem</vt:lpstr>
      <vt:lpstr>2. Plan the Solution</vt:lpstr>
      <vt:lpstr>3. Carry Out the Plan</vt:lpstr>
      <vt:lpstr>4. Examine the Result</vt:lpstr>
      <vt:lpstr>Software Process (Life-Cycle) Models</vt:lpstr>
      <vt:lpstr>Software Process Models</vt:lpstr>
      <vt:lpstr>The Waterfall Model</vt:lpstr>
      <vt:lpstr>The Waterfall Model</vt:lpstr>
      <vt:lpstr>Waterfall Model Phases</vt:lpstr>
      <vt:lpstr>Waterfall Model…</vt:lpstr>
      <vt:lpstr>Waterfall Model Problems</vt:lpstr>
      <vt:lpstr>The Incremental Model</vt:lpstr>
      <vt:lpstr>The Incremental Model…</vt:lpstr>
      <vt:lpstr>The Incremental Model</vt:lpstr>
      <vt:lpstr>Incremental Model</vt:lpstr>
      <vt:lpstr>Incremental Development Benefits</vt:lpstr>
      <vt:lpstr>Incremental Development Problems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Engineering BSSE-VI</dc:title>
  <dc:creator>Administrator</dc:creator>
  <cp:lastModifiedBy>Administrator</cp:lastModifiedBy>
  <cp:revision>536</cp:revision>
  <cp:lastPrinted>2019-02-06T10:33:43Z</cp:lastPrinted>
  <dcterms:created xsi:type="dcterms:W3CDTF">2006-08-16T00:00:00Z</dcterms:created>
  <dcterms:modified xsi:type="dcterms:W3CDTF">2023-09-20T05:42:57Z</dcterms:modified>
</cp:coreProperties>
</file>