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4"/>
  </p:notesMasterIdLst>
  <p:handoutMasterIdLst>
    <p:handoutMasterId r:id="rId25"/>
  </p:handoutMasterIdLst>
  <p:sldIdLst>
    <p:sldId id="256" r:id="rId2"/>
    <p:sldId id="335" r:id="rId3"/>
    <p:sldId id="279" r:id="rId4"/>
    <p:sldId id="288" r:id="rId5"/>
    <p:sldId id="295" r:id="rId6"/>
    <p:sldId id="296" r:id="rId7"/>
    <p:sldId id="297" r:id="rId8"/>
    <p:sldId id="298" r:id="rId9"/>
    <p:sldId id="339" r:id="rId10"/>
    <p:sldId id="340" r:id="rId11"/>
    <p:sldId id="341" r:id="rId12"/>
    <p:sldId id="342" r:id="rId13"/>
    <p:sldId id="343" r:id="rId14"/>
    <p:sldId id="299" r:id="rId15"/>
    <p:sldId id="300" r:id="rId16"/>
    <p:sldId id="301" r:id="rId17"/>
    <p:sldId id="304" r:id="rId18"/>
    <p:sldId id="305" r:id="rId19"/>
    <p:sldId id="302" r:id="rId20"/>
    <p:sldId id="303" r:id="rId21"/>
    <p:sldId id="306" r:id="rId22"/>
    <p:sldId id="263" r:id="rId2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6DF0164-E028-4322-A149-8A6E5C9A3F5A}" type="datetimeFigureOut">
              <a:rPr lang="en-GB" smtClean="0"/>
              <a:t>20/09/2023</a:t>
            </a:fld>
            <a:endParaRPr lang="en-GB"/>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202328A-1146-4DCD-8F2B-D15ADF109807}" type="slidenum">
              <a:rPr lang="en-GB" smtClean="0"/>
              <a:t>‹#›</a:t>
            </a:fld>
            <a:endParaRPr lang="en-GB"/>
          </a:p>
        </p:txBody>
      </p:sp>
    </p:spTree>
    <p:extLst>
      <p:ext uri="{BB962C8B-B14F-4D97-AF65-F5344CB8AC3E}">
        <p14:creationId xmlns:p14="http://schemas.microsoft.com/office/powerpoint/2010/main" val="2564673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1F472B0-E3A7-42CB-A901-7967602055CF}" type="datetimeFigureOut">
              <a:rPr lang="en-GB" smtClean="0"/>
              <a:t>20/09/2023</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AA94E97-2A04-41D2-9813-7E6BE3842724}" type="slidenum">
              <a:rPr lang="en-GB" smtClean="0"/>
              <a:t>‹#›</a:t>
            </a:fld>
            <a:endParaRPr lang="en-GB"/>
          </a:p>
        </p:txBody>
      </p:sp>
    </p:spTree>
    <p:extLst>
      <p:ext uri="{BB962C8B-B14F-4D97-AF65-F5344CB8AC3E}">
        <p14:creationId xmlns:p14="http://schemas.microsoft.com/office/powerpoint/2010/main" val="220342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D8368D7A-CE74-422F-838B-3A27CFB3B52B}" type="datetime1">
              <a:rPr lang="en-US" smtClean="0"/>
              <a:t>9/20/2023</a:t>
            </a:fld>
            <a:endParaRPr lang="en-US"/>
          </a:p>
        </p:txBody>
      </p:sp>
      <p:sp>
        <p:nvSpPr>
          <p:cNvPr id="5" name="Footer Placeholder 4"/>
          <p:cNvSpPr>
            <a:spLocks noGrp="1"/>
          </p:cNvSpPr>
          <p:nvPr>
            <p:ph type="ftr" sz="quarter" idx="11"/>
          </p:nvPr>
        </p:nvSpPr>
        <p:spPr>
          <a:xfrm>
            <a:off x="3623733" y="6117336"/>
            <a:ext cx="3609438" cy="365125"/>
          </a:xfrm>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15455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907485-3D55-4064-A3B9-B549721E263D}"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898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F1C71D-57E4-4521-ABC4-8C6EEDAF61AC}"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7910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289B00-FE22-42E7-A31B-144B2802D051}"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8078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A892C-FA31-41A8-9706-29240933AB3D}"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9721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46BE21-E7A9-4EF5-9D64-1A3F4AEF72C2}"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5072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5A6000-24D0-4A10-BB2F-B3FBA78AF3B9}"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7751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562CD-D0BA-4C90-81B9-D4269F664AEB}"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4329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3FCD85-DCE5-4A51-A939-23A6390E13A8}"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257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CA60187A-C783-4FAB-A337-287AF3DBDBC4}" type="datetime1">
              <a:rPr lang="en-US" smtClean="0"/>
              <a:t>9/20/2023</a:t>
            </a:fld>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342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B52356-653F-447F-BE8A-B7BECCB73024}"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42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2EC5BC-CC37-4E30-9683-320A68ABA484}"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48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AAD0BB-107A-4780-A6DD-927B0B986AA9}" type="datetime1">
              <a:rPr lang="en-US" smtClean="0"/>
              <a:t>9/20/2023</a:t>
            </a:fld>
            <a:endParaRPr lang="en-US"/>
          </a:p>
        </p:txBody>
      </p:sp>
      <p:sp>
        <p:nvSpPr>
          <p:cNvPr id="8" name="Footer Placeholder 7"/>
          <p:cNvSpPr>
            <a:spLocks noGrp="1"/>
          </p:cNvSpPr>
          <p:nvPr>
            <p:ph type="ftr" sz="quarter" idx="11"/>
          </p:nvPr>
        </p:nvSpPr>
        <p:spPr/>
        <p:txBody>
          <a:bodyPr/>
          <a:lstStyle/>
          <a:p>
            <a:r>
              <a:rPr lang="en-US" smtClean="0"/>
              <a:t>SP2023 -&gt; CSC291-Software Engineering Concepts                                                         Dr. Saif Ur Rehman Khan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61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323C7D-0F0D-4144-A1FF-051F14DA0035}" type="datetime1">
              <a:rPr lang="en-US" smtClean="0"/>
              <a:t>9/20/2023</a:t>
            </a:fld>
            <a:endParaRPr lang="en-US"/>
          </a:p>
        </p:txBody>
      </p:sp>
      <p:sp>
        <p:nvSpPr>
          <p:cNvPr id="4" name="Footer Placeholder 3"/>
          <p:cNvSpPr>
            <a:spLocks noGrp="1"/>
          </p:cNvSpPr>
          <p:nvPr>
            <p:ph type="ftr" sz="quarter" idx="11"/>
          </p:nvPr>
        </p:nvSpPr>
        <p:spPr/>
        <p:txBody>
          <a:bodyPr/>
          <a:lstStyle/>
          <a:p>
            <a:r>
              <a:rPr lang="en-US" smtClean="0"/>
              <a:t>SP2023 -&gt; CSC291-Software Engineering Concepts                                                         Dr. Saif Ur Rehman Khan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965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10C73-8D5A-413B-A338-42FEE3AE4283}" type="datetime1">
              <a:rPr lang="en-US" smtClean="0"/>
              <a:t>9/20/2023</a:t>
            </a:fld>
            <a:endParaRPr lang="en-US"/>
          </a:p>
        </p:txBody>
      </p:sp>
      <p:sp>
        <p:nvSpPr>
          <p:cNvPr id="3" name="Footer Placeholder 2"/>
          <p:cNvSpPr>
            <a:spLocks noGrp="1"/>
          </p:cNvSpPr>
          <p:nvPr>
            <p:ph type="ftr" sz="quarter" idx="11"/>
          </p:nvPr>
        </p:nvSpPr>
        <p:spPr/>
        <p:txBody>
          <a:bodyPr/>
          <a:lstStyle/>
          <a:p>
            <a:r>
              <a:rPr lang="en-US" smtClean="0"/>
              <a:t>SP2023 -&gt; CSC291-Software Engineering Concepts                                                         Dr. Saif Ur Rehman 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82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3B360A-7F91-4AF3-B4D3-A632CD7FF156}"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91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089997-DC99-4EC0-87A9-B18A382873A8}"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380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DDB033-E3B0-4AC2-AF19-25450D2F76AE}" type="datetime1">
              <a:rPr lang="en-US" smtClean="0"/>
              <a:t>9/20/2023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SP2023 -&gt; CSC291-Software Engineering Concepts                                                         Dr. Saif Ur Rehman Khan</a:t>
            </a: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3733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5822" y="1371600"/>
            <a:ext cx="6656178" cy="1524000"/>
          </a:xfrm>
        </p:spPr>
        <p:txBody>
          <a:bodyPr>
            <a:normAutofit fontScale="90000"/>
          </a:bodyPr>
          <a:lstStyle/>
          <a:p>
            <a:pPr eaLnBrk="0" hangingPunct="0">
              <a:spcBef>
                <a:spcPct val="20000"/>
              </a:spcBef>
              <a:spcAft>
                <a:spcPts val="600"/>
              </a:spcAft>
            </a:pP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Software Engineering </a:t>
            </a:r>
            <a:r>
              <a:rPr lang="en-US" sz="3600" b="1" dirty="0" smtClean="0">
                <a:solidFill>
                  <a:srgbClr val="0000CC"/>
                </a:solidFill>
              </a:rPr>
              <a:t>(CSC205)</a:t>
            </a:r>
            <a:r>
              <a:rPr lang="en-US" sz="3600" b="1" dirty="0">
                <a:solidFill>
                  <a:srgbClr val="0000CC"/>
                </a:solidFill>
              </a:rPr>
              <a:t/>
            </a:r>
            <a:br>
              <a:rPr lang="en-US" sz="3600" b="1" dirty="0">
                <a:solidFill>
                  <a:srgbClr val="0000CC"/>
                </a:solidFill>
              </a:rPr>
            </a:br>
            <a:r>
              <a:rPr lang="en-US" sz="1200" b="1" dirty="0">
                <a:solidFill>
                  <a:schemeClr val="bg1"/>
                </a:solidFill>
              </a:rPr>
              <a:t>gg</a:t>
            </a:r>
            <a:r>
              <a:rPr lang="en-US" b="1" dirty="0">
                <a:solidFill>
                  <a:srgbClr val="0000CC"/>
                </a:solidFill>
              </a:rPr>
              <a:t/>
            </a:r>
            <a:br>
              <a:rPr lang="en-US" b="1" dirty="0">
                <a:solidFill>
                  <a:srgbClr val="0000CC"/>
                </a:solidFill>
              </a:rPr>
            </a:br>
            <a:r>
              <a:rPr lang="en-US" sz="3100" b="1" dirty="0">
                <a:solidFill>
                  <a:srgbClr val="00B0F0"/>
                </a:solidFill>
              </a:rPr>
              <a:t>BSCS/</a:t>
            </a:r>
            <a:r>
              <a:rPr lang="en-US" sz="3100" b="1" dirty="0" smtClean="0">
                <a:solidFill>
                  <a:srgbClr val="7030A0"/>
                </a:solidFill>
              </a:rPr>
              <a:t>BS(SE)-</a:t>
            </a:r>
            <a:r>
              <a:rPr lang="en-US" sz="3100" b="1" dirty="0" smtClean="0">
                <a:solidFill>
                  <a:srgbClr val="00B0F0"/>
                </a:solidFill>
              </a:rPr>
              <a:t>III</a:t>
            </a:r>
            <a:endParaRPr lang="en-GB" sz="3100" dirty="0">
              <a:solidFill>
                <a:srgbClr val="00B0F0"/>
              </a:solidFill>
            </a:endParaRPr>
          </a:p>
        </p:txBody>
      </p:sp>
      <p:sp>
        <p:nvSpPr>
          <p:cNvPr id="4" name="Subtitle 2"/>
          <p:cNvSpPr txBox="1">
            <a:spLocks/>
          </p:cNvSpPr>
          <p:nvPr/>
        </p:nvSpPr>
        <p:spPr>
          <a:xfrm>
            <a:off x="2438400" y="3733800"/>
            <a:ext cx="64008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1175" indent="-279400"/>
            <a:r>
              <a:rPr lang="en-US" dirty="0">
                <a:solidFill>
                  <a:schemeClr val="tx1"/>
                </a:solidFill>
              </a:rPr>
              <a:t>Lecture 4</a:t>
            </a:r>
          </a:p>
          <a:p>
            <a:endParaRPr lang="en-GB" dirty="0">
              <a:solidFill>
                <a:schemeClr val="accent6">
                  <a:lumMod val="50000"/>
                </a:schemeClr>
              </a:solidFill>
            </a:endParaRPr>
          </a:p>
        </p:txBody>
      </p:sp>
    </p:spTree>
    <p:extLst>
      <p:ext uri="{BB962C8B-B14F-4D97-AF65-F5344CB8AC3E}">
        <p14:creationId xmlns:p14="http://schemas.microsoft.com/office/powerpoint/2010/main" val="169695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V-Model</a:t>
            </a:r>
            <a:endParaRPr lang="en-MY" sz="36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286677"/>
            <a:ext cx="4948237" cy="519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21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33400" y="685800"/>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fontAlgn="auto">
              <a:spcAft>
                <a:spcPts val="0"/>
              </a:spcAft>
              <a:defRPr/>
            </a:pPr>
            <a:r>
              <a:rPr lang="en-US" sz="4800" smtClean="0">
                <a:ea typeface="ＭＳ Ｐゴシック" pitchFamily="34" charset="-128"/>
              </a:rPr>
              <a:t>Evolutionary Models</a:t>
            </a:r>
          </a:p>
        </p:txBody>
      </p:sp>
      <p:sp>
        <p:nvSpPr>
          <p:cNvPr id="35842" name="Rectangle 3"/>
          <p:cNvSpPr>
            <a:spLocks noGrp="1" noChangeArrowheads="1"/>
          </p:cNvSpPr>
          <p:nvPr>
            <p:ph idx="1"/>
          </p:nvPr>
        </p:nvSpPr>
        <p:spPr>
          <a:xfrm>
            <a:off x="1447800" y="1524001"/>
            <a:ext cx="7315200" cy="44958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rtlCol="0">
            <a:normAutofit fontScale="92500" lnSpcReduction="10000"/>
          </a:bodyPr>
          <a:lstStyle/>
          <a:p>
            <a:pPr marL="285750" indent="-285750" fontAlgn="auto">
              <a:spcAft>
                <a:spcPts val="0"/>
              </a:spcAft>
              <a:defRPr/>
            </a:pPr>
            <a:r>
              <a:rPr lang="en-US" dirty="0" smtClean="0">
                <a:ea typeface="ＭＳ Ｐゴシック" pitchFamily="34" charset="-128"/>
              </a:rPr>
              <a:t>Software system evolves over time as requirements often change as development proceeds. Thus, a straight line to a complete end product is not possible. However, a limited version must be delivered to meet competitive pressure. </a:t>
            </a:r>
          </a:p>
          <a:p>
            <a:pPr marL="285750" indent="-285750" fontAlgn="auto">
              <a:spcAft>
                <a:spcPts val="0"/>
              </a:spcAft>
              <a:defRPr/>
            </a:pPr>
            <a:r>
              <a:rPr lang="en-US" dirty="0" smtClean="0">
                <a:ea typeface="ＭＳ Ｐゴシック" pitchFamily="34" charset="-128"/>
              </a:rPr>
              <a:t>Usually a set of core product or system requirements is well understood, but the details and extension have yet to be defined. </a:t>
            </a:r>
          </a:p>
          <a:p>
            <a:pPr marL="285750" indent="-285750" fontAlgn="auto">
              <a:spcAft>
                <a:spcPts val="0"/>
              </a:spcAft>
              <a:defRPr/>
            </a:pPr>
            <a:r>
              <a:rPr lang="en-US" dirty="0" smtClean="0">
                <a:ea typeface="ＭＳ Ｐゴシック" pitchFamily="34" charset="-128"/>
              </a:rPr>
              <a:t>You need a process model that has been explicitly designed to accommodate a product that evolved over time. </a:t>
            </a:r>
          </a:p>
          <a:p>
            <a:pPr marL="285750" indent="-285750" fontAlgn="auto">
              <a:spcAft>
                <a:spcPts val="0"/>
              </a:spcAft>
              <a:defRPr/>
            </a:pPr>
            <a:r>
              <a:rPr lang="en-US" dirty="0" smtClean="0">
                <a:ea typeface="ＭＳ Ｐゴシック" pitchFamily="34" charset="-128"/>
              </a:rPr>
              <a:t>It is iterative that enables you to develop increasingly more complete version of the software. </a:t>
            </a:r>
          </a:p>
          <a:p>
            <a:pPr marL="285750" indent="-285750" fontAlgn="auto">
              <a:spcAft>
                <a:spcPts val="0"/>
              </a:spcAft>
              <a:defRPr/>
            </a:pPr>
            <a:r>
              <a:rPr lang="en-US" dirty="0" smtClean="0">
                <a:ea typeface="ＭＳ Ｐゴシック" pitchFamily="34" charset="-128"/>
              </a:rPr>
              <a:t>Two types are introduced, namely </a:t>
            </a:r>
            <a:r>
              <a:rPr lang="en-US" dirty="0" smtClean="0">
                <a:solidFill>
                  <a:srgbClr val="C00000"/>
                </a:solidFill>
                <a:ea typeface="ＭＳ Ｐゴシック" pitchFamily="34" charset="-128"/>
              </a:rPr>
              <a:t>Prototyping and Spiral models. </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BC9B31-6802-420E-A629-E0BEC10D1212}" type="slidenum">
              <a:rPr lang="en-US" altLang="en-US" sz="1000">
                <a:latin typeface="Helvetica" panose="020B0604020202020204" pitchFamily="34" charset="0"/>
              </a:rPr>
              <a:pPr/>
              <a:t>11</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797389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533400" y="685800"/>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fontAlgn="auto">
              <a:spcAft>
                <a:spcPts val="0"/>
              </a:spcAft>
              <a:defRPr/>
            </a:pPr>
            <a:r>
              <a:rPr lang="en-US" sz="4800" dirty="0" smtClean="0">
                <a:ea typeface="ＭＳ Ｐゴシック" pitchFamily="34" charset="-128"/>
              </a:rPr>
              <a:t>Evolutionary Models: Prototyping</a:t>
            </a:r>
          </a:p>
        </p:txBody>
      </p:sp>
      <p:sp>
        <p:nvSpPr>
          <p:cNvPr id="36866" name="Rectangle 3"/>
          <p:cNvSpPr>
            <a:spLocks noGrp="1" noChangeArrowheads="1"/>
          </p:cNvSpPr>
          <p:nvPr>
            <p:ph idx="1"/>
          </p:nvPr>
        </p:nvSpPr>
        <p:spPr>
          <a:xfrm>
            <a:off x="1219200" y="2362201"/>
            <a:ext cx="7696200" cy="36576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rtlCol="0">
            <a:normAutofit fontScale="92500" lnSpcReduction="20000"/>
          </a:bodyPr>
          <a:lstStyle/>
          <a:p>
            <a:pPr marL="285750" indent="-285750" algn="just" fontAlgn="auto">
              <a:spcAft>
                <a:spcPts val="0"/>
              </a:spcAft>
              <a:defRPr/>
            </a:pPr>
            <a:r>
              <a:rPr lang="en-US" sz="1800" dirty="0" smtClean="0">
                <a:ea typeface="ＭＳ Ｐゴシック" pitchFamily="34" charset="-128"/>
              </a:rPr>
              <a:t>When to use: Customer defines a set of general objectives but does not identify detailed requirements for functions and features. Or Developer may be unsure of the efficiency of an algorithm, the form that human computer interaction should take. </a:t>
            </a:r>
          </a:p>
          <a:p>
            <a:pPr marL="285750" indent="-285750" algn="just" fontAlgn="auto">
              <a:spcAft>
                <a:spcPts val="0"/>
              </a:spcAft>
              <a:defRPr/>
            </a:pPr>
            <a:r>
              <a:rPr lang="en-US" sz="1800" dirty="0" smtClean="0">
                <a:ea typeface="ＭＳ Ｐゴシック" pitchFamily="34" charset="-128"/>
              </a:rPr>
              <a:t>What step: Begins with communication by meeting with stakeholders to define the objective, identify whatever requirements are known, outline areas where further definition is mandatory. A quick plan for prototyping and modeling (quick design) occur.  Quick design focuses on a representation of those aspects the software that will be visible to end users. ( interface and output). Design leads to the construction of a prototype which will be deployed and evaluated. Stakeholder</a:t>
            </a:r>
            <a:r>
              <a:rPr lang="ja-JP" altLang="en-US" sz="1800" dirty="0" smtClean="0"/>
              <a:t>’</a:t>
            </a:r>
            <a:r>
              <a:rPr lang="en-US" altLang="ja-JP" sz="1800" dirty="0" smtClean="0"/>
              <a:t>s comments will be used to refine requirements</a:t>
            </a:r>
            <a:r>
              <a:rPr lang="en-US" altLang="ja-JP" dirty="0" smtClean="0"/>
              <a:t>. </a:t>
            </a:r>
          </a:p>
          <a:p>
            <a:pPr marL="285750" indent="-285750" algn="just" fontAlgn="auto">
              <a:spcAft>
                <a:spcPts val="0"/>
              </a:spcAft>
              <a:defRPr/>
            </a:pPr>
            <a:r>
              <a:rPr lang="en-US" sz="1800" dirty="0" smtClean="0">
                <a:ea typeface="ＭＳ Ｐゴシック" pitchFamily="34" charset="-128"/>
              </a:rPr>
              <a:t>Both stakeholders and software engineers like the prototyping paradigm. Users get a feel for the actual system, and developers get to build something immediately. However, engineers may make compromises in order to get a prototype working quickly. The less-than-ideal choice may be adopted forever after you get used to it. </a:t>
            </a:r>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CB3D5D-0F7F-4C6A-B901-BE5FD3BF5E0A}" type="slidenum">
              <a:rPr lang="en-US" altLang="en-US" sz="1000">
                <a:latin typeface="Helvetica" panose="020B0604020202020204" pitchFamily="34" charset="0"/>
              </a:rPr>
              <a:pPr/>
              <a:t>12</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127959008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433857" y="601592"/>
            <a:ext cx="6781800" cy="1374735"/>
          </a:xfrm>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fontAlgn="auto">
              <a:spcAft>
                <a:spcPts val="0"/>
              </a:spcAft>
              <a:defRPr/>
            </a:pPr>
            <a:r>
              <a:rPr lang="en-US" sz="4300" dirty="0" smtClean="0">
                <a:ea typeface="ＭＳ Ｐゴシック" pitchFamily="34" charset="-128"/>
              </a:rPr>
              <a:t>Evolutionary Models: Prototyping</a:t>
            </a:r>
          </a:p>
        </p:txBody>
      </p:sp>
      <p:sp>
        <p:nvSpPr>
          <p:cNvPr id="256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149FAE-A447-4403-9424-60BECC1E6D9F}" type="slidenum">
              <a:rPr lang="en-US" altLang="en-US" sz="1000">
                <a:latin typeface="Helvetica" panose="020B0604020202020204" pitchFamily="34" charset="0"/>
              </a:rPr>
              <a:pPr/>
              <a:t>13</a:t>
            </a:fld>
            <a:endParaRPr lang="en-US" altLang="en-US" sz="1000">
              <a:latin typeface="Helvetica" panose="020B0604020202020204" pitchFamily="34" charset="0"/>
            </a:endParaRPr>
          </a:p>
        </p:txBody>
      </p:sp>
      <p:sp>
        <p:nvSpPr>
          <p:cNvPr id="182284" name="Text Box 12"/>
          <p:cNvSpPr txBox="1">
            <a:spLocks noChangeArrowheads="1"/>
          </p:cNvSpPr>
          <p:nvPr/>
        </p:nvSpPr>
        <p:spPr bwMode="auto">
          <a:xfrm>
            <a:off x="5359400" y="4629150"/>
            <a:ext cx="10398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Construction</a:t>
            </a:r>
          </a:p>
          <a:p>
            <a:pPr algn="ctr">
              <a:lnSpc>
                <a:spcPct val="90000"/>
              </a:lnSpc>
              <a:defRPr/>
            </a:pPr>
            <a:r>
              <a:rPr lang="en-US" sz="1200">
                <a:solidFill>
                  <a:schemeClr val="bg2"/>
                </a:solidFill>
                <a:latin typeface="Helvetica" charset="0"/>
                <a:ea typeface="ＭＳ Ｐゴシック" charset="0"/>
                <a:cs typeface="ＭＳ Ｐゴシック" charset="0"/>
              </a:rPr>
              <a:t>of prototype</a:t>
            </a:r>
          </a:p>
        </p:txBody>
      </p:sp>
      <p:grpSp>
        <p:nvGrpSpPr>
          <p:cNvPr id="25605" name="Group 27"/>
          <p:cNvGrpSpPr>
            <a:grpSpLocks/>
          </p:cNvGrpSpPr>
          <p:nvPr/>
        </p:nvGrpSpPr>
        <p:grpSpPr bwMode="auto">
          <a:xfrm>
            <a:off x="2651919" y="2358498"/>
            <a:ext cx="4419600" cy="4114800"/>
            <a:chOff x="1536" y="1152"/>
            <a:chExt cx="2920" cy="2864"/>
          </a:xfrm>
        </p:grpSpPr>
        <p:pic>
          <p:nvPicPr>
            <p:cNvPr id="182287" name="Picture 15"/>
            <p:cNvPicPr>
              <a:picLocks noChangeAspect="1" noChangeArrowheads="1"/>
            </p:cNvPicPr>
            <p:nvPr/>
          </p:nvPicPr>
          <p:blipFill>
            <a:blip r:embed="rId2"/>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82288" name="Rectangle 16"/>
            <p:cNvSpPr>
              <a:spLocks noChangeArrowheads="1"/>
            </p:cNvSpPr>
            <p:nvPr/>
          </p:nvSpPr>
          <p:spPr bwMode="auto">
            <a:xfrm>
              <a:off x="1894" y="1675"/>
              <a:ext cx="662" cy="36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lnSpc>
                  <a:spcPct val="90000"/>
                </a:lnSpc>
                <a:defRPr/>
              </a:pPr>
              <a:endParaRPr lang="en-US" sz="1800" b="1">
                <a:latin typeface="Helvetica" charset="0"/>
                <a:ea typeface="ＭＳ Ｐゴシック" charset="0"/>
                <a:cs typeface="ＭＳ Ｐゴシック" charset="0"/>
              </a:endParaRPr>
            </a:p>
          </p:txBody>
        </p:sp>
        <p:sp>
          <p:nvSpPr>
            <p:cNvPr id="182289" name="Text Box 17"/>
            <p:cNvSpPr txBox="1">
              <a:spLocks noChangeArrowheads="1"/>
            </p:cNvSpPr>
            <p:nvPr/>
          </p:nvSpPr>
          <p:spPr bwMode="auto">
            <a:xfrm>
              <a:off x="1849" y="1772"/>
              <a:ext cx="79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90000"/>
                </a:lnSpc>
                <a:defRPr/>
              </a:pPr>
              <a:r>
                <a:rPr lang="en-US" sz="1200" smtClean="0">
                  <a:solidFill>
                    <a:schemeClr val="bg2"/>
                  </a:solidFill>
                  <a:latin typeface="Helvetica" charset="0"/>
                </a:rPr>
                <a:t>communication</a:t>
              </a:r>
              <a:endParaRPr lang="en-US" sz="1800" b="1" smtClean="0">
                <a:latin typeface="Helvetica" charset="0"/>
              </a:endParaRPr>
            </a:p>
          </p:txBody>
        </p:sp>
        <p:sp>
          <p:nvSpPr>
            <p:cNvPr id="182290"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1" name="Text Box 19"/>
            <p:cNvSpPr txBox="1">
              <a:spLocks noChangeArrowheads="1"/>
            </p:cNvSpPr>
            <p:nvPr/>
          </p:nvSpPr>
          <p:spPr bwMode="auto">
            <a:xfrm>
              <a:off x="3418" y="1532"/>
              <a:ext cx="38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Quick</a:t>
              </a:r>
            </a:p>
            <a:p>
              <a:pPr algn="ctr">
                <a:lnSpc>
                  <a:spcPct val="90000"/>
                </a:lnSpc>
                <a:defRPr/>
              </a:pPr>
              <a:r>
                <a:rPr lang="en-US" sz="1200">
                  <a:solidFill>
                    <a:schemeClr val="bg2"/>
                  </a:solidFill>
                  <a:latin typeface="Helvetica" charset="0"/>
                  <a:ea typeface="ＭＳ Ｐゴシック" charset="0"/>
                  <a:cs typeface="ＭＳ Ｐゴシック" charset="0"/>
                </a:rPr>
                <a:t>plan</a:t>
              </a:r>
            </a:p>
          </p:txBody>
        </p:sp>
        <p:sp>
          <p:nvSpPr>
            <p:cNvPr id="182292" name="Rectangle 20"/>
            <p:cNvSpPr>
              <a:spLocks noChangeArrowheads="1"/>
            </p:cNvSpPr>
            <p:nvPr/>
          </p:nvSpPr>
          <p:spPr bwMode="auto">
            <a:xfrm>
              <a:off x="3713" y="1983"/>
              <a:ext cx="540"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3" name="Rectangle 21"/>
            <p:cNvSpPr>
              <a:spLocks noChangeArrowheads="1"/>
            </p:cNvSpPr>
            <p:nvPr/>
          </p:nvSpPr>
          <p:spPr bwMode="auto">
            <a:xfrm>
              <a:off x="4301" y="2053"/>
              <a:ext cx="41" cy="183"/>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4" name="Text Box 22"/>
            <p:cNvSpPr txBox="1">
              <a:spLocks noChangeArrowheads="1"/>
            </p:cNvSpPr>
            <p:nvPr/>
          </p:nvSpPr>
          <p:spPr bwMode="auto">
            <a:xfrm>
              <a:off x="3638" y="2004"/>
              <a:ext cx="70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Modeling</a:t>
              </a:r>
            </a:p>
            <a:p>
              <a:pPr algn="ctr">
                <a:lnSpc>
                  <a:spcPct val="90000"/>
                </a:lnSpc>
                <a:defRPr/>
              </a:pPr>
              <a:r>
                <a:rPr lang="en-US" sz="1200">
                  <a:solidFill>
                    <a:schemeClr val="bg2"/>
                  </a:solidFill>
                  <a:latin typeface="Helvetica" charset="0"/>
                  <a:ea typeface="ＭＳ Ｐゴシック" charset="0"/>
                  <a:cs typeface="ＭＳ Ｐゴシック" charset="0"/>
                </a:rPr>
                <a:t>Quick design</a:t>
              </a:r>
            </a:p>
          </p:txBody>
        </p:sp>
        <p:sp>
          <p:nvSpPr>
            <p:cNvPr id="182295" name="Rectangle 23"/>
            <p:cNvSpPr>
              <a:spLocks noChangeArrowheads="1"/>
            </p:cNvSpPr>
            <p:nvPr/>
          </p:nvSpPr>
          <p:spPr bwMode="auto">
            <a:xfrm>
              <a:off x="3508" y="3091"/>
              <a:ext cx="637"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6" name="Text Box 24"/>
            <p:cNvSpPr txBox="1">
              <a:spLocks noChangeArrowheads="1"/>
            </p:cNvSpPr>
            <p:nvPr/>
          </p:nvSpPr>
          <p:spPr bwMode="auto">
            <a:xfrm>
              <a:off x="3476" y="3153"/>
              <a:ext cx="68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Construction</a:t>
              </a:r>
            </a:p>
            <a:p>
              <a:pPr algn="ctr">
                <a:lnSpc>
                  <a:spcPct val="90000"/>
                </a:lnSpc>
                <a:defRPr/>
              </a:pPr>
              <a:r>
                <a:rPr lang="en-US" sz="1200">
                  <a:solidFill>
                    <a:schemeClr val="bg2"/>
                  </a:solidFill>
                  <a:latin typeface="Helvetica" charset="0"/>
                  <a:ea typeface="ＭＳ Ｐゴシック" charset="0"/>
                  <a:cs typeface="ＭＳ Ｐゴシック" charset="0"/>
                </a:rPr>
                <a:t>of prototype</a:t>
              </a:r>
            </a:p>
          </p:txBody>
        </p:sp>
        <p:sp>
          <p:nvSpPr>
            <p:cNvPr id="182297" name="Rectangle 25"/>
            <p:cNvSpPr>
              <a:spLocks noChangeArrowheads="1"/>
            </p:cNvSpPr>
            <p:nvPr/>
          </p:nvSpPr>
          <p:spPr bwMode="auto">
            <a:xfrm>
              <a:off x="1819" y="2934"/>
              <a:ext cx="642" cy="40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8" name="Text Box 26"/>
            <p:cNvSpPr txBox="1">
              <a:spLocks noChangeArrowheads="1"/>
            </p:cNvSpPr>
            <p:nvPr/>
          </p:nvSpPr>
          <p:spPr bwMode="auto">
            <a:xfrm>
              <a:off x="1812" y="2961"/>
              <a:ext cx="65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Deployment</a:t>
              </a:r>
            </a:p>
            <a:p>
              <a:pPr algn="ctr">
                <a:lnSpc>
                  <a:spcPct val="90000"/>
                </a:lnSpc>
                <a:defRPr/>
              </a:pPr>
              <a:r>
                <a:rPr lang="en-US" sz="1200">
                  <a:solidFill>
                    <a:schemeClr val="bg2"/>
                  </a:solidFill>
                  <a:latin typeface="Helvetica" charset="0"/>
                  <a:ea typeface="ＭＳ Ｐゴシック" charset="0"/>
                  <a:cs typeface="ＭＳ Ｐゴシック" charset="0"/>
                </a:rPr>
                <a:t>delivery &amp;</a:t>
              </a:r>
            </a:p>
            <a:p>
              <a:pPr algn="ctr">
                <a:lnSpc>
                  <a:spcPct val="90000"/>
                </a:lnSpc>
                <a:defRPr/>
              </a:pPr>
              <a:r>
                <a:rPr lang="en-US" sz="1200">
                  <a:solidFill>
                    <a:schemeClr val="bg2"/>
                  </a:solidFill>
                  <a:latin typeface="Helvetica" charset="0"/>
                  <a:ea typeface="ＭＳ Ｐゴシック" charset="0"/>
                  <a:cs typeface="ＭＳ Ｐゴシック" charset="0"/>
                </a:rPr>
                <a:t>feedback</a:t>
              </a:r>
            </a:p>
          </p:txBody>
        </p:sp>
      </p:grpSp>
    </p:spTree>
    <p:extLst>
      <p:ext uri="{BB962C8B-B14F-4D97-AF65-F5344CB8AC3E}">
        <p14:creationId xmlns:p14="http://schemas.microsoft.com/office/powerpoint/2010/main" val="34632132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A281-549F-4B63-985F-EDDAA0D3D61A}"/>
              </a:ext>
            </a:extLst>
          </p:cNvPr>
          <p:cNvSpPr>
            <a:spLocks noGrp="1"/>
          </p:cNvSpPr>
          <p:nvPr>
            <p:ph type="title"/>
          </p:nvPr>
        </p:nvSpPr>
        <p:spPr>
          <a:xfrm>
            <a:off x="685800" y="2667000"/>
            <a:ext cx="7620000" cy="1143000"/>
          </a:xfrm>
        </p:spPr>
        <p:txBody>
          <a:bodyPr/>
          <a:lstStyle/>
          <a:p>
            <a:pPr algn="ctr"/>
            <a:r>
              <a:rPr lang="en-US" altLang="en-US" sz="3600" dirty="0"/>
              <a:t>The Spiral Model</a:t>
            </a:r>
            <a:endParaRPr lang="en-US" sz="3600" dirty="0"/>
          </a:p>
        </p:txBody>
      </p:sp>
      <p:sp>
        <p:nvSpPr>
          <p:cNvPr id="6" name="Slide Number Placeholder 5">
            <a:extLst>
              <a:ext uri="{FF2B5EF4-FFF2-40B4-BE49-F238E27FC236}">
                <a16:creationId xmlns:a16="http://schemas.microsoft.com/office/drawing/2014/main" id="{2C5423EF-5C2F-454D-A0DC-9BD6990004D1}"/>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1890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8BDB-7B1E-431D-8475-03BFA42DC10A}"/>
              </a:ext>
            </a:extLst>
          </p:cNvPr>
          <p:cNvSpPr>
            <a:spLocks noGrp="1"/>
          </p:cNvSpPr>
          <p:nvPr>
            <p:ph type="title"/>
          </p:nvPr>
        </p:nvSpPr>
        <p:spPr/>
        <p:txBody>
          <a:bodyPr/>
          <a:lstStyle/>
          <a:p>
            <a:r>
              <a:rPr lang="en-US" altLang="en-US" sz="3600" dirty="0"/>
              <a:t>The Spiral Model</a:t>
            </a:r>
            <a:endParaRPr lang="en-US" sz="3600" dirty="0"/>
          </a:p>
        </p:txBody>
      </p:sp>
      <p:sp>
        <p:nvSpPr>
          <p:cNvPr id="3" name="Content Placeholder 2">
            <a:extLst>
              <a:ext uri="{FF2B5EF4-FFF2-40B4-BE49-F238E27FC236}">
                <a16:creationId xmlns:a16="http://schemas.microsoft.com/office/drawing/2014/main" id="{C34BA66E-3F3E-406B-B77A-1903712BD123}"/>
              </a:ext>
            </a:extLst>
          </p:cNvPr>
          <p:cNvSpPr>
            <a:spLocks noGrp="1"/>
          </p:cNvSpPr>
          <p:nvPr>
            <p:ph idx="1"/>
          </p:nvPr>
        </p:nvSpPr>
        <p:spPr>
          <a:xfrm>
            <a:off x="1413075" y="1987287"/>
            <a:ext cx="6781800" cy="4572000"/>
          </a:xfrm>
        </p:spPr>
        <p:txBody>
          <a:bodyPr>
            <a:normAutofit fontScale="70000" lnSpcReduction="20000"/>
          </a:bodyPr>
          <a:lstStyle/>
          <a:p>
            <a:r>
              <a:rPr lang="en-GB" dirty="0"/>
              <a:t>Originally proposed by </a:t>
            </a:r>
            <a:r>
              <a:rPr lang="en-US" dirty="0"/>
              <a:t>Barry Boehm (1986)</a:t>
            </a:r>
          </a:p>
          <a:p>
            <a:endParaRPr lang="en-US" altLang="en-US" sz="1100" dirty="0"/>
          </a:p>
          <a:p>
            <a:r>
              <a:rPr lang="en-US" altLang="en-US" dirty="0"/>
              <a:t>A </a:t>
            </a:r>
            <a:r>
              <a:rPr lang="en-US" altLang="en-US" dirty="0">
                <a:solidFill>
                  <a:srgbClr val="FF0000"/>
                </a:solidFill>
              </a:rPr>
              <a:t>heavy-weight</a:t>
            </a:r>
            <a:r>
              <a:rPr lang="en-US" altLang="en-US" dirty="0"/>
              <a:t>, </a:t>
            </a:r>
            <a:r>
              <a:rPr lang="en-US" altLang="en-US" dirty="0">
                <a:solidFill>
                  <a:srgbClr val="00B0F0"/>
                </a:solidFill>
              </a:rPr>
              <a:t>plan-driven</a:t>
            </a:r>
            <a:r>
              <a:rPr lang="en-US" altLang="en-US" dirty="0"/>
              <a:t>, </a:t>
            </a:r>
            <a:r>
              <a:rPr lang="en-US" altLang="en-US" dirty="0">
                <a:solidFill>
                  <a:srgbClr val="7030A0"/>
                </a:solidFill>
              </a:rPr>
              <a:t>highly-structured approach </a:t>
            </a:r>
            <a:r>
              <a:rPr lang="en-US" altLang="en-US" dirty="0"/>
              <a:t>for large projects.</a:t>
            </a:r>
          </a:p>
          <a:p>
            <a:endParaRPr lang="en-US" altLang="en-US" sz="1100" dirty="0"/>
          </a:p>
          <a:p>
            <a:r>
              <a:rPr lang="en-US" altLang="en-US" dirty="0"/>
              <a:t>Especially designed for those with higher </a:t>
            </a:r>
            <a:r>
              <a:rPr lang="en-US" altLang="en-US" b="1" dirty="0">
                <a:solidFill>
                  <a:srgbClr val="FF0000"/>
                </a:solidFill>
                <a:effectLst>
                  <a:outerShdw blurRad="38100" dist="38100" dir="2700000" algn="tl">
                    <a:srgbClr val="000000">
                      <a:alpha val="43137"/>
                    </a:srgbClr>
                  </a:outerShdw>
                </a:effectLst>
              </a:rPr>
              <a:t>chances of failure</a:t>
            </a:r>
            <a:r>
              <a:rPr lang="en-US" altLang="en-US" dirty="0"/>
              <a:t>.</a:t>
            </a:r>
          </a:p>
          <a:p>
            <a:endParaRPr lang="en-US" altLang="en-US" sz="1100" dirty="0"/>
          </a:p>
          <a:p>
            <a:r>
              <a:rPr lang="en-GB" dirty="0"/>
              <a:t>Process is represented as a </a:t>
            </a:r>
            <a:r>
              <a:rPr lang="en-GB" b="1" dirty="0">
                <a:solidFill>
                  <a:srgbClr val="FF0000"/>
                </a:solidFill>
                <a:effectLst>
                  <a:outerShdw blurRad="38100" dist="38100" dir="2700000" algn="tl">
                    <a:srgbClr val="000000">
                      <a:alpha val="43137"/>
                    </a:srgbClr>
                  </a:outerShdw>
                </a:effectLst>
              </a:rPr>
              <a:t>spiral</a:t>
            </a:r>
            <a:r>
              <a:rPr lang="en-GB" dirty="0"/>
              <a:t> rather than as a sequence of activities with backtracking.</a:t>
            </a:r>
          </a:p>
          <a:p>
            <a:endParaRPr lang="en-US" altLang="en-US" sz="1100" dirty="0"/>
          </a:p>
          <a:p>
            <a:r>
              <a:rPr lang="en-US" altLang="en-US" dirty="0"/>
              <a:t>Combines </a:t>
            </a:r>
            <a:r>
              <a:rPr lang="en-US" altLang="en-US" dirty="0">
                <a:solidFill>
                  <a:srgbClr val="FF0000"/>
                </a:solidFill>
                <a:effectLst>
                  <a:outerShdw blurRad="38100" dist="38100" dir="2700000" algn="tl">
                    <a:srgbClr val="000000">
                      <a:alpha val="43137"/>
                    </a:srgbClr>
                  </a:outerShdw>
                </a:effectLst>
              </a:rPr>
              <a:t>iterative model</a:t>
            </a:r>
            <a:r>
              <a:rPr lang="en-US" altLang="en-US" dirty="0"/>
              <a:t>, emphasizes </a:t>
            </a:r>
            <a:r>
              <a:rPr lang="en-US" altLang="en-US" b="1" u="sng" dirty="0">
                <a:solidFill>
                  <a:srgbClr val="7030A0"/>
                </a:solidFill>
                <a:effectLst>
                  <a:outerShdw blurRad="38100" dist="38100" dir="2700000" algn="tl">
                    <a:srgbClr val="000000">
                      <a:alpha val="43137"/>
                    </a:srgbClr>
                  </a:outerShdw>
                </a:effectLst>
              </a:rPr>
              <a:t>risk assessment</a:t>
            </a:r>
            <a:r>
              <a:rPr lang="en-US" altLang="en-US" dirty="0"/>
              <a:t>, </a:t>
            </a:r>
            <a:r>
              <a:rPr lang="en-US" altLang="en-US" dirty="0">
                <a:solidFill>
                  <a:srgbClr val="00B050"/>
                </a:solidFill>
              </a:rPr>
              <a:t>customer participation</a:t>
            </a:r>
            <a:r>
              <a:rPr lang="en-US" altLang="en-US" dirty="0"/>
              <a:t>, </a:t>
            </a:r>
            <a:r>
              <a:rPr lang="en-US" altLang="en-US" b="1" dirty="0">
                <a:solidFill>
                  <a:srgbClr val="0070C0"/>
                </a:solidFill>
              </a:rPr>
              <a:t>prototyping</a:t>
            </a:r>
            <a:r>
              <a:rPr lang="en-US" altLang="en-US" dirty="0"/>
              <a:t>, and more</a:t>
            </a:r>
          </a:p>
          <a:p>
            <a:pPr marL="114300" indent="0">
              <a:lnSpc>
                <a:spcPct val="80000"/>
              </a:lnSpc>
              <a:buNone/>
              <a:defRPr/>
            </a:pPr>
            <a:endParaRPr lang="en-GB" sz="1100" dirty="0"/>
          </a:p>
          <a:p>
            <a:pPr>
              <a:lnSpc>
                <a:spcPct val="80000"/>
              </a:lnSpc>
              <a:defRPr/>
            </a:pPr>
            <a:r>
              <a:rPr lang="en-GB" dirty="0"/>
              <a:t>No </a:t>
            </a:r>
            <a:r>
              <a:rPr lang="en-GB" b="1" dirty="0">
                <a:solidFill>
                  <a:srgbClr val="FF0000"/>
                </a:solidFill>
                <a:effectLst>
                  <a:outerShdw blurRad="38100" dist="38100" dir="2700000" algn="tl">
                    <a:srgbClr val="000000">
                      <a:alpha val="43137"/>
                    </a:srgbClr>
                  </a:outerShdw>
                </a:effectLst>
              </a:rPr>
              <a:t>fixed phases </a:t>
            </a:r>
            <a:r>
              <a:rPr lang="en-GB" dirty="0"/>
              <a:t>such as specification or design - loops in the spiral are chosen depending on what is required.</a:t>
            </a:r>
          </a:p>
          <a:p>
            <a:pPr>
              <a:lnSpc>
                <a:spcPct val="80000"/>
              </a:lnSpc>
              <a:defRPr/>
            </a:pPr>
            <a:endParaRPr lang="en-GB" sz="1100" dirty="0"/>
          </a:p>
          <a:p>
            <a:pPr>
              <a:lnSpc>
                <a:spcPct val="80000"/>
              </a:lnSpc>
              <a:defRPr/>
            </a:pPr>
            <a:r>
              <a:rPr lang="en-GB" dirty="0"/>
              <a:t>Risks are </a:t>
            </a:r>
            <a:r>
              <a:rPr lang="en-GB" b="1" dirty="0">
                <a:solidFill>
                  <a:srgbClr val="FF0000"/>
                </a:solidFill>
                <a:effectLst>
                  <a:outerShdw blurRad="38100" dist="38100" dir="2700000" algn="tl">
                    <a:srgbClr val="000000">
                      <a:alpha val="43137"/>
                    </a:srgbClr>
                  </a:outerShdw>
                </a:effectLst>
              </a:rPr>
              <a:t>explicitly</a:t>
            </a:r>
            <a:r>
              <a:rPr lang="en-GB" dirty="0"/>
              <a:t> assessed and resolved throughout the process.</a:t>
            </a:r>
            <a:endParaRPr lang="en-US" dirty="0"/>
          </a:p>
          <a:p>
            <a:endParaRPr lang="en-US" dirty="0"/>
          </a:p>
        </p:txBody>
      </p:sp>
      <p:sp>
        <p:nvSpPr>
          <p:cNvPr id="6" name="Slide Number Placeholder 5">
            <a:extLst>
              <a:ext uri="{FF2B5EF4-FFF2-40B4-BE49-F238E27FC236}">
                <a16:creationId xmlns:a16="http://schemas.microsoft.com/office/drawing/2014/main" id="{D2A307E3-501B-4514-9E85-0A942066C3F2}"/>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4">
            <a:extLst>
              <a:ext uri="{FF2B5EF4-FFF2-40B4-BE49-F238E27FC236}">
                <a16:creationId xmlns:a16="http://schemas.microsoft.com/office/drawing/2014/main" id="{A7CCE0E7-E3FF-421B-AE78-FD45768E3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380" y="48670"/>
            <a:ext cx="1691640" cy="212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8209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D963-BAE7-4290-BD75-545B2BEBADDA}"/>
              </a:ext>
            </a:extLst>
          </p:cNvPr>
          <p:cNvSpPr>
            <a:spLocks noGrp="1"/>
          </p:cNvSpPr>
          <p:nvPr>
            <p:ph type="title"/>
          </p:nvPr>
        </p:nvSpPr>
        <p:spPr>
          <a:xfrm>
            <a:off x="982133" y="457201"/>
            <a:ext cx="7704667" cy="685799"/>
          </a:xfrm>
        </p:spPr>
        <p:txBody>
          <a:bodyPr/>
          <a:lstStyle/>
          <a:p>
            <a:r>
              <a:rPr lang="en-US" altLang="en-US" sz="3600" dirty="0"/>
              <a:t>The Spiral Model…</a:t>
            </a:r>
            <a:endParaRPr lang="en-US" sz="3600" dirty="0"/>
          </a:p>
        </p:txBody>
      </p:sp>
      <p:sp>
        <p:nvSpPr>
          <p:cNvPr id="6" name="Slide Number Placeholder 5">
            <a:extLst>
              <a:ext uri="{FF2B5EF4-FFF2-40B4-BE49-F238E27FC236}">
                <a16:creationId xmlns:a16="http://schemas.microsoft.com/office/drawing/2014/main" id="{96825BB0-7B33-4FB4-93D5-E8B577B5C848}"/>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52" descr="7">
            <a:extLst>
              <a:ext uri="{FF2B5EF4-FFF2-40B4-BE49-F238E27FC236}">
                <a16:creationId xmlns:a16="http://schemas.microsoft.com/office/drawing/2014/main" id="{2A7B5489-F0DA-4156-A934-00CB68EA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2999"/>
            <a:ext cx="5410200" cy="562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
            <a:extLst>
              <a:ext uri="{FF2B5EF4-FFF2-40B4-BE49-F238E27FC236}">
                <a16:creationId xmlns:a16="http://schemas.microsoft.com/office/drawing/2014/main" id="{581FF715-1195-4B7C-8E07-AA01A6A0AE4D}"/>
              </a:ext>
            </a:extLst>
          </p:cNvPr>
          <p:cNvSpPr txBox="1">
            <a:spLocks noChangeArrowheads="1"/>
          </p:cNvSpPr>
          <p:nvPr/>
        </p:nvSpPr>
        <p:spPr bwMode="auto">
          <a:xfrm>
            <a:off x="6172200" y="1517317"/>
            <a:ext cx="2743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sz="2000" dirty="0"/>
              <a:t>Can see each spiral</a:t>
            </a:r>
          </a:p>
          <a:p>
            <a:pPr eaLnBrk="1" hangingPunct="1"/>
            <a:r>
              <a:rPr lang="en-US" altLang="en-US" sz="2000" dirty="0"/>
              <a:t>includes: </a:t>
            </a:r>
          </a:p>
          <a:p>
            <a:pPr eaLnBrk="1" hangingPunct="1"/>
            <a:endParaRPr lang="en-US" altLang="en-US" sz="2000" dirty="0"/>
          </a:p>
          <a:p>
            <a:pPr eaLnBrk="1" hangingPunct="1"/>
            <a:r>
              <a:rPr lang="en-US" altLang="en-US" sz="2000" dirty="0">
                <a:solidFill>
                  <a:srgbClr val="FF0000"/>
                </a:solidFill>
              </a:rPr>
              <a:t>Planning</a:t>
            </a:r>
          </a:p>
          <a:p>
            <a:pPr eaLnBrk="1" hangingPunct="1"/>
            <a:endParaRPr lang="en-US" altLang="en-US" sz="2000" dirty="0"/>
          </a:p>
          <a:p>
            <a:pPr eaLnBrk="1" hangingPunct="1"/>
            <a:r>
              <a:rPr lang="en-US" altLang="en-US" sz="2000" dirty="0">
                <a:solidFill>
                  <a:srgbClr val="00B0F0"/>
                </a:solidFill>
              </a:rPr>
              <a:t>Risk Analysis / Resolution</a:t>
            </a:r>
          </a:p>
          <a:p>
            <a:pPr eaLnBrk="1" hangingPunct="1"/>
            <a:endParaRPr lang="en-US" altLang="en-US" sz="2400" dirty="0"/>
          </a:p>
          <a:p>
            <a:pPr eaLnBrk="1" hangingPunct="1"/>
            <a:r>
              <a:rPr lang="en-US" altLang="en-US" sz="2000" dirty="0">
                <a:solidFill>
                  <a:srgbClr val="7030A0"/>
                </a:solidFill>
              </a:rPr>
              <a:t>Engineering activities</a:t>
            </a:r>
          </a:p>
          <a:p>
            <a:pPr eaLnBrk="1" hangingPunct="1"/>
            <a:r>
              <a:rPr lang="en-US" altLang="en-US" sz="2000" dirty="0"/>
              <a:t>   (design, code, test…)</a:t>
            </a:r>
          </a:p>
          <a:p>
            <a:pPr eaLnBrk="1" hangingPunct="1"/>
            <a:endParaRPr lang="en-US" altLang="en-US" sz="2400" dirty="0"/>
          </a:p>
          <a:p>
            <a:pPr eaLnBrk="1" hangingPunct="1"/>
            <a:r>
              <a:rPr lang="en-US" altLang="en-US" sz="2000" dirty="0">
                <a:solidFill>
                  <a:srgbClr val="00B050"/>
                </a:solidFill>
              </a:rPr>
              <a:t>Customer Evaluation</a:t>
            </a:r>
          </a:p>
          <a:p>
            <a:pPr eaLnBrk="1" hangingPunct="1"/>
            <a:r>
              <a:rPr lang="en-US" altLang="en-US" sz="2000" dirty="0"/>
              <a:t>   (errors, changes, new</a:t>
            </a:r>
          </a:p>
          <a:p>
            <a:pPr eaLnBrk="1" hangingPunct="1"/>
            <a:r>
              <a:rPr lang="en-US" altLang="en-US" sz="2000" dirty="0"/>
              <a:t>    requirements…)</a:t>
            </a:r>
          </a:p>
        </p:txBody>
      </p:sp>
    </p:spTree>
    <p:extLst>
      <p:ext uri="{BB962C8B-B14F-4D97-AF65-F5344CB8AC3E}">
        <p14:creationId xmlns:p14="http://schemas.microsoft.com/office/powerpoint/2010/main" val="181301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DE91-3A4C-4FB1-A7C8-5CF4A1DA122E}"/>
              </a:ext>
            </a:extLst>
          </p:cNvPr>
          <p:cNvSpPr>
            <a:spLocks noGrp="1"/>
          </p:cNvSpPr>
          <p:nvPr>
            <p:ph type="title"/>
          </p:nvPr>
        </p:nvSpPr>
        <p:spPr>
          <a:xfrm>
            <a:off x="982133" y="457201"/>
            <a:ext cx="7704667" cy="960437"/>
          </a:xfrm>
        </p:spPr>
        <p:txBody>
          <a:bodyPr/>
          <a:lstStyle/>
          <a:p>
            <a:r>
              <a:rPr lang="en-US" dirty="0"/>
              <a:t>Details of Spiral SDLC</a:t>
            </a:r>
          </a:p>
        </p:txBody>
      </p:sp>
      <p:sp>
        <p:nvSpPr>
          <p:cNvPr id="6" name="Slide Number Placeholder 5">
            <a:extLst>
              <a:ext uri="{FF2B5EF4-FFF2-40B4-BE49-F238E27FC236}">
                <a16:creationId xmlns:a16="http://schemas.microsoft.com/office/drawing/2014/main" id="{27A183E3-D58E-48B7-8A35-B824873891AA}"/>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5" descr="COPY0218-1">
            <a:extLst>
              <a:ext uri="{FF2B5EF4-FFF2-40B4-BE49-F238E27FC236}">
                <a16:creationId xmlns:a16="http://schemas.microsoft.com/office/drawing/2014/main" id="{4E304E4F-215F-412A-B4DF-940F93057B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7691" y="1403783"/>
            <a:ext cx="7190509" cy="526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8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D361-0677-4406-BE0E-A1C7FD526D8B}"/>
              </a:ext>
            </a:extLst>
          </p:cNvPr>
          <p:cNvSpPr>
            <a:spLocks noGrp="1"/>
          </p:cNvSpPr>
          <p:nvPr>
            <p:ph type="title"/>
          </p:nvPr>
        </p:nvSpPr>
        <p:spPr/>
        <p:txBody>
          <a:bodyPr/>
          <a:lstStyle/>
          <a:p>
            <a:r>
              <a:rPr lang="en-US" altLang="en-US" sz="3600" dirty="0"/>
              <a:t>Another View of Spiral Model</a:t>
            </a:r>
            <a:endParaRPr lang="en-US" sz="3600" dirty="0"/>
          </a:p>
        </p:txBody>
      </p:sp>
      <p:sp>
        <p:nvSpPr>
          <p:cNvPr id="6" name="Slide Number Placeholder 5">
            <a:extLst>
              <a:ext uri="{FF2B5EF4-FFF2-40B4-BE49-F238E27FC236}">
                <a16:creationId xmlns:a16="http://schemas.microsoft.com/office/drawing/2014/main" id="{831C4D95-058E-42AC-938E-B5481F7BDEE5}"/>
              </a:ext>
            </a:extLst>
          </p:cNvPr>
          <p:cNvSpPr>
            <a:spLocks noGrp="1"/>
          </p:cNvSpPr>
          <p:nvPr>
            <p:ph type="sldNum" sz="quarter" idx="12"/>
          </p:nvPr>
        </p:nvSpPr>
        <p:spPr/>
        <p:txBody>
          <a:bodyPr/>
          <a:lstStyle/>
          <a:p>
            <a:fld id="{B6F15528-21DE-4FAA-801E-634DDDAF4B2B}" type="slidenum">
              <a:rPr lang="en-US" smtClean="0"/>
              <a:pPr/>
              <a:t>18</a:t>
            </a:fld>
            <a:endParaRPr lang="en-US"/>
          </a:p>
        </p:txBody>
      </p:sp>
      <p:grpSp>
        <p:nvGrpSpPr>
          <p:cNvPr id="7" name="Group 3">
            <a:extLst>
              <a:ext uri="{FF2B5EF4-FFF2-40B4-BE49-F238E27FC236}">
                <a16:creationId xmlns:a16="http://schemas.microsoft.com/office/drawing/2014/main" id="{2A9E6549-2AF5-4EF5-9922-6BB0DF33F9B8}"/>
              </a:ext>
            </a:extLst>
          </p:cNvPr>
          <p:cNvGrpSpPr>
            <a:grpSpLocks/>
          </p:cNvGrpSpPr>
          <p:nvPr/>
        </p:nvGrpSpPr>
        <p:grpSpPr bwMode="auto">
          <a:xfrm>
            <a:off x="1371600" y="2133599"/>
            <a:ext cx="7239000" cy="4226089"/>
            <a:chOff x="240" y="875"/>
            <a:chExt cx="5468" cy="3105"/>
          </a:xfrm>
        </p:grpSpPr>
        <p:grpSp>
          <p:nvGrpSpPr>
            <p:cNvPr id="8" name="Group 4">
              <a:extLst>
                <a:ext uri="{FF2B5EF4-FFF2-40B4-BE49-F238E27FC236}">
                  <a16:creationId xmlns:a16="http://schemas.microsoft.com/office/drawing/2014/main" id="{4AD1AD76-CCC6-42AD-8A6C-5DEE952E3B3C}"/>
                </a:ext>
              </a:extLst>
            </p:cNvPr>
            <p:cNvGrpSpPr>
              <a:grpSpLocks/>
            </p:cNvGrpSpPr>
            <p:nvPr/>
          </p:nvGrpSpPr>
          <p:grpSpPr bwMode="auto">
            <a:xfrm>
              <a:off x="244" y="1204"/>
              <a:ext cx="1144" cy="664"/>
              <a:chOff x="244" y="1204"/>
              <a:chExt cx="1144" cy="664"/>
            </a:xfrm>
          </p:grpSpPr>
          <p:sp>
            <p:nvSpPr>
              <p:cNvPr id="32" name="Rectangle 5">
                <a:extLst>
                  <a:ext uri="{FF2B5EF4-FFF2-40B4-BE49-F238E27FC236}">
                    <a16:creationId xmlns:a16="http://schemas.microsoft.com/office/drawing/2014/main" id="{503EF6C1-AE40-49C1-874E-053696F7D755}"/>
                  </a:ext>
                </a:extLst>
              </p:cNvPr>
              <p:cNvSpPr>
                <a:spLocks noChangeArrowheads="1"/>
              </p:cNvSpPr>
              <p:nvPr/>
            </p:nvSpPr>
            <p:spPr bwMode="auto">
              <a:xfrm>
                <a:off x="244" y="120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Requirements</a:t>
                </a:r>
              </a:p>
            </p:txBody>
          </p:sp>
          <p:sp>
            <p:nvSpPr>
              <p:cNvPr id="33" name="Rectangle 6">
                <a:extLst>
                  <a:ext uri="{FF2B5EF4-FFF2-40B4-BE49-F238E27FC236}">
                    <a16:creationId xmlns:a16="http://schemas.microsoft.com/office/drawing/2014/main" id="{B91EB809-6362-450F-BF48-946199ADD327}"/>
                  </a:ext>
                </a:extLst>
              </p:cNvPr>
              <p:cNvSpPr>
                <a:spLocks noChangeArrowheads="1"/>
              </p:cNvSpPr>
              <p:nvPr/>
            </p:nvSpPr>
            <p:spPr bwMode="auto">
              <a:xfrm>
                <a:off x="244" y="154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Verify</a:t>
                </a:r>
              </a:p>
            </p:txBody>
          </p:sp>
        </p:grpSp>
        <p:sp>
          <p:nvSpPr>
            <p:cNvPr id="9" name="Rectangle 7">
              <a:extLst>
                <a:ext uri="{FF2B5EF4-FFF2-40B4-BE49-F238E27FC236}">
                  <a16:creationId xmlns:a16="http://schemas.microsoft.com/office/drawing/2014/main" id="{A0758EF1-508D-4F76-BF9B-1941BE7C87C8}"/>
                </a:ext>
              </a:extLst>
            </p:cNvPr>
            <p:cNvSpPr>
              <a:spLocks noChangeArrowheads="1"/>
            </p:cNvSpPr>
            <p:nvPr/>
          </p:nvSpPr>
          <p:spPr bwMode="auto">
            <a:xfrm>
              <a:off x="4564" y="3652"/>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Retirement</a:t>
              </a:r>
            </a:p>
          </p:txBody>
        </p:sp>
        <p:sp>
          <p:nvSpPr>
            <p:cNvPr id="10" name="Rectangle 8">
              <a:extLst>
                <a:ext uri="{FF2B5EF4-FFF2-40B4-BE49-F238E27FC236}">
                  <a16:creationId xmlns:a16="http://schemas.microsoft.com/office/drawing/2014/main" id="{2ED3C149-1E34-4788-AE73-06D8C4DAB4DE}"/>
                </a:ext>
              </a:extLst>
            </p:cNvPr>
            <p:cNvSpPr>
              <a:spLocks noChangeArrowheads="1"/>
            </p:cNvSpPr>
            <p:nvPr/>
          </p:nvSpPr>
          <p:spPr bwMode="auto">
            <a:xfrm>
              <a:off x="4564" y="312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Operations</a:t>
              </a:r>
            </a:p>
          </p:txBody>
        </p:sp>
        <p:grpSp>
          <p:nvGrpSpPr>
            <p:cNvPr id="11" name="Group 9">
              <a:extLst>
                <a:ext uri="{FF2B5EF4-FFF2-40B4-BE49-F238E27FC236}">
                  <a16:creationId xmlns:a16="http://schemas.microsoft.com/office/drawing/2014/main" id="{DF58EF0A-5EFD-41F3-943C-DE84AC2D41A5}"/>
                </a:ext>
              </a:extLst>
            </p:cNvPr>
            <p:cNvGrpSpPr>
              <a:grpSpLocks/>
            </p:cNvGrpSpPr>
            <p:nvPr/>
          </p:nvGrpSpPr>
          <p:grpSpPr bwMode="auto">
            <a:xfrm>
              <a:off x="3316" y="2164"/>
              <a:ext cx="1144" cy="664"/>
              <a:chOff x="3316" y="2164"/>
              <a:chExt cx="1144" cy="664"/>
            </a:xfrm>
          </p:grpSpPr>
          <p:sp>
            <p:nvSpPr>
              <p:cNvPr id="30" name="Rectangle 10">
                <a:extLst>
                  <a:ext uri="{FF2B5EF4-FFF2-40B4-BE49-F238E27FC236}">
                    <a16:creationId xmlns:a16="http://schemas.microsoft.com/office/drawing/2014/main" id="{D2710160-2360-47DA-A082-3B1995BD3B3C}"/>
                  </a:ext>
                </a:extLst>
              </p:cNvPr>
              <p:cNvSpPr>
                <a:spLocks noChangeArrowheads="1"/>
              </p:cNvSpPr>
              <p:nvPr/>
            </p:nvSpPr>
            <p:spPr bwMode="auto">
              <a:xfrm>
                <a:off x="3316" y="250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Test</a:t>
                </a:r>
              </a:p>
            </p:txBody>
          </p:sp>
          <p:sp>
            <p:nvSpPr>
              <p:cNvPr id="31" name="Rectangle 11">
                <a:extLst>
                  <a:ext uri="{FF2B5EF4-FFF2-40B4-BE49-F238E27FC236}">
                    <a16:creationId xmlns:a16="http://schemas.microsoft.com/office/drawing/2014/main" id="{F7F0315D-12E3-4F11-828D-1CB7168D4374}"/>
                  </a:ext>
                </a:extLst>
              </p:cNvPr>
              <p:cNvSpPr>
                <a:spLocks noChangeArrowheads="1"/>
              </p:cNvSpPr>
              <p:nvPr/>
            </p:nvSpPr>
            <p:spPr bwMode="auto">
              <a:xfrm>
                <a:off x="3316" y="216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Implementation</a:t>
                </a:r>
              </a:p>
            </p:txBody>
          </p:sp>
        </p:grpSp>
        <p:grpSp>
          <p:nvGrpSpPr>
            <p:cNvPr id="12" name="Group 12">
              <a:extLst>
                <a:ext uri="{FF2B5EF4-FFF2-40B4-BE49-F238E27FC236}">
                  <a16:creationId xmlns:a16="http://schemas.microsoft.com/office/drawing/2014/main" id="{7A3075D5-388F-4552-9329-45AB165FD758}"/>
                </a:ext>
              </a:extLst>
            </p:cNvPr>
            <p:cNvGrpSpPr>
              <a:grpSpLocks/>
            </p:cNvGrpSpPr>
            <p:nvPr/>
          </p:nvGrpSpPr>
          <p:grpSpPr bwMode="auto">
            <a:xfrm>
              <a:off x="1780" y="1684"/>
              <a:ext cx="1144" cy="664"/>
              <a:chOff x="1780" y="1684"/>
              <a:chExt cx="1144" cy="664"/>
            </a:xfrm>
          </p:grpSpPr>
          <p:sp>
            <p:nvSpPr>
              <p:cNvPr id="28" name="Rectangle 13">
                <a:extLst>
                  <a:ext uri="{FF2B5EF4-FFF2-40B4-BE49-F238E27FC236}">
                    <a16:creationId xmlns:a16="http://schemas.microsoft.com/office/drawing/2014/main" id="{20A8CE7B-2175-45C2-A11F-3D4B151282F4}"/>
                  </a:ext>
                </a:extLst>
              </p:cNvPr>
              <p:cNvSpPr>
                <a:spLocks noChangeArrowheads="1"/>
              </p:cNvSpPr>
              <p:nvPr/>
            </p:nvSpPr>
            <p:spPr bwMode="auto">
              <a:xfrm>
                <a:off x="1780" y="2020"/>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Verify</a:t>
                </a:r>
              </a:p>
            </p:txBody>
          </p:sp>
          <p:sp>
            <p:nvSpPr>
              <p:cNvPr id="29" name="Rectangle 14">
                <a:extLst>
                  <a:ext uri="{FF2B5EF4-FFF2-40B4-BE49-F238E27FC236}">
                    <a16:creationId xmlns:a16="http://schemas.microsoft.com/office/drawing/2014/main" id="{8653771D-A452-4188-9D47-3A427308C0FA}"/>
                  </a:ext>
                </a:extLst>
              </p:cNvPr>
              <p:cNvSpPr>
                <a:spLocks noChangeArrowheads="1"/>
              </p:cNvSpPr>
              <p:nvPr/>
            </p:nvSpPr>
            <p:spPr bwMode="auto">
              <a:xfrm>
                <a:off x="1780" y="1684"/>
                <a:ext cx="1144"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Design</a:t>
                </a:r>
              </a:p>
            </p:txBody>
          </p:sp>
        </p:grpSp>
        <p:sp>
          <p:nvSpPr>
            <p:cNvPr id="13" name="Rectangle 15">
              <a:extLst>
                <a:ext uri="{FF2B5EF4-FFF2-40B4-BE49-F238E27FC236}">
                  <a16:creationId xmlns:a16="http://schemas.microsoft.com/office/drawing/2014/main" id="{54105852-8459-4BD1-9997-B1C003F30665}"/>
                </a:ext>
              </a:extLst>
            </p:cNvPr>
            <p:cNvSpPr>
              <a:spLocks noChangeArrowheads="1"/>
            </p:cNvSpPr>
            <p:nvPr/>
          </p:nvSpPr>
          <p:spPr bwMode="auto">
            <a:xfrm>
              <a:off x="4512" y="931"/>
              <a:ext cx="1144" cy="328"/>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Req. Change</a:t>
              </a:r>
            </a:p>
          </p:txBody>
        </p:sp>
        <p:sp>
          <p:nvSpPr>
            <p:cNvPr id="14" name="Line 16">
              <a:extLst>
                <a:ext uri="{FF2B5EF4-FFF2-40B4-BE49-F238E27FC236}">
                  <a16:creationId xmlns:a16="http://schemas.microsoft.com/office/drawing/2014/main" id="{EA731F75-4A1A-4BE2-ADB6-78384F09654F}"/>
                </a:ext>
              </a:extLst>
            </p:cNvPr>
            <p:cNvSpPr>
              <a:spLocks noChangeShapeType="1"/>
            </p:cNvSpPr>
            <p:nvPr/>
          </p:nvSpPr>
          <p:spPr bwMode="auto">
            <a:xfrm>
              <a:off x="1396" y="1728"/>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7">
              <a:extLst>
                <a:ext uri="{FF2B5EF4-FFF2-40B4-BE49-F238E27FC236}">
                  <a16:creationId xmlns:a16="http://schemas.microsoft.com/office/drawing/2014/main" id="{98A345F8-40A5-4C19-B5CC-1A30EED95AE3}"/>
                </a:ext>
              </a:extLst>
            </p:cNvPr>
            <p:cNvSpPr>
              <a:spLocks noChangeShapeType="1"/>
            </p:cNvSpPr>
            <p:nvPr/>
          </p:nvSpPr>
          <p:spPr bwMode="auto">
            <a:xfrm>
              <a:off x="2932" y="2256"/>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18">
              <a:extLst>
                <a:ext uri="{FF2B5EF4-FFF2-40B4-BE49-F238E27FC236}">
                  <a16:creationId xmlns:a16="http://schemas.microsoft.com/office/drawing/2014/main" id="{5B800A8E-ED88-41CC-A8A9-47E5A5E700F4}"/>
                </a:ext>
              </a:extLst>
            </p:cNvPr>
            <p:cNvSpPr>
              <a:spLocks/>
            </p:cNvSpPr>
            <p:nvPr/>
          </p:nvSpPr>
          <p:spPr bwMode="auto">
            <a:xfrm>
              <a:off x="1152" y="187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9">
              <a:extLst>
                <a:ext uri="{FF2B5EF4-FFF2-40B4-BE49-F238E27FC236}">
                  <a16:creationId xmlns:a16="http://schemas.microsoft.com/office/drawing/2014/main" id="{0A94C59E-F5B7-4DB3-9BAF-FF94EF7B3CDC}"/>
                </a:ext>
              </a:extLst>
            </p:cNvPr>
            <p:cNvSpPr>
              <a:spLocks/>
            </p:cNvSpPr>
            <p:nvPr/>
          </p:nvSpPr>
          <p:spPr bwMode="auto">
            <a:xfrm>
              <a:off x="2688" y="2352"/>
              <a:ext cx="625" cy="337"/>
            </a:xfrm>
            <a:custGeom>
              <a:avLst/>
              <a:gdLst>
                <a:gd name="T0" fmla="*/ 624 w 625"/>
                <a:gd name="T1" fmla="*/ 336 h 337"/>
                <a:gd name="T2" fmla="*/ 0 w 625"/>
                <a:gd name="T3" fmla="*/ 336 h 337"/>
                <a:gd name="T4" fmla="*/ 0 w 625"/>
                <a:gd name="T5" fmla="*/ 0 h 337"/>
              </a:gdLst>
              <a:ahLst/>
              <a:cxnLst>
                <a:cxn ang="0">
                  <a:pos x="T0" y="T1"/>
                </a:cxn>
                <a:cxn ang="0">
                  <a:pos x="T2" y="T3"/>
                </a:cxn>
                <a:cxn ang="0">
                  <a:pos x="T4" y="T5"/>
                </a:cxn>
              </a:cxnLst>
              <a:rect l="0" t="0" r="r" b="b"/>
              <a:pathLst>
                <a:path w="625" h="337">
                  <a:moveTo>
                    <a:pt x="624" y="336"/>
                  </a:moveTo>
                  <a:lnTo>
                    <a:pt x="0" y="336"/>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0">
              <a:extLst>
                <a:ext uri="{FF2B5EF4-FFF2-40B4-BE49-F238E27FC236}">
                  <a16:creationId xmlns:a16="http://schemas.microsoft.com/office/drawing/2014/main" id="{B740BF4B-7C3A-4851-8425-C1E9AD8D3BBF}"/>
                </a:ext>
              </a:extLst>
            </p:cNvPr>
            <p:cNvSpPr>
              <a:spLocks/>
            </p:cNvSpPr>
            <p:nvPr/>
          </p:nvSpPr>
          <p:spPr bwMode="auto">
            <a:xfrm>
              <a:off x="4464" y="2688"/>
              <a:ext cx="289" cy="433"/>
            </a:xfrm>
            <a:custGeom>
              <a:avLst/>
              <a:gdLst>
                <a:gd name="T0" fmla="*/ 0 w 289"/>
                <a:gd name="T1" fmla="*/ 0 h 433"/>
                <a:gd name="T2" fmla="*/ 288 w 289"/>
                <a:gd name="T3" fmla="*/ 0 h 433"/>
                <a:gd name="T4" fmla="*/ 288 w 289"/>
                <a:gd name="T5" fmla="*/ 432 h 433"/>
              </a:gdLst>
              <a:ahLst/>
              <a:cxnLst>
                <a:cxn ang="0">
                  <a:pos x="T0" y="T1"/>
                </a:cxn>
                <a:cxn ang="0">
                  <a:pos x="T2" y="T3"/>
                </a:cxn>
                <a:cxn ang="0">
                  <a:pos x="T4" y="T5"/>
                </a:cxn>
              </a:cxnLst>
              <a:rect l="0" t="0" r="r" b="b"/>
              <a:pathLst>
                <a:path w="289" h="433">
                  <a:moveTo>
                    <a:pt x="0" y="0"/>
                  </a:moveTo>
                  <a:lnTo>
                    <a:pt x="288" y="0"/>
                  </a:lnTo>
                  <a:lnTo>
                    <a:pt x="288" y="432"/>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1">
              <a:extLst>
                <a:ext uri="{FF2B5EF4-FFF2-40B4-BE49-F238E27FC236}">
                  <a16:creationId xmlns:a16="http://schemas.microsoft.com/office/drawing/2014/main" id="{C67E0008-D42C-41E5-A468-08A71D5FC0AD}"/>
                </a:ext>
              </a:extLst>
            </p:cNvPr>
            <p:cNvSpPr>
              <a:spLocks noChangeShapeType="1"/>
            </p:cNvSpPr>
            <p:nvPr/>
          </p:nvSpPr>
          <p:spPr bwMode="auto">
            <a:xfrm flipV="1">
              <a:off x="5424" y="1296"/>
              <a:ext cx="0" cy="1824"/>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2">
              <a:extLst>
                <a:ext uri="{FF2B5EF4-FFF2-40B4-BE49-F238E27FC236}">
                  <a16:creationId xmlns:a16="http://schemas.microsoft.com/office/drawing/2014/main" id="{518565DC-7316-4F45-AA23-282CAADEE17E}"/>
                </a:ext>
              </a:extLst>
            </p:cNvPr>
            <p:cNvSpPr>
              <a:spLocks noChangeShapeType="1"/>
            </p:cNvSpPr>
            <p:nvPr/>
          </p:nvSpPr>
          <p:spPr bwMode="auto">
            <a:xfrm flipH="1">
              <a:off x="1392" y="1056"/>
              <a:ext cx="312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3">
              <a:extLst>
                <a:ext uri="{FF2B5EF4-FFF2-40B4-BE49-F238E27FC236}">
                  <a16:creationId xmlns:a16="http://schemas.microsoft.com/office/drawing/2014/main" id="{F8A27E97-3F6F-4AD0-9D6D-752C95A9BF3C}"/>
                </a:ext>
              </a:extLst>
            </p:cNvPr>
            <p:cNvSpPr>
              <a:spLocks/>
            </p:cNvSpPr>
            <p:nvPr/>
          </p:nvSpPr>
          <p:spPr bwMode="auto">
            <a:xfrm>
              <a:off x="2928" y="1536"/>
              <a:ext cx="2352" cy="1584"/>
            </a:xfrm>
            <a:custGeom>
              <a:avLst/>
              <a:gdLst>
                <a:gd name="T0" fmla="*/ 2352 w 2353"/>
                <a:gd name="T1" fmla="*/ 1296 h 1297"/>
                <a:gd name="T2" fmla="*/ 2352 w 2353"/>
                <a:gd name="T3" fmla="*/ 0 h 1297"/>
                <a:gd name="T4" fmla="*/ 0 w 2353"/>
                <a:gd name="T5" fmla="*/ 0 h 1297"/>
              </a:gdLst>
              <a:ahLst/>
              <a:cxnLst>
                <a:cxn ang="0">
                  <a:pos x="T0" y="T1"/>
                </a:cxn>
                <a:cxn ang="0">
                  <a:pos x="T2" y="T3"/>
                </a:cxn>
                <a:cxn ang="0">
                  <a:pos x="T4" y="T5"/>
                </a:cxn>
              </a:cxnLst>
              <a:rect l="0" t="0" r="r" b="b"/>
              <a:pathLst>
                <a:path w="2353" h="1297">
                  <a:moveTo>
                    <a:pt x="2352" y="1296"/>
                  </a:moveTo>
                  <a:lnTo>
                    <a:pt x="2352"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4">
              <a:extLst>
                <a:ext uri="{FF2B5EF4-FFF2-40B4-BE49-F238E27FC236}">
                  <a16:creationId xmlns:a16="http://schemas.microsoft.com/office/drawing/2014/main" id="{32BAD96D-FF95-406F-912A-77C8C39CCF34}"/>
                </a:ext>
              </a:extLst>
            </p:cNvPr>
            <p:cNvSpPr>
              <a:spLocks/>
            </p:cNvSpPr>
            <p:nvPr/>
          </p:nvSpPr>
          <p:spPr bwMode="auto">
            <a:xfrm>
              <a:off x="4464" y="2016"/>
              <a:ext cx="625" cy="1105"/>
            </a:xfrm>
            <a:custGeom>
              <a:avLst/>
              <a:gdLst>
                <a:gd name="T0" fmla="*/ 624 w 625"/>
                <a:gd name="T1" fmla="*/ 720 h 721"/>
                <a:gd name="T2" fmla="*/ 624 w 625"/>
                <a:gd name="T3" fmla="*/ 0 h 721"/>
                <a:gd name="T4" fmla="*/ 0 w 625"/>
                <a:gd name="T5" fmla="*/ 0 h 721"/>
              </a:gdLst>
              <a:ahLst/>
              <a:cxnLst>
                <a:cxn ang="0">
                  <a:pos x="T0" y="T1"/>
                </a:cxn>
                <a:cxn ang="0">
                  <a:pos x="T2" y="T3"/>
                </a:cxn>
                <a:cxn ang="0">
                  <a:pos x="T4" y="T5"/>
                </a:cxn>
              </a:cxnLst>
              <a:rect l="0" t="0" r="r" b="b"/>
              <a:pathLst>
                <a:path w="625" h="721">
                  <a:moveTo>
                    <a:pt x="624" y="720"/>
                  </a:moveTo>
                  <a:lnTo>
                    <a:pt x="624" y="0"/>
                  </a:lnTo>
                  <a:lnTo>
                    <a:pt x="0" y="0"/>
                  </a:lnTo>
                </a:path>
              </a:pathLst>
            </a:custGeom>
            <a:noFill/>
            <a:ln w="12700" cap="rnd"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5">
              <a:extLst>
                <a:ext uri="{FF2B5EF4-FFF2-40B4-BE49-F238E27FC236}">
                  <a16:creationId xmlns:a16="http://schemas.microsoft.com/office/drawing/2014/main" id="{10557E6F-45F7-4FEF-805B-234DFF7D1DB3}"/>
                </a:ext>
              </a:extLst>
            </p:cNvPr>
            <p:cNvSpPr>
              <a:spLocks noChangeShapeType="1"/>
            </p:cNvSpPr>
            <p:nvPr/>
          </p:nvSpPr>
          <p:spPr bwMode="auto">
            <a:xfrm>
              <a:off x="5136" y="3460"/>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6">
              <a:extLst>
                <a:ext uri="{FF2B5EF4-FFF2-40B4-BE49-F238E27FC236}">
                  <a16:creationId xmlns:a16="http://schemas.microsoft.com/office/drawing/2014/main" id="{48A532D0-40E5-4778-A2D3-07D52690BBBE}"/>
                </a:ext>
              </a:extLst>
            </p:cNvPr>
            <p:cNvSpPr>
              <a:spLocks noChangeArrowheads="1"/>
            </p:cNvSpPr>
            <p:nvPr/>
          </p:nvSpPr>
          <p:spPr bwMode="auto">
            <a:xfrm>
              <a:off x="493" y="2975"/>
              <a:ext cx="2757"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pPr eaLnBrk="0" hangingPunct="0"/>
              <a:r>
                <a:rPr lang="en-US" altLang="en-US" dirty="0">
                  <a:latin typeface="Verdana" panose="020B0604030504040204" pitchFamily="34" charset="0"/>
                </a:rPr>
                <a:t>Adds a Risk Analysis step to each phase.</a:t>
              </a:r>
            </a:p>
            <a:p>
              <a:pPr eaLnBrk="0" hangingPunct="0"/>
              <a:endParaRPr lang="en-US" altLang="en-US" dirty="0">
                <a:latin typeface="Verdana" panose="020B0604030504040204" pitchFamily="34" charset="0"/>
              </a:endParaRPr>
            </a:p>
          </p:txBody>
        </p:sp>
        <p:sp>
          <p:nvSpPr>
            <p:cNvPr id="25" name="Rectangle 27">
              <a:extLst>
                <a:ext uri="{FF2B5EF4-FFF2-40B4-BE49-F238E27FC236}">
                  <a16:creationId xmlns:a16="http://schemas.microsoft.com/office/drawing/2014/main" id="{E39D7C55-40E2-4F01-B485-DF9EF345A6F9}"/>
                </a:ext>
              </a:extLst>
            </p:cNvPr>
            <p:cNvSpPr>
              <a:spLocks noChangeArrowheads="1"/>
            </p:cNvSpPr>
            <p:nvPr/>
          </p:nvSpPr>
          <p:spPr bwMode="auto">
            <a:xfrm>
              <a:off x="3312" y="1861"/>
              <a:ext cx="1152" cy="32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Risk Assessment</a:t>
              </a:r>
            </a:p>
          </p:txBody>
        </p:sp>
        <p:sp>
          <p:nvSpPr>
            <p:cNvPr id="26" name="Rectangle 28">
              <a:extLst>
                <a:ext uri="{FF2B5EF4-FFF2-40B4-BE49-F238E27FC236}">
                  <a16:creationId xmlns:a16="http://schemas.microsoft.com/office/drawing/2014/main" id="{119C7CB2-9C29-4F1F-9841-7F0A2E559D83}"/>
                </a:ext>
              </a:extLst>
            </p:cNvPr>
            <p:cNvSpPr>
              <a:spLocks noChangeArrowheads="1"/>
            </p:cNvSpPr>
            <p:nvPr/>
          </p:nvSpPr>
          <p:spPr bwMode="auto">
            <a:xfrm>
              <a:off x="1776" y="1355"/>
              <a:ext cx="1152" cy="32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a:t>Risk Assessment</a:t>
              </a:r>
            </a:p>
          </p:txBody>
        </p:sp>
        <p:sp>
          <p:nvSpPr>
            <p:cNvPr id="27" name="Rectangle 29">
              <a:extLst>
                <a:ext uri="{FF2B5EF4-FFF2-40B4-BE49-F238E27FC236}">
                  <a16:creationId xmlns:a16="http://schemas.microsoft.com/office/drawing/2014/main" id="{BC2F96CF-C0D7-4233-A7B5-A21CA85CED76}"/>
                </a:ext>
              </a:extLst>
            </p:cNvPr>
            <p:cNvSpPr>
              <a:spLocks noChangeArrowheads="1"/>
            </p:cNvSpPr>
            <p:nvPr/>
          </p:nvSpPr>
          <p:spPr bwMode="auto">
            <a:xfrm>
              <a:off x="240" y="875"/>
              <a:ext cx="1152" cy="32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800" dirty="0"/>
                <a:t>Risk Assessment</a:t>
              </a:r>
            </a:p>
          </p:txBody>
        </p:sp>
      </p:grpSp>
    </p:spTree>
    <p:extLst>
      <p:ext uri="{BB962C8B-B14F-4D97-AF65-F5344CB8AC3E}">
        <p14:creationId xmlns:p14="http://schemas.microsoft.com/office/powerpoint/2010/main" val="1699790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5FCA-655E-4158-8412-1B4FE34C0C6A}"/>
              </a:ext>
            </a:extLst>
          </p:cNvPr>
          <p:cNvSpPr>
            <a:spLocks noGrp="1"/>
          </p:cNvSpPr>
          <p:nvPr>
            <p:ph type="title"/>
          </p:nvPr>
        </p:nvSpPr>
        <p:spPr>
          <a:xfrm>
            <a:off x="982133" y="457201"/>
            <a:ext cx="7704667" cy="685799"/>
          </a:xfrm>
        </p:spPr>
        <p:txBody>
          <a:bodyPr>
            <a:normAutofit fontScale="90000"/>
          </a:bodyPr>
          <a:lstStyle/>
          <a:p>
            <a:r>
              <a:rPr lang="en-US" altLang="en-US" sz="3600" dirty="0"/>
              <a:t>The Advanced Spiral Model: </a:t>
            </a:r>
            <a:br>
              <a:rPr lang="en-US" altLang="en-US" sz="3600" dirty="0"/>
            </a:br>
            <a:r>
              <a:rPr lang="en-US" altLang="en-US" sz="3600" dirty="0"/>
              <a:t>           </a:t>
            </a:r>
            <a:r>
              <a:rPr lang="en-US" altLang="en-US" sz="3600" dirty="0">
                <a:solidFill>
                  <a:srgbClr val="00B050"/>
                </a:solidFill>
              </a:rPr>
              <a:t>The Win-Win Spiral Model</a:t>
            </a:r>
            <a:endParaRPr lang="en-US" sz="3600" dirty="0">
              <a:solidFill>
                <a:srgbClr val="00B050"/>
              </a:solidFill>
            </a:endParaRPr>
          </a:p>
        </p:txBody>
      </p:sp>
      <p:sp>
        <p:nvSpPr>
          <p:cNvPr id="6" name="Slide Number Placeholder 5">
            <a:extLst>
              <a:ext uri="{FF2B5EF4-FFF2-40B4-BE49-F238E27FC236}">
                <a16:creationId xmlns:a16="http://schemas.microsoft.com/office/drawing/2014/main" id="{94E85906-54B3-487D-A93A-009925C34D29}"/>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69" descr="7">
            <a:extLst>
              <a:ext uri="{FF2B5EF4-FFF2-40B4-BE49-F238E27FC236}">
                <a16:creationId xmlns:a16="http://schemas.microsoft.com/office/drawing/2014/main" id="{0FDB59B7-3122-41C3-8B12-12A76F1CC7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5118028" cy="548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a:extLst>
              <a:ext uri="{FF2B5EF4-FFF2-40B4-BE49-F238E27FC236}">
                <a16:creationId xmlns:a16="http://schemas.microsoft.com/office/drawing/2014/main" id="{A0F0BE4A-9BC9-4162-A1F4-DC1AC5F96C61}"/>
              </a:ext>
            </a:extLst>
          </p:cNvPr>
          <p:cNvSpPr txBox="1">
            <a:spLocks noChangeArrowheads="1"/>
          </p:cNvSpPr>
          <p:nvPr/>
        </p:nvSpPr>
        <p:spPr bwMode="auto">
          <a:xfrm>
            <a:off x="5715000" y="1770996"/>
            <a:ext cx="3429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sz="2000" dirty="0"/>
              <a:t>Revised Spiral Model provides</a:t>
            </a:r>
          </a:p>
          <a:p>
            <a:pPr eaLnBrk="1" hangingPunct="1"/>
            <a:r>
              <a:rPr lang="en-US" altLang="en-US" sz="2000" dirty="0"/>
              <a:t> </a:t>
            </a:r>
            <a:r>
              <a:rPr lang="en-US" altLang="en-US" sz="2000" b="1" dirty="0">
                <a:solidFill>
                  <a:srgbClr val="00B050"/>
                </a:solidFill>
              </a:rPr>
              <a:t>customer</a:t>
            </a:r>
            <a:r>
              <a:rPr lang="en-US" altLang="en-US" sz="2000" dirty="0"/>
              <a:t> with improved chances </a:t>
            </a:r>
          </a:p>
          <a:p>
            <a:pPr eaLnBrk="1" hangingPunct="1"/>
            <a:r>
              <a:rPr lang="en-US" altLang="en-US" sz="2000" dirty="0"/>
              <a:t> for </a:t>
            </a:r>
            <a:r>
              <a:rPr lang="en-US" altLang="en-US" sz="2000" dirty="0">
                <a:solidFill>
                  <a:srgbClr val="FF0000"/>
                </a:solidFill>
              </a:rPr>
              <a:t>changes</a:t>
            </a:r>
            <a:r>
              <a:rPr lang="en-US" altLang="en-US" sz="2000" dirty="0"/>
              <a:t>;  </a:t>
            </a:r>
          </a:p>
          <a:p>
            <a:pPr eaLnBrk="1" hangingPunct="1"/>
            <a:r>
              <a:rPr lang="en-US" altLang="en-US" sz="2000" dirty="0">
                <a:solidFill>
                  <a:srgbClr val="00B050"/>
                </a:solidFill>
              </a:rPr>
              <a:t>developer</a:t>
            </a:r>
            <a:r>
              <a:rPr lang="en-US" altLang="en-US" sz="2000" dirty="0"/>
              <a:t> better chances to stay </a:t>
            </a:r>
          </a:p>
          <a:p>
            <a:pPr eaLnBrk="1" hangingPunct="1"/>
            <a:r>
              <a:rPr lang="en-US" altLang="en-US" sz="2000" dirty="0"/>
              <a:t>  within </a:t>
            </a:r>
            <a:r>
              <a:rPr lang="en-US" altLang="en-US" sz="2000" dirty="0">
                <a:solidFill>
                  <a:srgbClr val="FF0000"/>
                </a:solidFill>
              </a:rPr>
              <a:t>budget and time</a:t>
            </a:r>
            <a:r>
              <a:rPr lang="en-US" altLang="en-US" sz="2000" dirty="0"/>
              <a:t>.</a:t>
            </a:r>
          </a:p>
          <a:p>
            <a:pPr eaLnBrk="1" hangingPunct="1"/>
            <a:endParaRPr lang="en-US" altLang="en-US" sz="2000" dirty="0"/>
          </a:p>
          <a:p>
            <a:pPr eaLnBrk="1" hangingPunct="1"/>
            <a:r>
              <a:rPr lang="en-US" altLang="en-US" sz="2000" dirty="0"/>
              <a:t>Done by increased emphasis on </a:t>
            </a:r>
          </a:p>
          <a:p>
            <a:pPr eaLnBrk="1" hangingPunct="1"/>
            <a:r>
              <a:rPr lang="en-US" altLang="en-US" sz="2000" dirty="0"/>
              <a:t> customer participation and </a:t>
            </a:r>
          </a:p>
          <a:p>
            <a:pPr eaLnBrk="1" hangingPunct="1"/>
            <a:r>
              <a:rPr lang="en-US" altLang="en-US" sz="2000" dirty="0"/>
              <a:t> on engineering activities.  </a:t>
            </a:r>
          </a:p>
          <a:p>
            <a:pPr eaLnBrk="1" hangingPunct="1"/>
            <a:endParaRPr lang="en-US" altLang="en-US" sz="2000" dirty="0"/>
          </a:p>
          <a:p>
            <a:pPr eaLnBrk="1" hangingPunct="1"/>
            <a:r>
              <a:rPr lang="en-US" altLang="en-US" sz="2000" dirty="0"/>
              <a:t>Extra sections in spiral </a:t>
            </a:r>
          </a:p>
          <a:p>
            <a:pPr eaLnBrk="1" hangingPunct="1"/>
            <a:r>
              <a:rPr lang="en-US" altLang="en-US" sz="2000" dirty="0"/>
              <a:t>  dedicated to </a:t>
            </a:r>
            <a:r>
              <a:rPr lang="en-US" altLang="en-US" sz="2000" dirty="0">
                <a:solidFill>
                  <a:srgbClr val="FF0000"/>
                </a:solidFill>
              </a:rPr>
              <a:t>customer actions </a:t>
            </a:r>
          </a:p>
          <a:p>
            <a:pPr eaLnBrk="1" hangingPunct="1"/>
            <a:r>
              <a:rPr lang="en-US" altLang="en-US" sz="2000" dirty="0"/>
              <a:t>  and </a:t>
            </a:r>
            <a:r>
              <a:rPr lang="en-US" altLang="en-US" sz="2000" dirty="0">
                <a:solidFill>
                  <a:srgbClr val="FF0000"/>
                </a:solidFill>
              </a:rPr>
              <a:t>developer engineering</a:t>
            </a:r>
            <a:r>
              <a:rPr lang="en-US" altLang="en-US" sz="2000" dirty="0"/>
              <a:t>.</a:t>
            </a:r>
            <a:endParaRPr lang="en-US" altLang="en-US" sz="2000" dirty="0">
              <a:solidFill>
                <a:srgbClr val="FF0000"/>
              </a:solidFill>
            </a:endParaRPr>
          </a:p>
          <a:p>
            <a:pPr eaLnBrk="1" hangingPunct="1"/>
            <a:r>
              <a:rPr lang="en-US" altLang="en-US" sz="2000" dirty="0"/>
              <a:t>   </a:t>
            </a:r>
          </a:p>
        </p:txBody>
      </p:sp>
    </p:spTree>
    <p:extLst>
      <p:ext uri="{BB962C8B-B14F-4D97-AF65-F5344CB8AC3E}">
        <p14:creationId xmlns:p14="http://schemas.microsoft.com/office/powerpoint/2010/main" val="184466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94DA-3E26-43A7-BFE3-D2373A1C2548}"/>
              </a:ext>
            </a:extLst>
          </p:cNvPr>
          <p:cNvSpPr>
            <a:spLocks noGrp="1"/>
          </p:cNvSpPr>
          <p:nvPr>
            <p:ph type="title"/>
          </p:nvPr>
        </p:nvSpPr>
        <p:spPr/>
        <p:txBody>
          <a:bodyPr/>
          <a:lstStyle/>
          <a:p>
            <a:r>
              <a:rPr lang="en-US" sz="3600" dirty="0"/>
              <a:t>Words of Wisdom</a:t>
            </a:r>
          </a:p>
        </p:txBody>
      </p:sp>
      <p:sp>
        <p:nvSpPr>
          <p:cNvPr id="3" name="Content Placeholder 2">
            <a:extLst>
              <a:ext uri="{FF2B5EF4-FFF2-40B4-BE49-F238E27FC236}">
                <a16:creationId xmlns:a16="http://schemas.microsoft.com/office/drawing/2014/main" id="{3520A569-B35F-484D-84CB-ABFC9F45BE6E}"/>
              </a:ext>
            </a:extLst>
          </p:cNvPr>
          <p:cNvSpPr>
            <a:spLocks noGrp="1"/>
          </p:cNvSpPr>
          <p:nvPr>
            <p:ph idx="1"/>
          </p:nvPr>
        </p:nvSpPr>
        <p:spPr>
          <a:xfrm>
            <a:off x="1066800" y="1828800"/>
            <a:ext cx="7135002" cy="3581400"/>
          </a:xfrm>
        </p:spPr>
        <p:txBody>
          <a:bodyPr>
            <a:normAutofit/>
          </a:bodyPr>
          <a:lstStyle/>
          <a:p>
            <a:pPr>
              <a:defRPr/>
            </a:pPr>
            <a:r>
              <a:rPr lang="en-US" sz="2800" b="1" dirty="0"/>
              <a:t>The problem is that we sow different than what we </a:t>
            </a:r>
            <a:r>
              <a:rPr lang="en-US" sz="2800" b="1" dirty="0">
                <a:solidFill>
                  <a:srgbClr val="7030A0"/>
                </a:solidFill>
                <a:effectLst>
                  <a:outerShdw blurRad="38100" dist="38100" dir="2700000" algn="tl">
                    <a:srgbClr val="000000">
                      <a:alpha val="43137"/>
                    </a:srgbClr>
                  </a:outerShdw>
                </a:effectLst>
              </a:rPr>
              <a:t>expect</a:t>
            </a:r>
            <a:r>
              <a:rPr lang="en-US" sz="2800" b="1" dirty="0"/>
              <a:t> to reap. You will reap what you sow.</a:t>
            </a:r>
          </a:p>
          <a:p>
            <a:pPr>
              <a:defRPr/>
            </a:pPr>
            <a:endParaRPr lang="en-US" b="1" dirty="0"/>
          </a:p>
          <a:p>
            <a:pPr>
              <a:defRPr/>
            </a:pPr>
            <a:r>
              <a:rPr lang="en-US" sz="2400" i="1" dirty="0"/>
              <a:t>If anyone does a </a:t>
            </a:r>
            <a:r>
              <a:rPr lang="en-US" sz="2400" b="1" i="1" dirty="0">
                <a:solidFill>
                  <a:srgbClr val="00B050"/>
                </a:solidFill>
                <a:effectLst>
                  <a:outerShdw blurRad="38100" dist="38100" dir="2700000" algn="tl">
                    <a:srgbClr val="000000">
                      <a:alpha val="43137"/>
                    </a:srgbClr>
                  </a:outerShdw>
                </a:effectLst>
              </a:rPr>
              <a:t>righteous deed </a:t>
            </a:r>
            <a:r>
              <a:rPr lang="en-US" sz="2400" i="1" dirty="0"/>
              <a:t>it ensures to the benefit of his own soul; if he does evil it works against (His own soul). In the end will ye all be </a:t>
            </a:r>
            <a:r>
              <a:rPr lang="en-US" sz="2400" b="1" i="1" dirty="0">
                <a:solidFill>
                  <a:srgbClr val="002060"/>
                </a:solidFill>
                <a:effectLst>
                  <a:outerShdw blurRad="38100" dist="38100" dir="2700000" algn="tl">
                    <a:srgbClr val="000000">
                      <a:alpha val="43137"/>
                    </a:srgbClr>
                  </a:outerShdw>
                </a:effectLst>
              </a:rPr>
              <a:t>brought back to your Lord</a:t>
            </a:r>
            <a:r>
              <a:rPr lang="en-US" sz="2400" i="1" dirty="0"/>
              <a:t>. Al-Quran (45:15)</a:t>
            </a:r>
          </a:p>
          <a:p>
            <a:endParaRPr lang="en-US" dirty="0"/>
          </a:p>
        </p:txBody>
      </p:sp>
      <p:sp>
        <p:nvSpPr>
          <p:cNvPr id="6" name="Slide Number Placeholder 5">
            <a:extLst>
              <a:ext uri="{FF2B5EF4-FFF2-40B4-BE49-F238E27FC236}">
                <a16:creationId xmlns:a16="http://schemas.microsoft.com/office/drawing/2014/main" id="{6DAC313D-4416-4AB5-9E78-47D646C8D7A2}"/>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descr="Image result for sow and reap">
            <a:extLst>
              <a:ext uri="{FF2B5EF4-FFF2-40B4-BE49-F238E27FC236}">
                <a16:creationId xmlns:a16="http://schemas.microsoft.com/office/drawing/2014/main" id="{49F57AB3-33AC-47AE-8655-872F93DCD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248274"/>
            <a:ext cx="29813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1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FC0C-77DB-4D0D-9D87-C341A879A354}"/>
              </a:ext>
            </a:extLst>
          </p:cNvPr>
          <p:cNvSpPr>
            <a:spLocks noGrp="1"/>
          </p:cNvSpPr>
          <p:nvPr>
            <p:ph type="title"/>
          </p:nvPr>
        </p:nvSpPr>
        <p:spPr/>
        <p:txBody>
          <a:bodyPr/>
          <a:lstStyle/>
          <a:p>
            <a:r>
              <a:rPr lang="en-US" sz="3600" dirty="0"/>
              <a:t>The Spiral Model: </a:t>
            </a:r>
            <a:r>
              <a:rPr lang="en-US" sz="3600" dirty="0">
                <a:solidFill>
                  <a:srgbClr val="00B050"/>
                </a:solidFill>
              </a:rPr>
              <a:t>Benefits</a:t>
            </a:r>
          </a:p>
        </p:txBody>
      </p:sp>
      <p:sp>
        <p:nvSpPr>
          <p:cNvPr id="3" name="Content Placeholder 2">
            <a:extLst>
              <a:ext uri="{FF2B5EF4-FFF2-40B4-BE49-F238E27FC236}">
                <a16:creationId xmlns:a16="http://schemas.microsoft.com/office/drawing/2014/main" id="{ADFB2A26-054C-4BE7-8117-1ECA9571764A}"/>
              </a:ext>
            </a:extLst>
          </p:cNvPr>
          <p:cNvSpPr>
            <a:spLocks noGrp="1"/>
          </p:cNvSpPr>
          <p:nvPr>
            <p:ph idx="1"/>
          </p:nvPr>
        </p:nvSpPr>
        <p:spPr>
          <a:xfrm>
            <a:off x="1676400" y="1981971"/>
            <a:ext cx="6019800" cy="4126202"/>
          </a:xfrm>
        </p:spPr>
        <p:txBody>
          <a:bodyPr>
            <a:normAutofit fontScale="62500" lnSpcReduction="20000"/>
          </a:bodyPr>
          <a:lstStyle/>
          <a:p>
            <a:r>
              <a:rPr lang="en-US" altLang="en-US" dirty="0"/>
              <a:t>Provides </a:t>
            </a:r>
            <a:r>
              <a:rPr lang="en-US" altLang="en-US" dirty="0">
                <a:solidFill>
                  <a:srgbClr val="FF0000"/>
                </a:solidFill>
              </a:rPr>
              <a:t>early indication </a:t>
            </a:r>
            <a:r>
              <a:rPr lang="en-US" altLang="en-US" dirty="0"/>
              <a:t>of unforeseen problems.</a:t>
            </a:r>
          </a:p>
          <a:p>
            <a:endParaRPr lang="en-US" altLang="en-US" sz="1100" dirty="0"/>
          </a:p>
          <a:p>
            <a:r>
              <a:rPr lang="en-US" altLang="en-US" dirty="0"/>
              <a:t>As </a:t>
            </a:r>
            <a:r>
              <a:rPr lang="en-US" altLang="en-US" dirty="0">
                <a:solidFill>
                  <a:srgbClr val="FF0000"/>
                </a:solidFill>
              </a:rPr>
              <a:t>costs increase</a:t>
            </a:r>
            <a:r>
              <a:rPr lang="en-US" altLang="en-US" dirty="0"/>
              <a:t>, risks decrease.</a:t>
            </a:r>
          </a:p>
          <a:p>
            <a:endParaRPr lang="en-US" altLang="en-US" sz="1100" dirty="0"/>
          </a:p>
          <a:p>
            <a:r>
              <a:rPr lang="en-US" altLang="en-US" dirty="0"/>
              <a:t>Always </a:t>
            </a:r>
            <a:r>
              <a:rPr lang="en-US" altLang="en-US" dirty="0">
                <a:solidFill>
                  <a:srgbClr val="FF0000"/>
                </a:solidFill>
              </a:rPr>
              <a:t>addresses</a:t>
            </a:r>
            <a:r>
              <a:rPr lang="en-US" altLang="en-US" dirty="0"/>
              <a:t> the biggest risk first.</a:t>
            </a:r>
          </a:p>
          <a:p>
            <a:endParaRPr lang="en-US" altLang="en-US" sz="1100" dirty="0"/>
          </a:p>
          <a:p>
            <a:r>
              <a:rPr lang="en-US" altLang="en-US" dirty="0"/>
              <a:t>Focuses </a:t>
            </a:r>
            <a:r>
              <a:rPr lang="en-US" altLang="en-US" dirty="0">
                <a:solidFill>
                  <a:srgbClr val="FF0000"/>
                </a:solidFill>
              </a:rPr>
              <a:t>attention</a:t>
            </a:r>
            <a:r>
              <a:rPr lang="en-US" altLang="en-US" dirty="0"/>
              <a:t> on reuse.</a:t>
            </a:r>
          </a:p>
          <a:p>
            <a:endParaRPr lang="en-US" altLang="en-US" sz="1100" dirty="0"/>
          </a:p>
          <a:p>
            <a:r>
              <a:rPr lang="en-US" altLang="en-US" dirty="0"/>
              <a:t>Accommodates </a:t>
            </a:r>
            <a:r>
              <a:rPr lang="en-US" altLang="en-US" dirty="0">
                <a:solidFill>
                  <a:srgbClr val="FF0000"/>
                </a:solidFill>
              </a:rPr>
              <a:t>changes</a:t>
            </a:r>
            <a:r>
              <a:rPr lang="en-US" altLang="en-US" dirty="0"/>
              <a:t>, growth.</a:t>
            </a:r>
          </a:p>
          <a:p>
            <a:endParaRPr lang="en-US" altLang="en-US" sz="1100" dirty="0"/>
          </a:p>
          <a:p>
            <a:r>
              <a:rPr lang="en-US" altLang="en-US" dirty="0"/>
              <a:t>Eliminates </a:t>
            </a:r>
            <a:r>
              <a:rPr lang="en-US" altLang="en-US" dirty="0">
                <a:solidFill>
                  <a:srgbClr val="FF0000"/>
                </a:solidFill>
              </a:rPr>
              <a:t>errors</a:t>
            </a:r>
            <a:r>
              <a:rPr lang="en-US" altLang="en-US" dirty="0"/>
              <a:t> and </a:t>
            </a:r>
            <a:r>
              <a:rPr lang="en-US" altLang="en-US" dirty="0">
                <a:solidFill>
                  <a:srgbClr val="C00000"/>
                </a:solidFill>
              </a:rPr>
              <a:t>unattractive choices </a:t>
            </a:r>
            <a:r>
              <a:rPr lang="en-US" altLang="en-US" dirty="0"/>
              <a:t>early.</a:t>
            </a:r>
          </a:p>
          <a:p>
            <a:endParaRPr lang="en-US" altLang="en-US" sz="1100" dirty="0"/>
          </a:p>
          <a:p>
            <a:r>
              <a:rPr lang="en-US" altLang="en-US" dirty="0"/>
              <a:t>Limits to </a:t>
            </a:r>
            <a:r>
              <a:rPr lang="en-US" altLang="en-US" dirty="0">
                <a:solidFill>
                  <a:srgbClr val="FF0000"/>
                </a:solidFill>
              </a:rPr>
              <a:t>how much is enough </a:t>
            </a:r>
            <a:r>
              <a:rPr lang="en-US" altLang="en-US" dirty="0"/>
              <a:t>(not too much design, </a:t>
            </a:r>
            <a:r>
              <a:rPr lang="en-US" altLang="en-US" dirty="0" err="1"/>
              <a:t>reqs</a:t>
            </a:r>
            <a:r>
              <a:rPr lang="en-US" altLang="en-US" dirty="0"/>
              <a:t>, </a:t>
            </a:r>
            <a:r>
              <a:rPr lang="en-US" altLang="en-US" dirty="0" err="1"/>
              <a:t>etc</a:t>
            </a:r>
            <a:r>
              <a:rPr lang="en-US" altLang="en-US" dirty="0"/>
              <a:t>).</a:t>
            </a:r>
          </a:p>
          <a:p>
            <a:endParaRPr lang="en-US" altLang="en-US" sz="1100" dirty="0"/>
          </a:p>
          <a:p>
            <a:r>
              <a:rPr lang="en-US" altLang="en-US" dirty="0"/>
              <a:t>Treats </a:t>
            </a:r>
            <a:r>
              <a:rPr lang="en-US" altLang="en-US" dirty="0">
                <a:solidFill>
                  <a:srgbClr val="FF0000"/>
                </a:solidFill>
              </a:rPr>
              <a:t>development</a:t>
            </a:r>
            <a:r>
              <a:rPr lang="en-US" altLang="en-US" dirty="0"/>
              <a:t>, </a:t>
            </a:r>
            <a:r>
              <a:rPr lang="en-US" altLang="en-US" dirty="0">
                <a:solidFill>
                  <a:srgbClr val="7030A0"/>
                </a:solidFill>
              </a:rPr>
              <a:t>maintenance</a:t>
            </a:r>
            <a:r>
              <a:rPr lang="en-US" altLang="en-US" dirty="0"/>
              <a:t> same way.</a:t>
            </a:r>
          </a:p>
          <a:p>
            <a:endParaRPr lang="en-US" dirty="0"/>
          </a:p>
        </p:txBody>
      </p:sp>
      <p:sp>
        <p:nvSpPr>
          <p:cNvPr id="6" name="Slide Number Placeholder 5">
            <a:extLst>
              <a:ext uri="{FF2B5EF4-FFF2-40B4-BE49-F238E27FC236}">
                <a16:creationId xmlns:a16="http://schemas.microsoft.com/office/drawing/2014/main" id="{FEE357B2-03C9-4502-B557-EF67CDF8ADE2}"/>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91431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5CA1-D680-44CC-8FBB-213A6FE081A0}"/>
              </a:ext>
            </a:extLst>
          </p:cNvPr>
          <p:cNvSpPr>
            <a:spLocks noGrp="1"/>
          </p:cNvSpPr>
          <p:nvPr>
            <p:ph type="title"/>
          </p:nvPr>
        </p:nvSpPr>
        <p:spPr/>
        <p:txBody>
          <a:bodyPr/>
          <a:lstStyle/>
          <a:p>
            <a:r>
              <a:rPr lang="en-US" sz="3600" dirty="0"/>
              <a:t>The Spiral Model: </a:t>
            </a:r>
            <a:r>
              <a:rPr lang="en-US" sz="3600" dirty="0">
                <a:solidFill>
                  <a:srgbClr val="FF0000"/>
                </a:solidFill>
              </a:rPr>
              <a:t>Problems</a:t>
            </a:r>
          </a:p>
        </p:txBody>
      </p:sp>
      <p:sp>
        <p:nvSpPr>
          <p:cNvPr id="3" name="Content Placeholder 2">
            <a:extLst>
              <a:ext uri="{FF2B5EF4-FFF2-40B4-BE49-F238E27FC236}">
                <a16:creationId xmlns:a16="http://schemas.microsoft.com/office/drawing/2014/main" id="{8ECB7C11-FB9C-4466-A177-CE99C33E115D}"/>
              </a:ext>
            </a:extLst>
          </p:cNvPr>
          <p:cNvSpPr>
            <a:spLocks noGrp="1"/>
          </p:cNvSpPr>
          <p:nvPr>
            <p:ph idx="1"/>
          </p:nvPr>
        </p:nvSpPr>
        <p:spPr>
          <a:xfrm>
            <a:off x="982133" y="1828800"/>
            <a:ext cx="7704667" cy="4419600"/>
          </a:xfrm>
        </p:spPr>
        <p:txBody>
          <a:bodyPr>
            <a:normAutofit fontScale="85000" lnSpcReduction="20000"/>
          </a:bodyPr>
          <a:lstStyle/>
          <a:p>
            <a:pPr>
              <a:lnSpc>
                <a:spcPct val="120000"/>
              </a:lnSpc>
            </a:pPr>
            <a:endParaRPr lang="en-US" altLang="en-US" dirty="0" smtClean="0"/>
          </a:p>
          <a:p>
            <a:pPr>
              <a:lnSpc>
                <a:spcPct val="120000"/>
              </a:lnSpc>
            </a:pPr>
            <a:r>
              <a:rPr lang="en-US" altLang="en-US" dirty="0" smtClean="0"/>
              <a:t>What </a:t>
            </a:r>
            <a:r>
              <a:rPr lang="en-US" altLang="en-US" dirty="0"/>
              <a:t>are some </a:t>
            </a:r>
            <a:r>
              <a:rPr lang="en-US" altLang="en-US" dirty="0">
                <a:solidFill>
                  <a:srgbClr val="FF0000"/>
                </a:solidFill>
              </a:rPr>
              <a:t>drawbacks</a:t>
            </a:r>
            <a:r>
              <a:rPr lang="en-US" altLang="en-US" dirty="0"/>
              <a:t> to the spiral model?</a:t>
            </a:r>
          </a:p>
          <a:p>
            <a:pPr>
              <a:lnSpc>
                <a:spcPct val="120000"/>
              </a:lnSpc>
              <a:spcBef>
                <a:spcPct val="50000"/>
              </a:spcBef>
            </a:pPr>
            <a:r>
              <a:rPr lang="en-US" altLang="en-US" dirty="0" smtClean="0">
                <a:solidFill>
                  <a:srgbClr val="FF0000"/>
                </a:solidFill>
                <a:latin typeface="Calibiri"/>
              </a:rPr>
              <a:t>Complicated</a:t>
            </a:r>
            <a:endParaRPr lang="en-US" altLang="en-US" sz="1100" dirty="0">
              <a:latin typeface="Calibiri"/>
            </a:endParaRPr>
          </a:p>
          <a:p>
            <a:pPr>
              <a:lnSpc>
                <a:spcPct val="120000"/>
              </a:lnSpc>
              <a:spcBef>
                <a:spcPct val="50000"/>
              </a:spcBef>
            </a:pPr>
            <a:r>
              <a:rPr lang="en-US" altLang="en-US" dirty="0">
                <a:latin typeface="Calibiri"/>
              </a:rPr>
              <a:t>Relies on developers to have </a:t>
            </a:r>
            <a:r>
              <a:rPr lang="en-US" altLang="en-US" dirty="0">
                <a:solidFill>
                  <a:srgbClr val="FF0000"/>
                </a:solidFill>
                <a:latin typeface="Calibiri"/>
              </a:rPr>
              <a:t>risk-assessment </a:t>
            </a:r>
            <a:r>
              <a:rPr lang="en-US" altLang="en-US" dirty="0" smtClean="0">
                <a:solidFill>
                  <a:srgbClr val="FF0000"/>
                </a:solidFill>
                <a:latin typeface="Calibiri"/>
              </a:rPr>
              <a:t>expertise</a:t>
            </a:r>
            <a:endParaRPr lang="en-US" altLang="en-US" sz="1100" dirty="0">
              <a:latin typeface="Calibiri"/>
            </a:endParaRPr>
          </a:p>
          <a:p>
            <a:pPr>
              <a:lnSpc>
                <a:spcPct val="120000"/>
              </a:lnSpc>
              <a:spcBef>
                <a:spcPct val="50000"/>
              </a:spcBef>
            </a:pPr>
            <a:r>
              <a:rPr lang="en-US" altLang="en-US" dirty="0">
                <a:latin typeface="Calibiri"/>
              </a:rPr>
              <a:t>Possibly more </a:t>
            </a:r>
            <a:r>
              <a:rPr lang="en-US" altLang="en-US" dirty="0">
                <a:solidFill>
                  <a:srgbClr val="FF0000"/>
                </a:solidFill>
                <a:latin typeface="Calibiri"/>
              </a:rPr>
              <a:t>management overhead </a:t>
            </a:r>
            <a:r>
              <a:rPr lang="en-US" altLang="en-US" dirty="0">
                <a:latin typeface="Calibiri"/>
              </a:rPr>
              <a:t>to </a:t>
            </a:r>
            <a:r>
              <a:rPr lang="en-US" altLang="en-US" dirty="0">
                <a:solidFill>
                  <a:srgbClr val="7030A0"/>
                </a:solidFill>
                <a:latin typeface="Calibiri"/>
              </a:rPr>
              <a:t>assess </a:t>
            </a:r>
            <a:r>
              <a:rPr lang="en-US" altLang="en-US" dirty="0" smtClean="0">
                <a:solidFill>
                  <a:srgbClr val="7030A0"/>
                </a:solidFill>
                <a:latin typeface="Calibiri"/>
              </a:rPr>
              <a:t>risk</a:t>
            </a:r>
            <a:endParaRPr lang="en-US" altLang="en-US" sz="1100" dirty="0">
              <a:latin typeface="Calibiri"/>
            </a:endParaRPr>
          </a:p>
          <a:p>
            <a:pPr>
              <a:lnSpc>
                <a:spcPct val="120000"/>
              </a:lnSpc>
              <a:spcBef>
                <a:spcPct val="50000"/>
              </a:spcBef>
            </a:pPr>
            <a:r>
              <a:rPr lang="en-US" altLang="en-US" dirty="0">
                <a:latin typeface="Calibiri"/>
              </a:rPr>
              <a:t>Need for </a:t>
            </a:r>
            <a:r>
              <a:rPr lang="en-US" altLang="en-US" dirty="0">
                <a:solidFill>
                  <a:srgbClr val="FF0000"/>
                </a:solidFill>
                <a:latin typeface="Calibiri"/>
              </a:rPr>
              <a:t>more elaboration </a:t>
            </a:r>
            <a:r>
              <a:rPr lang="en-US" altLang="en-US" dirty="0">
                <a:latin typeface="Calibiri"/>
              </a:rPr>
              <a:t>of </a:t>
            </a:r>
            <a:r>
              <a:rPr lang="en-US" altLang="en-US" dirty="0">
                <a:solidFill>
                  <a:srgbClr val="7030A0"/>
                </a:solidFill>
                <a:latin typeface="Calibiri"/>
              </a:rPr>
              <a:t>project </a:t>
            </a:r>
            <a:r>
              <a:rPr lang="en-US" altLang="en-US" dirty="0" smtClean="0">
                <a:solidFill>
                  <a:srgbClr val="7030A0"/>
                </a:solidFill>
                <a:latin typeface="Calibiri"/>
              </a:rPr>
              <a:t>steps</a:t>
            </a:r>
            <a:r>
              <a:rPr lang="en-US" altLang="en-US" dirty="0" smtClean="0">
                <a:latin typeface="Calibiri"/>
              </a:rPr>
              <a:t>(clearer </a:t>
            </a:r>
            <a:r>
              <a:rPr lang="en-US" altLang="en-US" dirty="0">
                <a:latin typeface="Calibiri"/>
              </a:rPr>
              <a:t>milestones</a:t>
            </a:r>
            <a:r>
              <a:rPr lang="en-US" altLang="en-US" dirty="0" smtClean="0">
                <a:latin typeface="Calibiri"/>
              </a:rPr>
              <a:t>)</a:t>
            </a:r>
            <a:endParaRPr lang="en-US" altLang="en-US" sz="1100" dirty="0">
              <a:latin typeface="Calibiri"/>
            </a:endParaRPr>
          </a:p>
          <a:p>
            <a:pPr>
              <a:lnSpc>
                <a:spcPct val="120000"/>
              </a:lnSpc>
              <a:spcBef>
                <a:spcPct val="50000"/>
              </a:spcBef>
            </a:pPr>
            <a:r>
              <a:rPr lang="en-US" altLang="en-US" dirty="0">
                <a:latin typeface="Calibiri"/>
              </a:rPr>
              <a:t>Matching to </a:t>
            </a:r>
            <a:r>
              <a:rPr lang="en-US" altLang="en-US" dirty="0">
                <a:solidFill>
                  <a:srgbClr val="FF0000"/>
                </a:solidFill>
                <a:latin typeface="Calibiri"/>
              </a:rPr>
              <a:t>contract software</a:t>
            </a:r>
            <a:r>
              <a:rPr lang="en-US" altLang="en-US" dirty="0">
                <a:latin typeface="Calibiri"/>
              </a:rPr>
              <a:t/>
            </a:r>
            <a:br>
              <a:rPr lang="en-US" altLang="en-US" dirty="0">
                <a:latin typeface="Calibiri"/>
              </a:rPr>
            </a:br>
            <a:r>
              <a:rPr lang="en-US" altLang="en-US" dirty="0">
                <a:latin typeface="Calibiri"/>
              </a:rPr>
              <a:t>(doesn't work well when you're bound to a fixed inflexible contract)</a:t>
            </a:r>
          </a:p>
          <a:p>
            <a:endParaRPr lang="en-US" dirty="0"/>
          </a:p>
        </p:txBody>
      </p:sp>
      <p:sp>
        <p:nvSpPr>
          <p:cNvPr id="6" name="Slide Number Placeholder 5">
            <a:extLst>
              <a:ext uri="{FF2B5EF4-FFF2-40B4-BE49-F238E27FC236}">
                <a16:creationId xmlns:a16="http://schemas.microsoft.com/office/drawing/2014/main" id="{FD73BB3D-7902-4477-A4AF-F790EB798509}"/>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9990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85799"/>
          </a:xfrm>
        </p:spPr>
        <p:txBody>
          <a:bodyPr/>
          <a:lstStyle/>
          <a:p>
            <a:r>
              <a:rPr lang="en-GB" sz="3600" dirty="0"/>
              <a:t>References</a:t>
            </a:r>
          </a:p>
        </p:txBody>
      </p:sp>
      <p:sp>
        <p:nvSpPr>
          <p:cNvPr id="3" name="Content Placeholder 2"/>
          <p:cNvSpPr>
            <a:spLocks noGrp="1"/>
          </p:cNvSpPr>
          <p:nvPr>
            <p:ph idx="1"/>
          </p:nvPr>
        </p:nvSpPr>
        <p:spPr>
          <a:xfrm>
            <a:off x="1447800" y="1600201"/>
            <a:ext cx="6934200" cy="2666999"/>
          </a:xfrm>
        </p:spPr>
        <p:txBody>
          <a:bodyPr>
            <a:normAutofit/>
          </a:bodyPr>
          <a:lstStyle/>
          <a:p>
            <a:pPr marL="571500" lvl="0" indent="-457200">
              <a:buFont typeface="+mj-lt"/>
              <a:buAutoNum type="arabicPeriod"/>
            </a:pPr>
            <a:r>
              <a:rPr lang="en-GB" dirty="0"/>
              <a:t>Software Engineering, Sommerville, I., Chapter 2 &amp; 3, 10</a:t>
            </a:r>
            <a:r>
              <a:rPr lang="en-GB" baseline="30000" dirty="0"/>
              <a:t>th</a:t>
            </a:r>
            <a:r>
              <a:rPr lang="en-GB" dirty="0"/>
              <a:t> Edition (2016), Pearson.</a:t>
            </a:r>
          </a:p>
          <a:p>
            <a:pPr marL="571500" lvl="0" indent="-457200">
              <a:buFont typeface="+mj-lt"/>
              <a:buAutoNum type="arabicPeriod"/>
            </a:pPr>
            <a:endParaRPr lang="en-US" sz="1700" dirty="0"/>
          </a:p>
          <a:p>
            <a:pPr marL="571500" indent="-457200">
              <a:buFont typeface="+mj-lt"/>
              <a:buAutoNum type="arabicPeriod"/>
            </a:pPr>
            <a:r>
              <a:rPr lang="en-US" dirty="0"/>
              <a:t>Software Engineering: A Practitioner’s Approach, Pressman, R.S. &amp; Maxim B., Chapter 2 &amp; 3, 8</a:t>
            </a:r>
            <a:r>
              <a:rPr lang="en-US" baseline="30000" dirty="0"/>
              <a:t>th</a:t>
            </a:r>
            <a:r>
              <a:rPr lang="en-US" dirty="0"/>
              <a:t> Edition (2015), McGraw-Hill. </a:t>
            </a:r>
          </a:p>
          <a:p>
            <a:pPr marL="114300" indent="0">
              <a:buNone/>
            </a:pPr>
            <a:endParaRPr lang="en-GB" dirty="0"/>
          </a:p>
          <a:p>
            <a:pPr marL="514350" indent="-514350">
              <a:buFont typeface="+mj-lt"/>
              <a:buAutoNum type="arabicPeriod"/>
            </a:pP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17240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Topics</a:t>
            </a:r>
          </a:p>
        </p:txBody>
      </p:sp>
      <p:sp>
        <p:nvSpPr>
          <p:cNvPr id="3" name="Content Placeholder 2"/>
          <p:cNvSpPr>
            <a:spLocks noGrp="1"/>
          </p:cNvSpPr>
          <p:nvPr>
            <p:ph idx="1"/>
          </p:nvPr>
        </p:nvSpPr>
        <p:spPr>
          <a:xfrm>
            <a:off x="457200" y="1600200"/>
            <a:ext cx="7620000" cy="2819400"/>
          </a:xfrm>
        </p:spPr>
        <p:txBody>
          <a:bodyPr>
            <a:normAutofit lnSpcReduction="10000"/>
          </a:bodyPr>
          <a:lstStyle/>
          <a:p>
            <a:pPr>
              <a:lnSpc>
                <a:spcPct val="170000"/>
              </a:lnSpc>
            </a:pPr>
            <a:r>
              <a:rPr lang="en-GB" sz="2400" dirty="0"/>
              <a:t>Process Models</a:t>
            </a:r>
          </a:p>
          <a:p>
            <a:pPr lvl="1">
              <a:lnSpc>
                <a:spcPct val="170000"/>
              </a:lnSpc>
            </a:pPr>
            <a:r>
              <a:rPr lang="en-GB" sz="2200" dirty="0"/>
              <a:t>Rapid Application Development (RAD) </a:t>
            </a:r>
            <a:r>
              <a:rPr lang="en-GB" sz="2200" dirty="0" smtClean="0"/>
              <a:t>Model</a:t>
            </a:r>
          </a:p>
          <a:p>
            <a:pPr lvl="1">
              <a:lnSpc>
                <a:spcPct val="170000"/>
              </a:lnSpc>
            </a:pPr>
            <a:r>
              <a:rPr lang="en-GB" sz="2200" dirty="0" smtClean="0"/>
              <a:t>Prototyping</a:t>
            </a:r>
            <a:endParaRPr lang="en-GB" sz="2200" dirty="0"/>
          </a:p>
          <a:p>
            <a:pPr lvl="1">
              <a:lnSpc>
                <a:spcPct val="170000"/>
              </a:lnSpc>
            </a:pPr>
            <a:r>
              <a:rPr lang="en-GB" sz="2200" dirty="0"/>
              <a:t>Spiral Model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352800"/>
            <a:ext cx="4090988" cy="305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20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16DA-1830-4CBB-84D3-E6165514AC5B}"/>
              </a:ext>
            </a:extLst>
          </p:cNvPr>
          <p:cNvSpPr>
            <a:spLocks noGrp="1"/>
          </p:cNvSpPr>
          <p:nvPr>
            <p:ph type="title"/>
          </p:nvPr>
        </p:nvSpPr>
        <p:spPr/>
        <p:txBody>
          <a:bodyPr/>
          <a:lstStyle/>
          <a:p>
            <a:r>
              <a:rPr lang="en-US" altLang="en-US" sz="3600" dirty="0"/>
              <a:t>The RAD Model</a:t>
            </a:r>
            <a:endParaRPr lang="en-US" sz="3600" dirty="0"/>
          </a:p>
        </p:txBody>
      </p:sp>
      <p:sp>
        <p:nvSpPr>
          <p:cNvPr id="3" name="Content Placeholder 2">
            <a:extLst>
              <a:ext uri="{FF2B5EF4-FFF2-40B4-BE49-F238E27FC236}">
                <a16:creationId xmlns:a16="http://schemas.microsoft.com/office/drawing/2014/main" id="{0AB1D823-C6B6-4F24-A388-908333BA612A}"/>
              </a:ext>
            </a:extLst>
          </p:cNvPr>
          <p:cNvSpPr>
            <a:spLocks noGrp="1"/>
          </p:cNvSpPr>
          <p:nvPr>
            <p:ph idx="1"/>
          </p:nvPr>
        </p:nvSpPr>
        <p:spPr/>
        <p:txBody>
          <a:bodyPr>
            <a:normAutofit fontScale="85000" lnSpcReduction="20000"/>
          </a:bodyPr>
          <a:lstStyle/>
          <a:p>
            <a:pPr>
              <a:lnSpc>
                <a:spcPct val="90000"/>
              </a:lnSpc>
              <a:defRPr/>
            </a:pPr>
            <a:r>
              <a:rPr lang="en-US" sz="2400" dirty="0"/>
              <a:t>Rapid Application Development - James Martin (1991)</a:t>
            </a:r>
          </a:p>
          <a:p>
            <a:pPr>
              <a:lnSpc>
                <a:spcPct val="90000"/>
              </a:lnSpc>
              <a:defRPr/>
            </a:pPr>
            <a:endParaRPr lang="en-US" sz="1200" dirty="0"/>
          </a:p>
          <a:p>
            <a:pPr>
              <a:lnSpc>
                <a:spcPct val="90000"/>
              </a:lnSpc>
              <a:defRPr/>
            </a:pPr>
            <a:r>
              <a:rPr lang="en-US" sz="2400" dirty="0"/>
              <a:t>An incremental software development process that emphasizes on </a:t>
            </a:r>
            <a:r>
              <a:rPr lang="en-US" sz="2400" dirty="0">
                <a:solidFill>
                  <a:srgbClr val="002060"/>
                </a:solidFill>
                <a:effectLst>
                  <a:outerShdw blurRad="38100" dist="38100" dir="2700000" algn="tl">
                    <a:srgbClr val="000000">
                      <a:alpha val="43137"/>
                    </a:srgbClr>
                  </a:outerShdw>
                </a:effectLst>
              </a:rPr>
              <a:t>extremely short </a:t>
            </a:r>
            <a:r>
              <a:rPr lang="en-US" sz="2400" dirty="0"/>
              <a:t>development cycle.</a:t>
            </a:r>
          </a:p>
          <a:p>
            <a:pPr>
              <a:lnSpc>
                <a:spcPct val="90000"/>
              </a:lnSpc>
              <a:defRPr/>
            </a:pPr>
            <a:endParaRPr lang="en-US" sz="1200" dirty="0"/>
          </a:p>
          <a:p>
            <a:pPr>
              <a:lnSpc>
                <a:spcPct val="90000"/>
              </a:lnSpc>
              <a:defRPr/>
            </a:pPr>
            <a:r>
              <a:rPr lang="en-US" sz="2400" dirty="0"/>
              <a:t>Rapid development is achieved by using a </a:t>
            </a:r>
            <a:r>
              <a:rPr lang="en-US" sz="2400" b="1" dirty="0">
                <a:solidFill>
                  <a:srgbClr val="00B050"/>
                </a:solidFill>
              </a:rPr>
              <a:t>component-based</a:t>
            </a:r>
            <a:r>
              <a:rPr lang="en-US" sz="2400" dirty="0"/>
              <a:t> construction approach.</a:t>
            </a:r>
          </a:p>
          <a:p>
            <a:pPr>
              <a:lnSpc>
                <a:spcPct val="90000"/>
              </a:lnSpc>
              <a:defRPr/>
            </a:pPr>
            <a:endParaRPr lang="en-US" sz="1100" dirty="0"/>
          </a:p>
          <a:p>
            <a:pPr>
              <a:lnSpc>
                <a:spcPct val="90000"/>
              </a:lnSpc>
              <a:defRPr/>
            </a:pPr>
            <a:r>
              <a:rPr lang="en-US" sz="2400" dirty="0"/>
              <a:t>Used primarily for </a:t>
            </a:r>
            <a:r>
              <a:rPr lang="en-US" sz="2400" b="1" dirty="0">
                <a:solidFill>
                  <a:srgbClr val="0070C0"/>
                </a:solidFill>
              </a:rPr>
              <a:t>information systems </a:t>
            </a:r>
            <a:r>
              <a:rPr lang="en-US" sz="2400" dirty="0"/>
              <a:t>applications.</a:t>
            </a:r>
          </a:p>
          <a:p>
            <a:pPr>
              <a:lnSpc>
                <a:spcPct val="90000"/>
              </a:lnSpc>
              <a:defRPr/>
            </a:pPr>
            <a:endParaRPr lang="en-US" sz="1100" dirty="0"/>
          </a:p>
          <a:p>
            <a:pPr>
              <a:lnSpc>
                <a:spcPct val="90000"/>
              </a:lnSpc>
              <a:defRPr/>
            </a:pPr>
            <a:r>
              <a:rPr lang="en-US" sz="2400" dirty="0"/>
              <a:t>RAD projects are typically staffed with </a:t>
            </a:r>
            <a:r>
              <a:rPr lang="en-US" sz="2400" dirty="0">
                <a:solidFill>
                  <a:srgbClr val="7030A0"/>
                </a:solidFill>
                <a:effectLst>
                  <a:outerShdw blurRad="38100" dist="38100" dir="2700000" algn="tl">
                    <a:srgbClr val="000000">
                      <a:alpha val="43137"/>
                    </a:srgbClr>
                  </a:outerShdw>
                </a:effectLst>
              </a:rPr>
              <a:t>small integrated teams</a:t>
            </a:r>
            <a:r>
              <a:rPr lang="en-US" sz="2400" dirty="0"/>
              <a:t> comprised of developers and end users.</a:t>
            </a:r>
          </a:p>
        </p:txBody>
      </p:sp>
      <p:sp>
        <p:nvSpPr>
          <p:cNvPr id="6" name="Slide Number Placeholder 5">
            <a:extLst>
              <a:ext uri="{FF2B5EF4-FFF2-40B4-BE49-F238E27FC236}">
                <a16:creationId xmlns:a16="http://schemas.microsoft.com/office/drawing/2014/main" id="{2CA3EE7A-AF45-4847-8343-FE9B024E3741}"/>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8944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43FB-C724-4690-AB08-71C8FE0EFBD6}"/>
              </a:ext>
            </a:extLst>
          </p:cNvPr>
          <p:cNvSpPr>
            <a:spLocks noGrp="1"/>
          </p:cNvSpPr>
          <p:nvPr>
            <p:ph type="title"/>
          </p:nvPr>
        </p:nvSpPr>
        <p:spPr/>
        <p:txBody>
          <a:bodyPr/>
          <a:lstStyle/>
          <a:p>
            <a:r>
              <a:rPr lang="en-US" altLang="en-US" sz="3600" dirty="0"/>
              <a:t>The RAD Model…</a:t>
            </a:r>
            <a:endParaRPr lang="en-US" sz="3600" dirty="0"/>
          </a:p>
        </p:txBody>
      </p:sp>
      <p:sp>
        <p:nvSpPr>
          <p:cNvPr id="6" name="Slide Number Placeholder 5">
            <a:extLst>
              <a:ext uri="{FF2B5EF4-FFF2-40B4-BE49-F238E27FC236}">
                <a16:creationId xmlns:a16="http://schemas.microsoft.com/office/drawing/2014/main" id="{85621774-4C3D-47C4-B40A-A20DC766CBCA}"/>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3">
            <a:extLst>
              <a:ext uri="{FF2B5EF4-FFF2-40B4-BE49-F238E27FC236}">
                <a16:creationId xmlns:a16="http://schemas.microsoft.com/office/drawing/2014/main" id="{0C57613A-46DB-484B-A42B-472623B69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6458655" cy="4131733"/>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7531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B4D9-859F-4318-83AB-281EE557C667}"/>
              </a:ext>
            </a:extLst>
          </p:cNvPr>
          <p:cNvSpPr>
            <a:spLocks noGrp="1"/>
          </p:cNvSpPr>
          <p:nvPr>
            <p:ph type="title"/>
          </p:nvPr>
        </p:nvSpPr>
        <p:spPr/>
        <p:txBody>
          <a:bodyPr/>
          <a:lstStyle/>
          <a:p>
            <a:r>
              <a:rPr lang="en-US" altLang="en-US" sz="3600" dirty="0"/>
              <a:t>The RAD Model…</a:t>
            </a:r>
            <a:endParaRPr lang="en-US" sz="3600" dirty="0"/>
          </a:p>
        </p:txBody>
      </p:sp>
      <p:pic>
        <p:nvPicPr>
          <p:cNvPr id="7" name="Picture 4" descr="TRADvsRAD">
            <a:extLst>
              <a:ext uri="{FF2B5EF4-FFF2-40B4-BE49-F238E27FC236}">
                <a16:creationId xmlns:a16="http://schemas.microsoft.com/office/drawing/2014/main" id="{C19FE38B-4838-42B1-8592-EADE50078C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1675836"/>
            <a:ext cx="5909733" cy="4171244"/>
          </a:xfrm>
          <a:noFill/>
        </p:spPr>
      </p:pic>
      <p:sp>
        <p:nvSpPr>
          <p:cNvPr id="6" name="Slide Number Placeholder 5">
            <a:extLst>
              <a:ext uri="{FF2B5EF4-FFF2-40B4-BE49-F238E27FC236}">
                <a16:creationId xmlns:a16="http://schemas.microsoft.com/office/drawing/2014/main" id="{A1847742-AD37-4BAD-9238-8A9DB066296D}"/>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7477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C476-7B7B-47EE-B5A3-2D6BA0E08E35}"/>
              </a:ext>
            </a:extLst>
          </p:cNvPr>
          <p:cNvSpPr>
            <a:spLocks noGrp="1"/>
          </p:cNvSpPr>
          <p:nvPr>
            <p:ph type="title"/>
          </p:nvPr>
        </p:nvSpPr>
        <p:spPr/>
        <p:txBody>
          <a:bodyPr/>
          <a:lstStyle/>
          <a:p>
            <a:r>
              <a:rPr lang="en-US" altLang="en-US" sz="3600" dirty="0"/>
              <a:t>The RAD Model…</a:t>
            </a:r>
            <a:endParaRPr lang="en-US" sz="3600" dirty="0"/>
          </a:p>
        </p:txBody>
      </p:sp>
      <p:sp>
        <p:nvSpPr>
          <p:cNvPr id="3" name="Content Placeholder 2">
            <a:extLst>
              <a:ext uri="{FF2B5EF4-FFF2-40B4-BE49-F238E27FC236}">
                <a16:creationId xmlns:a16="http://schemas.microsoft.com/office/drawing/2014/main" id="{2173118B-7213-4A7B-9B08-F162A31B3B08}"/>
              </a:ext>
            </a:extLst>
          </p:cNvPr>
          <p:cNvSpPr>
            <a:spLocks noGrp="1"/>
          </p:cNvSpPr>
          <p:nvPr>
            <p:ph idx="1"/>
          </p:nvPr>
        </p:nvSpPr>
        <p:spPr>
          <a:xfrm>
            <a:off x="1447800" y="1752600"/>
            <a:ext cx="6811167" cy="4343401"/>
          </a:xfrm>
        </p:spPr>
        <p:txBody>
          <a:bodyPr>
            <a:normAutofit fontScale="77500" lnSpcReduction="20000"/>
          </a:bodyPr>
          <a:lstStyle/>
          <a:p>
            <a:pPr>
              <a:lnSpc>
                <a:spcPct val="90000"/>
              </a:lnSpc>
              <a:defRPr/>
            </a:pPr>
            <a:r>
              <a:rPr lang="en-US" sz="2667" dirty="0"/>
              <a:t>The time constraints imposed on a RAD project demand “</a:t>
            </a:r>
            <a:r>
              <a:rPr lang="en-US" sz="2667" dirty="0">
                <a:solidFill>
                  <a:srgbClr val="002060"/>
                </a:solidFill>
                <a:effectLst>
                  <a:outerShdw blurRad="38100" dist="38100" dir="2700000" algn="tl">
                    <a:srgbClr val="000000">
                      <a:alpha val="43137"/>
                    </a:srgbClr>
                  </a:outerShdw>
                </a:effectLst>
              </a:rPr>
              <a:t>Scalable Scope</a:t>
            </a:r>
            <a:r>
              <a:rPr lang="en-US" sz="2667" dirty="0"/>
              <a:t>”.</a:t>
            </a:r>
          </a:p>
          <a:p>
            <a:pPr>
              <a:lnSpc>
                <a:spcPct val="90000"/>
              </a:lnSpc>
              <a:defRPr/>
            </a:pPr>
            <a:endParaRPr lang="en-US" sz="1300" dirty="0"/>
          </a:p>
          <a:p>
            <a:pPr>
              <a:lnSpc>
                <a:spcPct val="90000"/>
              </a:lnSpc>
              <a:defRPr/>
            </a:pPr>
            <a:r>
              <a:rPr lang="en-US" sz="2667" dirty="0"/>
              <a:t>If a business application can be </a:t>
            </a:r>
            <a:r>
              <a:rPr lang="en-US" sz="2667" b="1" dirty="0">
                <a:solidFill>
                  <a:srgbClr val="00B050"/>
                </a:solidFill>
                <a:effectLst>
                  <a:outerShdw blurRad="38100" dist="38100" dir="2700000" algn="tl">
                    <a:srgbClr val="000000">
                      <a:alpha val="43137"/>
                    </a:srgbClr>
                  </a:outerShdw>
                </a:effectLst>
              </a:rPr>
              <a:t>modularized</a:t>
            </a:r>
            <a:r>
              <a:rPr lang="en-US" sz="2667" dirty="0"/>
              <a:t> in a way that enables each major function to be completed in </a:t>
            </a:r>
            <a:r>
              <a:rPr lang="en-US" sz="2667" u="sng" dirty="0">
                <a:solidFill>
                  <a:srgbClr val="0070C0"/>
                </a:solidFill>
                <a:effectLst>
                  <a:outerShdw blurRad="38100" dist="38100" dir="2700000" algn="tl">
                    <a:srgbClr val="000000">
                      <a:alpha val="43137"/>
                    </a:srgbClr>
                  </a:outerShdw>
                </a:effectLst>
              </a:rPr>
              <a:t>less than three months</a:t>
            </a:r>
            <a:r>
              <a:rPr lang="en-US" sz="2667" dirty="0"/>
              <a:t>, it is a candidate for RAD.</a:t>
            </a:r>
          </a:p>
          <a:p>
            <a:pPr>
              <a:lnSpc>
                <a:spcPct val="90000"/>
              </a:lnSpc>
              <a:defRPr/>
            </a:pPr>
            <a:endParaRPr lang="en-US" sz="1300" dirty="0"/>
          </a:p>
          <a:p>
            <a:pPr>
              <a:lnSpc>
                <a:spcPct val="90000"/>
              </a:lnSpc>
              <a:defRPr/>
            </a:pPr>
            <a:r>
              <a:rPr lang="en-US" sz="2667" dirty="0"/>
              <a:t>Each major function can be addresses by a </a:t>
            </a:r>
            <a:r>
              <a:rPr lang="en-US" sz="2667" dirty="0">
                <a:solidFill>
                  <a:srgbClr val="C00000"/>
                </a:solidFill>
              </a:rPr>
              <a:t>separate RAD team </a:t>
            </a:r>
            <a:r>
              <a:rPr lang="en-US" sz="2667" dirty="0"/>
              <a:t>and then </a:t>
            </a:r>
            <a:r>
              <a:rPr lang="en-US" sz="2667" u="sng" dirty="0">
                <a:solidFill>
                  <a:srgbClr val="C00000"/>
                </a:solidFill>
                <a:effectLst>
                  <a:outerShdw blurRad="38100" dist="38100" dir="2700000" algn="tl">
                    <a:srgbClr val="000000">
                      <a:alpha val="43137"/>
                    </a:srgbClr>
                  </a:outerShdw>
                </a:effectLst>
              </a:rPr>
              <a:t>integrated</a:t>
            </a:r>
            <a:r>
              <a:rPr lang="en-US" sz="2667" dirty="0"/>
              <a:t> to form a whole.</a:t>
            </a:r>
          </a:p>
          <a:p>
            <a:pPr>
              <a:lnSpc>
                <a:spcPct val="90000"/>
              </a:lnSpc>
              <a:defRPr/>
            </a:pPr>
            <a:endParaRPr lang="en-US" sz="1300" dirty="0"/>
          </a:p>
          <a:p>
            <a:pPr>
              <a:lnSpc>
                <a:spcPct val="80000"/>
              </a:lnSpc>
              <a:defRPr/>
            </a:pPr>
            <a:r>
              <a:rPr lang="en-US" sz="2667" dirty="0"/>
              <a:t>When it works</a:t>
            </a:r>
          </a:p>
          <a:p>
            <a:pPr lvl="1">
              <a:lnSpc>
                <a:spcPct val="80000"/>
              </a:lnSpc>
              <a:defRPr/>
            </a:pPr>
            <a:r>
              <a:rPr lang="en-US" sz="2311" dirty="0"/>
              <a:t>The application will be run </a:t>
            </a:r>
            <a:r>
              <a:rPr lang="en-US" sz="2311" dirty="0">
                <a:solidFill>
                  <a:srgbClr val="002060"/>
                </a:solidFill>
                <a:effectLst>
                  <a:outerShdw blurRad="38100" dist="38100" dir="2700000" algn="tl">
                    <a:srgbClr val="000000">
                      <a:alpha val="43137"/>
                    </a:srgbClr>
                  </a:outerShdw>
                </a:effectLst>
              </a:rPr>
              <a:t>standalone</a:t>
            </a:r>
            <a:r>
              <a:rPr lang="en-US" sz="2311" dirty="0"/>
              <a:t>.</a:t>
            </a:r>
          </a:p>
          <a:p>
            <a:pPr lvl="1">
              <a:lnSpc>
                <a:spcPct val="80000"/>
              </a:lnSpc>
              <a:defRPr/>
            </a:pPr>
            <a:r>
              <a:rPr lang="en-US" sz="2311" dirty="0"/>
              <a:t>Performance and reliability is not </a:t>
            </a:r>
            <a:r>
              <a:rPr lang="en-US" sz="2311" dirty="0">
                <a:solidFill>
                  <a:srgbClr val="C00000"/>
                </a:solidFill>
                <a:effectLst>
                  <a:outerShdw blurRad="38100" dist="38100" dir="2700000" algn="tl">
                    <a:srgbClr val="000000">
                      <a:alpha val="43137"/>
                    </a:srgbClr>
                  </a:outerShdw>
                </a:effectLst>
              </a:rPr>
              <a:t>critical</a:t>
            </a:r>
            <a:r>
              <a:rPr lang="en-US" sz="2311" dirty="0"/>
              <a:t>.</a:t>
            </a:r>
          </a:p>
          <a:p>
            <a:pPr lvl="1">
              <a:lnSpc>
                <a:spcPct val="80000"/>
              </a:lnSpc>
              <a:defRPr/>
            </a:pPr>
            <a:r>
              <a:rPr lang="en-US" sz="2311" dirty="0"/>
              <a:t>System can be </a:t>
            </a:r>
            <a:r>
              <a:rPr lang="en-US" sz="2311" dirty="0">
                <a:solidFill>
                  <a:srgbClr val="002060"/>
                </a:solidFill>
                <a:effectLst>
                  <a:outerShdw blurRad="38100" dist="38100" dir="2700000" algn="tl">
                    <a:srgbClr val="000000">
                      <a:alpha val="43137"/>
                    </a:srgbClr>
                  </a:outerShdw>
                </a:effectLst>
              </a:rPr>
              <a:t>split</a:t>
            </a:r>
            <a:r>
              <a:rPr lang="en-US" sz="2311" dirty="0"/>
              <a:t> into several independent modules.</a:t>
            </a:r>
          </a:p>
          <a:p>
            <a:pPr lvl="1">
              <a:lnSpc>
                <a:spcPct val="80000"/>
              </a:lnSpc>
              <a:defRPr/>
            </a:pPr>
            <a:r>
              <a:rPr lang="en-US" sz="2311" dirty="0"/>
              <a:t>The required </a:t>
            </a:r>
            <a:r>
              <a:rPr lang="en-US" sz="2311" b="1" dirty="0">
                <a:solidFill>
                  <a:srgbClr val="00B0F0"/>
                </a:solidFill>
              </a:rPr>
              <a:t>technology</a:t>
            </a:r>
            <a:r>
              <a:rPr lang="en-US" sz="2311" dirty="0"/>
              <a:t> is more than a year old.</a:t>
            </a:r>
            <a:endParaRPr lang="en-US" dirty="0"/>
          </a:p>
          <a:p>
            <a:endParaRPr lang="en-US" dirty="0"/>
          </a:p>
        </p:txBody>
      </p:sp>
      <p:sp>
        <p:nvSpPr>
          <p:cNvPr id="6" name="Slide Number Placeholder 5">
            <a:extLst>
              <a:ext uri="{FF2B5EF4-FFF2-40B4-BE49-F238E27FC236}">
                <a16:creationId xmlns:a16="http://schemas.microsoft.com/office/drawing/2014/main" id="{3B71F16A-CB9C-442A-8B30-4F62AE29D898}"/>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4241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6C35-1C2B-4AD2-BC29-D64393D10522}"/>
              </a:ext>
            </a:extLst>
          </p:cNvPr>
          <p:cNvSpPr>
            <a:spLocks noGrp="1"/>
          </p:cNvSpPr>
          <p:nvPr>
            <p:ph type="title"/>
          </p:nvPr>
        </p:nvSpPr>
        <p:spPr/>
        <p:txBody>
          <a:bodyPr/>
          <a:lstStyle/>
          <a:p>
            <a:r>
              <a:rPr lang="en-US" altLang="en-US" sz="3600" dirty="0"/>
              <a:t>The RAD Model: </a:t>
            </a:r>
            <a:r>
              <a:rPr lang="en-US" altLang="en-US" sz="3600" dirty="0">
                <a:solidFill>
                  <a:srgbClr val="FF0000"/>
                </a:solidFill>
              </a:rPr>
              <a:t>Drawbacks</a:t>
            </a:r>
            <a:endParaRPr lang="en-US" sz="3600" dirty="0">
              <a:solidFill>
                <a:srgbClr val="FF0000"/>
              </a:solidFill>
            </a:endParaRPr>
          </a:p>
        </p:txBody>
      </p:sp>
      <p:sp>
        <p:nvSpPr>
          <p:cNvPr id="3" name="Content Placeholder 2">
            <a:extLst>
              <a:ext uri="{FF2B5EF4-FFF2-40B4-BE49-F238E27FC236}">
                <a16:creationId xmlns:a16="http://schemas.microsoft.com/office/drawing/2014/main" id="{C9F78BC2-66E2-4B6A-BA4A-91876774B4F7}"/>
              </a:ext>
            </a:extLst>
          </p:cNvPr>
          <p:cNvSpPr>
            <a:spLocks noGrp="1"/>
          </p:cNvSpPr>
          <p:nvPr>
            <p:ph idx="1"/>
          </p:nvPr>
        </p:nvSpPr>
        <p:spPr>
          <a:xfrm>
            <a:off x="1066800" y="2209800"/>
            <a:ext cx="7620000" cy="3505200"/>
          </a:xfrm>
        </p:spPr>
        <p:txBody>
          <a:bodyPr>
            <a:normAutofit fontScale="92500" lnSpcReduction="10000"/>
          </a:bodyPr>
          <a:lstStyle/>
          <a:p>
            <a:pPr marL="541873" indent="-541873">
              <a:lnSpc>
                <a:spcPct val="80000"/>
              </a:lnSpc>
              <a:buFontTx/>
              <a:buAutoNum type="arabicPeriod"/>
              <a:defRPr/>
            </a:pPr>
            <a:r>
              <a:rPr lang="en-US" sz="2400" dirty="0"/>
              <a:t>For large, but scalable projects, RAD requires </a:t>
            </a:r>
            <a:r>
              <a:rPr lang="en-US" sz="2400" dirty="0">
                <a:solidFill>
                  <a:srgbClr val="00B050"/>
                </a:solidFill>
                <a:effectLst>
                  <a:outerShdw blurRad="38100" dist="38100" dir="2700000" algn="tl">
                    <a:srgbClr val="000000">
                      <a:alpha val="43137"/>
                    </a:srgbClr>
                  </a:outerShdw>
                </a:effectLst>
              </a:rPr>
              <a:t>sufficient</a:t>
            </a:r>
            <a:r>
              <a:rPr lang="en-US" sz="2400" dirty="0"/>
              <a:t> human resources to create the right number of RAD teams.</a:t>
            </a:r>
          </a:p>
          <a:p>
            <a:pPr marL="541873" indent="-541873">
              <a:lnSpc>
                <a:spcPct val="80000"/>
              </a:lnSpc>
              <a:buFontTx/>
              <a:buAutoNum type="arabicPeriod"/>
              <a:defRPr/>
            </a:pPr>
            <a:endParaRPr lang="en-US" sz="1400" dirty="0"/>
          </a:p>
          <a:p>
            <a:pPr marL="541873" indent="-541873">
              <a:lnSpc>
                <a:spcPct val="80000"/>
              </a:lnSpc>
              <a:buFontTx/>
              <a:buAutoNum type="arabicPeriod"/>
              <a:defRPr/>
            </a:pPr>
            <a:r>
              <a:rPr lang="en-US" sz="2400" dirty="0"/>
              <a:t>If developers and customers are not </a:t>
            </a:r>
            <a:r>
              <a:rPr lang="en-US" sz="2400" dirty="0">
                <a:solidFill>
                  <a:srgbClr val="FF0000"/>
                </a:solidFill>
                <a:effectLst>
                  <a:outerShdw blurRad="38100" dist="38100" dir="2700000" algn="tl">
                    <a:srgbClr val="000000">
                      <a:alpha val="43137"/>
                    </a:srgbClr>
                  </a:outerShdw>
                </a:effectLst>
              </a:rPr>
              <a:t>committed</a:t>
            </a:r>
            <a:r>
              <a:rPr lang="en-US" sz="2400" dirty="0"/>
              <a:t> to </a:t>
            </a:r>
            <a:r>
              <a:rPr lang="en-US" sz="2400" dirty="0">
                <a:solidFill>
                  <a:srgbClr val="002060"/>
                </a:solidFill>
                <a:effectLst>
                  <a:outerShdw blurRad="38100" dist="38100" dir="2700000" algn="tl">
                    <a:srgbClr val="000000">
                      <a:alpha val="43137"/>
                    </a:srgbClr>
                  </a:outerShdw>
                </a:effectLst>
              </a:rPr>
              <a:t>rapid-fire activities </a:t>
            </a:r>
            <a:r>
              <a:rPr lang="en-US" sz="2400" dirty="0"/>
              <a:t>necessary to complete the system in a much abbreviated (i.e., shortened) time frame, RAD projects will fail.</a:t>
            </a:r>
          </a:p>
          <a:p>
            <a:pPr marL="541873" indent="-541873">
              <a:lnSpc>
                <a:spcPct val="80000"/>
              </a:lnSpc>
              <a:buFontTx/>
              <a:buAutoNum type="arabicPeriod"/>
              <a:defRPr/>
            </a:pPr>
            <a:endParaRPr lang="en-US" sz="1400" dirty="0"/>
          </a:p>
          <a:p>
            <a:pPr marL="541873" indent="-541873">
              <a:lnSpc>
                <a:spcPct val="80000"/>
              </a:lnSpc>
              <a:buFontTx/>
              <a:buAutoNum type="arabicPeriod"/>
              <a:defRPr/>
            </a:pPr>
            <a:r>
              <a:rPr lang="en-US" sz="2400" dirty="0"/>
              <a:t>If a system can’t be properly </a:t>
            </a:r>
            <a:r>
              <a:rPr lang="en-US" sz="2400" b="1" dirty="0">
                <a:solidFill>
                  <a:srgbClr val="FF0000"/>
                </a:solidFill>
                <a:effectLst>
                  <a:outerShdw blurRad="38100" dist="38100" dir="2700000" algn="tl">
                    <a:srgbClr val="000000">
                      <a:alpha val="43137"/>
                    </a:srgbClr>
                  </a:outerShdw>
                </a:effectLst>
              </a:rPr>
              <a:t>modularized</a:t>
            </a:r>
            <a:r>
              <a:rPr lang="en-US" sz="2400" dirty="0"/>
              <a:t>, building the components necessary for RAD will be problematic.</a:t>
            </a:r>
          </a:p>
          <a:p>
            <a:pPr marL="541873" indent="-541873">
              <a:lnSpc>
                <a:spcPct val="80000"/>
              </a:lnSpc>
              <a:buFontTx/>
              <a:buAutoNum type="arabicPeriod"/>
              <a:defRPr/>
            </a:pPr>
            <a:endParaRPr lang="en-US" sz="1400" dirty="0"/>
          </a:p>
          <a:p>
            <a:pPr marL="541873" indent="-541873">
              <a:lnSpc>
                <a:spcPct val="80000"/>
              </a:lnSpc>
              <a:buFontTx/>
              <a:buAutoNum type="arabicPeriod"/>
              <a:defRPr/>
            </a:pPr>
            <a:r>
              <a:rPr lang="en-US" sz="2400" dirty="0"/>
              <a:t>RAD may not be appropriate when </a:t>
            </a:r>
            <a:r>
              <a:rPr lang="en-US" sz="2400" b="1" dirty="0">
                <a:solidFill>
                  <a:srgbClr val="FF0000"/>
                </a:solidFill>
                <a:effectLst>
                  <a:outerShdw blurRad="38100" dist="38100" dir="2700000" algn="tl">
                    <a:srgbClr val="000000">
                      <a:alpha val="43137"/>
                    </a:srgbClr>
                  </a:outerShdw>
                </a:effectLst>
              </a:rPr>
              <a:t>technical risks </a:t>
            </a:r>
            <a:r>
              <a:rPr lang="en-US" sz="2400" dirty="0"/>
              <a:t>are high.</a:t>
            </a:r>
          </a:p>
        </p:txBody>
      </p:sp>
      <p:sp>
        <p:nvSpPr>
          <p:cNvPr id="6" name="Slide Number Placeholder 5">
            <a:extLst>
              <a:ext uri="{FF2B5EF4-FFF2-40B4-BE49-F238E27FC236}">
                <a16:creationId xmlns:a16="http://schemas.microsoft.com/office/drawing/2014/main" id="{936C33D9-ACD9-442A-9C13-6011BB7B8CAB}"/>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19031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909" y="1685877"/>
            <a:ext cx="7086600" cy="4815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148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2187</TotalTime>
  <Words>986</Words>
  <Application>Microsoft Office PowerPoint</Application>
  <PresentationFormat>On-screen Show (4:3)</PresentationFormat>
  <Paragraphs>175</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ＭＳ Ｐゴシック</vt:lpstr>
      <vt:lpstr>Arial</vt:lpstr>
      <vt:lpstr>Calibiri</vt:lpstr>
      <vt:lpstr>Calibri</vt:lpstr>
      <vt:lpstr>Corbel</vt:lpstr>
      <vt:lpstr>Helvetica</vt:lpstr>
      <vt:lpstr>HGｺﾞｼｯｸM</vt:lpstr>
      <vt:lpstr>Times New Roman</vt:lpstr>
      <vt:lpstr>Verdana</vt:lpstr>
      <vt:lpstr>Parallax</vt:lpstr>
      <vt:lpstr>                             Software Engineering (CSC205) gg BSCS/BS(SE)-III</vt:lpstr>
      <vt:lpstr>Words of Wisdom</vt:lpstr>
      <vt:lpstr>Topics</vt:lpstr>
      <vt:lpstr>The RAD Model</vt:lpstr>
      <vt:lpstr>The RAD Model…</vt:lpstr>
      <vt:lpstr>The RAD Model…</vt:lpstr>
      <vt:lpstr>The RAD Model…</vt:lpstr>
      <vt:lpstr>The RAD Model: Drawbacks</vt:lpstr>
      <vt:lpstr>PowerPoint Presentation</vt:lpstr>
      <vt:lpstr>The V-Model</vt:lpstr>
      <vt:lpstr>Evolutionary Models</vt:lpstr>
      <vt:lpstr>Evolutionary Models: Prototyping</vt:lpstr>
      <vt:lpstr>Evolutionary Models: Prototyping</vt:lpstr>
      <vt:lpstr>The Spiral Model</vt:lpstr>
      <vt:lpstr>The Spiral Model</vt:lpstr>
      <vt:lpstr>The Spiral Model…</vt:lpstr>
      <vt:lpstr>Details of Spiral SDLC</vt:lpstr>
      <vt:lpstr>Another View of Spiral Model</vt:lpstr>
      <vt:lpstr>The Advanced Spiral Model:             The Win-Win Spiral Model</vt:lpstr>
      <vt:lpstr>The Spiral Model: Benefits</vt:lpstr>
      <vt:lpstr>The Spiral Model: Problems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 BSSE-VI</dc:title>
  <dc:creator>Administrator</dc:creator>
  <cp:lastModifiedBy>Administrator</cp:lastModifiedBy>
  <cp:revision>450</cp:revision>
  <cp:lastPrinted>2019-02-13T12:39:21Z</cp:lastPrinted>
  <dcterms:created xsi:type="dcterms:W3CDTF">2006-08-16T00:00:00Z</dcterms:created>
  <dcterms:modified xsi:type="dcterms:W3CDTF">2023-09-20T05:51:14Z</dcterms:modified>
</cp:coreProperties>
</file>