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43"/>
  </p:notesMasterIdLst>
  <p:handoutMasterIdLst>
    <p:handoutMasterId r:id="rId44"/>
  </p:handoutMasterIdLst>
  <p:sldIdLst>
    <p:sldId id="256" r:id="rId2"/>
    <p:sldId id="279" r:id="rId3"/>
    <p:sldId id="345" r:id="rId4"/>
    <p:sldId id="346" r:id="rId5"/>
    <p:sldId id="347" r:id="rId6"/>
    <p:sldId id="348" r:id="rId7"/>
    <p:sldId id="349" r:id="rId8"/>
    <p:sldId id="325" r:id="rId9"/>
    <p:sldId id="350" r:id="rId10"/>
    <p:sldId id="351" r:id="rId11"/>
    <p:sldId id="326" r:id="rId12"/>
    <p:sldId id="327" r:id="rId13"/>
    <p:sldId id="328" r:id="rId14"/>
    <p:sldId id="329" r:id="rId15"/>
    <p:sldId id="357" r:id="rId16"/>
    <p:sldId id="333" r:id="rId17"/>
    <p:sldId id="334" r:id="rId18"/>
    <p:sldId id="358" r:id="rId19"/>
    <p:sldId id="353" r:id="rId20"/>
    <p:sldId id="354" r:id="rId21"/>
    <p:sldId id="355" r:id="rId22"/>
    <p:sldId id="356" r:id="rId23"/>
    <p:sldId id="352" r:id="rId24"/>
    <p:sldId id="360" r:id="rId25"/>
    <p:sldId id="361" r:id="rId26"/>
    <p:sldId id="365" r:id="rId27"/>
    <p:sldId id="363" r:id="rId28"/>
    <p:sldId id="366" r:id="rId29"/>
    <p:sldId id="368" r:id="rId30"/>
    <p:sldId id="369" r:id="rId31"/>
    <p:sldId id="370" r:id="rId32"/>
    <p:sldId id="371" r:id="rId33"/>
    <p:sldId id="372" r:id="rId34"/>
    <p:sldId id="373" r:id="rId35"/>
    <p:sldId id="374" r:id="rId36"/>
    <p:sldId id="375" r:id="rId37"/>
    <p:sldId id="359" r:id="rId38"/>
    <p:sldId id="335" r:id="rId39"/>
    <p:sldId id="336" r:id="rId40"/>
    <p:sldId id="337" r:id="rId41"/>
    <p:sldId id="338" r:id="rId42"/>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4660"/>
  </p:normalViewPr>
  <p:slideViewPr>
    <p:cSldViewPr>
      <p:cViewPr varScale="1">
        <p:scale>
          <a:sx n="69" d="100"/>
          <a:sy n="69" d="100"/>
        </p:scale>
        <p:origin x="57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96DF0164-E028-4322-A149-8A6E5C9A3F5A}" type="datetimeFigureOut">
              <a:rPr lang="en-GB" smtClean="0"/>
              <a:t>20/09/2023</a:t>
            </a:fld>
            <a:endParaRPr lang="en-GB"/>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A202328A-1146-4DCD-8F2B-D15ADF109807}" type="slidenum">
              <a:rPr lang="en-GB" smtClean="0"/>
              <a:t>‹#›</a:t>
            </a:fld>
            <a:endParaRPr lang="en-GB"/>
          </a:p>
        </p:txBody>
      </p:sp>
    </p:spTree>
    <p:extLst>
      <p:ext uri="{BB962C8B-B14F-4D97-AF65-F5344CB8AC3E}">
        <p14:creationId xmlns:p14="http://schemas.microsoft.com/office/powerpoint/2010/main" val="2564673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C1F472B0-E3A7-42CB-A901-7967602055CF}" type="datetimeFigureOut">
              <a:rPr lang="en-GB" smtClean="0"/>
              <a:t>20/09/2023</a:t>
            </a:fld>
            <a:endParaRPr lang="en-GB"/>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0AA94E97-2A04-41D2-9813-7E6BE3842724}" type="slidenum">
              <a:rPr lang="en-GB" smtClean="0"/>
              <a:t>‹#›</a:t>
            </a:fld>
            <a:endParaRPr lang="en-GB"/>
          </a:p>
        </p:txBody>
      </p:sp>
    </p:spTree>
    <p:extLst>
      <p:ext uri="{BB962C8B-B14F-4D97-AF65-F5344CB8AC3E}">
        <p14:creationId xmlns:p14="http://schemas.microsoft.com/office/powerpoint/2010/main" val="2203428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u="sng" dirty="0"/>
              <a:t>Keys:   </a:t>
            </a:r>
          </a:p>
          <a:p>
            <a:pPr marL="171450" indent="-171450">
              <a:buFont typeface="Arial" panose="020B0604020202020204" pitchFamily="34" charset="0"/>
              <a:buChar char="•"/>
            </a:pPr>
            <a:r>
              <a:rPr lang="en-US" u="none" dirty="0"/>
              <a:t>Changing</a:t>
            </a:r>
            <a:r>
              <a:rPr lang="en-US" u="none" baseline="0" dirty="0"/>
              <a:t> requirements, </a:t>
            </a:r>
            <a:endParaRPr lang="en-US" u="none" dirty="0"/>
          </a:p>
          <a:p>
            <a:endParaRPr lang="en-US" u="sng" dirty="0"/>
          </a:p>
          <a:p>
            <a:pPr marL="0" indent="0">
              <a:buFont typeface="Arial" panose="020B0604020202020204" pitchFamily="34" charset="0"/>
              <a:buNone/>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2B06890-211D-44B9-BED1-E75BF24D7E8A}"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014620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3AAFBFFC-96CD-4BE0-A18E-02BE59C95E04}" type="slidenum">
              <a:rPr lang="en-US" altLang="en-US">
                <a:latin typeface="Times New Roman" panose="02020603050405020304" pitchFamily="18" charset="0"/>
              </a:rPr>
              <a:pPr algn="r">
                <a:spcBef>
                  <a:spcPct val="0"/>
                </a:spcBef>
              </a:pPr>
              <a:t>32</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06325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FAEB0AFF-4C7A-4E78-97FE-5BAE58FB6C32}" type="slidenum">
              <a:rPr lang="en-US" altLang="en-US">
                <a:latin typeface="Times New Roman" panose="02020603050405020304" pitchFamily="18" charset="0"/>
              </a:rPr>
              <a:pPr algn="r">
                <a:spcBef>
                  <a:spcPct val="0"/>
                </a:spcBef>
              </a:pPr>
              <a:t>33</a:t>
            </a:fld>
            <a:endParaRPr lang="en-US" altLang="en-US">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9946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4B10E1CD-5AC0-4D68-BBBD-7DABD77BE7F4}" type="slidenum">
              <a:rPr lang="en-US" altLang="en-US">
                <a:latin typeface="Times New Roman" panose="02020603050405020304" pitchFamily="18" charset="0"/>
              </a:rPr>
              <a:pPr algn="r">
                <a:spcBef>
                  <a:spcPct val="0"/>
                </a:spcBef>
              </a:pPr>
              <a:t>34</a:t>
            </a:fld>
            <a:endParaRPr lang="en-US" altLang="en-US">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89173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BC6D54C5-9742-4AD0-BD69-838FCC1335B0}" type="slidenum">
              <a:rPr lang="en-US" altLang="en-US">
                <a:latin typeface="Times New Roman" panose="02020603050405020304" pitchFamily="18" charset="0"/>
              </a:rPr>
              <a:pPr algn="r">
                <a:spcBef>
                  <a:spcPct val="0"/>
                </a:spcBef>
              </a:pPr>
              <a:t>35</a:t>
            </a:fld>
            <a:endParaRPr lang="en-US" altLang="en-US">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96069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BCC0C877-825D-4FCA-9F67-26951A889ADA}" type="slidenum">
              <a:rPr lang="en-US" altLang="en-US">
                <a:latin typeface="Times New Roman" panose="02020603050405020304" pitchFamily="18" charset="0"/>
              </a:rPr>
              <a:pPr algn="r">
                <a:spcBef>
                  <a:spcPct val="0"/>
                </a:spcBef>
              </a:pPr>
              <a:t>36</a:t>
            </a:fld>
            <a:endParaRPr lang="en-US" altLang="en-US">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9005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FC7EF465-5065-4C52-88C5-A8B195EB25FF}" type="slidenum">
              <a:rPr lang="en-US" altLang="en-US">
                <a:latin typeface="Times New Roman" panose="02020603050405020304" pitchFamily="18" charset="0"/>
              </a:rPr>
              <a:pPr algn="r">
                <a:spcBef>
                  <a:spcPct val="0"/>
                </a:spcBef>
              </a:pPr>
              <a:t>24</a:t>
            </a:fld>
            <a:endParaRPr lang="en-US" altLang="en-US">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8348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6867946B-A275-41AF-861D-261CC8BD2348}" type="slidenum">
              <a:rPr lang="en-US" altLang="en-US">
                <a:latin typeface="Times New Roman" panose="02020603050405020304" pitchFamily="18" charset="0"/>
              </a:rPr>
              <a:pPr algn="r">
                <a:spcBef>
                  <a:spcPct val="0"/>
                </a:spcBef>
              </a:pPr>
              <a:t>25</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53587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5666D904-7F0C-4E25-9D8B-89944976B7EE}" type="slidenum">
              <a:rPr lang="en-US" altLang="en-US">
                <a:latin typeface="Times New Roman" panose="02020603050405020304" pitchFamily="18" charset="0"/>
              </a:rPr>
              <a:pPr algn="r">
                <a:spcBef>
                  <a:spcPct val="0"/>
                </a:spcBef>
              </a:pPr>
              <a:t>26</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343654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24F08B13-8DB6-4FF4-80F3-C75D7F7237BA}" type="slidenum">
              <a:rPr lang="en-US" altLang="en-US">
                <a:latin typeface="Times New Roman" panose="02020603050405020304" pitchFamily="18" charset="0"/>
              </a:rPr>
              <a:pPr algn="r">
                <a:spcBef>
                  <a:spcPct val="0"/>
                </a:spcBef>
              </a:pPr>
              <a:t>27</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7780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5EED0B2B-87A5-486F-AA1A-6CCE17E19BB9}" type="slidenum">
              <a:rPr lang="en-US" altLang="en-US">
                <a:latin typeface="Times New Roman" panose="02020603050405020304" pitchFamily="18" charset="0"/>
              </a:rPr>
              <a:pPr algn="r">
                <a:spcBef>
                  <a:spcPct val="0"/>
                </a:spcBef>
              </a:pPr>
              <a:t>28</a:t>
            </a:fld>
            <a:endParaRPr lang="en-US" altLang="en-US">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8356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9226BB07-82E8-4E69-A487-1BA2136F770C}" type="slidenum">
              <a:rPr lang="en-US" altLang="en-US">
                <a:latin typeface="Times New Roman" panose="02020603050405020304" pitchFamily="18" charset="0"/>
              </a:rPr>
              <a:pPr algn="r">
                <a:spcBef>
                  <a:spcPct val="0"/>
                </a:spcBef>
              </a:pPr>
              <a:t>29</a:t>
            </a:fld>
            <a:endParaRPr lang="en-US" altLang="en-US">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7520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0AEC0406-6806-475D-A5F1-D45321208A3D}" type="slidenum">
              <a:rPr lang="en-US" altLang="en-US">
                <a:latin typeface="Times New Roman" panose="02020603050405020304" pitchFamily="18" charset="0"/>
              </a:rPr>
              <a:pPr algn="r">
                <a:spcBef>
                  <a:spcPct val="0"/>
                </a:spcBef>
              </a:pPr>
              <a:t>30</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13634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09638">
              <a:spcBef>
                <a:spcPct val="40000"/>
              </a:spcBef>
              <a:defRPr sz="1200">
                <a:solidFill>
                  <a:schemeClr val="tx1"/>
                </a:solidFill>
                <a:latin typeface="Arial" panose="020B0604020202020204" pitchFamily="34" charset="0"/>
              </a:defRPr>
            </a:lvl1pPr>
            <a:lvl2pPr marL="742950" indent="-285750" algn="l" defTabSz="909638">
              <a:spcBef>
                <a:spcPct val="40000"/>
              </a:spcBef>
              <a:defRPr sz="1200">
                <a:solidFill>
                  <a:schemeClr val="tx1"/>
                </a:solidFill>
                <a:latin typeface="Arial" panose="020B0604020202020204" pitchFamily="34" charset="0"/>
              </a:defRPr>
            </a:lvl2pPr>
            <a:lvl3pPr marL="1143000" indent="-228600" algn="l" defTabSz="909638">
              <a:spcBef>
                <a:spcPct val="40000"/>
              </a:spcBef>
              <a:defRPr sz="1200">
                <a:solidFill>
                  <a:schemeClr val="tx1"/>
                </a:solidFill>
                <a:latin typeface="Arial" panose="020B0604020202020204" pitchFamily="34" charset="0"/>
              </a:defRPr>
            </a:lvl3pPr>
            <a:lvl4pPr marL="1600200" indent="-228600" algn="l" defTabSz="909638">
              <a:spcBef>
                <a:spcPct val="40000"/>
              </a:spcBef>
              <a:defRPr sz="1200">
                <a:solidFill>
                  <a:schemeClr val="tx1"/>
                </a:solidFill>
                <a:latin typeface="Arial" panose="020B0604020202020204" pitchFamily="34" charset="0"/>
              </a:defRPr>
            </a:lvl4pPr>
            <a:lvl5pPr marL="2057400" indent="-228600" algn="l" defTabSz="909638">
              <a:spcBef>
                <a:spcPct val="40000"/>
              </a:spcBef>
              <a:defRPr sz="1200">
                <a:solidFill>
                  <a:schemeClr val="tx1"/>
                </a:solidFill>
                <a:latin typeface="Arial" panose="020B0604020202020204" pitchFamily="34" charset="0"/>
              </a:defRPr>
            </a:lvl5pPr>
            <a:lvl6pPr marL="25146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6pPr>
            <a:lvl7pPr marL="29718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7pPr>
            <a:lvl8pPr marL="34290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8pPr>
            <a:lvl9pPr marL="3886200" indent="-228600" defTabSz="909638" eaLnBrk="0" fontAlgn="base" hangingPunct="0">
              <a:lnSpc>
                <a:spcPct val="90000"/>
              </a:lnSpc>
              <a:spcBef>
                <a:spcPct val="40000"/>
              </a:spcBef>
              <a:spcAft>
                <a:spcPct val="0"/>
              </a:spcAft>
              <a:defRPr sz="1200">
                <a:solidFill>
                  <a:schemeClr val="tx1"/>
                </a:solidFill>
                <a:latin typeface="Arial" panose="020B0604020202020204" pitchFamily="34" charset="0"/>
              </a:defRPr>
            </a:lvl9pPr>
          </a:lstStyle>
          <a:p>
            <a:pPr algn="r">
              <a:spcBef>
                <a:spcPct val="0"/>
              </a:spcBef>
            </a:pPr>
            <a:fld id="{B1E89A2F-F9C8-4E6F-AC4C-1186A56E9A3E}" type="slidenum">
              <a:rPr lang="en-US" altLang="en-US">
                <a:latin typeface="Times New Roman" panose="02020603050405020304" pitchFamily="18" charset="0"/>
              </a:rPr>
              <a:pPr algn="r">
                <a:spcBef>
                  <a:spcPct val="0"/>
                </a:spcBef>
              </a:pPr>
              <a:t>31</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280778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45AD198E-05C3-4DE5-8D23-A07E7A6A02EC}" type="datetime1">
              <a:rPr lang="en-US" smtClean="0"/>
              <a:t>9/20/2023</a:t>
            </a:fld>
            <a:endParaRPr lang="en-US"/>
          </a:p>
        </p:txBody>
      </p:sp>
      <p:sp>
        <p:nvSpPr>
          <p:cNvPr id="5" name="Footer Placeholder 4"/>
          <p:cNvSpPr>
            <a:spLocks noGrp="1"/>
          </p:cNvSpPr>
          <p:nvPr>
            <p:ph type="ftr" sz="quarter" idx="11"/>
          </p:nvPr>
        </p:nvSpPr>
        <p:spPr>
          <a:xfrm>
            <a:off x="3623733" y="6117336"/>
            <a:ext cx="3609438" cy="365125"/>
          </a:xfrm>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247670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0CF9A2-E57F-4DD4-A397-3052D3AF9624}"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9936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A24215-00DC-4972-90B5-A0A39FD5B091}"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5804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252729-C0C7-45C8-9806-C14E3150D29A}"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6319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A861A7-5667-4AE4-A701-9222C3BE9889}"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7121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A4111C-C969-44FE-BBE5-21FD6DEAC16D}"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1058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3921493-626E-4F15-BC3F-6C4FC969F48C}"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7715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029F42-D81D-4F9C-9C6A-69743C955674}"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17396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6AEF30-8A6B-4015-BE6A-0B8490DDC8DE}"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48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28D94A8F-C1C3-47DA-95F5-CD9272A2A8D4}" type="datetime1">
              <a:rPr lang="en-US" smtClean="0"/>
              <a:t>9/20/2023</a:t>
            </a:fld>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519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6BCD8C-EFD2-4168-88BF-87A29C395BBC}" type="datetime1">
              <a:rPr lang="en-US" smtClean="0"/>
              <a:t>9/20/2023</a:t>
            </a:fld>
            <a:endParaRPr lang="en-US"/>
          </a:p>
        </p:txBody>
      </p:sp>
      <p:sp>
        <p:nvSpPr>
          <p:cNvPr id="5" name="Footer Placeholder 4"/>
          <p:cNvSpPr>
            <a:spLocks noGrp="1"/>
          </p:cNvSpPr>
          <p:nvPr>
            <p:ph type="ftr" sz="quarter" idx="11"/>
          </p:nvPr>
        </p:nvSpPr>
        <p:spPr/>
        <p:txBody>
          <a:bodyPr/>
          <a:lstStyle/>
          <a:p>
            <a:r>
              <a:rPr lang="en-US" smtClean="0"/>
              <a:t>SP2023 -&gt; CSC291-Software Engineering Concepts                                                         Dr. Saif Ur Rehman Khan</a:t>
            </a:r>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151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B290F2-9DD8-47CC-B715-66BD3441059D}"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235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434BAE-DE6E-408A-B176-CECF5B42C550}" type="datetime1">
              <a:rPr lang="en-US" smtClean="0"/>
              <a:t>9/20/2023</a:t>
            </a:fld>
            <a:endParaRPr lang="en-US"/>
          </a:p>
        </p:txBody>
      </p:sp>
      <p:sp>
        <p:nvSpPr>
          <p:cNvPr id="8" name="Footer Placeholder 7"/>
          <p:cNvSpPr>
            <a:spLocks noGrp="1"/>
          </p:cNvSpPr>
          <p:nvPr>
            <p:ph type="ftr" sz="quarter" idx="11"/>
          </p:nvPr>
        </p:nvSpPr>
        <p:spPr/>
        <p:txBody>
          <a:bodyPr/>
          <a:lstStyle/>
          <a:p>
            <a:r>
              <a:rPr lang="en-US" smtClean="0"/>
              <a:t>SP2023 -&gt; CSC291-Software Engineering Concepts                                                         Dr. Saif Ur Rehman Khan</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85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3F1D0-82F7-4D04-AE58-37C7CA664F2C}" type="datetime1">
              <a:rPr lang="en-US" smtClean="0"/>
              <a:t>9/20/2023</a:t>
            </a:fld>
            <a:endParaRPr lang="en-US"/>
          </a:p>
        </p:txBody>
      </p:sp>
      <p:sp>
        <p:nvSpPr>
          <p:cNvPr id="4" name="Footer Placeholder 3"/>
          <p:cNvSpPr>
            <a:spLocks noGrp="1"/>
          </p:cNvSpPr>
          <p:nvPr>
            <p:ph type="ftr" sz="quarter" idx="11"/>
          </p:nvPr>
        </p:nvSpPr>
        <p:spPr/>
        <p:txBody>
          <a:bodyPr/>
          <a:lstStyle/>
          <a:p>
            <a:r>
              <a:rPr lang="en-US" smtClean="0"/>
              <a:t>SP2023 -&gt; CSC291-Software Engineering Concepts                                                         Dr. Saif Ur Rehman Khan</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073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B00EC9-BF4C-4810-BFB1-A06820264037}" type="datetime1">
              <a:rPr lang="en-US" smtClean="0"/>
              <a:t>9/20/2023</a:t>
            </a:fld>
            <a:endParaRPr lang="en-US"/>
          </a:p>
        </p:txBody>
      </p:sp>
      <p:sp>
        <p:nvSpPr>
          <p:cNvPr id="3" name="Footer Placeholder 2"/>
          <p:cNvSpPr>
            <a:spLocks noGrp="1"/>
          </p:cNvSpPr>
          <p:nvPr>
            <p:ph type="ftr" sz="quarter" idx="11"/>
          </p:nvPr>
        </p:nvSpPr>
        <p:spPr/>
        <p:txBody>
          <a:bodyPr/>
          <a:lstStyle/>
          <a:p>
            <a:r>
              <a:rPr lang="en-US" smtClean="0"/>
              <a:t>SP2023 -&gt; CSC291-Software Engineering Concepts                                                         Dr. Saif Ur Rehman Khan</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38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EFCD58-FFFC-4E1B-B979-67EF9AF92B4F}"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09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74F826-B8C4-41D9-A74A-F877EC0F3EEE}" type="datetime1">
              <a:rPr lang="en-US" smtClean="0"/>
              <a:t>9/20/2023</a:t>
            </a:fld>
            <a:endParaRPr lang="en-US"/>
          </a:p>
        </p:txBody>
      </p:sp>
      <p:sp>
        <p:nvSpPr>
          <p:cNvPr id="6" name="Footer Placeholder 5"/>
          <p:cNvSpPr>
            <a:spLocks noGrp="1"/>
          </p:cNvSpPr>
          <p:nvPr>
            <p:ph type="ftr" sz="quarter" idx="11"/>
          </p:nvPr>
        </p:nvSpPr>
        <p:spPr/>
        <p:txBody>
          <a:bodyPr/>
          <a:lstStyle/>
          <a:p>
            <a:r>
              <a:rPr lang="en-US" smtClean="0"/>
              <a:t>SP2023 -&gt; CSC291-Software Engineering Concepts                                                         Dr. Saif Ur Rehman Khan</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9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7BA32A-E5E8-4238-8000-38E76E544347}" type="datetime1">
              <a:rPr lang="en-US" smtClean="0"/>
              <a:t>9/20/2023</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SP2023 -&gt; CSC291-Software Engineering Concepts                                                         Dr. Saif Ur Rehman Khan</a:t>
            </a:r>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7061590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1371600"/>
            <a:ext cx="5867400" cy="1524000"/>
          </a:xfrm>
        </p:spPr>
        <p:txBody>
          <a:bodyPr>
            <a:normAutofit fontScale="90000"/>
          </a:bodyPr>
          <a:lstStyle/>
          <a:p>
            <a:pPr eaLnBrk="0" hangingPunct="0">
              <a:spcBef>
                <a:spcPct val="20000"/>
              </a:spcBef>
              <a:spcAft>
                <a:spcPts val="600"/>
              </a:spcAft>
            </a:pP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
            </a:r>
            <a:br>
              <a:rPr lang="en-US" sz="3600" b="1" dirty="0">
                <a:solidFill>
                  <a:srgbClr val="0000CC"/>
                </a:solidFill>
              </a:rPr>
            </a:br>
            <a:r>
              <a:rPr lang="en-US" sz="3600" b="1" dirty="0">
                <a:solidFill>
                  <a:srgbClr val="0000CC"/>
                </a:solidFill>
              </a:rPr>
              <a:t>Software Engineering </a:t>
            </a:r>
            <a:r>
              <a:rPr lang="en-US" sz="3600" b="1" dirty="0" smtClean="0">
                <a:solidFill>
                  <a:srgbClr val="0000CC"/>
                </a:solidFill>
              </a:rPr>
              <a:t>(CSC205)</a:t>
            </a:r>
            <a:r>
              <a:rPr lang="en-US" sz="3600" b="1" dirty="0">
                <a:solidFill>
                  <a:srgbClr val="0000CC"/>
                </a:solidFill>
              </a:rPr>
              <a:t/>
            </a:r>
            <a:br>
              <a:rPr lang="en-US" sz="3600" b="1" dirty="0">
                <a:solidFill>
                  <a:srgbClr val="0000CC"/>
                </a:solidFill>
              </a:rPr>
            </a:br>
            <a:r>
              <a:rPr lang="en-US" sz="1200" b="1" dirty="0">
                <a:solidFill>
                  <a:schemeClr val="bg1"/>
                </a:solidFill>
              </a:rPr>
              <a:t>gg</a:t>
            </a:r>
            <a:r>
              <a:rPr lang="en-US" b="1" dirty="0">
                <a:solidFill>
                  <a:srgbClr val="0000CC"/>
                </a:solidFill>
              </a:rPr>
              <a:t/>
            </a:r>
            <a:br>
              <a:rPr lang="en-US" b="1" dirty="0">
                <a:solidFill>
                  <a:srgbClr val="0000CC"/>
                </a:solidFill>
              </a:rPr>
            </a:br>
            <a:r>
              <a:rPr lang="en-US" sz="3100" b="1" dirty="0">
                <a:solidFill>
                  <a:srgbClr val="7030A0"/>
                </a:solidFill>
              </a:rPr>
              <a:t>BSCS/</a:t>
            </a:r>
            <a:r>
              <a:rPr lang="en-US" sz="3100" b="1" dirty="0" smtClean="0">
                <a:solidFill>
                  <a:srgbClr val="7030A0"/>
                </a:solidFill>
              </a:rPr>
              <a:t>BS(SE)-</a:t>
            </a:r>
            <a:r>
              <a:rPr lang="en-US" sz="3100" b="1" dirty="0" smtClean="0">
                <a:solidFill>
                  <a:srgbClr val="00B0F0"/>
                </a:solidFill>
              </a:rPr>
              <a:t>III</a:t>
            </a:r>
            <a:endParaRPr lang="en-GB" sz="3100" dirty="0">
              <a:solidFill>
                <a:srgbClr val="00B0F0"/>
              </a:solidFill>
            </a:endParaRPr>
          </a:p>
        </p:txBody>
      </p:sp>
      <p:sp>
        <p:nvSpPr>
          <p:cNvPr id="3" name="Subtitle 2"/>
          <p:cNvSpPr>
            <a:spLocks noGrp="1"/>
          </p:cNvSpPr>
          <p:nvPr>
            <p:ph type="subTitle" idx="1"/>
          </p:nvPr>
        </p:nvSpPr>
        <p:spPr>
          <a:xfrm>
            <a:off x="1725822" y="3886200"/>
            <a:ext cx="6400800" cy="2514600"/>
          </a:xfrm>
        </p:spPr>
        <p:txBody>
          <a:bodyPr>
            <a:normAutofit/>
          </a:bodyPr>
          <a:lstStyle/>
          <a:p>
            <a:endParaRPr lang="en-GB" dirty="0"/>
          </a:p>
        </p:txBody>
      </p:sp>
      <p:sp>
        <p:nvSpPr>
          <p:cNvPr id="4" name="Subtitle 2"/>
          <p:cNvSpPr txBox="1">
            <a:spLocks/>
          </p:cNvSpPr>
          <p:nvPr/>
        </p:nvSpPr>
        <p:spPr>
          <a:xfrm>
            <a:off x="1447800" y="3124200"/>
            <a:ext cx="64008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511175" indent="-279400"/>
            <a:r>
              <a:rPr lang="en-US" dirty="0">
                <a:solidFill>
                  <a:schemeClr val="tx1"/>
                </a:solidFill>
              </a:rPr>
              <a:t>Lecture </a:t>
            </a:r>
            <a:r>
              <a:rPr lang="en-US" dirty="0" smtClean="0">
                <a:solidFill>
                  <a:schemeClr val="tx1"/>
                </a:solidFill>
              </a:rPr>
              <a:t>5-6</a:t>
            </a:r>
            <a:endParaRPr lang="en-US" dirty="0">
              <a:solidFill>
                <a:schemeClr val="tx1"/>
              </a:solidFill>
            </a:endParaRPr>
          </a:p>
          <a:p>
            <a:endParaRPr lang="en-GB" dirty="0">
              <a:solidFill>
                <a:schemeClr val="accent6">
                  <a:lumMod val="50000"/>
                </a:schemeClr>
              </a:solidFill>
            </a:endParaRPr>
          </a:p>
        </p:txBody>
      </p:sp>
    </p:spTree>
    <p:extLst>
      <p:ext uri="{BB962C8B-B14F-4D97-AF65-F5344CB8AC3E}">
        <p14:creationId xmlns:p14="http://schemas.microsoft.com/office/powerpoint/2010/main" val="16969534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extLst>
      <p:ext uri="{BB962C8B-B14F-4D97-AF65-F5344CB8AC3E}">
        <p14:creationId xmlns:p14="http://schemas.microsoft.com/office/powerpoint/2010/main" val="3014027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4FA2-A301-4B86-94FF-3CE4C9141D48}"/>
              </a:ext>
            </a:extLst>
          </p:cNvPr>
          <p:cNvSpPr>
            <a:spLocks noGrp="1"/>
          </p:cNvSpPr>
          <p:nvPr>
            <p:ph type="title"/>
          </p:nvPr>
        </p:nvSpPr>
        <p:spPr/>
        <p:txBody>
          <a:bodyPr/>
          <a:lstStyle/>
          <a:p>
            <a:r>
              <a:rPr lang="en-US" altLang="zh-CN" sz="3600" dirty="0">
                <a:ea typeface="SimSun" panose="02010600030101010101" pitchFamily="2" charset="-122"/>
              </a:rPr>
              <a:t>The </a:t>
            </a:r>
            <a:r>
              <a:rPr lang="en-US" altLang="zh-CN" sz="3600" dirty="0">
                <a:solidFill>
                  <a:srgbClr val="7030A0"/>
                </a:solidFill>
                <a:effectLst>
                  <a:outerShdw blurRad="38100" dist="38100" dir="2700000" algn="tl">
                    <a:srgbClr val="000000">
                      <a:alpha val="43137"/>
                    </a:srgbClr>
                  </a:outerShdw>
                </a:effectLst>
                <a:ea typeface="SimSun" panose="02010600030101010101" pitchFamily="2" charset="-122"/>
              </a:rPr>
              <a:t>Manifesto</a:t>
            </a:r>
            <a:r>
              <a:rPr lang="en-US" altLang="zh-CN" sz="3600" dirty="0">
                <a:ea typeface="SimSun" panose="02010600030101010101" pitchFamily="2" charset="-122"/>
              </a:rPr>
              <a:t> for Agile Software Development</a:t>
            </a:r>
            <a:endParaRPr lang="en-US" sz="3600" dirty="0"/>
          </a:p>
        </p:txBody>
      </p:sp>
      <p:sp>
        <p:nvSpPr>
          <p:cNvPr id="3" name="Content Placeholder 2">
            <a:extLst>
              <a:ext uri="{FF2B5EF4-FFF2-40B4-BE49-F238E27FC236}">
                <a16:creationId xmlns:a16="http://schemas.microsoft.com/office/drawing/2014/main" id="{6E79D3BE-3556-48A7-822B-14A0324510FA}"/>
              </a:ext>
            </a:extLst>
          </p:cNvPr>
          <p:cNvSpPr>
            <a:spLocks noGrp="1"/>
          </p:cNvSpPr>
          <p:nvPr>
            <p:ph idx="1"/>
          </p:nvPr>
        </p:nvSpPr>
        <p:spPr>
          <a:xfrm>
            <a:off x="982133" y="2286000"/>
            <a:ext cx="7704667" cy="4187298"/>
          </a:xfrm>
        </p:spPr>
        <p:txBody>
          <a:bodyPr>
            <a:normAutofit fontScale="85000" lnSpcReduction="20000"/>
          </a:bodyPr>
          <a:lstStyle/>
          <a:p>
            <a:endParaRPr lang="en-US" altLang="zh-CN" dirty="0" smtClean="0"/>
          </a:p>
          <a:p>
            <a:r>
              <a:rPr lang="zh-CN" altLang="en-US" dirty="0" smtClean="0"/>
              <a:t>“</a:t>
            </a:r>
            <a:r>
              <a:rPr lang="en-US" altLang="zh-CN" dirty="0"/>
              <a:t>We are </a:t>
            </a:r>
            <a:r>
              <a:rPr lang="en-US" altLang="zh-CN" b="1" dirty="0">
                <a:solidFill>
                  <a:srgbClr val="C00000"/>
                </a:solidFill>
              </a:rPr>
              <a:t>uncovering</a:t>
            </a:r>
            <a:r>
              <a:rPr lang="en-US" altLang="zh-CN" dirty="0"/>
              <a:t> better ways of developing software by doing it and helping others do it.  Through this work we have come to value:</a:t>
            </a:r>
          </a:p>
          <a:p>
            <a:endParaRPr lang="en-US" sz="1000" dirty="0"/>
          </a:p>
          <a:p>
            <a:pPr lvl="1">
              <a:spcBef>
                <a:spcPts val="300"/>
              </a:spcBef>
              <a:buFontTx/>
              <a:buChar char="•"/>
            </a:pPr>
            <a:r>
              <a:rPr lang="en-US" altLang="zh-CN" sz="2200" i="1" dirty="0">
                <a:solidFill>
                  <a:srgbClr val="002060"/>
                </a:solidFill>
                <a:effectLst>
                  <a:outerShdw blurRad="38100" dist="38100" dir="2700000" algn="tl">
                    <a:srgbClr val="000000">
                      <a:alpha val="43137"/>
                    </a:srgbClr>
                  </a:outerShdw>
                </a:effectLst>
              </a:rPr>
              <a:t>Individuals and interactions </a:t>
            </a:r>
            <a:r>
              <a:rPr lang="en-US" altLang="zh-CN" sz="2200" dirty="0"/>
              <a:t>over </a:t>
            </a:r>
            <a:r>
              <a:rPr lang="en-US" altLang="zh-CN" sz="2200" b="1" dirty="0">
                <a:effectLst>
                  <a:outerShdw blurRad="38100" dist="38100" dir="2700000" algn="tl">
                    <a:srgbClr val="000000">
                      <a:alpha val="43137"/>
                    </a:srgbClr>
                  </a:outerShdw>
                </a:effectLst>
              </a:rPr>
              <a:t>processes and tools</a:t>
            </a:r>
            <a:r>
              <a:rPr lang="en-US" altLang="zh-CN" sz="2200" dirty="0"/>
              <a:t>. </a:t>
            </a:r>
          </a:p>
          <a:p>
            <a:pPr lvl="1">
              <a:spcBef>
                <a:spcPts val="300"/>
              </a:spcBef>
              <a:buFontTx/>
              <a:buChar char="•"/>
            </a:pPr>
            <a:r>
              <a:rPr lang="en-US" altLang="zh-CN" sz="2200" b="1" i="1" dirty="0">
                <a:solidFill>
                  <a:srgbClr val="00B050"/>
                </a:solidFill>
              </a:rPr>
              <a:t>Working software </a:t>
            </a:r>
            <a:r>
              <a:rPr lang="en-US" altLang="zh-CN" sz="2200" dirty="0"/>
              <a:t>over </a:t>
            </a:r>
            <a:r>
              <a:rPr lang="en-US" altLang="zh-CN" sz="2200" b="1" dirty="0">
                <a:effectLst>
                  <a:outerShdw blurRad="38100" dist="38100" dir="2700000" algn="tl">
                    <a:srgbClr val="000000">
                      <a:alpha val="43137"/>
                    </a:srgbClr>
                  </a:outerShdw>
                </a:effectLst>
              </a:rPr>
              <a:t>comprehensive documentation</a:t>
            </a:r>
            <a:r>
              <a:rPr lang="en-US" altLang="zh-CN" sz="2200" dirty="0"/>
              <a:t>.</a:t>
            </a:r>
          </a:p>
          <a:p>
            <a:pPr lvl="1">
              <a:spcBef>
                <a:spcPts val="300"/>
              </a:spcBef>
              <a:buFontTx/>
              <a:buChar char="•"/>
            </a:pPr>
            <a:r>
              <a:rPr lang="en-US" altLang="zh-CN" sz="2200" b="1" i="1" dirty="0">
                <a:solidFill>
                  <a:srgbClr val="0070C0"/>
                </a:solidFill>
              </a:rPr>
              <a:t>Customer collaboration </a:t>
            </a:r>
            <a:r>
              <a:rPr lang="en-US" altLang="zh-CN" sz="2200" dirty="0"/>
              <a:t>over </a:t>
            </a:r>
            <a:r>
              <a:rPr lang="en-US" altLang="zh-CN" sz="2200" b="1" dirty="0">
                <a:effectLst>
                  <a:outerShdw blurRad="38100" dist="38100" dir="2700000" algn="tl">
                    <a:srgbClr val="000000">
                      <a:alpha val="43137"/>
                    </a:srgbClr>
                  </a:outerShdw>
                </a:effectLst>
              </a:rPr>
              <a:t>contract negotiation</a:t>
            </a:r>
            <a:r>
              <a:rPr lang="en-US" altLang="zh-CN" sz="2200" dirty="0"/>
              <a:t>. </a:t>
            </a:r>
          </a:p>
          <a:p>
            <a:pPr lvl="1">
              <a:spcBef>
                <a:spcPts val="300"/>
              </a:spcBef>
              <a:buFontTx/>
              <a:buChar char="•"/>
            </a:pPr>
            <a:r>
              <a:rPr lang="en-US" altLang="zh-CN" sz="2200" b="1" i="1" dirty="0">
                <a:solidFill>
                  <a:schemeClr val="accent3">
                    <a:lumMod val="50000"/>
                  </a:schemeClr>
                </a:solidFill>
                <a:effectLst>
                  <a:outerShdw blurRad="38100" dist="38100" dir="2700000" algn="tl">
                    <a:srgbClr val="000000">
                      <a:alpha val="43137"/>
                    </a:srgbClr>
                  </a:outerShdw>
                </a:effectLst>
              </a:rPr>
              <a:t>Responding to change </a:t>
            </a:r>
            <a:r>
              <a:rPr lang="en-US" altLang="zh-CN" sz="2200" dirty="0"/>
              <a:t>over </a:t>
            </a:r>
            <a:r>
              <a:rPr lang="en-US" altLang="zh-CN" sz="2200" b="1" dirty="0">
                <a:effectLst>
                  <a:outerShdw blurRad="38100" dist="38100" dir="2700000" algn="tl">
                    <a:srgbClr val="000000">
                      <a:alpha val="43137"/>
                    </a:srgbClr>
                  </a:outerShdw>
                </a:effectLst>
              </a:rPr>
              <a:t>following a plan</a:t>
            </a:r>
            <a:r>
              <a:rPr lang="en-US" altLang="zh-CN" sz="2200" dirty="0"/>
              <a:t>.</a:t>
            </a:r>
          </a:p>
          <a:p>
            <a:endParaRPr lang="en-US" sz="1400" dirty="0"/>
          </a:p>
          <a:p>
            <a:r>
              <a:rPr lang="en-US" altLang="zh-CN" dirty="0"/>
              <a:t>That is, while there is </a:t>
            </a:r>
            <a:r>
              <a:rPr lang="en-US" altLang="zh-CN" b="1" u="sng" dirty="0">
                <a:solidFill>
                  <a:srgbClr val="00B050"/>
                </a:solidFill>
                <a:effectLst>
                  <a:outerShdw blurRad="38100" dist="38100" dir="2700000" algn="tl">
                    <a:srgbClr val="000000">
                      <a:alpha val="43137"/>
                    </a:srgbClr>
                  </a:outerShdw>
                </a:effectLst>
              </a:rPr>
              <a:t>value</a:t>
            </a:r>
            <a:r>
              <a:rPr lang="en-US" altLang="zh-CN" dirty="0"/>
              <a:t> in the </a:t>
            </a:r>
            <a:r>
              <a:rPr lang="en-US" altLang="zh-CN" b="1" dirty="0">
                <a:solidFill>
                  <a:schemeClr val="accent4">
                    <a:lumMod val="50000"/>
                  </a:schemeClr>
                </a:solidFill>
                <a:effectLst>
                  <a:outerShdw blurRad="38100" dist="38100" dir="2700000" algn="tl">
                    <a:srgbClr val="000000">
                      <a:alpha val="43137"/>
                    </a:srgbClr>
                  </a:outerShdw>
                </a:effectLst>
              </a:rPr>
              <a:t>items on the right</a:t>
            </a:r>
            <a:r>
              <a:rPr lang="en-US" altLang="zh-CN" dirty="0"/>
              <a:t>, we </a:t>
            </a:r>
            <a:r>
              <a:rPr lang="en-US" altLang="zh-CN" u="sng" dirty="0">
                <a:solidFill>
                  <a:srgbClr val="FF0000"/>
                </a:solidFill>
                <a:effectLst>
                  <a:outerShdw blurRad="38100" dist="38100" dir="2700000" algn="tl">
                    <a:srgbClr val="000000">
                      <a:alpha val="43137"/>
                    </a:srgbClr>
                  </a:outerShdw>
                </a:effectLst>
              </a:rPr>
              <a:t>value</a:t>
            </a:r>
            <a:r>
              <a:rPr lang="en-US" altLang="zh-CN" dirty="0"/>
              <a:t> the </a:t>
            </a:r>
            <a:r>
              <a:rPr lang="en-US" altLang="zh-CN" b="1" u="sng" dirty="0">
                <a:solidFill>
                  <a:srgbClr val="7030A0"/>
                </a:solidFill>
              </a:rPr>
              <a:t>items on the left more</a:t>
            </a:r>
            <a:r>
              <a:rPr lang="en-US" altLang="zh-CN" dirty="0"/>
              <a:t>.”</a:t>
            </a:r>
          </a:p>
          <a:p>
            <a:pPr marL="114300" indent="0">
              <a:buNone/>
            </a:pPr>
            <a:r>
              <a:rPr lang="zh-CN" altLang="en-US" i="1" dirty="0">
                <a:solidFill>
                  <a:srgbClr val="F3FF07"/>
                </a:solidFill>
                <a:effectLst>
                  <a:outerShdw blurRad="38100" dist="38100" dir="2700000" algn="tl">
                    <a:srgbClr val="000000"/>
                  </a:outerShdw>
                </a:effectLst>
                <a:ea typeface="SimSun" panose="02010600030101010101" pitchFamily="2" charset="-122"/>
              </a:rPr>
              <a:t>                                                                  </a:t>
            </a:r>
            <a:r>
              <a:rPr lang="zh-CN" altLang="en-US" i="1" dirty="0"/>
              <a:t>-- </a:t>
            </a:r>
            <a:r>
              <a:rPr lang="en-US" altLang="zh-CN" i="1" dirty="0"/>
              <a:t>Kent Beck et al.</a:t>
            </a:r>
          </a:p>
          <a:p>
            <a:endParaRPr lang="en-US" dirty="0"/>
          </a:p>
        </p:txBody>
      </p:sp>
      <p:sp>
        <p:nvSpPr>
          <p:cNvPr id="6" name="Slide Number Placeholder 5">
            <a:extLst>
              <a:ext uri="{FF2B5EF4-FFF2-40B4-BE49-F238E27FC236}">
                <a16:creationId xmlns:a16="http://schemas.microsoft.com/office/drawing/2014/main" id="{868F39BF-A89A-417E-82A8-F0F017B2F889}"/>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54622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p:cTn id="39"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29CD3-BCB3-44ED-905F-D0ED6D72DD0F}"/>
              </a:ext>
            </a:extLst>
          </p:cNvPr>
          <p:cNvSpPr>
            <a:spLocks noGrp="1"/>
          </p:cNvSpPr>
          <p:nvPr>
            <p:ph type="title"/>
          </p:nvPr>
        </p:nvSpPr>
        <p:spPr>
          <a:xfrm>
            <a:off x="982133" y="457201"/>
            <a:ext cx="7704667" cy="1263242"/>
          </a:xfrm>
        </p:spPr>
        <p:txBody>
          <a:bodyPr/>
          <a:lstStyle/>
          <a:p>
            <a:r>
              <a:rPr lang="en-US" altLang="zh-CN" sz="3600" dirty="0">
                <a:ea typeface="SimSun" panose="02010600030101010101" pitchFamily="2" charset="-122"/>
              </a:rPr>
              <a:t>What is </a:t>
            </a:r>
            <a:r>
              <a:rPr lang="en-US" altLang="zh-CN" sz="3600" dirty="0">
                <a:latin typeface="Palatino"/>
                <a:ea typeface="SimSun" panose="02010600030101010101" pitchFamily="2" charset="-122"/>
              </a:rPr>
              <a:t>“</a:t>
            </a:r>
            <a:r>
              <a:rPr lang="en-US" altLang="zh-CN" sz="3600" dirty="0">
                <a:ea typeface="SimSun" panose="02010600030101010101" pitchFamily="2" charset="-122"/>
              </a:rPr>
              <a:t>Agility</a:t>
            </a:r>
            <a:r>
              <a:rPr lang="en-US" altLang="zh-CN" sz="3600" dirty="0">
                <a:latin typeface="Palatino"/>
                <a:ea typeface="SimSun" panose="02010600030101010101" pitchFamily="2" charset="-122"/>
              </a:rPr>
              <a:t>”</a:t>
            </a:r>
            <a:r>
              <a:rPr lang="en-US" altLang="zh-CN" sz="3600" dirty="0">
                <a:ea typeface="SimSun" panose="02010600030101010101" pitchFamily="2" charset="-122"/>
              </a:rPr>
              <a:t>?</a:t>
            </a:r>
            <a:endParaRPr lang="en-US" sz="3600" dirty="0"/>
          </a:p>
        </p:txBody>
      </p:sp>
      <p:sp>
        <p:nvSpPr>
          <p:cNvPr id="3" name="Content Placeholder 2">
            <a:extLst>
              <a:ext uri="{FF2B5EF4-FFF2-40B4-BE49-F238E27FC236}">
                <a16:creationId xmlns:a16="http://schemas.microsoft.com/office/drawing/2014/main" id="{CCD0F5F3-917D-41CE-B195-83C8A0E95FD6}"/>
              </a:ext>
            </a:extLst>
          </p:cNvPr>
          <p:cNvSpPr>
            <a:spLocks noGrp="1"/>
          </p:cNvSpPr>
          <p:nvPr>
            <p:ph idx="1"/>
          </p:nvPr>
        </p:nvSpPr>
        <p:spPr>
          <a:xfrm>
            <a:off x="1828800" y="1828800"/>
            <a:ext cx="6858000" cy="4171016"/>
          </a:xfrm>
        </p:spPr>
        <p:txBody>
          <a:bodyPr>
            <a:normAutofit fontScale="92500"/>
          </a:bodyPr>
          <a:lstStyle/>
          <a:p>
            <a:r>
              <a:rPr lang="en-US" altLang="zh-CN" sz="2000" dirty="0">
                <a:ea typeface="SimSun" panose="02010600030101010101" pitchFamily="2" charset="-122"/>
              </a:rPr>
              <a:t>Effective (rapid and adaptive) </a:t>
            </a:r>
            <a:r>
              <a:rPr lang="en-US" altLang="zh-CN" sz="2000" dirty="0">
                <a:solidFill>
                  <a:srgbClr val="0070C0"/>
                </a:solidFill>
                <a:effectLst>
                  <a:outerShdw blurRad="38100" dist="38100" dir="2700000" algn="tl">
                    <a:srgbClr val="000000">
                      <a:alpha val="43137"/>
                    </a:srgbClr>
                  </a:outerShdw>
                </a:effectLst>
                <a:ea typeface="SimSun" panose="02010600030101010101" pitchFamily="2" charset="-122"/>
              </a:rPr>
              <a:t>response to change</a:t>
            </a:r>
            <a:r>
              <a:rPr lang="en-US" altLang="zh-CN" sz="2000" dirty="0">
                <a:ea typeface="SimSun" panose="02010600030101010101" pitchFamily="2" charset="-122"/>
              </a:rPr>
              <a:t>.</a:t>
            </a:r>
          </a:p>
          <a:p>
            <a:endParaRPr lang="en-US" altLang="zh-CN" sz="800" dirty="0">
              <a:ea typeface="SimSun" panose="02010600030101010101" pitchFamily="2" charset="-122"/>
            </a:endParaRPr>
          </a:p>
          <a:p>
            <a:r>
              <a:rPr lang="en-US" altLang="zh-CN" sz="2000" dirty="0">
                <a:ea typeface="SimSun" panose="02010600030101010101" pitchFamily="2" charset="-122"/>
              </a:rPr>
              <a:t>Effective </a:t>
            </a:r>
            <a:r>
              <a:rPr lang="en-US" altLang="zh-CN" sz="2000" b="1" dirty="0">
                <a:solidFill>
                  <a:srgbClr val="00B050"/>
                </a:solidFill>
                <a:effectLst>
                  <a:outerShdw blurRad="38100" dist="38100" dir="2700000" algn="tl">
                    <a:srgbClr val="000000">
                      <a:alpha val="43137"/>
                    </a:srgbClr>
                  </a:outerShdw>
                </a:effectLst>
                <a:ea typeface="SimSun" panose="02010600030101010101" pitchFamily="2" charset="-122"/>
              </a:rPr>
              <a:t>communication</a:t>
            </a:r>
            <a:r>
              <a:rPr lang="en-US" altLang="zh-CN" sz="2000" dirty="0">
                <a:ea typeface="SimSun" panose="02010600030101010101" pitchFamily="2" charset="-122"/>
              </a:rPr>
              <a:t> among all stakeholders.</a:t>
            </a:r>
          </a:p>
          <a:p>
            <a:endParaRPr lang="en-US" altLang="zh-CN" sz="800" dirty="0">
              <a:ea typeface="SimSun" panose="02010600030101010101" pitchFamily="2" charset="-122"/>
            </a:endParaRPr>
          </a:p>
          <a:p>
            <a:r>
              <a:rPr lang="en-US" altLang="zh-CN" sz="2000" dirty="0">
                <a:ea typeface="SimSun" panose="02010600030101010101" pitchFamily="2" charset="-122"/>
              </a:rPr>
              <a:t>Drawing the </a:t>
            </a:r>
            <a:r>
              <a:rPr lang="en-US" altLang="zh-CN" sz="2000" b="1" dirty="0">
                <a:solidFill>
                  <a:srgbClr val="002060"/>
                </a:solidFill>
                <a:effectLst>
                  <a:outerShdw blurRad="38100" dist="38100" dir="2700000" algn="tl">
                    <a:srgbClr val="000000">
                      <a:alpha val="43137"/>
                    </a:srgbClr>
                  </a:outerShdw>
                </a:effectLst>
                <a:ea typeface="SimSun" panose="02010600030101010101" pitchFamily="2" charset="-122"/>
              </a:rPr>
              <a:t>customer</a:t>
            </a:r>
            <a:r>
              <a:rPr lang="en-US" altLang="zh-CN" sz="2000" dirty="0">
                <a:ea typeface="SimSun" panose="02010600030101010101" pitchFamily="2" charset="-122"/>
              </a:rPr>
              <a:t> onto the team.</a:t>
            </a:r>
          </a:p>
          <a:p>
            <a:endParaRPr lang="en-US" altLang="zh-CN" sz="800" dirty="0">
              <a:ea typeface="SimSun" panose="02010600030101010101" pitchFamily="2" charset="-122"/>
            </a:endParaRPr>
          </a:p>
          <a:p>
            <a:r>
              <a:rPr lang="en-US" altLang="zh-CN" sz="2000" b="1" dirty="0">
                <a:solidFill>
                  <a:srgbClr val="00B0F0"/>
                </a:solidFill>
                <a:effectLst>
                  <a:outerShdw blurRad="38100" dist="38100" dir="2700000" algn="tl">
                    <a:srgbClr val="000000">
                      <a:alpha val="43137"/>
                    </a:srgbClr>
                  </a:outerShdw>
                </a:effectLst>
                <a:ea typeface="SimSun" panose="02010600030101010101" pitchFamily="2" charset="-122"/>
              </a:rPr>
              <a:t>Organizing a team </a:t>
            </a:r>
            <a:r>
              <a:rPr lang="en-US" altLang="zh-CN" sz="2000" dirty="0">
                <a:ea typeface="SimSun" panose="02010600030101010101" pitchFamily="2" charset="-122"/>
              </a:rPr>
              <a:t>so that it is in control of the work performed.</a:t>
            </a:r>
          </a:p>
          <a:p>
            <a:pPr>
              <a:buFont typeface="Wingdings" panose="05000000000000000000" pitchFamily="2" charset="2"/>
              <a:buNone/>
            </a:pPr>
            <a:endParaRPr lang="en-US" altLang="zh-CN" sz="2000" dirty="0">
              <a:ea typeface="SimSun" panose="02010600030101010101" pitchFamily="2" charset="-122"/>
            </a:endParaRPr>
          </a:p>
          <a:p>
            <a:pPr>
              <a:buFont typeface="Wingdings" panose="05000000000000000000" pitchFamily="2" charset="2"/>
              <a:buNone/>
            </a:pPr>
            <a:r>
              <a:rPr lang="en-US" altLang="zh-CN" sz="2000" i="1" dirty="0">
                <a:solidFill>
                  <a:srgbClr val="7030A0"/>
                </a:solidFill>
                <a:ea typeface="SimSun" panose="02010600030101010101" pitchFamily="2" charset="-122"/>
              </a:rPr>
              <a:t>Yielding </a:t>
            </a:r>
            <a:r>
              <a:rPr lang="en-US" altLang="zh-CN" sz="2000" i="1" dirty="0">
                <a:solidFill>
                  <a:srgbClr val="7030A0"/>
                </a:solidFill>
                <a:latin typeface="Palatino"/>
                <a:ea typeface="SimSun" panose="02010600030101010101" pitchFamily="2" charset="-122"/>
              </a:rPr>
              <a:t>…</a:t>
            </a:r>
            <a:endParaRPr lang="en-US" altLang="zh-CN" sz="2000" i="1" dirty="0">
              <a:solidFill>
                <a:srgbClr val="7030A0"/>
              </a:solidFill>
              <a:ea typeface="SimSun" panose="02010600030101010101" pitchFamily="2" charset="-122"/>
            </a:endParaRPr>
          </a:p>
          <a:p>
            <a:pPr>
              <a:buFont typeface="Wingdings" panose="05000000000000000000" pitchFamily="2" charset="2"/>
              <a:buNone/>
            </a:pPr>
            <a:endParaRPr lang="en-US" altLang="zh-CN" sz="2000" dirty="0">
              <a:ea typeface="SimSun" panose="02010600030101010101" pitchFamily="2" charset="-122"/>
            </a:endParaRPr>
          </a:p>
          <a:p>
            <a:r>
              <a:rPr lang="en-US" altLang="zh-CN" sz="2000" b="1" dirty="0">
                <a:solidFill>
                  <a:srgbClr val="00B050"/>
                </a:solidFill>
                <a:ea typeface="SimSun" panose="02010600030101010101" pitchFamily="2" charset="-122"/>
              </a:rPr>
              <a:t>Rapid</a:t>
            </a:r>
            <a:r>
              <a:rPr lang="en-US" altLang="zh-CN" sz="2000" dirty="0">
                <a:ea typeface="SimSun" panose="02010600030101010101" pitchFamily="2" charset="-122"/>
              </a:rPr>
              <a:t>, </a:t>
            </a:r>
            <a:r>
              <a:rPr lang="en-US" altLang="zh-CN" sz="2000" b="1" dirty="0">
                <a:solidFill>
                  <a:srgbClr val="0070C0"/>
                </a:solidFill>
                <a:ea typeface="SimSun" panose="02010600030101010101" pitchFamily="2" charset="-122"/>
              </a:rPr>
              <a:t>incremental delivery </a:t>
            </a:r>
            <a:r>
              <a:rPr lang="en-US" altLang="zh-CN" sz="2000" dirty="0">
                <a:ea typeface="SimSun" panose="02010600030101010101" pitchFamily="2" charset="-122"/>
              </a:rPr>
              <a:t>of software.</a:t>
            </a:r>
          </a:p>
          <a:p>
            <a:endParaRPr lang="en-US" dirty="0"/>
          </a:p>
        </p:txBody>
      </p:sp>
      <p:sp>
        <p:nvSpPr>
          <p:cNvPr id="6" name="Slide Number Placeholder 5">
            <a:extLst>
              <a:ext uri="{FF2B5EF4-FFF2-40B4-BE49-F238E27FC236}">
                <a16:creationId xmlns:a16="http://schemas.microsoft.com/office/drawing/2014/main" id="{9FD4E728-35D4-4E1C-AE07-6467B73A4278}"/>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575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15E5-7680-4FC7-884F-1FABD042EECC}"/>
              </a:ext>
            </a:extLst>
          </p:cNvPr>
          <p:cNvSpPr>
            <a:spLocks noGrp="1"/>
          </p:cNvSpPr>
          <p:nvPr>
            <p:ph type="title"/>
          </p:nvPr>
        </p:nvSpPr>
        <p:spPr/>
        <p:txBody>
          <a:bodyPr/>
          <a:lstStyle/>
          <a:p>
            <a:r>
              <a:rPr lang="en-US" altLang="zh-CN" sz="3600" dirty="0">
                <a:ea typeface="SimSun" panose="02010600030101010101" pitchFamily="2" charset="-122"/>
              </a:rPr>
              <a:t>An Agile Process</a:t>
            </a:r>
            <a:endParaRPr lang="en-US" sz="3600" dirty="0"/>
          </a:p>
        </p:txBody>
      </p:sp>
      <p:sp>
        <p:nvSpPr>
          <p:cNvPr id="3" name="Content Placeholder 2">
            <a:extLst>
              <a:ext uri="{FF2B5EF4-FFF2-40B4-BE49-F238E27FC236}">
                <a16:creationId xmlns:a16="http://schemas.microsoft.com/office/drawing/2014/main" id="{72447591-854C-419B-B335-A6B347D401D2}"/>
              </a:ext>
            </a:extLst>
          </p:cNvPr>
          <p:cNvSpPr>
            <a:spLocks noGrp="1"/>
          </p:cNvSpPr>
          <p:nvPr>
            <p:ph idx="1"/>
          </p:nvPr>
        </p:nvSpPr>
        <p:spPr>
          <a:xfrm>
            <a:off x="1600200" y="2057400"/>
            <a:ext cx="7086600" cy="4050773"/>
          </a:xfrm>
        </p:spPr>
        <p:txBody>
          <a:bodyPr>
            <a:normAutofit fontScale="92500" lnSpcReduction="10000"/>
          </a:bodyPr>
          <a:lstStyle/>
          <a:p>
            <a:pPr>
              <a:lnSpc>
                <a:spcPct val="90000"/>
              </a:lnSpc>
            </a:pPr>
            <a:endParaRPr lang="en-US" altLang="zh-CN" dirty="0" smtClean="0">
              <a:ea typeface="SimSun" panose="02010600030101010101" pitchFamily="2" charset="-122"/>
            </a:endParaRPr>
          </a:p>
          <a:p>
            <a:pPr>
              <a:lnSpc>
                <a:spcPct val="90000"/>
              </a:lnSpc>
            </a:pPr>
            <a:r>
              <a:rPr lang="en-US" altLang="zh-CN" dirty="0" smtClean="0">
                <a:ea typeface="SimSun" panose="02010600030101010101" pitchFamily="2" charset="-122"/>
              </a:rPr>
              <a:t>Is </a:t>
            </a:r>
            <a:r>
              <a:rPr lang="en-US" altLang="zh-CN" dirty="0">
                <a:ea typeface="SimSun" panose="02010600030101010101" pitchFamily="2" charset="-122"/>
              </a:rPr>
              <a:t>driven by </a:t>
            </a:r>
            <a:r>
              <a:rPr lang="en-US" altLang="zh-CN" b="1" dirty="0">
                <a:solidFill>
                  <a:srgbClr val="00B050"/>
                </a:solidFill>
                <a:effectLst>
                  <a:outerShdw blurRad="38100" dist="38100" dir="2700000" algn="tl">
                    <a:srgbClr val="000000">
                      <a:alpha val="43137"/>
                    </a:srgbClr>
                  </a:outerShdw>
                </a:effectLst>
                <a:ea typeface="SimSun" panose="02010600030101010101" pitchFamily="2" charset="-122"/>
              </a:rPr>
              <a:t>customer descriptions </a:t>
            </a:r>
            <a:r>
              <a:rPr lang="en-US" altLang="zh-CN" dirty="0">
                <a:ea typeface="SimSun" panose="02010600030101010101" pitchFamily="2" charset="-122"/>
              </a:rPr>
              <a:t>of what is required (</a:t>
            </a:r>
            <a:r>
              <a:rPr lang="en-US" altLang="zh-CN" dirty="0">
                <a:solidFill>
                  <a:srgbClr val="0070C0"/>
                </a:solidFill>
                <a:ea typeface="SimSun" panose="02010600030101010101" pitchFamily="2" charset="-122"/>
              </a:rPr>
              <a:t>scenarios</a:t>
            </a:r>
            <a:r>
              <a:rPr lang="en-US" altLang="zh-CN" dirty="0">
                <a:ea typeface="SimSun" panose="02010600030101010101" pitchFamily="2" charset="-122"/>
              </a:rPr>
              <a:t>).</a:t>
            </a:r>
          </a:p>
          <a:p>
            <a:pPr>
              <a:lnSpc>
                <a:spcPct val="90000"/>
              </a:lnSpc>
            </a:pPr>
            <a:endParaRPr lang="en-US" altLang="zh-CN" sz="1000" dirty="0">
              <a:ea typeface="SimSun" panose="02010600030101010101" pitchFamily="2" charset="-122"/>
            </a:endParaRPr>
          </a:p>
          <a:p>
            <a:pPr>
              <a:lnSpc>
                <a:spcPct val="90000"/>
              </a:lnSpc>
            </a:pPr>
            <a:r>
              <a:rPr lang="en-US" altLang="zh-CN" dirty="0">
                <a:ea typeface="SimSun" panose="02010600030101010101" pitchFamily="2" charset="-122"/>
              </a:rPr>
              <a:t>Recognizes that plans are </a:t>
            </a:r>
            <a:r>
              <a:rPr lang="en-US" altLang="zh-CN" b="1" dirty="0">
                <a:solidFill>
                  <a:srgbClr val="FF0000"/>
                </a:solidFill>
                <a:effectLst>
                  <a:outerShdw blurRad="38100" dist="38100" dir="2700000" algn="tl">
                    <a:srgbClr val="000000">
                      <a:alpha val="43137"/>
                    </a:srgbClr>
                  </a:outerShdw>
                </a:effectLst>
                <a:ea typeface="SimSun" panose="02010600030101010101" pitchFamily="2" charset="-122"/>
              </a:rPr>
              <a:t>short-lived</a:t>
            </a:r>
            <a:r>
              <a:rPr lang="en-US" altLang="zh-CN" dirty="0">
                <a:ea typeface="SimSun" panose="02010600030101010101" pitchFamily="2" charset="-122"/>
              </a:rPr>
              <a:t>.</a:t>
            </a:r>
          </a:p>
          <a:p>
            <a:pPr>
              <a:lnSpc>
                <a:spcPct val="90000"/>
              </a:lnSpc>
            </a:pPr>
            <a:endParaRPr lang="en-US" altLang="zh-CN" sz="1000" dirty="0">
              <a:ea typeface="SimSun" panose="02010600030101010101" pitchFamily="2" charset="-122"/>
            </a:endParaRPr>
          </a:p>
          <a:p>
            <a:pPr>
              <a:lnSpc>
                <a:spcPct val="90000"/>
              </a:lnSpc>
            </a:pPr>
            <a:r>
              <a:rPr lang="en-US" altLang="zh-CN" dirty="0">
                <a:ea typeface="SimSun" panose="02010600030101010101" pitchFamily="2" charset="-122"/>
              </a:rPr>
              <a:t>Develops software </a:t>
            </a:r>
            <a:r>
              <a:rPr lang="en-US" altLang="zh-CN" dirty="0">
                <a:solidFill>
                  <a:srgbClr val="0070C0"/>
                </a:solidFill>
                <a:effectLst>
                  <a:outerShdw blurRad="38100" dist="38100" dir="2700000" algn="tl">
                    <a:srgbClr val="000000">
                      <a:alpha val="43137"/>
                    </a:srgbClr>
                  </a:outerShdw>
                </a:effectLst>
                <a:ea typeface="SimSun" panose="02010600030101010101" pitchFamily="2" charset="-122"/>
              </a:rPr>
              <a:t>iteratively</a:t>
            </a:r>
            <a:r>
              <a:rPr lang="en-US" altLang="zh-CN" dirty="0">
                <a:ea typeface="SimSun" panose="02010600030101010101" pitchFamily="2" charset="-122"/>
              </a:rPr>
              <a:t> with a heavy emphasis on </a:t>
            </a:r>
            <a:r>
              <a:rPr lang="en-US" altLang="zh-CN" dirty="0">
                <a:solidFill>
                  <a:srgbClr val="002060"/>
                </a:solidFill>
                <a:effectLst>
                  <a:outerShdw blurRad="38100" dist="38100" dir="2700000" algn="tl">
                    <a:srgbClr val="000000">
                      <a:alpha val="43137"/>
                    </a:srgbClr>
                  </a:outerShdw>
                </a:effectLst>
                <a:ea typeface="SimSun" panose="02010600030101010101" pitchFamily="2" charset="-122"/>
              </a:rPr>
              <a:t>construction activities</a:t>
            </a:r>
            <a:r>
              <a:rPr lang="en-US" altLang="zh-CN" dirty="0">
                <a:ea typeface="SimSun" panose="02010600030101010101" pitchFamily="2" charset="-122"/>
              </a:rPr>
              <a:t>.</a:t>
            </a:r>
          </a:p>
          <a:p>
            <a:pPr>
              <a:lnSpc>
                <a:spcPct val="90000"/>
              </a:lnSpc>
            </a:pPr>
            <a:endParaRPr lang="en-US" altLang="zh-CN" sz="1000" dirty="0">
              <a:ea typeface="SimSun" panose="02010600030101010101" pitchFamily="2" charset="-122"/>
            </a:endParaRPr>
          </a:p>
          <a:p>
            <a:pPr>
              <a:lnSpc>
                <a:spcPct val="90000"/>
              </a:lnSpc>
            </a:pPr>
            <a:r>
              <a:rPr lang="en-US" altLang="zh-CN" dirty="0">
                <a:ea typeface="SimSun" panose="02010600030101010101" pitchFamily="2" charset="-122"/>
              </a:rPr>
              <a:t>Delivers multiple </a:t>
            </a:r>
            <a:r>
              <a:rPr lang="en-US" altLang="zh-CN" dirty="0">
                <a:latin typeface="Palatino"/>
                <a:ea typeface="SimSun" panose="02010600030101010101" pitchFamily="2" charset="-122"/>
              </a:rPr>
              <a:t>‘</a:t>
            </a:r>
            <a:r>
              <a:rPr lang="en-US" altLang="zh-CN" dirty="0">
                <a:solidFill>
                  <a:srgbClr val="FF0000"/>
                </a:solidFill>
                <a:effectLst>
                  <a:outerShdw blurRad="38100" dist="38100" dir="2700000" algn="tl">
                    <a:srgbClr val="000000">
                      <a:alpha val="43137"/>
                    </a:srgbClr>
                  </a:outerShdw>
                </a:effectLst>
                <a:ea typeface="SimSun" panose="02010600030101010101" pitchFamily="2" charset="-122"/>
              </a:rPr>
              <a:t>software increments</a:t>
            </a:r>
            <a:r>
              <a:rPr lang="en-US" altLang="zh-CN" dirty="0">
                <a:latin typeface="Palatino"/>
                <a:ea typeface="SimSun" panose="02010600030101010101" pitchFamily="2" charset="-122"/>
              </a:rPr>
              <a:t>’.</a:t>
            </a:r>
          </a:p>
          <a:p>
            <a:pPr>
              <a:lnSpc>
                <a:spcPct val="90000"/>
              </a:lnSpc>
            </a:pPr>
            <a:endParaRPr lang="en-US" altLang="zh-CN" sz="1000" dirty="0">
              <a:ea typeface="SimSun" panose="02010600030101010101" pitchFamily="2" charset="-122"/>
            </a:endParaRPr>
          </a:p>
          <a:p>
            <a:pPr>
              <a:lnSpc>
                <a:spcPct val="90000"/>
              </a:lnSpc>
            </a:pPr>
            <a:r>
              <a:rPr lang="en-US" altLang="zh-CN" dirty="0">
                <a:ea typeface="SimSun" panose="02010600030101010101" pitchFamily="2" charset="-122"/>
              </a:rPr>
              <a:t>Adapts as </a:t>
            </a:r>
            <a:r>
              <a:rPr lang="en-US" altLang="zh-CN" b="1" dirty="0">
                <a:solidFill>
                  <a:srgbClr val="00B0F0"/>
                </a:solidFill>
                <a:ea typeface="SimSun" panose="02010600030101010101" pitchFamily="2" charset="-122"/>
              </a:rPr>
              <a:t>changes occur</a:t>
            </a:r>
            <a:r>
              <a:rPr lang="en-US" altLang="zh-CN" dirty="0">
                <a:ea typeface="SimSun" panose="02010600030101010101" pitchFamily="2" charset="-122"/>
              </a:rPr>
              <a:t>.</a:t>
            </a:r>
          </a:p>
          <a:p>
            <a:endParaRPr lang="en-US" dirty="0"/>
          </a:p>
        </p:txBody>
      </p:sp>
      <p:sp>
        <p:nvSpPr>
          <p:cNvPr id="6" name="Slide Number Placeholder 5">
            <a:extLst>
              <a:ext uri="{FF2B5EF4-FFF2-40B4-BE49-F238E27FC236}">
                <a16:creationId xmlns:a16="http://schemas.microsoft.com/office/drawing/2014/main" id="{22B130C9-8ECE-4F40-BA9F-EFFC4D981665}"/>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04602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1783-B1C7-40D9-AB1F-92F1347CB6D9}"/>
              </a:ext>
            </a:extLst>
          </p:cNvPr>
          <p:cNvSpPr>
            <a:spLocks noGrp="1"/>
          </p:cNvSpPr>
          <p:nvPr>
            <p:ph type="title"/>
          </p:nvPr>
        </p:nvSpPr>
        <p:spPr/>
        <p:txBody>
          <a:bodyPr/>
          <a:lstStyle/>
          <a:p>
            <a:r>
              <a:rPr lang="en-US" sz="3600" dirty="0">
                <a:ea typeface="ＭＳ Ｐゴシック" charset="0"/>
              </a:rPr>
              <a:t>Agility and the Cost of Change</a:t>
            </a:r>
            <a:endParaRPr lang="en-US" sz="3600" dirty="0"/>
          </a:p>
        </p:txBody>
      </p:sp>
      <p:sp>
        <p:nvSpPr>
          <p:cNvPr id="6" name="Slide Number Placeholder 5">
            <a:extLst>
              <a:ext uri="{FF2B5EF4-FFF2-40B4-BE49-F238E27FC236}">
                <a16:creationId xmlns:a16="http://schemas.microsoft.com/office/drawing/2014/main" id="{C03CABD0-8B2C-44BF-BE2F-7A6DF15EC536}"/>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5" descr="Figure 3">
            <a:extLst>
              <a:ext uri="{FF2B5EF4-FFF2-40B4-BE49-F238E27FC236}">
                <a16:creationId xmlns:a16="http://schemas.microsoft.com/office/drawing/2014/main" id="{C58A26FB-E69F-4A5B-939A-B59528800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00" y="2106395"/>
            <a:ext cx="6764136" cy="4373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295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472" y="304800"/>
            <a:ext cx="7886700" cy="511217"/>
          </a:xfrm>
        </p:spPr>
        <p:txBody>
          <a:bodyPr>
            <a:normAutofit fontScale="90000"/>
          </a:bodyPr>
          <a:lstStyle/>
          <a:p>
            <a:pPr algn="l"/>
            <a:r>
              <a:rPr lang="en-US" dirty="0"/>
              <a:t>Agile </a:t>
            </a:r>
            <a:r>
              <a:rPr lang="en-US" dirty="0" smtClean="0"/>
              <a:t>Principles</a:t>
            </a:r>
            <a:endParaRPr lang="en-US" sz="1350" dirty="0"/>
          </a:p>
        </p:txBody>
      </p:sp>
      <p:sp>
        <p:nvSpPr>
          <p:cNvPr id="5" name="Content Placeholder 2"/>
          <p:cNvSpPr>
            <a:spLocks noGrp="1"/>
          </p:cNvSpPr>
          <p:nvPr>
            <p:ph sz="half" idx="1"/>
          </p:nvPr>
        </p:nvSpPr>
        <p:spPr>
          <a:xfrm>
            <a:off x="1066800" y="1066800"/>
            <a:ext cx="3886200" cy="5414395"/>
          </a:xfrm>
        </p:spPr>
        <p:txBody>
          <a:bodyPr>
            <a:noAutofit/>
          </a:bodyPr>
          <a:lstStyle/>
          <a:p>
            <a:pPr marL="342900" indent="-342900">
              <a:buFont typeface="+mj-lt"/>
              <a:buAutoNum type="arabicPeriod"/>
              <a:defRPr/>
            </a:pPr>
            <a:r>
              <a:rPr lang="en-US" sz="1400" dirty="0"/>
              <a:t>Our </a:t>
            </a:r>
            <a:r>
              <a:rPr lang="en-US" sz="1400" u="sng" dirty="0">
                <a:solidFill>
                  <a:srgbClr val="C00000"/>
                </a:solidFill>
              </a:rPr>
              <a:t>highest priority is to satisfy the client </a:t>
            </a:r>
            <a:r>
              <a:rPr lang="en-US" sz="1400" dirty="0"/>
              <a:t>through early and continuous delivery of valuable software. </a:t>
            </a:r>
          </a:p>
          <a:p>
            <a:pPr marL="342900" indent="-342900">
              <a:buFont typeface="+mj-lt"/>
              <a:buAutoNum type="arabicPeriod"/>
              <a:defRPr/>
            </a:pPr>
            <a:r>
              <a:rPr lang="en-US" sz="1400" u="sng" dirty="0">
                <a:solidFill>
                  <a:srgbClr val="C00000"/>
                </a:solidFill>
              </a:rPr>
              <a:t>Welcome changing requirements</a:t>
            </a:r>
            <a:r>
              <a:rPr lang="en-US" sz="1400" dirty="0"/>
              <a:t>, even late in development. Agile processes harness change </a:t>
            </a:r>
            <a:r>
              <a:rPr lang="en-US" sz="1400" u="sng" dirty="0">
                <a:solidFill>
                  <a:srgbClr val="C00000"/>
                </a:solidFill>
              </a:rPr>
              <a:t>for the client's competitive advantage</a:t>
            </a:r>
            <a:r>
              <a:rPr lang="en-US" sz="1400" dirty="0">
                <a:solidFill>
                  <a:srgbClr val="21345F"/>
                </a:solidFill>
              </a:rPr>
              <a:t>. </a:t>
            </a:r>
          </a:p>
          <a:p>
            <a:pPr marL="342900" indent="-342900">
              <a:buFont typeface="+mj-lt"/>
              <a:buAutoNum type="arabicPeriod"/>
              <a:defRPr/>
            </a:pPr>
            <a:r>
              <a:rPr lang="en-US" sz="1400" u="sng" dirty="0">
                <a:solidFill>
                  <a:srgbClr val="C00000"/>
                </a:solidFill>
              </a:rPr>
              <a:t>Deliver working software frequently</a:t>
            </a:r>
            <a:r>
              <a:rPr lang="en-US" sz="1400" dirty="0">
                <a:solidFill>
                  <a:srgbClr val="21345F"/>
                </a:solidFill>
              </a:rPr>
              <a:t>, from a couple of weeks to a </a:t>
            </a:r>
            <a:r>
              <a:rPr lang="en-US" sz="1400" dirty="0"/>
              <a:t>couple of months, with a preference to the shorter timescale. </a:t>
            </a:r>
          </a:p>
          <a:p>
            <a:pPr marL="342900" indent="-342900">
              <a:buFont typeface="+mj-lt"/>
              <a:buAutoNum type="arabicPeriod"/>
              <a:defRPr/>
            </a:pPr>
            <a:r>
              <a:rPr lang="en-US" sz="1400" dirty="0"/>
              <a:t>Business people and developers must </a:t>
            </a:r>
            <a:r>
              <a:rPr lang="en-US" sz="1400" u="sng" dirty="0">
                <a:solidFill>
                  <a:srgbClr val="C00000"/>
                </a:solidFill>
              </a:rPr>
              <a:t>work together daily </a:t>
            </a:r>
            <a:r>
              <a:rPr lang="en-US" sz="1400" dirty="0"/>
              <a:t>throughout the project. </a:t>
            </a:r>
          </a:p>
          <a:p>
            <a:pPr marL="342900" indent="-342900">
              <a:buFont typeface="+mj-lt"/>
              <a:buAutoNum type="arabicPeriod"/>
              <a:defRPr/>
            </a:pPr>
            <a:r>
              <a:rPr lang="en-US" sz="1400" dirty="0"/>
              <a:t>Build projects around </a:t>
            </a:r>
            <a:r>
              <a:rPr lang="en-US" sz="1400" u="sng" dirty="0">
                <a:solidFill>
                  <a:srgbClr val="C00000"/>
                </a:solidFill>
              </a:rPr>
              <a:t>motivated individuals</a:t>
            </a:r>
            <a:r>
              <a:rPr lang="en-US" sz="1400" dirty="0"/>
              <a:t>. Give them the environment and support they need, and trust them to get the job done. </a:t>
            </a:r>
          </a:p>
          <a:p>
            <a:pPr marL="342900" indent="-342900">
              <a:buFont typeface="+mj-lt"/>
              <a:buAutoNum type="arabicPeriod"/>
              <a:defRPr/>
            </a:pPr>
            <a:r>
              <a:rPr lang="en-US" sz="1400" dirty="0"/>
              <a:t>The most efficient and effective method of conveying information to and within a development team is </a:t>
            </a:r>
            <a:r>
              <a:rPr lang="en-US" sz="1400" u="sng" dirty="0">
                <a:solidFill>
                  <a:srgbClr val="C00000"/>
                </a:solidFill>
              </a:rPr>
              <a:t>face-to-face conversation</a:t>
            </a:r>
            <a:r>
              <a:rPr lang="en-US" sz="1400" dirty="0"/>
              <a:t>. </a:t>
            </a:r>
          </a:p>
          <a:p>
            <a:pPr>
              <a:buFontTx/>
              <a:buNone/>
              <a:defRPr/>
            </a:pPr>
            <a:endParaRPr lang="en-US" sz="1600" dirty="0"/>
          </a:p>
        </p:txBody>
      </p:sp>
      <p:sp>
        <p:nvSpPr>
          <p:cNvPr id="4" name="Content Placeholder 3"/>
          <p:cNvSpPr>
            <a:spLocks noGrp="1"/>
          </p:cNvSpPr>
          <p:nvPr>
            <p:ph sz="half" idx="2"/>
          </p:nvPr>
        </p:nvSpPr>
        <p:spPr>
          <a:xfrm>
            <a:off x="4987636" y="2050472"/>
            <a:ext cx="3616036" cy="4072525"/>
          </a:xfrm>
        </p:spPr>
        <p:txBody>
          <a:bodyPr>
            <a:noAutofit/>
          </a:bodyPr>
          <a:lstStyle/>
          <a:p>
            <a:pPr marL="342900" indent="-342900">
              <a:buFont typeface="Franklin Gothic Demi" pitchFamily="34" charset="0"/>
              <a:buAutoNum type="arabicPeriod" startAt="7"/>
            </a:pPr>
            <a:r>
              <a:rPr lang="en-US" sz="1600" u="sng" dirty="0">
                <a:solidFill>
                  <a:srgbClr val="C00000"/>
                </a:solidFill>
              </a:rPr>
              <a:t>Working software </a:t>
            </a:r>
            <a:r>
              <a:rPr lang="en-US" sz="1600" dirty="0"/>
              <a:t>is the primary measure of progress. </a:t>
            </a:r>
          </a:p>
          <a:p>
            <a:pPr marL="342900" indent="-342900">
              <a:buFont typeface="Franklin Gothic Demi" pitchFamily="34" charset="0"/>
              <a:buAutoNum type="arabicPeriod" startAt="7"/>
            </a:pPr>
            <a:r>
              <a:rPr lang="en-US" sz="1600" dirty="0"/>
              <a:t>Agile processes promote sustainable development. The sponsors, developers, and users should be able to maintain a </a:t>
            </a:r>
            <a:r>
              <a:rPr lang="en-US" sz="1600" u="sng" dirty="0">
                <a:solidFill>
                  <a:srgbClr val="C00000"/>
                </a:solidFill>
              </a:rPr>
              <a:t>constant pace </a:t>
            </a:r>
            <a:r>
              <a:rPr lang="en-US" sz="1600" dirty="0"/>
              <a:t>indefinitely. </a:t>
            </a:r>
          </a:p>
          <a:p>
            <a:pPr marL="342900" indent="-342900">
              <a:buFont typeface="Franklin Gothic Demi" pitchFamily="34" charset="0"/>
              <a:buAutoNum type="arabicPeriod" startAt="7"/>
            </a:pPr>
            <a:r>
              <a:rPr lang="en-US" sz="1600" dirty="0"/>
              <a:t>Continuous attention to </a:t>
            </a:r>
            <a:r>
              <a:rPr lang="en-US" sz="1600" u="sng" dirty="0">
                <a:solidFill>
                  <a:srgbClr val="C00000"/>
                </a:solidFill>
              </a:rPr>
              <a:t>technical excellence </a:t>
            </a:r>
            <a:r>
              <a:rPr lang="en-US" sz="1600" dirty="0"/>
              <a:t>and good design enhances agility. </a:t>
            </a:r>
          </a:p>
          <a:p>
            <a:pPr marL="342900" indent="-342900">
              <a:buFont typeface="Franklin Gothic Demi" pitchFamily="34" charset="0"/>
              <a:buAutoNum type="arabicPeriod" startAt="7"/>
            </a:pPr>
            <a:r>
              <a:rPr lang="en-US" sz="1600" u="sng" dirty="0">
                <a:solidFill>
                  <a:srgbClr val="C00000"/>
                </a:solidFill>
              </a:rPr>
              <a:t>Simplicity</a:t>
            </a:r>
            <a:r>
              <a:rPr lang="en-US" sz="1600" u="sng" dirty="0"/>
              <a:t>-</a:t>
            </a:r>
            <a:r>
              <a:rPr lang="en-US" sz="1600" dirty="0"/>
              <a:t>-the art of maximizing the amount of work not done--is essential. </a:t>
            </a:r>
          </a:p>
          <a:p>
            <a:pPr marL="342900" indent="-342900">
              <a:buFont typeface="Franklin Gothic Demi" pitchFamily="34" charset="0"/>
              <a:buAutoNum type="arabicPeriod" startAt="7"/>
            </a:pPr>
            <a:r>
              <a:rPr lang="en-US" sz="1600" dirty="0"/>
              <a:t>The best architectures, requirements, and designs emerge from </a:t>
            </a:r>
            <a:r>
              <a:rPr lang="en-US" sz="1600" u="sng" dirty="0">
                <a:solidFill>
                  <a:srgbClr val="C00000"/>
                </a:solidFill>
              </a:rPr>
              <a:t>self-organizing teams</a:t>
            </a:r>
            <a:r>
              <a:rPr lang="en-US" sz="1600" dirty="0"/>
              <a:t>. </a:t>
            </a:r>
          </a:p>
          <a:p>
            <a:pPr marL="342900" indent="-342900">
              <a:buFont typeface="Franklin Gothic Demi" pitchFamily="34" charset="0"/>
              <a:buAutoNum type="arabicPeriod" startAt="7"/>
            </a:pPr>
            <a:r>
              <a:rPr lang="en-US" sz="1600" dirty="0"/>
              <a:t>At regular intervals, the team reflects on how to </a:t>
            </a:r>
            <a:r>
              <a:rPr lang="en-US" sz="1600" u="sng" dirty="0">
                <a:solidFill>
                  <a:srgbClr val="C00000"/>
                </a:solidFill>
              </a:rPr>
              <a:t>become more effective</a:t>
            </a:r>
            <a:r>
              <a:rPr lang="en-US" sz="1600" dirty="0"/>
              <a:t>, then </a:t>
            </a:r>
            <a:r>
              <a:rPr lang="en-US" sz="1600" u="sng" dirty="0">
                <a:solidFill>
                  <a:srgbClr val="C00000"/>
                </a:solidFill>
              </a:rPr>
              <a:t>tunes and adjusts </a:t>
            </a:r>
            <a:r>
              <a:rPr lang="en-US" sz="1600" dirty="0"/>
              <a:t>its behavior accordingly.</a:t>
            </a:r>
          </a:p>
          <a:p>
            <a:endParaRPr lang="en-US" sz="16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882017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6BFB-05EA-43D7-B4D7-4B934D84EC1C}"/>
              </a:ext>
            </a:extLst>
          </p:cNvPr>
          <p:cNvSpPr>
            <a:spLocks noGrp="1"/>
          </p:cNvSpPr>
          <p:nvPr>
            <p:ph type="title"/>
          </p:nvPr>
        </p:nvSpPr>
        <p:spPr>
          <a:xfrm>
            <a:off x="982133" y="457201"/>
            <a:ext cx="7704667" cy="1142999"/>
          </a:xfrm>
        </p:spPr>
        <p:txBody>
          <a:bodyPr/>
          <a:lstStyle/>
          <a:p>
            <a:r>
              <a:rPr lang="en-US" sz="3600" dirty="0"/>
              <a:t>Human Factors</a:t>
            </a:r>
          </a:p>
        </p:txBody>
      </p:sp>
      <p:sp>
        <p:nvSpPr>
          <p:cNvPr id="3" name="Content Placeholder 2">
            <a:extLst>
              <a:ext uri="{FF2B5EF4-FFF2-40B4-BE49-F238E27FC236}">
                <a16:creationId xmlns:a16="http://schemas.microsoft.com/office/drawing/2014/main" id="{D287F990-876E-4962-B75F-30A7AECB59F5}"/>
              </a:ext>
            </a:extLst>
          </p:cNvPr>
          <p:cNvSpPr>
            <a:spLocks noGrp="1"/>
          </p:cNvSpPr>
          <p:nvPr>
            <p:ph idx="1"/>
          </p:nvPr>
        </p:nvSpPr>
        <p:spPr>
          <a:xfrm>
            <a:off x="982133" y="1828800"/>
            <a:ext cx="7704667" cy="4171016"/>
          </a:xfrm>
        </p:spPr>
        <p:txBody>
          <a:bodyPr>
            <a:normAutofit fontScale="92500" lnSpcReduction="20000"/>
          </a:bodyPr>
          <a:lstStyle/>
          <a:p>
            <a:r>
              <a:rPr lang="en-US" dirty="0"/>
              <a:t>The </a:t>
            </a:r>
            <a:r>
              <a:rPr lang="en-US" b="1" dirty="0">
                <a:solidFill>
                  <a:srgbClr val="C00000"/>
                </a:solidFill>
                <a:effectLst>
                  <a:outerShdw blurRad="38100" dist="38100" dir="2700000" algn="tl">
                    <a:srgbClr val="000000">
                      <a:alpha val="43137"/>
                    </a:srgbClr>
                  </a:outerShdw>
                </a:effectLst>
              </a:rPr>
              <a:t>process molds </a:t>
            </a:r>
            <a:r>
              <a:rPr lang="en-US" dirty="0"/>
              <a:t>to the needs of the people and team, not the other way around.</a:t>
            </a:r>
          </a:p>
          <a:p>
            <a:endParaRPr lang="en-US" sz="1000" dirty="0"/>
          </a:p>
          <a:p>
            <a:r>
              <a:rPr lang="en-US" dirty="0">
                <a:solidFill>
                  <a:srgbClr val="00B050"/>
                </a:solidFill>
              </a:rPr>
              <a:t>Key traits </a:t>
            </a:r>
            <a:r>
              <a:rPr lang="en-US" dirty="0"/>
              <a:t>must exist among the people on an agile team and the team itself:</a:t>
            </a:r>
          </a:p>
          <a:p>
            <a:pPr lvl="1"/>
            <a:r>
              <a:rPr lang="en-US" dirty="0">
                <a:solidFill>
                  <a:srgbClr val="FF0000"/>
                </a:solidFill>
              </a:rPr>
              <a:t>Competence</a:t>
            </a:r>
            <a:r>
              <a:rPr lang="en-US" dirty="0"/>
              <a:t>.</a:t>
            </a:r>
          </a:p>
          <a:p>
            <a:pPr lvl="1"/>
            <a:r>
              <a:rPr lang="en-US" dirty="0">
                <a:solidFill>
                  <a:srgbClr val="FF0000"/>
                </a:solidFill>
              </a:rPr>
              <a:t>Common focus</a:t>
            </a:r>
            <a:r>
              <a:rPr lang="en-US" dirty="0"/>
              <a:t>.</a:t>
            </a:r>
          </a:p>
          <a:p>
            <a:pPr lvl="1"/>
            <a:r>
              <a:rPr lang="en-US" dirty="0">
                <a:solidFill>
                  <a:srgbClr val="FF0000"/>
                </a:solidFill>
              </a:rPr>
              <a:t>Collaboration</a:t>
            </a:r>
            <a:r>
              <a:rPr lang="en-US" dirty="0"/>
              <a:t>.</a:t>
            </a:r>
          </a:p>
          <a:p>
            <a:pPr lvl="1"/>
            <a:r>
              <a:rPr lang="en-US" dirty="0">
                <a:solidFill>
                  <a:srgbClr val="FF0000"/>
                </a:solidFill>
              </a:rPr>
              <a:t>Decision-making ability</a:t>
            </a:r>
            <a:r>
              <a:rPr lang="en-US" dirty="0"/>
              <a:t>.</a:t>
            </a:r>
          </a:p>
          <a:p>
            <a:pPr lvl="1"/>
            <a:r>
              <a:rPr lang="en-US" dirty="0">
                <a:solidFill>
                  <a:srgbClr val="FF0000"/>
                </a:solidFill>
              </a:rPr>
              <a:t>Fuzzy problem-solving ability</a:t>
            </a:r>
            <a:r>
              <a:rPr lang="en-US" dirty="0"/>
              <a:t>.</a:t>
            </a:r>
          </a:p>
          <a:p>
            <a:pPr lvl="1"/>
            <a:r>
              <a:rPr lang="en-US" dirty="0">
                <a:solidFill>
                  <a:srgbClr val="FF0000"/>
                </a:solidFill>
              </a:rPr>
              <a:t>Mutual trust and respect</a:t>
            </a:r>
            <a:r>
              <a:rPr lang="en-US" dirty="0"/>
              <a:t>.</a:t>
            </a:r>
          </a:p>
          <a:p>
            <a:pPr lvl="1"/>
            <a:r>
              <a:rPr lang="en-US" dirty="0">
                <a:solidFill>
                  <a:srgbClr val="FF0000"/>
                </a:solidFill>
              </a:rPr>
              <a:t>Self-organization</a:t>
            </a:r>
            <a:r>
              <a:rPr lang="en-US" dirty="0"/>
              <a:t>.</a:t>
            </a:r>
          </a:p>
        </p:txBody>
      </p:sp>
      <p:sp>
        <p:nvSpPr>
          <p:cNvPr id="6" name="Slide Number Placeholder 5">
            <a:extLst>
              <a:ext uri="{FF2B5EF4-FFF2-40B4-BE49-F238E27FC236}">
                <a16:creationId xmlns:a16="http://schemas.microsoft.com/office/drawing/2014/main" id="{F5C99E78-ED99-4BDA-9DAE-59CE423C7C7D}"/>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25571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09D2-0E14-4132-9663-41044C216664}"/>
              </a:ext>
            </a:extLst>
          </p:cNvPr>
          <p:cNvSpPr>
            <a:spLocks noGrp="1"/>
          </p:cNvSpPr>
          <p:nvPr>
            <p:ph type="title"/>
          </p:nvPr>
        </p:nvSpPr>
        <p:spPr/>
        <p:txBody>
          <a:bodyPr/>
          <a:lstStyle/>
          <a:p>
            <a:r>
              <a:rPr lang="en-US" altLang="zh-CN" sz="3600" dirty="0">
                <a:ea typeface="SimSun" panose="02010600030101010101" pitchFamily="2" charset="-122"/>
              </a:rPr>
              <a:t>Example: </a:t>
            </a:r>
            <a:r>
              <a:rPr lang="en-US" altLang="zh-CN" sz="3600" dirty="0">
                <a:solidFill>
                  <a:srgbClr val="FF0000"/>
                </a:solidFill>
                <a:ea typeface="SimSun" panose="02010600030101010101" pitchFamily="2" charset="-122"/>
              </a:rPr>
              <a:t>Extreme Programming (XP)</a:t>
            </a:r>
            <a:endParaRPr lang="en-US" sz="3600" dirty="0">
              <a:solidFill>
                <a:srgbClr val="FF0000"/>
              </a:solidFill>
            </a:endParaRPr>
          </a:p>
        </p:txBody>
      </p:sp>
      <p:sp>
        <p:nvSpPr>
          <p:cNvPr id="6" name="Slide Number Placeholder 5">
            <a:extLst>
              <a:ext uri="{FF2B5EF4-FFF2-40B4-BE49-F238E27FC236}">
                <a16:creationId xmlns:a16="http://schemas.microsoft.com/office/drawing/2014/main" id="{6AF0E2F5-C3E0-47C2-9888-B1333B3D0644}"/>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4" descr="Extreme_Programming">
            <a:extLst>
              <a:ext uri="{FF2B5EF4-FFF2-40B4-BE49-F238E27FC236}">
                <a16:creationId xmlns:a16="http://schemas.microsoft.com/office/drawing/2014/main" id="{1371338F-ABE3-48BC-9B9C-50D092CD7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775" y="1987976"/>
            <a:ext cx="6167108" cy="448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4358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982133" y="457201"/>
            <a:ext cx="7704667" cy="533399"/>
          </a:xfrm>
        </p:spPr>
        <p:txBody>
          <a:bodyPr>
            <a:normAutofit fontScale="90000"/>
          </a:bodyPr>
          <a:lstStyle/>
          <a:p>
            <a:r>
              <a:rPr lang="en-US" dirty="0" smtClean="0"/>
              <a:t>Extreme programming practices </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276588469"/>
              </p:ext>
            </p:extLst>
          </p:nvPr>
        </p:nvGraphicFramePr>
        <p:xfrm>
          <a:off x="1219200" y="1219200"/>
          <a:ext cx="7162800" cy="5516880"/>
        </p:xfrm>
        <a:graphic>
          <a:graphicData uri="http://schemas.openxmlformats.org/drawingml/2006/table">
            <a:tbl>
              <a:tblPr/>
              <a:tblGrid>
                <a:gridCol w="2030128">
                  <a:extLst>
                    <a:ext uri="{9D8B030D-6E8A-4147-A177-3AD203B41FA5}">
                      <a16:colId xmlns:a16="http://schemas.microsoft.com/office/drawing/2014/main" val="20000"/>
                    </a:ext>
                  </a:extLst>
                </a:gridCol>
                <a:gridCol w="5132672">
                  <a:extLst>
                    <a:ext uri="{9D8B030D-6E8A-4147-A177-3AD203B41FA5}">
                      <a16:colId xmlns:a16="http://schemas.microsoft.com/office/drawing/2014/main" val="20001"/>
                    </a:ext>
                  </a:extLst>
                </a:gridCol>
              </a:tblGrid>
              <a:tr h="63862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482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159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5153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8376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0159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78962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982133" y="457201"/>
            <a:ext cx="7704667" cy="914399"/>
          </a:xfrm>
        </p:spPr>
        <p:txBody>
          <a:bodyPr/>
          <a:lstStyle/>
          <a:p>
            <a:r>
              <a:rPr lang="en-US" dirty="0" smtClean="0"/>
              <a:t>Extreme programming practices </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205806436"/>
              </p:ext>
            </p:extLst>
          </p:nvPr>
        </p:nvGraphicFramePr>
        <p:xfrm>
          <a:off x="1066800" y="1417577"/>
          <a:ext cx="7199094" cy="4846320"/>
        </p:xfrm>
        <a:graphic>
          <a:graphicData uri="http://schemas.openxmlformats.org/drawingml/2006/table">
            <a:tbl>
              <a:tblPr firstRow="1" bandRow="1">
                <a:tableStyleId>{69CF1AB2-1976-4502-BF36-3FF5EA218861}</a:tableStyleId>
              </a:tblPr>
              <a:tblGrid>
                <a:gridCol w="2002453">
                  <a:extLst>
                    <a:ext uri="{9D8B030D-6E8A-4147-A177-3AD203B41FA5}">
                      <a16:colId xmlns:a16="http://schemas.microsoft.com/office/drawing/2014/main" val="20000"/>
                    </a:ext>
                  </a:extLst>
                </a:gridCol>
                <a:gridCol w="5196641">
                  <a:extLst>
                    <a:ext uri="{9D8B030D-6E8A-4147-A177-3AD203B41FA5}">
                      <a16:colId xmlns:a16="http://schemas.microsoft.com/office/drawing/2014/main" val="20001"/>
                    </a:ext>
                  </a:extLst>
                </a:gridCol>
              </a:tblGrid>
              <a:tr h="566169">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986600">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767819">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767819">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437617">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082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Topics</a:t>
            </a:r>
          </a:p>
        </p:txBody>
      </p:sp>
      <p:sp>
        <p:nvSpPr>
          <p:cNvPr id="3" name="Content Placeholder 2"/>
          <p:cNvSpPr>
            <a:spLocks noGrp="1"/>
          </p:cNvSpPr>
          <p:nvPr>
            <p:ph idx="1"/>
          </p:nvPr>
        </p:nvSpPr>
        <p:spPr>
          <a:xfrm>
            <a:off x="1143000" y="1600200"/>
            <a:ext cx="6934200" cy="2819400"/>
          </a:xfrm>
        </p:spPr>
        <p:txBody>
          <a:bodyPr>
            <a:normAutofit/>
          </a:bodyPr>
          <a:lstStyle/>
          <a:p>
            <a:pPr>
              <a:lnSpc>
                <a:spcPct val="170000"/>
              </a:lnSpc>
            </a:pPr>
            <a:r>
              <a:rPr lang="en-GB" sz="2400" dirty="0"/>
              <a:t>Process Models</a:t>
            </a:r>
          </a:p>
          <a:p>
            <a:pPr lvl="1">
              <a:lnSpc>
                <a:spcPct val="170000"/>
              </a:lnSpc>
            </a:pPr>
            <a:r>
              <a:rPr lang="en-GB" sz="2200" dirty="0" smtClean="0"/>
              <a:t>RUP</a:t>
            </a:r>
          </a:p>
          <a:p>
            <a:pPr lvl="1">
              <a:lnSpc>
                <a:spcPct val="170000"/>
              </a:lnSpc>
            </a:pPr>
            <a:r>
              <a:rPr lang="en-GB" sz="2200" dirty="0" smtClean="0"/>
              <a:t>Agile Models</a:t>
            </a:r>
            <a:endParaRPr lang="en-GB"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679" y="2403765"/>
            <a:ext cx="4090988" cy="3059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206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a:xfrm>
            <a:off x="982133" y="457201"/>
            <a:ext cx="7704667" cy="1219199"/>
          </a:xfrm>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a:xfrm>
            <a:off x="982133" y="1524000"/>
            <a:ext cx="7704667" cy="4475816"/>
          </a:xfrm>
        </p:spPr>
        <p:txBody>
          <a:bodyPr>
            <a:normAutofit/>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extLst>
      <p:ext uri="{BB962C8B-B14F-4D97-AF65-F5344CB8AC3E}">
        <p14:creationId xmlns:p14="http://schemas.microsoft.com/office/powerpoint/2010/main" val="208908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82133" y="457201"/>
            <a:ext cx="7704667" cy="609599"/>
          </a:xfrm>
        </p:spPr>
        <p:txBody>
          <a:bodyPr>
            <a:normAutofit fontScale="90000"/>
          </a:bodyPr>
          <a:lstStyle/>
          <a:p>
            <a:r>
              <a:rPr lang="en-US" dirty="0" smtClean="0"/>
              <a:t>A ‘prescribing medication’ story</a:t>
            </a:r>
            <a:r>
              <a:rPr lang="en-GB" dirty="0" smtClean="0"/>
              <a:t> </a:t>
            </a:r>
            <a:endParaRPr lang="en-US" dirty="0" smtClean="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5 StoryCard.eps"/>
          <p:cNvPicPr>
            <a:picLocks noChangeAspect="1"/>
          </p:cNvPicPr>
          <p:nvPr/>
        </p:nvPicPr>
        <p:blipFill>
          <a:blip r:embed="rId2"/>
          <a:stretch>
            <a:fillRect/>
          </a:stretch>
        </p:blipFill>
        <p:spPr>
          <a:xfrm>
            <a:off x="1440914" y="1219201"/>
            <a:ext cx="6255286" cy="5137150"/>
          </a:xfrm>
          <a:prstGeom prst="rect">
            <a:avLst/>
          </a:prstGeom>
        </p:spPr>
      </p:pic>
    </p:spTree>
    <p:extLst>
      <p:ext uri="{BB962C8B-B14F-4D97-AF65-F5344CB8AC3E}">
        <p14:creationId xmlns:p14="http://schemas.microsoft.com/office/powerpoint/2010/main" val="3053176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82133" y="457201"/>
            <a:ext cx="7704667" cy="990599"/>
          </a:xfrm>
        </p:spPr>
        <p:txBody>
          <a:bodyPr>
            <a:normAutofit fontScale="90000"/>
          </a:bodyPr>
          <a:lstStyle/>
          <a:p>
            <a:r>
              <a:rPr lang="en-US" dirty="0" smtClean="0"/>
              <a:t>Examples of task cards for prescribing medication </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pic>
        <p:nvPicPr>
          <p:cNvPr id="4" name="Picture 3" descr="3.6 TaskCards.eps"/>
          <p:cNvPicPr>
            <a:picLocks noChangeAspect="1"/>
          </p:cNvPicPr>
          <p:nvPr/>
        </p:nvPicPr>
        <p:blipFill>
          <a:blip r:embed="rId2"/>
          <a:stretch>
            <a:fillRect/>
          </a:stretch>
        </p:blipFill>
        <p:spPr>
          <a:xfrm>
            <a:off x="1876553" y="1954625"/>
            <a:ext cx="6417050" cy="4518673"/>
          </a:xfrm>
          <a:prstGeom prst="rect">
            <a:avLst/>
          </a:prstGeom>
        </p:spPr>
      </p:pic>
    </p:spTree>
    <p:extLst>
      <p:ext uri="{BB962C8B-B14F-4D97-AF65-F5344CB8AC3E}">
        <p14:creationId xmlns:p14="http://schemas.microsoft.com/office/powerpoint/2010/main" val="140895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914399"/>
          </a:xfrm>
        </p:spPr>
        <p:txBody>
          <a:bodyPr/>
          <a:lstStyle/>
          <a:p>
            <a:r>
              <a:rPr lang="en-US" dirty="0" smtClean="0"/>
              <a:t>Scrum</a:t>
            </a:r>
            <a:endParaRPr lang="en-US" dirty="0"/>
          </a:p>
        </p:txBody>
      </p:sp>
      <p:sp>
        <p:nvSpPr>
          <p:cNvPr id="3" name="Content Placeholder 2"/>
          <p:cNvSpPr>
            <a:spLocks noGrp="1"/>
          </p:cNvSpPr>
          <p:nvPr>
            <p:ph idx="1"/>
          </p:nvPr>
        </p:nvSpPr>
        <p:spPr>
          <a:xfrm>
            <a:off x="1447800" y="1676400"/>
            <a:ext cx="7239000" cy="4323416"/>
          </a:xfrm>
        </p:spPr>
        <p:txBody>
          <a:bodyPr>
            <a:normAutofit fontScale="92500"/>
          </a:bodyPr>
          <a:lstStyle/>
          <a:p>
            <a:pPr algn="just"/>
            <a:r>
              <a:rPr lang="en-GB" dirty="0" smtClean="0"/>
              <a:t>Scrum is an agile method that focuses on managing iterative development rather than specific agile practices.</a:t>
            </a:r>
          </a:p>
          <a:p>
            <a:pPr algn="just"/>
            <a:r>
              <a:rPr lang="en-GB" dirty="0" smtClean="0"/>
              <a:t>There are three phases in Scrum. </a:t>
            </a:r>
          </a:p>
          <a:p>
            <a:pPr lvl="1" algn="just"/>
            <a:r>
              <a:rPr lang="en-GB" dirty="0" smtClean="0"/>
              <a:t>The initial phase is an outline planning phase where you establish the general objectives for the project and design the software architecture. </a:t>
            </a:r>
          </a:p>
          <a:p>
            <a:pPr lvl="1" algn="just"/>
            <a:r>
              <a:rPr lang="en-GB" dirty="0" smtClean="0"/>
              <a:t>This is followed by a series of sprint cycles, where each cycle develops an increment of the system. </a:t>
            </a:r>
          </a:p>
          <a:p>
            <a:pPr lvl="1" algn="just"/>
            <a:r>
              <a:rPr lang="en-GB" dirty="0" smtClean="0"/>
              <a:t>The project closure phase wraps up the project, completes required documentation such as system help frames and user manuals and assesses the lessons learned from the project.</a:t>
            </a:r>
          </a:p>
          <a:p>
            <a:pPr marL="0" indent="0">
              <a:buNone/>
            </a:pPr>
            <a:endParaRPr lang="en-GB" dirty="0" smtClean="0"/>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extLst>
      <p:ext uri="{BB962C8B-B14F-4D97-AF65-F5344CB8AC3E}">
        <p14:creationId xmlns:p14="http://schemas.microsoft.com/office/powerpoint/2010/main" val="2503204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960966" y="714375"/>
            <a:ext cx="7704667" cy="990600"/>
          </a:xfrm>
        </p:spPr>
        <p:txBody>
          <a:bodyPr/>
          <a:lstStyle/>
          <a:p>
            <a:pPr>
              <a:defRPr/>
            </a:pPr>
            <a:r>
              <a:rPr lang="en-US" sz="3200" dirty="0">
                <a:solidFill>
                  <a:srgbClr val="FF0000"/>
                </a:solidFill>
                <a:latin typeface="Times New Roman" pitchFamily="18" charset="0"/>
                <a:cs typeface="Times New Roman" pitchFamily="18" charset="0"/>
              </a:rPr>
              <a:t>When Scrum can be applied?</a:t>
            </a:r>
          </a:p>
        </p:txBody>
      </p:sp>
      <p:sp>
        <p:nvSpPr>
          <p:cNvPr id="18435" name="Rectangle 3"/>
          <p:cNvSpPr>
            <a:spLocks noGrp="1" noChangeArrowheads="1"/>
          </p:cNvSpPr>
          <p:nvPr>
            <p:ph idx="1"/>
          </p:nvPr>
        </p:nvSpPr>
        <p:spPr>
          <a:xfrm>
            <a:off x="1219200" y="1905000"/>
            <a:ext cx="7188200" cy="4724400"/>
          </a:xfrm>
        </p:spPr>
        <p:txBody>
          <a:bodyPr>
            <a:normAutofit fontScale="92500"/>
          </a:bodyPr>
          <a:lstStyle/>
          <a:p>
            <a:pPr>
              <a:spcBef>
                <a:spcPct val="0"/>
              </a:spcBef>
              <a:buClrTx/>
              <a:buSzTx/>
              <a:buFontTx/>
              <a:buChar char="•"/>
            </a:pPr>
            <a:r>
              <a:rPr lang="en-US" altLang="en-US" sz="3200" dirty="0" smtClean="0">
                <a:solidFill>
                  <a:schemeClr val="accent2"/>
                </a:solidFill>
                <a:latin typeface="Times New Roman" panose="02020603050405020304" pitchFamily="18" charset="0"/>
                <a:cs typeface="Times New Roman" panose="02020603050405020304" pitchFamily="18" charset="0"/>
              </a:rPr>
              <a:t>Complex</a:t>
            </a:r>
            <a:r>
              <a:rPr lang="en-US" altLang="en-US" sz="3200" dirty="0" smtClean="0">
                <a:latin typeface="Times New Roman" panose="02020603050405020304" pitchFamily="18" charset="0"/>
                <a:cs typeface="Times New Roman" panose="02020603050405020304" pitchFamily="18" charset="0"/>
              </a:rPr>
              <a:t> Projects.</a:t>
            </a:r>
          </a:p>
          <a:p>
            <a:pPr>
              <a:spcBef>
                <a:spcPct val="0"/>
              </a:spcBef>
              <a:buClrTx/>
              <a:buSzTx/>
              <a:buFontTx/>
              <a:buChar char="•"/>
            </a:pPr>
            <a:r>
              <a:rPr lang="en-US" altLang="en-US" sz="3200" dirty="0" smtClean="0">
                <a:latin typeface="Times New Roman" panose="02020603050405020304" pitchFamily="18" charset="0"/>
                <a:cs typeface="Times New Roman" panose="02020603050405020304" pitchFamily="18" charset="0"/>
              </a:rPr>
              <a:t>Project with </a:t>
            </a:r>
            <a:r>
              <a:rPr lang="en-US" altLang="en-US" sz="3200" dirty="0" smtClean="0">
                <a:solidFill>
                  <a:schemeClr val="accent2"/>
                </a:solidFill>
                <a:latin typeface="Times New Roman" panose="02020603050405020304" pitchFamily="18" charset="0"/>
                <a:cs typeface="Times New Roman" panose="02020603050405020304" pitchFamily="18" charset="0"/>
              </a:rPr>
              <a:t>changing requirements</a:t>
            </a:r>
            <a:r>
              <a:rPr lang="en-US" altLang="en-US" sz="3200" dirty="0" smtClean="0">
                <a:latin typeface="Times New Roman" panose="02020603050405020304" pitchFamily="18" charset="0"/>
                <a:cs typeface="Times New Roman" panose="02020603050405020304" pitchFamily="18" charset="0"/>
              </a:rPr>
              <a:t>.</a:t>
            </a:r>
          </a:p>
          <a:p>
            <a:pPr>
              <a:spcBef>
                <a:spcPct val="0"/>
              </a:spcBef>
              <a:buClrTx/>
              <a:buSzTx/>
              <a:buFontTx/>
              <a:buChar char="•"/>
            </a:pPr>
            <a:r>
              <a:rPr lang="en-US" altLang="en-US" sz="3200" dirty="0" smtClean="0">
                <a:latin typeface="Times New Roman" panose="02020603050405020304" pitchFamily="18" charset="0"/>
                <a:cs typeface="Times New Roman" panose="02020603050405020304" pitchFamily="18" charset="0"/>
              </a:rPr>
              <a:t>Project with </a:t>
            </a:r>
            <a:r>
              <a:rPr lang="en-US" altLang="en-US" sz="3200" dirty="0" smtClean="0">
                <a:solidFill>
                  <a:srgbClr val="FF0000"/>
                </a:solidFill>
                <a:latin typeface="Times New Roman" panose="02020603050405020304" pitchFamily="18" charset="0"/>
                <a:cs typeface="Times New Roman" panose="02020603050405020304" pitchFamily="18" charset="0"/>
              </a:rPr>
              <a:t>changing</a:t>
            </a:r>
            <a:r>
              <a:rPr lang="en-US" altLang="en-US" sz="3200" dirty="0" smtClean="0">
                <a:latin typeface="Times New Roman" panose="02020603050405020304" pitchFamily="18" charset="0"/>
                <a:cs typeface="Times New Roman" panose="02020603050405020304" pitchFamily="18" charset="0"/>
              </a:rPr>
              <a:t> environment and </a:t>
            </a:r>
            <a:r>
              <a:rPr lang="en-US" altLang="en-US" sz="3200" dirty="0" smtClean="0">
                <a:solidFill>
                  <a:srgbClr val="FF0000"/>
                </a:solidFill>
                <a:latin typeface="Times New Roman" panose="02020603050405020304" pitchFamily="18" charset="0"/>
                <a:cs typeface="Times New Roman" panose="02020603050405020304" pitchFamily="18" charset="0"/>
              </a:rPr>
              <a:t>conditions</a:t>
            </a:r>
            <a:r>
              <a:rPr lang="en-US" altLang="en-US" sz="3200" dirty="0" smtClean="0">
                <a:latin typeface="Times New Roman" panose="02020603050405020304" pitchFamily="18" charset="0"/>
                <a:cs typeface="Times New Roman" panose="02020603050405020304" pitchFamily="18" charset="0"/>
              </a:rPr>
              <a:t>.</a:t>
            </a:r>
          </a:p>
          <a:p>
            <a:pPr>
              <a:spcBef>
                <a:spcPct val="0"/>
              </a:spcBef>
              <a:buClrTx/>
              <a:buSzTx/>
              <a:buFontTx/>
              <a:buChar char="•"/>
            </a:pPr>
            <a:r>
              <a:rPr lang="en-US" altLang="en-US" sz="3200" dirty="0" smtClean="0">
                <a:latin typeface="Times New Roman" panose="02020603050405020304" pitchFamily="18" charset="0"/>
                <a:cs typeface="Times New Roman" panose="02020603050405020304" pitchFamily="18" charset="0"/>
              </a:rPr>
              <a:t>Project with </a:t>
            </a:r>
            <a:r>
              <a:rPr lang="en-US" altLang="en-US" sz="3200" dirty="0" smtClean="0">
                <a:solidFill>
                  <a:srgbClr val="FF0000"/>
                </a:solidFill>
                <a:latin typeface="Times New Roman" panose="02020603050405020304" pitchFamily="18" charset="0"/>
                <a:cs typeface="Times New Roman" panose="02020603050405020304" pitchFamily="18" charset="0"/>
              </a:rPr>
              <a:t>uncertainties</a:t>
            </a:r>
            <a:r>
              <a:rPr lang="en-US" altLang="en-US" sz="3200" dirty="0" smtClean="0">
                <a:latin typeface="Times New Roman" panose="02020603050405020304" pitchFamily="18" charset="0"/>
                <a:cs typeface="Times New Roman" panose="02020603050405020304" pitchFamily="18" charset="0"/>
              </a:rPr>
              <a:t>. </a:t>
            </a:r>
          </a:p>
          <a:p>
            <a:pPr>
              <a:spcBef>
                <a:spcPct val="0"/>
              </a:spcBef>
              <a:buClrTx/>
              <a:buSzTx/>
              <a:buFontTx/>
              <a:buChar char="•"/>
            </a:pPr>
            <a:r>
              <a:rPr lang="en-US" altLang="en-US" sz="3200" dirty="0" smtClean="0">
                <a:latin typeface="Times New Roman" panose="02020603050405020304" pitchFamily="18" charset="0"/>
                <a:cs typeface="Times New Roman" panose="02020603050405020304" pitchFamily="18" charset="0"/>
              </a:rPr>
              <a:t>Project where all analysis (requirements, </a:t>
            </a:r>
            <a:r>
              <a:rPr lang="en-US" altLang="en-US" sz="3200" dirty="0" smtClean="0">
                <a:solidFill>
                  <a:schemeClr val="accent2"/>
                </a:solidFill>
                <a:latin typeface="Times New Roman" panose="02020603050405020304" pitchFamily="18" charset="0"/>
                <a:cs typeface="Times New Roman" panose="02020603050405020304" pitchFamily="18" charset="0"/>
              </a:rPr>
              <a:t>schedules</a:t>
            </a:r>
            <a:r>
              <a:rPr lang="en-US" altLang="en-US" sz="3200" dirty="0" smtClean="0">
                <a:latin typeface="Times New Roman" panose="02020603050405020304" pitchFamily="18" charset="0"/>
                <a:cs typeface="Times New Roman" panose="02020603050405020304" pitchFamily="18" charset="0"/>
              </a:rPr>
              <a:t>, </a:t>
            </a:r>
            <a:r>
              <a:rPr lang="en-US" altLang="en-US" sz="3200" dirty="0" smtClean="0">
                <a:solidFill>
                  <a:srgbClr val="FF0000"/>
                </a:solidFill>
                <a:latin typeface="Times New Roman" panose="02020603050405020304" pitchFamily="18" charset="0"/>
                <a:cs typeface="Times New Roman" panose="02020603050405020304" pitchFamily="18" charset="0"/>
              </a:rPr>
              <a:t>resource</a:t>
            </a:r>
            <a:r>
              <a:rPr lang="en-US" altLang="en-US" sz="3200" dirty="0" smtClean="0">
                <a:latin typeface="Times New Roman" panose="02020603050405020304" pitchFamily="18" charset="0"/>
                <a:cs typeface="Times New Roman" panose="02020603050405020304" pitchFamily="18" charset="0"/>
              </a:rPr>
              <a:t> allocation) can not be done at the start (or at least not accurately).</a:t>
            </a:r>
          </a:p>
          <a:p>
            <a:pPr>
              <a:spcBef>
                <a:spcPct val="0"/>
              </a:spcBef>
              <a:buClrTx/>
              <a:buSzTx/>
              <a:buFontTx/>
              <a:buNone/>
            </a:pPr>
            <a:r>
              <a:rPr lang="en-US" altLang="en-US" sz="3200" dirty="0" smtClean="0">
                <a:latin typeface="Comic Sans MS" panose="030F0702030302020204" pitchFamily="66" charset="0"/>
              </a:rPr>
              <a:t>								</a:t>
            </a:r>
          </a:p>
        </p:txBody>
      </p:sp>
      <p:sp>
        <p:nvSpPr>
          <p:cNvPr id="18437" name="Slide Number Placeholder 4"/>
          <p:cNvSpPr>
            <a:spLocks noGrp="1"/>
          </p:cNvSpPr>
          <p:nvPr>
            <p:ph type="sldNum" sz="quarter" idx="12"/>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l"/>
            <a:fld id="{9F6DBA96-375A-4593-88FE-C31A47FA7B28}" type="slidenum">
              <a:rPr lang="en-US" altLang="en-US" sz="1200" b="0">
                <a:solidFill>
                  <a:schemeClr val="tx2"/>
                </a:solidFill>
              </a:rPr>
              <a:pPr algn="l"/>
              <a:t>24</a:t>
            </a:fld>
            <a:endParaRPr lang="en-US" altLang="en-US" sz="1200" b="0">
              <a:solidFill>
                <a:schemeClr val="tx2"/>
              </a:solidFill>
            </a:endParaRPr>
          </a:p>
        </p:txBody>
      </p:sp>
      <p:sp>
        <p:nvSpPr>
          <p:cNvPr id="18436"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05567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982133" y="457201"/>
            <a:ext cx="7704667" cy="1143000"/>
          </a:xfrm>
        </p:spPr>
        <p:txBody>
          <a:bodyPr/>
          <a:lstStyle/>
          <a:p>
            <a:pPr>
              <a:defRPr/>
            </a:pPr>
            <a:r>
              <a:rPr lang="en-US" sz="4000" dirty="0">
                <a:solidFill>
                  <a:srgbClr val="FF0000"/>
                </a:solidFill>
                <a:latin typeface="Times New Roman" pitchFamily="18" charset="0"/>
                <a:cs typeface="Times New Roman" pitchFamily="18" charset="0"/>
              </a:rPr>
              <a:t>Scrum Process … Outline</a:t>
            </a:r>
          </a:p>
        </p:txBody>
      </p:sp>
      <p:sp>
        <p:nvSpPr>
          <p:cNvPr id="19459" name="Rectangle 3"/>
          <p:cNvSpPr>
            <a:spLocks noGrp="1" noChangeArrowheads="1"/>
          </p:cNvSpPr>
          <p:nvPr>
            <p:ph idx="1"/>
          </p:nvPr>
        </p:nvSpPr>
        <p:spPr>
          <a:xfrm>
            <a:off x="1219200" y="1752600"/>
            <a:ext cx="7924800" cy="4724400"/>
          </a:xfrm>
        </p:spPr>
        <p:txBody>
          <a:bodyPr>
            <a:normAutofit fontScale="92500" lnSpcReduction="20000"/>
          </a:bodyPr>
          <a:lstStyle/>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Start with </a:t>
            </a:r>
            <a:r>
              <a:rPr lang="en-US" altLang="en-US" sz="2000" dirty="0" smtClean="0">
                <a:solidFill>
                  <a:srgbClr val="FF0000"/>
                </a:solidFill>
                <a:latin typeface="Times New Roman" panose="02020603050405020304" pitchFamily="18" charset="0"/>
                <a:cs typeface="Times New Roman" panose="02020603050405020304" pitchFamily="18" charset="0"/>
              </a:rPr>
              <a:t>Vision</a:t>
            </a:r>
            <a:r>
              <a:rPr lang="en-US" altLang="en-US" sz="2000" dirty="0" smtClean="0">
                <a:latin typeface="Times New Roman" panose="02020603050405020304" pitchFamily="18" charset="0"/>
                <a:cs typeface="Times New Roman" panose="02020603050405020304" pitchFamily="18" charset="0"/>
              </a:rPr>
              <a:t> of what you want to achieve.</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Come up with </a:t>
            </a:r>
            <a:r>
              <a:rPr lang="en-US" altLang="en-US" sz="2000" dirty="0" smtClean="0">
                <a:solidFill>
                  <a:srgbClr val="FF0000"/>
                </a:solidFill>
                <a:latin typeface="Times New Roman" panose="02020603050405020304" pitchFamily="18" charset="0"/>
                <a:cs typeface="Times New Roman" panose="02020603050405020304" pitchFamily="18" charset="0"/>
              </a:rPr>
              <a:t>Core</a:t>
            </a:r>
            <a:r>
              <a:rPr lang="en-US" altLang="en-US" sz="2000" dirty="0" smtClean="0">
                <a:latin typeface="Times New Roman" panose="02020603050405020304" pitchFamily="18" charset="0"/>
                <a:cs typeface="Times New Roman" panose="02020603050405020304" pitchFamily="18" charset="0"/>
              </a:rPr>
              <a:t> Requirements and </a:t>
            </a:r>
            <a:r>
              <a:rPr lang="en-US" altLang="en-US" sz="2000" dirty="0" smtClean="0">
                <a:solidFill>
                  <a:srgbClr val="FF0000"/>
                </a:solidFill>
                <a:latin typeface="Times New Roman" panose="02020603050405020304" pitchFamily="18" charset="0"/>
                <a:cs typeface="Times New Roman" panose="02020603050405020304" pitchFamily="18" charset="0"/>
              </a:rPr>
              <a:t>priorities</a:t>
            </a:r>
            <a:r>
              <a:rPr lang="en-US" altLang="en-US" sz="2000" dirty="0" smtClean="0">
                <a:latin typeface="Times New Roman" panose="02020603050405020304" pitchFamily="18" charset="0"/>
                <a:cs typeface="Times New Roman" panose="02020603050405020304" pitchFamily="18" charset="0"/>
              </a:rPr>
              <a:t> (Bare Minimum but good enough to get started) – </a:t>
            </a:r>
            <a:r>
              <a:rPr lang="en-US" altLang="en-US" sz="2000" dirty="0" smtClean="0">
                <a:solidFill>
                  <a:srgbClr val="FF0000"/>
                </a:solidFill>
                <a:latin typeface="Times New Roman" panose="02020603050405020304" pitchFamily="18" charset="0"/>
                <a:cs typeface="Times New Roman" panose="02020603050405020304" pitchFamily="18" charset="0"/>
              </a:rPr>
              <a:t>Product Backlog</a:t>
            </a:r>
          </a:p>
          <a:p>
            <a:pPr>
              <a:spcBef>
                <a:spcPct val="0"/>
              </a:spcBef>
              <a:buClrTx/>
              <a:buSzTx/>
              <a:buFontTx/>
              <a:buChar char="•"/>
            </a:pPr>
            <a:r>
              <a:rPr lang="en-US" altLang="en-US" sz="2000" dirty="0" smtClean="0">
                <a:solidFill>
                  <a:schemeClr val="accent2"/>
                </a:solidFill>
                <a:latin typeface="Times New Roman" panose="02020603050405020304" pitchFamily="18" charset="0"/>
                <a:cs typeface="Times New Roman" panose="02020603050405020304" pitchFamily="18" charset="0"/>
              </a:rPr>
              <a:t>Team</a:t>
            </a:r>
            <a:r>
              <a:rPr lang="en-US" altLang="en-US" sz="2000" dirty="0" smtClean="0">
                <a:latin typeface="Times New Roman" panose="02020603050405020304" pitchFamily="18" charset="0"/>
                <a:cs typeface="Times New Roman" panose="02020603050405020304" pitchFamily="18" charset="0"/>
              </a:rPr>
              <a:t> selects the requirements that it can implement in the first iteration (</a:t>
            </a:r>
            <a:r>
              <a:rPr lang="en-US" altLang="en-US" sz="2000" dirty="0" smtClean="0">
                <a:solidFill>
                  <a:srgbClr val="FF0000"/>
                </a:solidFill>
                <a:latin typeface="Times New Roman" panose="02020603050405020304" pitchFamily="18" charset="0"/>
                <a:cs typeface="Times New Roman" panose="02020603050405020304" pitchFamily="18" charset="0"/>
              </a:rPr>
              <a:t>Planning Meeting)</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Team defines tasks for completing requirements (</a:t>
            </a:r>
            <a:r>
              <a:rPr lang="en-US" altLang="en-US" sz="2000" dirty="0" smtClean="0">
                <a:solidFill>
                  <a:srgbClr val="FF0000"/>
                </a:solidFill>
                <a:latin typeface="Times New Roman" panose="02020603050405020304" pitchFamily="18" charset="0"/>
                <a:cs typeface="Times New Roman" panose="02020603050405020304" pitchFamily="18" charset="0"/>
              </a:rPr>
              <a:t>Sprint Backlog)</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Team goes in </a:t>
            </a:r>
            <a:r>
              <a:rPr lang="en-US" altLang="en-US" sz="2000" dirty="0" smtClean="0">
                <a:solidFill>
                  <a:srgbClr val="FF0000"/>
                </a:solidFill>
                <a:latin typeface="Times New Roman" panose="02020603050405020304" pitchFamily="18" charset="0"/>
                <a:cs typeface="Times New Roman" panose="02020603050405020304" pitchFamily="18" charset="0"/>
              </a:rPr>
              <a:t>30-Day</a:t>
            </a:r>
            <a:r>
              <a:rPr lang="en-US" altLang="en-US" sz="2000" dirty="0" smtClean="0">
                <a:latin typeface="Times New Roman" panose="02020603050405020304" pitchFamily="18" charset="0"/>
                <a:cs typeface="Times New Roman" panose="02020603050405020304" pitchFamily="18" charset="0"/>
              </a:rPr>
              <a:t> Development Cycle (</a:t>
            </a:r>
            <a:r>
              <a:rPr lang="en-US" altLang="en-US" sz="2000" dirty="0" smtClean="0">
                <a:solidFill>
                  <a:srgbClr val="FF0000"/>
                </a:solidFill>
                <a:latin typeface="Times New Roman" panose="02020603050405020304" pitchFamily="18" charset="0"/>
                <a:cs typeface="Times New Roman" panose="02020603050405020304" pitchFamily="18" charset="0"/>
              </a:rPr>
              <a:t>Sprint)</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Team meets daily to sync up on progress (</a:t>
            </a:r>
            <a:r>
              <a:rPr lang="en-US" altLang="en-US" sz="2000" dirty="0" smtClean="0">
                <a:solidFill>
                  <a:srgbClr val="FF0000"/>
                </a:solidFill>
                <a:latin typeface="Times New Roman" panose="02020603050405020304" pitchFamily="18" charset="0"/>
                <a:cs typeface="Times New Roman" panose="02020603050405020304" pitchFamily="18" charset="0"/>
              </a:rPr>
              <a:t>Daily Scrum)</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Team goes through the complete process (design, development, testing, documentation) to complete an increment of functionality.</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At the end of </a:t>
            </a:r>
            <a:r>
              <a:rPr lang="en-US" altLang="en-US" sz="2000" dirty="0" smtClean="0">
                <a:solidFill>
                  <a:srgbClr val="FF0000"/>
                </a:solidFill>
                <a:latin typeface="Times New Roman" panose="02020603050405020304" pitchFamily="18" charset="0"/>
                <a:cs typeface="Times New Roman" panose="02020603050405020304" pitchFamily="18" charset="0"/>
              </a:rPr>
              <a:t>30</a:t>
            </a:r>
            <a:r>
              <a:rPr lang="en-US" altLang="en-US" sz="2000" dirty="0" smtClean="0">
                <a:latin typeface="Times New Roman" panose="02020603050405020304" pitchFamily="18" charset="0"/>
                <a:cs typeface="Times New Roman" panose="02020603050405020304" pitchFamily="18" charset="0"/>
              </a:rPr>
              <a:t> day sprint, Team demonstrates completed functionality to bosses and stakeholders (</a:t>
            </a:r>
            <a:r>
              <a:rPr lang="en-US" altLang="en-US" sz="2000" dirty="0" smtClean="0">
                <a:solidFill>
                  <a:srgbClr val="FF0000"/>
                </a:solidFill>
                <a:latin typeface="Times New Roman" panose="02020603050405020304" pitchFamily="18" charset="0"/>
                <a:cs typeface="Times New Roman" panose="02020603050405020304" pitchFamily="18" charset="0"/>
              </a:rPr>
              <a:t>Sprint Review</a:t>
            </a:r>
            <a:r>
              <a:rPr lang="en-US" altLang="en-US" sz="2000" dirty="0" smtClean="0">
                <a:latin typeface="Times New Roman" panose="02020603050405020304" pitchFamily="18" charset="0"/>
                <a:cs typeface="Times New Roman" panose="02020603050405020304" pitchFamily="18" charset="0"/>
              </a:rPr>
              <a:t>)</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Team analyses its Sprint performance (</a:t>
            </a:r>
            <a:r>
              <a:rPr lang="en-US" altLang="en-US" sz="2000" dirty="0" smtClean="0">
                <a:solidFill>
                  <a:srgbClr val="FF0000"/>
                </a:solidFill>
                <a:latin typeface="Times New Roman" panose="02020603050405020304" pitchFamily="18" charset="0"/>
                <a:cs typeface="Times New Roman" panose="02020603050405020304" pitchFamily="18" charset="0"/>
              </a:rPr>
              <a:t>Sprint Retrospective</a:t>
            </a:r>
            <a:r>
              <a:rPr lang="en-US" altLang="en-US" sz="2000" dirty="0" smtClean="0">
                <a:latin typeface="Times New Roman" panose="02020603050405020304" pitchFamily="18" charset="0"/>
                <a:cs typeface="Times New Roman" panose="02020603050405020304" pitchFamily="18" charset="0"/>
              </a:rPr>
              <a:t>) </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Requirements are prioritized, redefined.</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Team goes through the process again (</a:t>
            </a:r>
            <a:r>
              <a:rPr lang="en-US" altLang="en-US" sz="2000" dirty="0" smtClean="0">
                <a:solidFill>
                  <a:srgbClr val="FF0000"/>
                </a:solidFill>
                <a:latin typeface="Times New Roman" panose="02020603050405020304" pitchFamily="18" charset="0"/>
                <a:cs typeface="Times New Roman" panose="02020603050405020304" pitchFamily="18" charset="0"/>
              </a:rPr>
              <a:t>Sprint 2, Sprint 3</a:t>
            </a:r>
            <a:r>
              <a:rPr lang="en-US" altLang="en-US" sz="2000" dirty="0" smtClean="0">
                <a:latin typeface="Times New Roman" panose="02020603050405020304" pitchFamily="18" charset="0"/>
                <a:cs typeface="Times New Roman" panose="02020603050405020304" pitchFamily="18" charset="0"/>
              </a:rPr>
              <a:t>, …, Release)</a:t>
            </a:r>
          </a:p>
        </p:txBody>
      </p:sp>
      <p:sp>
        <p:nvSpPr>
          <p:cNvPr id="19461" name="Slide Number Placeholder 4"/>
          <p:cNvSpPr>
            <a:spLocks noGrp="1"/>
          </p:cNvSpPr>
          <p:nvPr>
            <p:ph type="sldNum" sz="quarter" idx="12"/>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l"/>
            <a:fld id="{94358096-6DF8-42D4-B2DE-8B5D65F55421}" type="slidenum">
              <a:rPr lang="en-US" altLang="en-US" sz="1200" b="0">
                <a:solidFill>
                  <a:schemeClr val="tx2"/>
                </a:solidFill>
              </a:rPr>
              <a:pPr algn="l"/>
              <a:t>25</a:t>
            </a:fld>
            <a:endParaRPr lang="en-US" altLang="en-US" sz="1200" b="0">
              <a:solidFill>
                <a:schemeClr val="tx2"/>
              </a:solidFill>
            </a:endParaRPr>
          </a:p>
        </p:txBody>
      </p:sp>
      <p:sp>
        <p:nvSpPr>
          <p:cNvPr id="19460"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760418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982133" y="457201"/>
            <a:ext cx="7704667" cy="1066799"/>
          </a:xfrm>
        </p:spPr>
        <p:txBody>
          <a:bodyPr/>
          <a:lstStyle/>
          <a:p>
            <a:pPr>
              <a:defRPr/>
            </a:pPr>
            <a:r>
              <a:rPr lang="en-US" sz="3600" dirty="0">
                <a:solidFill>
                  <a:srgbClr val="003399"/>
                </a:solidFill>
                <a:latin typeface="Times New Roman" pitchFamily="18" charset="0"/>
                <a:cs typeface="Times New Roman" pitchFamily="18" charset="0"/>
              </a:rPr>
              <a:t>A Complete View</a:t>
            </a:r>
          </a:p>
        </p:txBody>
      </p:sp>
      <p:sp>
        <p:nvSpPr>
          <p:cNvPr id="23555" name="Line 3"/>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6" name="Picture 5" descr="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957" y="1749787"/>
            <a:ext cx="7134225"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0031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82133" y="457201"/>
            <a:ext cx="7704667" cy="1219199"/>
          </a:xfrm>
        </p:spPr>
        <p:txBody>
          <a:bodyPr/>
          <a:lstStyle/>
          <a:p>
            <a:pPr>
              <a:defRPr/>
            </a:pPr>
            <a:r>
              <a:rPr lang="en-US" sz="3200" dirty="0">
                <a:solidFill>
                  <a:srgbClr val="003399"/>
                </a:solidFill>
                <a:latin typeface="Times New Roman" pitchFamily="18" charset="0"/>
                <a:cs typeface="Times New Roman" pitchFamily="18" charset="0"/>
              </a:rPr>
              <a:t>Scrum Process – Another Angle </a:t>
            </a:r>
          </a:p>
        </p:txBody>
      </p:sp>
      <p:sp>
        <p:nvSpPr>
          <p:cNvPr id="21507" name="Line 3"/>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08" name="Picture 5" descr="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7366" y="2039143"/>
            <a:ext cx="6934200" cy="37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576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982133" y="457201"/>
            <a:ext cx="7704667" cy="1219199"/>
          </a:xfrm>
        </p:spPr>
        <p:txBody>
          <a:bodyPr/>
          <a:lstStyle/>
          <a:p>
            <a:pPr>
              <a:defRPr/>
            </a:pPr>
            <a:r>
              <a:rPr lang="en-US" sz="4000" dirty="0">
                <a:solidFill>
                  <a:srgbClr val="003399"/>
                </a:solidFill>
                <a:latin typeface="Times New Roman" pitchFamily="18" charset="0"/>
                <a:cs typeface="Times New Roman" pitchFamily="18" charset="0"/>
              </a:rPr>
              <a:t>The Committed People </a:t>
            </a:r>
          </a:p>
        </p:txBody>
      </p:sp>
      <p:sp>
        <p:nvSpPr>
          <p:cNvPr id="103427" name="Rectangle 3"/>
          <p:cNvSpPr>
            <a:spLocks noGrp="1" noChangeArrowheads="1"/>
          </p:cNvSpPr>
          <p:nvPr>
            <p:ph idx="1"/>
          </p:nvPr>
        </p:nvSpPr>
        <p:spPr>
          <a:xfrm>
            <a:off x="1828800" y="1981200"/>
            <a:ext cx="6578600" cy="4419600"/>
          </a:xfrm>
        </p:spPr>
        <p:txBody>
          <a:bodyPr>
            <a:normAutofit fontScale="85000" lnSpcReduction="10000"/>
          </a:bodyPr>
          <a:lstStyle/>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There are </a:t>
            </a:r>
            <a:r>
              <a:rPr lang="en-US" altLang="en-US" sz="2000" dirty="0" smtClean="0">
                <a:solidFill>
                  <a:schemeClr val="accent2"/>
                </a:solidFill>
                <a:latin typeface="Times New Roman" panose="02020603050405020304" pitchFamily="18" charset="0"/>
                <a:cs typeface="Times New Roman" panose="02020603050405020304" pitchFamily="18" charset="0"/>
              </a:rPr>
              <a:t>3 roles </a:t>
            </a:r>
            <a:r>
              <a:rPr lang="en-US" altLang="en-US" sz="2000" dirty="0" smtClean="0">
                <a:latin typeface="Times New Roman" panose="02020603050405020304" pitchFamily="18" charset="0"/>
                <a:cs typeface="Times New Roman" panose="02020603050405020304" pitchFamily="18" charset="0"/>
              </a:rPr>
              <a:t>of the people who have </a:t>
            </a:r>
            <a:r>
              <a:rPr lang="en-US" altLang="en-US" sz="2000" b="1" dirty="0" smtClean="0">
                <a:latin typeface="Times New Roman" panose="02020603050405020304" pitchFamily="18" charset="0"/>
                <a:cs typeface="Times New Roman" panose="02020603050405020304" pitchFamily="18" charset="0"/>
              </a:rPr>
              <a:t>committed </a:t>
            </a:r>
            <a:r>
              <a:rPr lang="en-US" altLang="en-US" sz="2000" dirty="0" smtClean="0">
                <a:latin typeface="Times New Roman" panose="02020603050405020304" pitchFamily="18" charset="0"/>
                <a:cs typeface="Times New Roman" panose="02020603050405020304" pitchFamily="18" charset="0"/>
              </a:rPr>
              <a:t>themselves to the success of Scrum and are ultimately responsible for it.</a:t>
            </a:r>
          </a:p>
          <a:p>
            <a:pPr>
              <a:spcBef>
                <a:spcPct val="0"/>
              </a:spcBef>
              <a:buClrTx/>
              <a:buSzTx/>
              <a:buFontTx/>
              <a:buChar char="•"/>
            </a:pPr>
            <a:endParaRPr lang="en-US" altLang="en-US" sz="2000" dirty="0" smtClean="0">
              <a:solidFill>
                <a:schemeClr val="accent2"/>
              </a:solidFill>
              <a:latin typeface="Times New Roman" panose="02020603050405020304" pitchFamily="18" charset="0"/>
              <a:cs typeface="Times New Roman" panose="02020603050405020304" pitchFamily="18" charset="0"/>
            </a:endParaRPr>
          </a:p>
          <a:p>
            <a:pPr>
              <a:spcBef>
                <a:spcPct val="0"/>
              </a:spcBef>
              <a:buClrTx/>
              <a:buSzTx/>
              <a:buFontTx/>
              <a:buChar char="•"/>
            </a:pPr>
            <a:r>
              <a:rPr lang="en-US" altLang="en-US" sz="2000" dirty="0" smtClean="0">
                <a:solidFill>
                  <a:schemeClr val="accent2"/>
                </a:solidFill>
                <a:latin typeface="Times New Roman" panose="02020603050405020304" pitchFamily="18" charset="0"/>
                <a:cs typeface="Times New Roman" panose="02020603050405020304" pitchFamily="18" charset="0"/>
              </a:rPr>
              <a:t>Product Owner</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Responsible for defining </a:t>
            </a:r>
            <a:r>
              <a:rPr lang="en-US" altLang="en-US" sz="2000" dirty="0" smtClean="0">
                <a:solidFill>
                  <a:srgbClr val="FF0000"/>
                </a:solidFill>
                <a:latin typeface="Times New Roman" panose="02020603050405020304" pitchFamily="18" charset="0"/>
                <a:cs typeface="Times New Roman" panose="02020603050405020304" pitchFamily="18" charset="0"/>
              </a:rPr>
              <a:t>requirements</a:t>
            </a:r>
            <a:r>
              <a:rPr lang="en-US" altLang="en-US" sz="2000" dirty="0" smtClean="0">
                <a:latin typeface="Times New Roman" panose="02020603050405020304" pitchFamily="18" charset="0"/>
                <a:cs typeface="Times New Roman" panose="02020603050405020304" pitchFamily="18" charset="0"/>
              </a:rPr>
              <a:t> of the project and their </a:t>
            </a:r>
            <a:r>
              <a:rPr lang="en-US" altLang="en-US" sz="2000" dirty="0" smtClean="0">
                <a:solidFill>
                  <a:srgbClr val="FF0000"/>
                </a:solidFill>
                <a:latin typeface="Times New Roman" panose="02020603050405020304" pitchFamily="18" charset="0"/>
                <a:cs typeface="Times New Roman" panose="02020603050405020304" pitchFamily="18" charset="0"/>
              </a:rPr>
              <a:t>priorities</a:t>
            </a:r>
            <a:r>
              <a:rPr lang="en-US" altLang="en-US" sz="2000" dirty="0" smtClean="0">
                <a:latin typeface="Times New Roman" panose="02020603050405020304" pitchFamily="18" charset="0"/>
                <a:cs typeface="Times New Roman" panose="02020603050405020304" pitchFamily="18" charset="0"/>
              </a:rPr>
              <a:t>. </a:t>
            </a:r>
          </a:p>
          <a:p>
            <a:pPr>
              <a:spcBef>
                <a:spcPct val="0"/>
              </a:spcBef>
              <a:buClrTx/>
              <a:buSzTx/>
              <a:buFontTx/>
              <a:buChar char="•"/>
            </a:pPr>
            <a:endParaRPr lang="en-US" altLang="en-US" sz="2000" dirty="0" smtClean="0">
              <a:solidFill>
                <a:schemeClr val="accent2"/>
              </a:solidFill>
              <a:latin typeface="Times New Roman" panose="02020603050405020304" pitchFamily="18" charset="0"/>
              <a:cs typeface="Times New Roman" panose="02020603050405020304" pitchFamily="18" charset="0"/>
            </a:endParaRPr>
          </a:p>
          <a:p>
            <a:pPr>
              <a:spcBef>
                <a:spcPct val="0"/>
              </a:spcBef>
              <a:buClrTx/>
              <a:buSzTx/>
              <a:buFontTx/>
              <a:buChar char="•"/>
            </a:pPr>
            <a:r>
              <a:rPr lang="en-US" altLang="en-US" sz="2000" dirty="0" smtClean="0">
                <a:solidFill>
                  <a:schemeClr val="accent2"/>
                </a:solidFill>
                <a:latin typeface="Times New Roman" panose="02020603050405020304" pitchFamily="18" charset="0"/>
                <a:cs typeface="Times New Roman" panose="02020603050405020304" pitchFamily="18" charset="0"/>
              </a:rPr>
              <a:t>The Team </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The Cross-Functional Team that works on the Requirements </a:t>
            </a:r>
            <a:r>
              <a:rPr lang="en-US" altLang="en-US" sz="2000" dirty="0" smtClean="0">
                <a:solidFill>
                  <a:srgbClr val="FF0000"/>
                </a:solidFill>
                <a:latin typeface="Times New Roman" panose="02020603050405020304" pitchFamily="18" charset="0"/>
                <a:cs typeface="Times New Roman" panose="02020603050405020304" pitchFamily="18" charset="0"/>
              </a:rPr>
              <a:t>defined</a:t>
            </a:r>
            <a:r>
              <a:rPr lang="en-US" altLang="en-US" sz="2000" dirty="0" smtClean="0">
                <a:latin typeface="Times New Roman" panose="02020603050405020304" pitchFamily="18" charset="0"/>
                <a:cs typeface="Times New Roman" panose="02020603050405020304" pitchFamily="18" charset="0"/>
              </a:rPr>
              <a:t> and in the </a:t>
            </a:r>
            <a:r>
              <a:rPr lang="en-US" altLang="en-US" sz="2000" dirty="0" smtClean="0">
                <a:solidFill>
                  <a:srgbClr val="FF0000"/>
                </a:solidFill>
                <a:latin typeface="Times New Roman" panose="02020603050405020304" pitchFamily="18" charset="0"/>
                <a:cs typeface="Times New Roman" panose="02020603050405020304" pitchFamily="18" charset="0"/>
              </a:rPr>
              <a:t>priority </a:t>
            </a:r>
            <a:r>
              <a:rPr lang="en-US" altLang="en-US" sz="2000" dirty="0" smtClean="0">
                <a:latin typeface="Times New Roman" panose="02020603050405020304" pitchFamily="18" charset="0"/>
                <a:cs typeface="Times New Roman" panose="02020603050405020304" pitchFamily="18" charset="0"/>
              </a:rPr>
              <a:t>as given by the Product Owner. The Team is what carries out the Sprint.</a:t>
            </a:r>
          </a:p>
          <a:p>
            <a:pPr>
              <a:spcBef>
                <a:spcPct val="0"/>
              </a:spcBef>
              <a:buClrTx/>
              <a:buSzTx/>
              <a:buFontTx/>
              <a:buChar char="•"/>
            </a:pPr>
            <a:endParaRPr lang="en-US" altLang="en-US" sz="2000" dirty="0" smtClean="0">
              <a:solidFill>
                <a:schemeClr val="accent2"/>
              </a:solidFill>
              <a:latin typeface="Times New Roman" panose="02020603050405020304" pitchFamily="18" charset="0"/>
              <a:cs typeface="Times New Roman" panose="02020603050405020304" pitchFamily="18" charset="0"/>
            </a:endParaRPr>
          </a:p>
          <a:p>
            <a:pPr>
              <a:spcBef>
                <a:spcPct val="0"/>
              </a:spcBef>
              <a:buClrTx/>
              <a:buSzTx/>
              <a:buFontTx/>
              <a:buChar char="•"/>
            </a:pPr>
            <a:r>
              <a:rPr lang="en-US" altLang="en-US" sz="2000" dirty="0" smtClean="0">
                <a:solidFill>
                  <a:schemeClr val="accent2"/>
                </a:solidFill>
                <a:latin typeface="Times New Roman" panose="02020603050405020304" pitchFamily="18" charset="0"/>
                <a:cs typeface="Times New Roman" panose="02020603050405020304" pitchFamily="18" charset="0"/>
              </a:rPr>
              <a:t>Scrum Master</a:t>
            </a:r>
          </a:p>
          <a:p>
            <a:pPr>
              <a:spcBef>
                <a:spcPct val="0"/>
              </a:spcBef>
              <a:buClrTx/>
              <a:buSzTx/>
              <a:buFontTx/>
              <a:buChar char="•"/>
            </a:pPr>
            <a:r>
              <a:rPr lang="en-US" altLang="en-US" sz="2000" dirty="0" smtClean="0">
                <a:latin typeface="Times New Roman" panose="02020603050405020304" pitchFamily="18" charset="0"/>
                <a:cs typeface="Times New Roman" panose="02020603050405020304" pitchFamily="18" charset="0"/>
              </a:rPr>
              <a:t>Member of Team that drives the Scrum. He guides the team and makes sure that Scrum is </a:t>
            </a:r>
            <a:r>
              <a:rPr lang="en-US" altLang="en-US" sz="2000" dirty="0" smtClean="0">
                <a:solidFill>
                  <a:srgbClr val="FF0000"/>
                </a:solidFill>
                <a:latin typeface="Times New Roman" panose="02020603050405020304" pitchFamily="18" charset="0"/>
                <a:cs typeface="Times New Roman" panose="02020603050405020304" pitchFamily="18" charset="0"/>
              </a:rPr>
              <a:t>implemented</a:t>
            </a:r>
            <a:r>
              <a:rPr lang="en-US" altLang="en-US" sz="2000" dirty="0" smtClean="0">
                <a:latin typeface="Times New Roman" panose="02020603050405020304" pitchFamily="18" charset="0"/>
                <a:cs typeface="Times New Roman" panose="02020603050405020304" pitchFamily="18" charset="0"/>
              </a:rPr>
              <a:t>.</a:t>
            </a:r>
          </a:p>
        </p:txBody>
      </p:sp>
      <p:sp>
        <p:nvSpPr>
          <p:cNvPr id="24580"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57970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34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82133" y="457201"/>
            <a:ext cx="7704667" cy="1143000"/>
          </a:xfrm>
        </p:spPr>
        <p:txBody>
          <a:bodyPr/>
          <a:lstStyle/>
          <a:p>
            <a:pPr>
              <a:defRPr/>
            </a:pPr>
            <a:r>
              <a:rPr lang="en-US" sz="4000" dirty="0">
                <a:solidFill>
                  <a:srgbClr val="003399"/>
                </a:solidFill>
                <a:latin typeface="Times New Roman" pitchFamily="18" charset="0"/>
                <a:cs typeface="Times New Roman" pitchFamily="18" charset="0"/>
              </a:rPr>
              <a:t>Scrum Master … </a:t>
            </a:r>
          </a:p>
        </p:txBody>
      </p:sp>
      <p:sp>
        <p:nvSpPr>
          <p:cNvPr id="26627" name="Rectangle 3"/>
          <p:cNvSpPr>
            <a:spLocks noGrp="1" noChangeArrowheads="1"/>
          </p:cNvSpPr>
          <p:nvPr>
            <p:ph idx="1"/>
          </p:nvPr>
        </p:nvSpPr>
        <p:spPr>
          <a:xfrm>
            <a:off x="1447800" y="1752600"/>
            <a:ext cx="7162800" cy="4724400"/>
          </a:xfrm>
        </p:spPr>
        <p:txBody>
          <a:bodyPr>
            <a:normAutofit fontScale="92500"/>
          </a:bodyPr>
          <a:lstStyle/>
          <a:p>
            <a:pPr>
              <a:spcBef>
                <a:spcPct val="0"/>
              </a:spcBef>
              <a:buClrTx/>
              <a:buSzTx/>
              <a:buFontTx/>
              <a:buChar char="•"/>
            </a:pPr>
            <a:r>
              <a:rPr lang="en-US" altLang="en-US" dirty="0" smtClean="0">
                <a:solidFill>
                  <a:schemeClr val="accent2"/>
                </a:solidFill>
                <a:latin typeface="Times New Roman" panose="02020603050405020304" pitchFamily="18" charset="0"/>
                <a:cs typeface="Times New Roman" panose="02020603050405020304" pitchFamily="18" charset="0"/>
              </a:rPr>
              <a:t>Responsible</a:t>
            </a:r>
            <a:r>
              <a:rPr lang="en-US" altLang="en-US" dirty="0" smtClean="0">
                <a:latin typeface="Times New Roman" panose="02020603050405020304" pitchFamily="18" charset="0"/>
                <a:cs typeface="Times New Roman" panose="02020603050405020304" pitchFamily="18" charset="0"/>
              </a:rPr>
              <a:t> for running the Scrum. </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Plays the role of a </a:t>
            </a:r>
            <a:r>
              <a:rPr lang="en-US" altLang="en-US" dirty="0" smtClean="0">
                <a:solidFill>
                  <a:srgbClr val="FF0000"/>
                </a:solidFill>
                <a:latin typeface="Times New Roman" panose="02020603050405020304" pitchFamily="18" charset="0"/>
                <a:cs typeface="Times New Roman" panose="02020603050405020304" pitchFamily="18" charset="0"/>
              </a:rPr>
              <a:t>facilitator, guider, trainer, motivator</a:t>
            </a:r>
            <a:r>
              <a:rPr lang="en-US" altLang="en-US" dirty="0" smtClean="0">
                <a:latin typeface="Times New Roman" panose="02020603050405020304" pitchFamily="18" charset="0"/>
                <a:cs typeface="Times New Roman" panose="02020603050405020304" pitchFamily="18" charset="0"/>
              </a:rPr>
              <a:t>, impediment remover.</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Scrum Master is </a:t>
            </a:r>
            <a:r>
              <a:rPr lang="en-US" altLang="en-US" dirty="0" smtClean="0">
                <a:solidFill>
                  <a:srgbClr val="FF0000"/>
                </a:solidFill>
                <a:latin typeface="Times New Roman" panose="02020603050405020304" pitchFamily="18" charset="0"/>
                <a:cs typeface="Times New Roman" panose="02020603050405020304" pitchFamily="18" charset="0"/>
              </a:rPr>
              <a:t>NOT exactly </a:t>
            </a:r>
            <a:r>
              <a:rPr lang="en-US" altLang="en-US" dirty="0" smtClean="0">
                <a:latin typeface="Times New Roman" panose="02020603050405020304" pitchFamily="18" charset="0"/>
                <a:cs typeface="Times New Roman" panose="02020603050405020304" pitchFamily="18" charset="0"/>
              </a:rPr>
              <a:t>Project Manager.</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Should know more about the Scrum process than others.</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Should be very </a:t>
            </a:r>
            <a:r>
              <a:rPr lang="en-US" altLang="en-US" dirty="0" smtClean="0">
                <a:solidFill>
                  <a:srgbClr val="FF0000"/>
                </a:solidFill>
                <a:latin typeface="Times New Roman" panose="02020603050405020304" pitchFamily="18" charset="0"/>
                <a:cs typeface="Times New Roman" panose="02020603050405020304" pitchFamily="18" charset="0"/>
              </a:rPr>
              <a:t>clear</a:t>
            </a:r>
            <a:r>
              <a:rPr lang="en-US" altLang="en-US" dirty="0" smtClean="0">
                <a:latin typeface="Times New Roman" panose="02020603050405020304" pitchFamily="18" charset="0"/>
                <a:cs typeface="Times New Roman" panose="02020603050405020304" pitchFamily="18" charset="0"/>
              </a:rPr>
              <a:t> on the philosophy behind Scrum principles.</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Responsible for improving the </a:t>
            </a:r>
            <a:r>
              <a:rPr lang="en-US" altLang="en-US" dirty="0" smtClean="0">
                <a:solidFill>
                  <a:srgbClr val="FF0000"/>
                </a:solidFill>
                <a:latin typeface="Times New Roman" panose="02020603050405020304" pitchFamily="18" charset="0"/>
                <a:cs typeface="Times New Roman" panose="02020603050405020304" pitchFamily="18" charset="0"/>
              </a:rPr>
              <a:t>overall</a:t>
            </a:r>
            <a:r>
              <a:rPr lang="en-US" altLang="en-US" dirty="0" smtClean="0">
                <a:latin typeface="Times New Roman" panose="02020603050405020304" pitchFamily="18" charset="0"/>
                <a:cs typeface="Times New Roman" panose="02020603050405020304" pitchFamily="18" charset="0"/>
              </a:rPr>
              <a:t> working environment and conditions for the team.</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Makes sure that the team is not obstructed in any way during the Sprint.</a:t>
            </a:r>
          </a:p>
          <a:p>
            <a:pPr>
              <a:spcBef>
                <a:spcPct val="0"/>
              </a:spcBef>
              <a:buClrTx/>
              <a:buSzTx/>
              <a:buFontTx/>
              <a:buChar char="•"/>
            </a:pPr>
            <a:r>
              <a:rPr lang="en-US" altLang="en-US" dirty="0" smtClean="0">
                <a:latin typeface="Times New Roman" panose="02020603050405020304" pitchFamily="18" charset="0"/>
                <a:cs typeface="Times New Roman" panose="02020603050405020304" pitchFamily="18" charset="0"/>
              </a:rPr>
              <a:t>Ensures Scrum </a:t>
            </a:r>
            <a:r>
              <a:rPr lang="en-US" altLang="en-US" dirty="0" smtClean="0">
                <a:solidFill>
                  <a:srgbClr val="FF0000"/>
                </a:solidFill>
                <a:latin typeface="Times New Roman" panose="02020603050405020304" pitchFamily="18" charset="0"/>
                <a:cs typeface="Times New Roman" panose="02020603050405020304" pitchFamily="18" charset="0"/>
              </a:rPr>
              <a:t>principles</a:t>
            </a:r>
            <a:r>
              <a:rPr lang="en-US" altLang="en-US" dirty="0" smtClean="0">
                <a:latin typeface="Times New Roman" panose="02020603050405020304" pitchFamily="18" charset="0"/>
                <a:cs typeface="Times New Roman" panose="02020603050405020304" pitchFamily="18" charset="0"/>
              </a:rPr>
              <a:t> are followed.</a:t>
            </a:r>
          </a:p>
        </p:txBody>
      </p:sp>
      <p:sp>
        <p:nvSpPr>
          <p:cNvPr id="26629" name="Slide Number Placeholder 4"/>
          <p:cNvSpPr>
            <a:spLocks noGrp="1"/>
          </p:cNvSpPr>
          <p:nvPr>
            <p:ph type="sldNum" sz="quarter" idx="12"/>
          </p:nvPr>
        </p:nvSpPr>
        <p:spPr bwMode="auto">
          <a:xfrm rot="5400000">
            <a:off x="6989763" y="3736975"/>
            <a:ext cx="32004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6pPr>
            <a:lvl7pPr marL="29718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7pPr>
            <a:lvl8pPr marL="34290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8pPr>
            <a:lvl9pPr marL="3886200" indent="-228600" algn="r" eaLnBrk="0" fontAlgn="base" hangingPunct="0">
              <a:lnSpc>
                <a:spcPct val="90000"/>
              </a:lnSpc>
              <a:spcBef>
                <a:spcPct val="30000"/>
              </a:spcBef>
              <a:spcAft>
                <a:spcPct val="0"/>
              </a:spcAft>
              <a:buClr>
                <a:schemeClr val="tx2"/>
              </a:buClr>
              <a:buSzPct val="75000"/>
              <a:buFont typeface="Wingdings" panose="05000000000000000000" pitchFamily="2" charset="2"/>
              <a:buChar char="l"/>
              <a:defRPr sz="2800">
                <a:solidFill>
                  <a:schemeClr val="tx1"/>
                </a:solidFill>
                <a:latin typeface="Times New Roman" panose="02020603050405020304" pitchFamily="18" charset="0"/>
              </a:defRPr>
            </a:lvl9pPr>
          </a:lstStyle>
          <a:p>
            <a:pPr algn="l"/>
            <a:fld id="{F064C568-0258-4709-9BF2-7E54F3AEF12C}" type="slidenum">
              <a:rPr lang="en-US" altLang="en-US" sz="1200" b="0">
                <a:solidFill>
                  <a:schemeClr val="tx2"/>
                </a:solidFill>
              </a:rPr>
              <a:pPr algn="l"/>
              <a:t>29</a:t>
            </a:fld>
            <a:endParaRPr lang="en-US" altLang="en-US" sz="1200" b="0">
              <a:solidFill>
                <a:schemeClr val="tx2"/>
              </a:solidFill>
            </a:endParaRPr>
          </a:p>
        </p:txBody>
      </p:sp>
      <p:sp>
        <p:nvSpPr>
          <p:cNvPr id="26628"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52867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1219200" y="1143000"/>
            <a:ext cx="7351713" cy="600075"/>
          </a:xfrm>
        </p:spPr>
        <p:txBody>
          <a:bodyPr>
            <a:normAutofit fontScale="90000"/>
          </a:bodyPr>
          <a:lstStyle/>
          <a:p>
            <a:pPr fontAlgn="auto">
              <a:spcAft>
                <a:spcPts val="0"/>
              </a:spcAft>
              <a:defRPr/>
            </a:pPr>
            <a:r>
              <a:rPr lang="en-US" smtClean="0">
                <a:solidFill>
                  <a:schemeClr val="tx1">
                    <a:lumMod val="85000"/>
                    <a:lumOff val="15000"/>
                  </a:schemeClr>
                </a:solidFill>
              </a:rPr>
              <a:t>The Unified Process (UP)</a:t>
            </a:r>
          </a:p>
        </p:txBody>
      </p:sp>
      <p:sp>
        <p:nvSpPr>
          <p:cNvPr id="2969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84E135F-B5F2-469B-9FAF-0C3CB45550F4}" type="slidenum">
              <a:rPr lang="en-US" altLang="en-US" sz="1000">
                <a:latin typeface="Helvetica" panose="020B0604020202020204" pitchFamily="34" charset="0"/>
              </a:rPr>
              <a:pPr/>
              <a:t>3</a:t>
            </a:fld>
            <a:endParaRPr lang="en-US" altLang="en-US" sz="1000">
              <a:latin typeface="Helvetica" panose="020B0604020202020204" pitchFamily="34" charset="0"/>
            </a:endParaRPr>
          </a:p>
        </p:txBody>
      </p:sp>
      <p:grpSp>
        <p:nvGrpSpPr>
          <p:cNvPr id="29700" name="Group 8"/>
          <p:cNvGrpSpPr>
            <a:grpSpLocks/>
          </p:cNvGrpSpPr>
          <p:nvPr/>
        </p:nvGrpSpPr>
        <p:grpSpPr bwMode="auto">
          <a:xfrm>
            <a:off x="2286000" y="1905000"/>
            <a:ext cx="4679950" cy="4244975"/>
            <a:chOff x="1132" y="638"/>
            <a:chExt cx="3496" cy="3177"/>
          </a:xfrm>
        </p:grpSpPr>
        <p:pic>
          <p:nvPicPr>
            <p:cNvPr id="186372" name="Picture 4"/>
            <p:cNvPicPr>
              <a:picLocks noChangeAspect="1" noChangeArrowheads="1"/>
            </p:cNvPicPr>
            <p:nvPr/>
          </p:nvPicPr>
          <p:blipFill>
            <a:blip r:embed="rId2"/>
            <a:srcRect/>
            <a:stretch>
              <a:fillRect/>
            </a:stretch>
          </p:blipFill>
          <p:spPr bwMode="auto">
            <a:xfrm>
              <a:off x="1132" y="648"/>
              <a:ext cx="3496" cy="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86373"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lnSpc>
                  <a:spcPct val="90000"/>
                </a:lnSpc>
                <a:defRPr/>
              </a:pPr>
              <a:r>
                <a:rPr lang="en-US" sz="1600">
                  <a:solidFill>
                    <a:schemeClr val="bg2"/>
                  </a:solidFill>
                  <a:latin typeface="Helvetica" charset="0"/>
                  <a:ea typeface="ＭＳ Ｐゴシック" charset="0"/>
                  <a:cs typeface="ＭＳ Ｐゴシック" charset="0"/>
                </a:rPr>
                <a:t>inception</a:t>
              </a:r>
              <a:endParaRPr lang="en-US" sz="1800" b="1">
                <a:solidFill>
                  <a:schemeClr val="bg2"/>
                </a:solidFill>
                <a:latin typeface="Helvetica" charset="0"/>
                <a:ea typeface="ＭＳ Ｐゴシック" charset="0"/>
                <a:cs typeface="ＭＳ Ｐゴシック" charset="0"/>
              </a:endParaRPr>
            </a:p>
          </p:txBody>
        </p:sp>
        <p:sp>
          <p:nvSpPr>
            <p:cNvPr id="186374" name="Rectangle 6"/>
            <p:cNvSpPr>
              <a:spLocks noChangeArrowheads="1"/>
            </p:cNvSpPr>
            <p:nvPr/>
          </p:nvSpPr>
          <p:spPr bwMode="auto">
            <a:xfrm>
              <a:off x="2496" y="638"/>
              <a:ext cx="924"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6375" name="Text Box 7"/>
            <p:cNvSpPr txBox="1">
              <a:spLocks noChangeArrowheads="1"/>
            </p:cNvSpPr>
            <p:nvPr/>
          </p:nvSpPr>
          <p:spPr bwMode="auto">
            <a:xfrm>
              <a:off x="2554" y="655"/>
              <a:ext cx="88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nSpc>
                  <a:spcPct val="90000"/>
                </a:lnSpc>
                <a:defRPr/>
              </a:pPr>
              <a:r>
                <a:rPr lang="en-US" sz="1600">
                  <a:solidFill>
                    <a:schemeClr val="bg2"/>
                  </a:solidFill>
                  <a:latin typeface="Helvetica" charset="0"/>
                  <a:ea typeface="ＭＳ Ｐゴシック" charset="0"/>
                  <a:cs typeface="ＭＳ Ｐゴシック" charset="0"/>
                </a:rPr>
                <a:t>elaboration</a:t>
              </a:r>
            </a:p>
          </p:txBody>
        </p:sp>
      </p:grpSp>
    </p:spTree>
    <p:extLst>
      <p:ext uri="{BB962C8B-B14F-4D97-AF65-F5344CB8AC3E}">
        <p14:creationId xmlns:p14="http://schemas.microsoft.com/office/powerpoint/2010/main" val="282645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982133" y="457201"/>
            <a:ext cx="7704667" cy="1219199"/>
          </a:xfrm>
        </p:spPr>
        <p:txBody>
          <a:bodyPr/>
          <a:lstStyle/>
          <a:p>
            <a:pPr>
              <a:defRPr/>
            </a:pPr>
            <a:r>
              <a:rPr lang="en-US" sz="4000" dirty="0">
                <a:solidFill>
                  <a:srgbClr val="003399"/>
                </a:solidFill>
                <a:latin typeface="Times New Roman" pitchFamily="18" charset="0"/>
                <a:cs typeface="Times New Roman" pitchFamily="18" charset="0"/>
              </a:rPr>
              <a:t>Sprint Review </a:t>
            </a:r>
          </a:p>
        </p:txBody>
      </p:sp>
      <p:sp>
        <p:nvSpPr>
          <p:cNvPr id="31747" name="Rectangle 3"/>
          <p:cNvSpPr>
            <a:spLocks noGrp="1" noChangeArrowheads="1"/>
          </p:cNvSpPr>
          <p:nvPr>
            <p:ph idx="1"/>
          </p:nvPr>
        </p:nvSpPr>
        <p:spPr>
          <a:xfrm>
            <a:off x="1371600" y="1752600"/>
            <a:ext cx="7010400" cy="4724400"/>
          </a:xfrm>
        </p:spPr>
        <p:txBody>
          <a:bodyPr/>
          <a:lstStyle/>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Conducted at the </a:t>
            </a:r>
            <a:r>
              <a:rPr lang="en-US" altLang="en-US" sz="2800" dirty="0" smtClean="0">
                <a:solidFill>
                  <a:srgbClr val="FF0000"/>
                </a:solidFill>
                <a:latin typeface="Times New Roman" panose="02020603050405020304" pitchFamily="18" charset="0"/>
                <a:cs typeface="Times New Roman" panose="02020603050405020304" pitchFamily="18" charset="0"/>
              </a:rPr>
              <a:t>end </a:t>
            </a:r>
            <a:r>
              <a:rPr lang="en-US" altLang="en-US" sz="2800" dirty="0" smtClean="0">
                <a:latin typeface="Times New Roman" panose="02020603050405020304" pitchFamily="18" charset="0"/>
                <a:cs typeface="Times New Roman" panose="02020603050405020304" pitchFamily="18" charset="0"/>
              </a:rPr>
              <a:t>of Sprint </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Team </a:t>
            </a:r>
            <a:r>
              <a:rPr lang="en-US" altLang="en-US" sz="2800" dirty="0" smtClean="0">
                <a:solidFill>
                  <a:srgbClr val="FF0000"/>
                </a:solidFill>
                <a:latin typeface="Times New Roman" panose="02020603050405020304" pitchFamily="18" charset="0"/>
                <a:cs typeface="Times New Roman" panose="02020603050405020304" pitchFamily="18" charset="0"/>
              </a:rPr>
              <a:t>demonstrates </a:t>
            </a:r>
            <a:r>
              <a:rPr lang="en-US" altLang="en-US" sz="2800" dirty="0" smtClean="0">
                <a:latin typeface="Times New Roman" panose="02020603050405020304" pitchFamily="18" charset="0"/>
                <a:cs typeface="Times New Roman" panose="02020603050405020304" pitchFamily="18" charset="0"/>
              </a:rPr>
              <a:t>completed </a:t>
            </a:r>
            <a:r>
              <a:rPr lang="en-US" altLang="en-US" sz="2800" dirty="0" smtClean="0">
                <a:solidFill>
                  <a:srgbClr val="FF0000"/>
                </a:solidFill>
                <a:latin typeface="Times New Roman" panose="02020603050405020304" pitchFamily="18" charset="0"/>
                <a:cs typeface="Times New Roman" panose="02020603050405020304" pitchFamily="18" charset="0"/>
              </a:rPr>
              <a:t>functionality</a:t>
            </a:r>
            <a:r>
              <a:rPr lang="en-US" altLang="en-US" sz="2800" dirty="0" smtClean="0">
                <a:latin typeface="Times New Roman" panose="02020603050405020304" pitchFamily="18" charset="0"/>
                <a:cs typeface="Times New Roman" panose="02020603050405020304" pitchFamily="18" charset="0"/>
              </a:rPr>
              <a:t> in Sprint to Product Owner and Stakeholders</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It’s the ‘</a:t>
            </a:r>
            <a:r>
              <a:rPr lang="en-US" altLang="en-US" sz="2800" dirty="0" smtClean="0">
                <a:solidFill>
                  <a:srgbClr val="FF0000"/>
                </a:solidFill>
                <a:latin typeface="Times New Roman" panose="02020603050405020304" pitchFamily="18" charset="0"/>
                <a:cs typeface="Times New Roman" panose="02020603050405020304" pitchFamily="18" charset="0"/>
              </a:rPr>
              <a:t>inspection</a:t>
            </a:r>
            <a:r>
              <a:rPr lang="en-US" altLang="en-US" sz="2800" dirty="0" smtClean="0">
                <a:latin typeface="Times New Roman" panose="02020603050405020304" pitchFamily="18" charset="0"/>
                <a:cs typeface="Times New Roman" panose="02020603050405020304" pitchFamily="18" charset="0"/>
              </a:rPr>
              <a:t> and adaptation’ part</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Management can </a:t>
            </a:r>
            <a:r>
              <a:rPr lang="en-US" altLang="en-US" sz="2800" dirty="0" smtClean="0">
                <a:solidFill>
                  <a:srgbClr val="FF0000"/>
                </a:solidFill>
                <a:latin typeface="Times New Roman" panose="02020603050405020304" pitchFamily="18" charset="0"/>
                <a:cs typeface="Times New Roman" panose="02020603050405020304" pitchFamily="18" charset="0"/>
              </a:rPr>
              <a:t>identify risks </a:t>
            </a:r>
            <a:r>
              <a:rPr lang="en-US" altLang="en-US" sz="2800" dirty="0" smtClean="0">
                <a:latin typeface="Times New Roman" panose="02020603050405020304" pitchFamily="18" charset="0"/>
                <a:cs typeface="Times New Roman" panose="02020603050405020304" pitchFamily="18" charset="0"/>
              </a:rPr>
              <a:t>and opportunities</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Product Owner and others can </a:t>
            </a:r>
            <a:r>
              <a:rPr lang="en-US" altLang="en-US" sz="2800" dirty="0" smtClean="0">
                <a:solidFill>
                  <a:srgbClr val="FF0000"/>
                </a:solidFill>
                <a:latin typeface="Times New Roman" panose="02020603050405020304" pitchFamily="18" charset="0"/>
                <a:cs typeface="Times New Roman" panose="02020603050405020304" pitchFamily="18" charset="0"/>
              </a:rPr>
              <a:t>reprioritize</a:t>
            </a:r>
            <a:r>
              <a:rPr lang="en-US" altLang="en-US" sz="2800" dirty="0" smtClean="0">
                <a:latin typeface="Times New Roman" panose="02020603050405020304" pitchFamily="18" charset="0"/>
                <a:cs typeface="Times New Roman" panose="02020603050405020304" pitchFamily="18" charset="0"/>
              </a:rPr>
              <a:t> the Product Backlog after this ‘feedback’</a:t>
            </a:r>
          </a:p>
          <a:p>
            <a:pPr>
              <a:spcBef>
                <a:spcPct val="0"/>
              </a:spcBef>
              <a:buClrTx/>
              <a:buSzTx/>
              <a:buFontTx/>
              <a:buNone/>
            </a:pPr>
            <a:endParaRPr lang="en-US" altLang="en-US" sz="2800" dirty="0" smtClean="0">
              <a:latin typeface="Comic Sans MS" panose="030F0702030302020204" pitchFamily="66" charset="0"/>
            </a:endParaRPr>
          </a:p>
        </p:txBody>
      </p:sp>
      <p:sp>
        <p:nvSpPr>
          <p:cNvPr id="31748"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29807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982133" y="457201"/>
            <a:ext cx="7704667" cy="1143000"/>
          </a:xfrm>
        </p:spPr>
        <p:txBody>
          <a:bodyPr/>
          <a:lstStyle/>
          <a:p>
            <a:pPr>
              <a:defRPr/>
            </a:pPr>
            <a:r>
              <a:rPr lang="en-US" sz="4000" dirty="0">
                <a:solidFill>
                  <a:srgbClr val="003399"/>
                </a:solidFill>
                <a:latin typeface="Times New Roman" pitchFamily="18" charset="0"/>
                <a:cs typeface="Times New Roman" pitchFamily="18" charset="0"/>
              </a:rPr>
              <a:t>Sprint Review Rules</a:t>
            </a:r>
          </a:p>
        </p:txBody>
      </p:sp>
      <p:sp>
        <p:nvSpPr>
          <p:cNvPr id="32771" name="Rectangle 3"/>
          <p:cNvSpPr>
            <a:spLocks noGrp="1" noChangeArrowheads="1"/>
          </p:cNvSpPr>
          <p:nvPr>
            <p:ph idx="1"/>
          </p:nvPr>
        </p:nvSpPr>
        <p:spPr>
          <a:xfrm>
            <a:off x="1905000" y="1752600"/>
            <a:ext cx="6553200" cy="4724400"/>
          </a:xfrm>
        </p:spPr>
        <p:txBody>
          <a:bodyPr/>
          <a:lstStyle/>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Team should not spend more than 1 hour to prepare</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Only ‘done’ </a:t>
            </a:r>
            <a:r>
              <a:rPr lang="en-US" altLang="en-US" sz="2800" dirty="0" smtClean="0">
                <a:solidFill>
                  <a:srgbClr val="FF0000"/>
                </a:solidFill>
                <a:latin typeface="Times New Roman" panose="02020603050405020304" pitchFamily="18" charset="0"/>
                <a:cs typeface="Times New Roman" panose="02020603050405020304" pitchFamily="18" charset="0"/>
              </a:rPr>
              <a:t>functionality </a:t>
            </a:r>
            <a:r>
              <a:rPr lang="en-US" altLang="en-US" sz="2800" dirty="0" smtClean="0">
                <a:latin typeface="Times New Roman" panose="02020603050405020304" pitchFamily="18" charset="0"/>
                <a:cs typeface="Times New Roman" panose="02020603050405020304" pitchFamily="18" charset="0"/>
              </a:rPr>
              <a:t>is presented</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Sprint Review involves team </a:t>
            </a:r>
            <a:r>
              <a:rPr lang="en-US" altLang="en-US" sz="2800" dirty="0" smtClean="0">
                <a:solidFill>
                  <a:srgbClr val="FF0000"/>
                </a:solidFill>
                <a:latin typeface="Times New Roman" panose="02020603050405020304" pitchFamily="18" charset="0"/>
                <a:cs typeface="Times New Roman" panose="02020603050405020304" pitchFamily="18" charset="0"/>
              </a:rPr>
              <a:t>presenting functionality</a:t>
            </a:r>
            <a:r>
              <a:rPr lang="en-US" altLang="en-US" sz="2800" dirty="0" smtClean="0">
                <a:latin typeface="Times New Roman" panose="02020603050405020304" pitchFamily="18" charset="0"/>
                <a:cs typeface="Times New Roman" panose="02020603050405020304" pitchFamily="18" charset="0"/>
              </a:rPr>
              <a:t>, answering questions and discussion</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Everyone gives their </a:t>
            </a:r>
            <a:r>
              <a:rPr lang="en-US" altLang="en-US" sz="2800" dirty="0" smtClean="0">
                <a:solidFill>
                  <a:srgbClr val="FF0000"/>
                </a:solidFill>
                <a:latin typeface="Times New Roman" panose="02020603050405020304" pitchFamily="18" charset="0"/>
                <a:cs typeface="Times New Roman" panose="02020603050405020304" pitchFamily="18" charset="0"/>
              </a:rPr>
              <a:t>feedback</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Scrum Master </a:t>
            </a:r>
            <a:r>
              <a:rPr lang="en-US" altLang="en-US" sz="2800" dirty="0" smtClean="0">
                <a:solidFill>
                  <a:srgbClr val="FF0000"/>
                </a:solidFill>
                <a:latin typeface="Times New Roman" panose="02020603050405020304" pitchFamily="18" charset="0"/>
                <a:cs typeface="Times New Roman" panose="02020603050405020304" pitchFamily="18" charset="0"/>
              </a:rPr>
              <a:t>schedules </a:t>
            </a:r>
            <a:r>
              <a:rPr lang="en-US" altLang="en-US" sz="2800" dirty="0" smtClean="0">
                <a:latin typeface="Times New Roman" panose="02020603050405020304" pitchFamily="18" charset="0"/>
                <a:cs typeface="Times New Roman" panose="02020603050405020304" pitchFamily="18" charset="0"/>
              </a:rPr>
              <a:t>and conducts the meeting</a:t>
            </a:r>
          </a:p>
        </p:txBody>
      </p:sp>
      <p:sp>
        <p:nvSpPr>
          <p:cNvPr id="32772"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03986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982133" y="457201"/>
            <a:ext cx="7704667" cy="1219199"/>
          </a:xfrm>
        </p:spPr>
        <p:txBody>
          <a:bodyPr/>
          <a:lstStyle/>
          <a:p>
            <a:pPr>
              <a:defRPr/>
            </a:pPr>
            <a:r>
              <a:rPr lang="en-US" sz="4000" dirty="0">
                <a:solidFill>
                  <a:srgbClr val="003399"/>
                </a:solidFill>
                <a:latin typeface="Times New Roman" pitchFamily="18" charset="0"/>
                <a:cs typeface="Times New Roman" pitchFamily="18" charset="0"/>
              </a:rPr>
              <a:t>Sprint Retrospective</a:t>
            </a:r>
          </a:p>
        </p:txBody>
      </p:sp>
      <p:sp>
        <p:nvSpPr>
          <p:cNvPr id="33795" name="Rectangle 3"/>
          <p:cNvSpPr>
            <a:spLocks noGrp="1" noChangeArrowheads="1"/>
          </p:cNvSpPr>
          <p:nvPr>
            <p:ph idx="1"/>
          </p:nvPr>
        </p:nvSpPr>
        <p:spPr>
          <a:xfrm>
            <a:off x="1371600" y="1752600"/>
            <a:ext cx="7035800" cy="3886200"/>
          </a:xfrm>
        </p:spPr>
        <p:txBody>
          <a:bodyPr/>
          <a:lstStyle/>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Conducted after Sprint </a:t>
            </a:r>
            <a:r>
              <a:rPr lang="en-US" altLang="en-US" sz="2800" dirty="0" smtClean="0">
                <a:solidFill>
                  <a:srgbClr val="FF0000"/>
                </a:solidFill>
                <a:latin typeface="Times New Roman" panose="02020603050405020304" pitchFamily="18" charset="0"/>
                <a:cs typeface="Times New Roman" panose="02020603050405020304" pitchFamily="18" charset="0"/>
              </a:rPr>
              <a:t>Review</a:t>
            </a:r>
            <a:r>
              <a:rPr lang="en-US" altLang="en-US" sz="2800" dirty="0" smtClean="0">
                <a:latin typeface="Times New Roman" panose="02020603050405020304" pitchFamily="18" charset="0"/>
                <a:cs typeface="Times New Roman" panose="02020603050405020304" pitchFamily="18" charset="0"/>
              </a:rPr>
              <a:t> by the Team</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They evaluate the just </a:t>
            </a:r>
            <a:r>
              <a:rPr lang="en-US" altLang="en-US" sz="2800" dirty="0" smtClean="0">
                <a:solidFill>
                  <a:srgbClr val="FF0000"/>
                </a:solidFill>
                <a:latin typeface="Times New Roman" panose="02020603050405020304" pitchFamily="18" charset="0"/>
                <a:cs typeface="Times New Roman" panose="02020603050405020304" pitchFamily="18" charset="0"/>
              </a:rPr>
              <a:t>concluded</a:t>
            </a:r>
            <a:r>
              <a:rPr lang="en-US" altLang="en-US" sz="2800" dirty="0" smtClean="0">
                <a:latin typeface="Times New Roman" panose="02020603050405020304" pitchFamily="18" charset="0"/>
                <a:cs typeface="Times New Roman" panose="02020603050405020304" pitchFamily="18" charset="0"/>
              </a:rPr>
              <a:t> Sprint</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They discuss what went wrong, what went right and what needs to be </a:t>
            </a:r>
            <a:r>
              <a:rPr lang="en-US" altLang="en-US" sz="2800" dirty="0" smtClean="0">
                <a:solidFill>
                  <a:srgbClr val="1111FF"/>
                </a:solidFill>
                <a:latin typeface="Times New Roman" panose="02020603050405020304" pitchFamily="18" charset="0"/>
                <a:cs typeface="Times New Roman" panose="02020603050405020304" pitchFamily="18" charset="0"/>
              </a:rPr>
              <a:t>changed and improved</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The objective is to </a:t>
            </a:r>
            <a:r>
              <a:rPr lang="en-US" altLang="en-US" sz="2800" dirty="0" smtClean="0">
                <a:solidFill>
                  <a:srgbClr val="1111FF"/>
                </a:solidFill>
                <a:latin typeface="Times New Roman" panose="02020603050405020304" pitchFamily="18" charset="0"/>
                <a:cs typeface="Times New Roman" panose="02020603050405020304" pitchFamily="18" charset="0"/>
              </a:rPr>
              <a:t>ensure </a:t>
            </a:r>
            <a:r>
              <a:rPr lang="en-US" altLang="en-US" sz="2800" dirty="0" smtClean="0">
                <a:latin typeface="Times New Roman" panose="02020603050405020304" pitchFamily="18" charset="0"/>
                <a:cs typeface="Times New Roman" panose="02020603050405020304" pitchFamily="18" charset="0"/>
              </a:rPr>
              <a:t>that the next Sprint goes better than the current Sprint</a:t>
            </a:r>
          </a:p>
        </p:txBody>
      </p:sp>
      <p:sp>
        <p:nvSpPr>
          <p:cNvPr id="33796"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781310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982133" y="457201"/>
            <a:ext cx="7704667" cy="1219199"/>
          </a:xfrm>
        </p:spPr>
        <p:txBody>
          <a:bodyPr/>
          <a:lstStyle/>
          <a:p>
            <a:pPr>
              <a:defRPr/>
            </a:pPr>
            <a:r>
              <a:rPr lang="en-US" sz="4000" dirty="0">
                <a:solidFill>
                  <a:srgbClr val="003399"/>
                </a:solidFill>
                <a:latin typeface="Times New Roman" pitchFamily="18" charset="0"/>
                <a:cs typeface="Times New Roman" pitchFamily="18" charset="0"/>
              </a:rPr>
              <a:t>Scrum Process - Meetings</a:t>
            </a:r>
          </a:p>
        </p:txBody>
      </p:sp>
      <p:pic>
        <p:nvPicPr>
          <p:cNvPr id="34820"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2057400"/>
            <a:ext cx="4243387" cy="4411662"/>
          </a:xfrm>
        </p:spPr>
      </p:pic>
      <p:sp>
        <p:nvSpPr>
          <p:cNvPr id="34819" name="Line 3"/>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3866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982133" y="457201"/>
            <a:ext cx="7704667" cy="1447799"/>
          </a:xfrm>
        </p:spPr>
        <p:txBody>
          <a:bodyPr/>
          <a:lstStyle/>
          <a:p>
            <a:pPr>
              <a:defRPr/>
            </a:pPr>
            <a:r>
              <a:rPr lang="en-US" sz="4000" dirty="0">
                <a:solidFill>
                  <a:srgbClr val="003399"/>
                </a:solidFill>
                <a:latin typeface="Times New Roman" pitchFamily="18" charset="0"/>
                <a:cs typeface="Times New Roman" pitchFamily="18" charset="0"/>
              </a:rPr>
              <a:t>Daily Scrum Meeting</a:t>
            </a:r>
          </a:p>
        </p:txBody>
      </p:sp>
      <p:pic>
        <p:nvPicPr>
          <p:cNvPr id="35844" name="Picture 6" descr="flow"/>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453216" y="1981200"/>
            <a:ext cx="4762500" cy="4267200"/>
          </a:xfrm>
        </p:spPr>
      </p:pic>
      <p:sp>
        <p:nvSpPr>
          <p:cNvPr id="35843"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320941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982133" y="457201"/>
            <a:ext cx="7704667" cy="1447799"/>
          </a:xfrm>
        </p:spPr>
        <p:txBody>
          <a:bodyPr/>
          <a:lstStyle/>
          <a:p>
            <a:pPr>
              <a:defRPr/>
            </a:pPr>
            <a:r>
              <a:rPr lang="en-US" sz="4000" dirty="0">
                <a:solidFill>
                  <a:srgbClr val="003399"/>
                </a:solidFill>
                <a:latin typeface="Times New Roman" pitchFamily="18" charset="0"/>
                <a:cs typeface="Times New Roman" pitchFamily="18" charset="0"/>
              </a:rPr>
              <a:t>Daily Scrum – Rules</a:t>
            </a:r>
          </a:p>
        </p:txBody>
      </p:sp>
      <p:sp>
        <p:nvSpPr>
          <p:cNvPr id="36867" name="Rectangle 3"/>
          <p:cNvSpPr>
            <a:spLocks noGrp="1" noChangeArrowheads="1"/>
          </p:cNvSpPr>
          <p:nvPr>
            <p:ph idx="1"/>
          </p:nvPr>
        </p:nvSpPr>
        <p:spPr>
          <a:xfrm>
            <a:off x="1142999" y="1697182"/>
            <a:ext cx="7084291" cy="4724400"/>
          </a:xfrm>
        </p:spPr>
        <p:txBody>
          <a:bodyPr/>
          <a:lstStyle/>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Chickens can attend – but cannot interfere</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Every Team members answers 3 questions:</a:t>
            </a:r>
          </a:p>
          <a:p>
            <a:pPr>
              <a:spcBef>
                <a:spcPct val="0"/>
              </a:spcBef>
              <a:buClrTx/>
              <a:buSzTx/>
              <a:buFontTx/>
              <a:buChar char="•"/>
            </a:pPr>
            <a:r>
              <a:rPr lang="en-US" altLang="en-US" sz="2800" dirty="0" smtClean="0">
                <a:solidFill>
                  <a:schemeClr val="hlink"/>
                </a:solidFill>
                <a:latin typeface="Times New Roman" panose="02020603050405020304" pitchFamily="18" charset="0"/>
                <a:cs typeface="Times New Roman" panose="02020603050405020304" pitchFamily="18" charset="0"/>
              </a:rPr>
              <a:t>What has he done since last meeting?</a:t>
            </a:r>
          </a:p>
          <a:p>
            <a:pPr>
              <a:spcBef>
                <a:spcPct val="0"/>
              </a:spcBef>
              <a:buClrTx/>
              <a:buSzTx/>
              <a:buFontTx/>
              <a:buChar char="•"/>
            </a:pPr>
            <a:r>
              <a:rPr lang="en-US" altLang="en-US" sz="2800" dirty="0" smtClean="0">
                <a:solidFill>
                  <a:schemeClr val="hlink"/>
                </a:solidFill>
                <a:latin typeface="Times New Roman" panose="02020603050405020304" pitchFamily="18" charset="0"/>
                <a:cs typeface="Times New Roman" panose="02020603050405020304" pitchFamily="18" charset="0"/>
              </a:rPr>
              <a:t>What he plans to do between now and next meeting?</a:t>
            </a:r>
          </a:p>
          <a:p>
            <a:pPr>
              <a:spcBef>
                <a:spcPct val="0"/>
              </a:spcBef>
              <a:buClrTx/>
              <a:buSzTx/>
              <a:buFontTx/>
              <a:buChar char="•"/>
            </a:pPr>
            <a:r>
              <a:rPr lang="en-US" altLang="en-US" sz="2800" dirty="0" smtClean="0">
                <a:solidFill>
                  <a:schemeClr val="hlink"/>
                </a:solidFill>
                <a:latin typeface="Times New Roman" panose="02020603050405020304" pitchFamily="18" charset="0"/>
                <a:cs typeface="Times New Roman" panose="02020603050405020304" pitchFamily="18" charset="0"/>
              </a:rPr>
              <a:t>What impedes his work progress?</a:t>
            </a:r>
          </a:p>
          <a:p>
            <a:pPr>
              <a:spcBef>
                <a:spcPct val="0"/>
              </a:spcBef>
              <a:buClrTx/>
              <a:buSzTx/>
              <a:buFontTx/>
              <a:buChar char="•"/>
            </a:pPr>
            <a:r>
              <a:rPr lang="en-US" altLang="en-US" sz="2800" dirty="0" smtClean="0">
                <a:latin typeface="Times New Roman" panose="02020603050405020304" pitchFamily="18" charset="0"/>
                <a:cs typeface="Times New Roman" panose="02020603050405020304" pitchFamily="18" charset="0"/>
              </a:rPr>
              <a:t>There should be no digressing beyond these 3 questions</a:t>
            </a:r>
          </a:p>
          <a:p>
            <a:pPr>
              <a:spcBef>
                <a:spcPct val="0"/>
              </a:spcBef>
              <a:buClrTx/>
              <a:buSzTx/>
              <a:buFontTx/>
              <a:buNone/>
            </a:pPr>
            <a:endParaRPr lang="en-US" altLang="en-US" sz="2800" dirty="0" smtClean="0">
              <a:latin typeface="Times New Roman" panose="02020603050405020304" pitchFamily="18" charset="0"/>
              <a:cs typeface="Times New Roman" panose="02020603050405020304" pitchFamily="18" charset="0"/>
            </a:endParaRPr>
          </a:p>
          <a:p>
            <a:pPr>
              <a:spcBef>
                <a:spcPct val="0"/>
              </a:spcBef>
              <a:buClrTx/>
              <a:buSzTx/>
              <a:buFontTx/>
              <a:buChar char="•"/>
            </a:pPr>
            <a:endParaRPr lang="en-US" altLang="en-US" sz="2800" dirty="0" smtClean="0">
              <a:solidFill>
                <a:schemeClr val="hlink"/>
              </a:solidFill>
              <a:latin typeface="Comic Sans MS" panose="030F0702030302020204" pitchFamily="66" charset="0"/>
            </a:endParaRPr>
          </a:p>
        </p:txBody>
      </p:sp>
      <p:sp>
        <p:nvSpPr>
          <p:cNvPr id="36868"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81315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982133" y="457201"/>
            <a:ext cx="7704667" cy="1523999"/>
          </a:xfrm>
        </p:spPr>
        <p:txBody>
          <a:bodyPr/>
          <a:lstStyle/>
          <a:p>
            <a:pPr>
              <a:defRPr/>
            </a:pPr>
            <a:r>
              <a:rPr lang="en-US" sz="4000" dirty="0">
                <a:solidFill>
                  <a:srgbClr val="003399"/>
                </a:solidFill>
                <a:latin typeface="Times New Roman" pitchFamily="18" charset="0"/>
                <a:cs typeface="Times New Roman" pitchFamily="18" charset="0"/>
              </a:rPr>
              <a:t>Scrum of Scrums …</a:t>
            </a:r>
          </a:p>
        </p:txBody>
      </p:sp>
      <p:pic>
        <p:nvPicPr>
          <p:cNvPr id="37892" name="Picture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89187" y="1981200"/>
            <a:ext cx="5230813" cy="4411663"/>
          </a:xfrm>
        </p:spPr>
      </p:pic>
      <p:sp>
        <p:nvSpPr>
          <p:cNvPr id="37891" name="Line 4"/>
          <p:cNvSpPr>
            <a:spLocks noChangeShapeType="1"/>
          </p:cNvSpPr>
          <p:nvPr/>
        </p:nvSpPr>
        <p:spPr bwMode="auto">
          <a:xfrm>
            <a:off x="381000" y="1676400"/>
            <a:ext cx="723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51866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extLst>
      <p:ext uri="{BB962C8B-B14F-4D97-AF65-F5344CB8AC3E}">
        <p14:creationId xmlns:p14="http://schemas.microsoft.com/office/powerpoint/2010/main" val="1647737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E06A-BDE9-485F-8EA3-4B26220B7617}"/>
              </a:ext>
            </a:extLst>
          </p:cNvPr>
          <p:cNvSpPr>
            <a:spLocks noGrp="1"/>
          </p:cNvSpPr>
          <p:nvPr>
            <p:ph type="title"/>
          </p:nvPr>
        </p:nvSpPr>
        <p:spPr/>
        <p:txBody>
          <a:bodyPr/>
          <a:lstStyle/>
          <a:p>
            <a:r>
              <a:rPr lang="en-US" altLang="zh-CN" sz="3600" dirty="0">
                <a:ea typeface="SimSun" panose="02010600030101010101" pitchFamily="2" charset="-122"/>
              </a:rPr>
              <a:t>Other Agile Processes</a:t>
            </a:r>
            <a:endParaRPr lang="en-US" sz="3600" dirty="0"/>
          </a:p>
        </p:txBody>
      </p:sp>
      <p:sp>
        <p:nvSpPr>
          <p:cNvPr id="3" name="Content Placeholder 2">
            <a:extLst>
              <a:ext uri="{FF2B5EF4-FFF2-40B4-BE49-F238E27FC236}">
                <a16:creationId xmlns:a16="http://schemas.microsoft.com/office/drawing/2014/main" id="{A5FB443F-F6B9-463B-BAC8-4311317FF7CA}"/>
              </a:ext>
            </a:extLst>
          </p:cNvPr>
          <p:cNvSpPr>
            <a:spLocks noGrp="1"/>
          </p:cNvSpPr>
          <p:nvPr>
            <p:ph idx="1"/>
          </p:nvPr>
        </p:nvSpPr>
        <p:spPr>
          <a:xfrm>
            <a:off x="1087582" y="2057400"/>
            <a:ext cx="7620000" cy="3705251"/>
          </a:xfrm>
        </p:spPr>
        <p:txBody>
          <a:bodyPr>
            <a:normAutofit/>
          </a:bodyPr>
          <a:lstStyle/>
          <a:p>
            <a:pPr>
              <a:lnSpc>
                <a:spcPct val="90000"/>
              </a:lnSpc>
            </a:pPr>
            <a:r>
              <a:rPr lang="en-US" altLang="zh-CN" sz="2400" dirty="0">
                <a:ea typeface="SimSun" panose="02010600030101010101" pitchFamily="2" charset="-122"/>
              </a:rPr>
              <a:t>Adaptive Software Development (ASD)</a:t>
            </a:r>
          </a:p>
          <a:p>
            <a:pPr>
              <a:lnSpc>
                <a:spcPct val="90000"/>
              </a:lnSpc>
            </a:pPr>
            <a:endParaRPr lang="en-US" altLang="zh-CN" sz="1000" dirty="0">
              <a:ea typeface="SimSun" panose="02010600030101010101" pitchFamily="2" charset="-122"/>
            </a:endParaRPr>
          </a:p>
          <a:p>
            <a:pPr>
              <a:lnSpc>
                <a:spcPct val="90000"/>
              </a:lnSpc>
            </a:pPr>
            <a:r>
              <a:rPr lang="en-US" altLang="zh-CN" sz="2400" dirty="0">
                <a:ea typeface="SimSun" panose="02010600030101010101" pitchFamily="2" charset="-122"/>
              </a:rPr>
              <a:t>Dynamic Systems Development Method (DSDM)</a:t>
            </a:r>
          </a:p>
          <a:p>
            <a:pPr>
              <a:lnSpc>
                <a:spcPct val="90000"/>
              </a:lnSpc>
            </a:pPr>
            <a:endParaRPr lang="en-US" altLang="zh-CN" sz="1000" dirty="0">
              <a:ea typeface="SimSun" panose="02010600030101010101" pitchFamily="2" charset="-122"/>
            </a:endParaRPr>
          </a:p>
          <a:p>
            <a:pPr>
              <a:lnSpc>
                <a:spcPct val="90000"/>
              </a:lnSpc>
            </a:pPr>
            <a:r>
              <a:rPr lang="en-US" altLang="zh-CN" sz="2400" dirty="0" smtClean="0">
                <a:ea typeface="SimSun" panose="02010600030101010101" pitchFamily="2" charset="-122"/>
              </a:rPr>
              <a:t>Crystal</a:t>
            </a:r>
            <a:endParaRPr lang="en-US" altLang="zh-CN" sz="2400" dirty="0">
              <a:ea typeface="SimSun" panose="02010600030101010101" pitchFamily="2" charset="-122"/>
            </a:endParaRPr>
          </a:p>
          <a:p>
            <a:pPr>
              <a:lnSpc>
                <a:spcPct val="90000"/>
              </a:lnSpc>
            </a:pPr>
            <a:endParaRPr lang="en-US" altLang="zh-CN" sz="1000" dirty="0">
              <a:ea typeface="SimSun" panose="02010600030101010101" pitchFamily="2" charset="-122"/>
            </a:endParaRPr>
          </a:p>
          <a:p>
            <a:pPr>
              <a:lnSpc>
                <a:spcPct val="90000"/>
              </a:lnSpc>
            </a:pPr>
            <a:r>
              <a:rPr lang="en-US" altLang="zh-CN" sz="2400" dirty="0">
                <a:ea typeface="SimSun" panose="02010600030101010101" pitchFamily="2" charset="-122"/>
              </a:rPr>
              <a:t>Feature Driven Development</a:t>
            </a:r>
          </a:p>
          <a:p>
            <a:pPr>
              <a:lnSpc>
                <a:spcPct val="90000"/>
              </a:lnSpc>
            </a:pPr>
            <a:endParaRPr lang="en-US" altLang="zh-CN" sz="1000" dirty="0">
              <a:ea typeface="SimSun" panose="02010600030101010101" pitchFamily="2" charset="-122"/>
            </a:endParaRPr>
          </a:p>
          <a:p>
            <a:pPr>
              <a:lnSpc>
                <a:spcPct val="90000"/>
              </a:lnSpc>
            </a:pPr>
            <a:r>
              <a:rPr lang="en-US" altLang="zh-CN" sz="2400" dirty="0">
                <a:ea typeface="SimSun" panose="02010600030101010101" pitchFamily="2" charset="-122"/>
              </a:rPr>
              <a:t>Agile Modeling (AM)</a:t>
            </a:r>
          </a:p>
          <a:p>
            <a:pPr marL="114300" indent="0">
              <a:buNone/>
            </a:pPr>
            <a:endParaRPr lang="en-US" dirty="0"/>
          </a:p>
        </p:txBody>
      </p:sp>
      <p:sp>
        <p:nvSpPr>
          <p:cNvPr id="6" name="Slide Number Placeholder 5">
            <a:extLst>
              <a:ext uri="{FF2B5EF4-FFF2-40B4-BE49-F238E27FC236}">
                <a16:creationId xmlns:a16="http://schemas.microsoft.com/office/drawing/2014/main" id="{50A8179E-AF34-468C-A268-DE80AE250871}"/>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2496402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EE9B-D048-4C96-9C52-1146CD1197CD}"/>
              </a:ext>
            </a:extLst>
          </p:cNvPr>
          <p:cNvSpPr>
            <a:spLocks noGrp="1"/>
          </p:cNvSpPr>
          <p:nvPr>
            <p:ph type="title"/>
          </p:nvPr>
        </p:nvSpPr>
        <p:spPr>
          <a:xfrm>
            <a:off x="982133" y="457201"/>
            <a:ext cx="7704667" cy="953509"/>
          </a:xfrm>
        </p:spPr>
        <p:txBody>
          <a:bodyPr/>
          <a:lstStyle/>
          <a:p>
            <a:r>
              <a:rPr lang="en-US" sz="3600" dirty="0"/>
              <a:t>Model Selection</a:t>
            </a:r>
          </a:p>
        </p:txBody>
      </p:sp>
      <p:sp>
        <p:nvSpPr>
          <p:cNvPr id="6" name="Slide Number Placeholder 5">
            <a:extLst>
              <a:ext uri="{FF2B5EF4-FFF2-40B4-BE49-F238E27FC236}">
                <a16:creationId xmlns:a16="http://schemas.microsoft.com/office/drawing/2014/main" id="{0BC99352-F254-4748-AD12-F2FA69B2D411}"/>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7" name="Picture 4">
            <a:extLst>
              <a:ext uri="{FF2B5EF4-FFF2-40B4-BE49-F238E27FC236}">
                <a16:creationId xmlns:a16="http://schemas.microsoft.com/office/drawing/2014/main" id="{1B33DFDE-D46F-42F9-A0C8-793E55C57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38420"/>
            <a:ext cx="8165082" cy="361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 name="Rectangle 7">
            <a:extLst>
              <a:ext uri="{FF2B5EF4-FFF2-40B4-BE49-F238E27FC236}">
                <a16:creationId xmlns:a16="http://schemas.microsoft.com/office/drawing/2014/main" id="{23CFB0F8-EE72-4063-AF38-8D9A7D2B7F1D}"/>
              </a:ext>
            </a:extLst>
          </p:cNvPr>
          <p:cNvSpPr/>
          <p:nvPr/>
        </p:nvSpPr>
        <p:spPr>
          <a:xfrm>
            <a:off x="457200" y="5029200"/>
            <a:ext cx="7696200" cy="784830"/>
          </a:xfrm>
          <a:prstGeom prst="rect">
            <a:avLst/>
          </a:prstGeom>
        </p:spPr>
        <p:txBody>
          <a:bodyPr wrap="square">
            <a:spAutoFit/>
          </a:bodyPr>
          <a:lstStyle/>
          <a:p>
            <a:pPr>
              <a:spcBef>
                <a:spcPct val="50000"/>
              </a:spcBef>
            </a:pPr>
            <a:r>
              <a:rPr lang="en-US" altLang="en-US" b="1" dirty="0"/>
              <a:t>“…But we must try to </a:t>
            </a:r>
            <a:r>
              <a:rPr lang="en-US" altLang="en-US" b="1" dirty="0">
                <a:solidFill>
                  <a:srgbClr val="FF0000"/>
                </a:solidFill>
              </a:rPr>
              <a:t>understand</a:t>
            </a:r>
            <a:r>
              <a:rPr lang="en-US" altLang="en-US" b="1" dirty="0"/>
              <a:t> it if we are to solve it.”</a:t>
            </a:r>
          </a:p>
          <a:p>
            <a:pPr algn="r">
              <a:spcBef>
                <a:spcPct val="50000"/>
              </a:spcBef>
            </a:pPr>
            <a:r>
              <a:rPr lang="en-US" altLang="en-US" b="1" dirty="0"/>
              <a:t>Fred Brooks, 1975</a:t>
            </a:r>
            <a:endParaRPr lang="en-US" altLang="en-US" dirty="0"/>
          </a:p>
        </p:txBody>
      </p:sp>
    </p:spTree>
    <p:extLst>
      <p:ext uri="{BB962C8B-B14F-4D97-AF65-F5344CB8AC3E}">
        <p14:creationId xmlns:p14="http://schemas.microsoft.com/office/powerpoint/2010/main" val="1340053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title"/>
          </p:nvPr>
        </p:nvSpPr>
        <p:spPr>
          <a:xfrm>
            <a:off x="1219200" y="914400"/>
            <a:ext cx="2971800" cy="836613"/>
          </a:xfrm>
        </p:spPr>
        <p:txBody>
          <a:bodyPr/>
          <a:lstStyle/>
          <a:p>
            <a:pPr fontAlgn="auto">
              <a:spcAft>
                <a:spcPts val="0"/>
              </a:spcAft>
              <a:defRPr/>
            </a:pPr>
            <a:r>
              <a:rPr lang="en-US" smtClean="0">
                <a:solidFill>
                  <a:schemeClr val="tx1">
                    <a:lumMod val="85000"/>
                    <a:lumOff val="15000"/>
                  </a:schemeClr>
                </a:solidFill>
              </a:rPr>
              <a:t>UP Phases</a:t>
            </a:r>
          </a:p>
        </p:txBody>
      </p:sp>
      <p:sp>
        <p:nvSpPr>
          <p:cNvPr id="3072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0E3F7B1-2054-421F-9479-86F564C07202}" type="slidenum">
              <a:rPr lang="en-US" altLang="en-US" sz="1000">
                <a:latin typeface="Helvetica" panose="020B0604020202020204" pitchFamily="34" charset="0"/>
              </a:rPr>
              <a:pPr/>
              <a:t>4</a:t>
            </a:fld>
            <a:endParaRPr lang="en-US" altLang="en-US" sz="1000">
              <a:latin typeface="Helvetica" panose="020B0604020202020204" pitchFamily="34" charset="0"/>
            </a:endParaRPr>
          </a:p>
        </p:txBody>
      </p:sp>
      <p:grpSp>
        <p:nvGrpSpPr>
          <p:cNvPr id="30724" name="Group 5"/>
          <p:cNvGrpSpPr>
            <a:grpSpLocks/>
          </p:cNvGrpSpPr>
          <p:nvPr/>
        </p:nvGrpSpPr>
        <p:grpSpPr bwMode="auto">
          <a:xfrm>
            <a:off x="1219200" y="1828800"/>
            <a:ext cx="7180263" cy="4416425"/>
            <a:chOff x="421" y="674"/>
            <a:chExt cx="5043" cy="3143"/>
          </a:xfrm>
        </p:grpSpPr>
        <p:sp>
          <p:nvSpPr>
            <p:cNvPr id="187394" name="Rectangle 2"/>
            <p:cNvSpPr>
              <a:spLocks noChangeArrowheads="1"/>
            </p:cNvSpPr>
            <p:nvPr/>
          </p:nvSpPr>
          <p:spPr bwMode="auto">
            <a:xfrm>
              <a:off x="421" y="674"/>
              <a:ext cx="5043" cy="3143"/>
            </a:xfrm>
            <a:prstGeom prst="rect">
              <a:avLst/>
            </a:prstGeom>
            <a:solidFill>
              <a:srgbClr val="96E3FE"/>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pic>
          <p:nvPicPr>
            <p:cNvPr id="187396" name="Picture 4"/>
            <p:cNvPicPr>
              <a:picLocks noChangeAspect="1" noChangeArrowheads="1"/>
            </p:cNvPicPr>
            <p:nvPr/>
          </p:nvPicPr>
          <p:blipFill>
            <a:blip r:embed="rId2"/>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Tree>
    <p:extLst>
      <p:ext uri="{BB962C8B-B14F-4D97-AF65-F5344CB8AC3E}">
        <p14:creationId xmlns:p14="http://schemas.microsoft.com/office/powerpoint/2010/main" val="323803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FE5E-D918-4917-87D3-7F09FD0708EA}"/>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F0463824-236D-444C-A725-F5EC4000D5A8}"/>
              </a:ext>
            </a:extLst>
          </p:cNvPr>
          <p:cNvSpPr>
            <a:spLocks noGrp="1"/>
          </p:cNvSpPr>
          <p:nvPr>
            <p:ph idx="1"/>
          </p:nvPr>
        </p:nvSpPr>
        <p:spPr>
          <a:xfrm>
            <a:off x="982133" y="2057400"/>
            <a:ext cx="7620000" cy="990600"/>
          </a:xfrm>
        </p:spPr>
        <p:txBody>
          <a:bodyPr>
            <a:normAutofit/>
          </a:bodyPr>
          <a:lstStyle/>
          <a:p>
            <a:r>
              <a:rPr lang="en-US" sz="2400" dirty="0"/>
              <a:t>List down </a:t>
            </a:r>
            <a:r>
              <a:rPr lang="en-US" sz="2400" dirty="0">
                <a:solidFill>
                  <a:srgbClr val="FF0000"/>
                </a:solidFill>
              </a:rPr>
              <a:t>key attributes/characteristics </a:t>
            </a:r>
            <a:r>
              <a:rPr lang="en-US" sz="2400" dirty="0"/>
              <a:t>that help in selecting a process model or differentiating them.</a:t>
            </a:r>
          </a:p>
        </p:txBody>
      </p:sp>
      <p:sp>
        <p:nvSpPr>
          <p:cNvPr id="6" name="Slide Number Placeholder 5">
            <a:extLst>
              <a:ext uri="{FF2B5EF4-FFF2-40B4-BE49-F238E27FC236}">
                <a16:creationId xmlns:a16="http://schemas.microsoft.com/office/drawing/2014/main" id="{6DC6C170-3752-468F-B11F-1C59134EF43A}"/>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604099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References</a:t>
            </a:r>
          </a:p>
        </p:txBody>
      </p:sp>
      <p:sp>
        <p:nvSpPr>
          <p:cNvPr id="3" name="Content Placeholder 2"/>
          <p:cNvSpPr>
            <a:spLocks noGrp="1"/>
          </p:cNvSpPr>
          <p:nvPr>
            <p:ph idx="1"/>
          </p:nvPr>
        </p:nvSpPr>
        <p:spPr>
          <a:xfrm>
            <a:off x="989060" y="2667000"/>
            <a:ext cx="7924800" cy="2666999"/>
          </a:xfrm>
        </p:spPr>
        <p:txBody>
          <a:bodyPr>
            <a:normAutofit/>
          </a:bodyPr>
          <a:lstStyle/>
          <a:p>
            <a:pPr marL="571500" lvl="0" indent="-457200">
              <a:buFont typeface="+mj-lt"/>
              <a:buAutoNum type="arabicPeriod"/>
            </a:pPr>
            <a:r>
              <a:rPr lang="en-GB" dirty="0"/>
              <a:t>Software Engineering, Sommerville, I., Chapter 2 &amp; 3, 10</a:t>
            </a:r>
            <a:r>
              <a:rPr lang="en-GB" baseline="30000" dirty="0"/>
              <a:t>th</a:t>
            </a:r>
            <a:r>
              <a:rPr lang="en-GB" dirty="0"/>
              <a:t> Edition (2016), Pearson.</a:t>
            </a:r>
          </a:p>
          <a:p>
            <a:pPr marL="571500" lvl="0" indent="-457200">
              <a:buFont typeface="+mj-lt"/>
              <a:buAutoNum type="arabicPeriod"/>
            </a:pPr>
            <a:endParaRPr lang="en-US" sz="1700" dirty="0"/>
          </a:p>
          <a:p>
            <a:pPr marL="571500" indent="-457200">
              <a:buFont typeface="+mj-lt"/>
              <a:buAutoNum type="arabicPeriod"/>
            </a:pPr>
            <a:r>
              <a:rPr lang="en-US" dirty="0"/>
              <a:t>Software Engineering: A Practitioner’s Approach, Pressman, R.S. &amp; Maxim B., Chapter 2 &amp; 3, 8</a:t>
            </a:r>
            <a:r>
              <a:rPr lang="en-US" baseline="30000" dirty="0"/>
              <a:t>th</a:t>
            </a:r>
            <a:r>
              <a:rPr lang="en-US" dirty="0"/>
              <a:t> Edition (2015), McGraw-Hill. </a:t>
            </a:r>
          </a:p>
          <a:p>
            <a:pPr marL="114300" indent="0">
              <a:buNone/>
            </a:pPr>
            <a:endParaRPr lang="en-GB" dirty="0"/>
          </a:p>
          <a:p>
            <a:pPr marL="514350" indent="-514350">
              <a:buFont typeface="+mj-lt"/>
              <a:buAutoNum type="arabicPeriod"/>
            </a:pP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06312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219200" y="1143000"/>
            <a:ext cx="5629275" cy="633413"/>
          </a:xfrm>
        </p:spPr>
        <p:txBody>
          <a:bodyPr>
            <a:normAutofit fontScale="90000"/>
          </a:bodyPr>
          <a:lstStyle/>
          <a:p>
            <a:pPr fontAlgn="auto">
              <a:spcAft>
                <a:spcPts val="0"/>
              </a:spcAft>
              <a:defRPr/>
            </a:pPr>
            <a:r>
              <a:rPr lang="en-US" smtClean="0">
                <a:solidFill>
                  <a:schemeClr val="tx1">
                    <a:lumMod val="85000"/>
                    <a:lumOff val="15000"/>
                  </a:schemeClr>
                </a:solidFill>
              </a:rPr>
              <a:t>UP Work Products</a:t>
            </a:r>
          </a:p>
        </p:txBody>
      </p:sp>
      <p:sp>
        <p:nvSpPr>
          <p:cNvPr id="3174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6834BD4-BF26-44E8-B9F2-1211C440DF85}" type="slidenum">
              <a:rPr lang="en-US" altLang="en-US" sz="1000">
                <a:latin typeface="Helvetica" panose="020B0604020202020204" pitchFamily="34" charset="0"/>
              </a:rPr>
              <a:pPr/>
              <a:t>5</a:t>
            </a:fld>
            <a:endParaRPr lang="en-US" altLang="en-US" sz="1000">
              <a:latin typeface="Helvetica" panose="020B0604020202020204" pitchFamily="34" charset="0"/>
            </a:endParaRPr>
          </a:p>
        </p:txBody>
      </p:sp>
      <p:pic>
        <p:nvPicPr>
          <p:cNvPr id="188419" name="Picture 3"/>
          <p:cNvPicPr>
            <a:picLocks noChangeAspect="1" noChangeArrowheads="1"/>
          </p:cNvPicPr>
          <p:nvPr/>
        </p:nvPicPr>
        <p:blipFill>
          <a:blip r:embed="rId2"/>
          <a:srcRect/>
          <a:stretch>
            <a:fillRect/>
          </a:stretch>
        </p:blipFill>
        <p:spPr bwMode="auto">
          <a:xfrm>
            <a:off x="1143000" y="1828800"/>
            <a:ext cx="7378700"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80009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a:xfrm>
            <a:off x="1143000" y="2057400"/>
            <a:ext cx="7704667" cy="3332816"/>
          </a:xfrm>
        </p:spPr>
        <p:txBody>
          <a:bodyPr>
            <a:normAutofit fontScale="85000" lnSpcReduction="10000"/>
          </a:bodyPr>
          <a:lstStyle/>
          <a:p>
            <a:endParaRPr lang="en-US" dirty="0" smtClean="0"/>
          </a:p>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2405572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extLst>
      <p:ext uri="{BB962C8B-B14F-4D97-AF65-F5344CB8AC3E}">
        <p14:creationId xmlns:p14="http://schemas.microsoft.com/office/powerpoint/2010/main" val="1715936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383D-927B-4B87-9ADE-954362536504}"/>
              </a:ext>
            </a:extLst>
          </p:cNvPr>
          <p:cNvSpPr>
            <a:spLocks noGrp="1"/>
          </p:cNvSpPr>
          <p:nvPr>
            <p:ph type="title"/>
          </p:nvPr>
        </p:nvSpPr>
        <p:spPr/>
        <p:txBody>
          <a:bodyPr/>
          <a:lstStyle/>
          <a:p>
            <a:r>
              <a:rPr lang="en-US" altLang="zh-CN" sz="3600" dirty="0">
                <a:ea typeface="SimSun" panose="02010600030101010101" pitchFamily="2" charset="-122"/>
              </a:rPr>
              <a:t>Common Fears for Developers</a:t>
            </a:r>
            <a:endParaRPr lang="en-US" sz="3600" dirty="0"/>
          </a:p>
        </p:txBody>
      </p:sp>
      <p:sp>
        <p:nvSpPr>
          <p:cNvPr id="3" name="Content Placeholder 2">
            <a:extLst>
              <a:ext uri="{FF2B5EF4-FFF2-40B4-BE49-F238E27FC236}">
                <a16:creationId xmlns:a16="http://schemas.microsoft.com/office/drawing/2014/main" id="{58BD12D6-ADDE-4B51-A82E-4350AD9DE7A5}"/>
              </a:ext>
            </a:extLst>
          </p:cNvPr>
          <p:cNvSpPr>
            <a:spLocks noGrp="1"/>
          </p:cNvSpPr>
          <p:nvPr>
            <p:ph idx="1"/>
          </p:nvPr>
        </p:nvSpPr>
        <p:spPr>
          <a:xfrm>
            <a:off x="1066800" y="2057400"/>
            <a:ext cx="7219876" cy="3276599"/>
          </a:xfrm>
        </p:spPr>
        <p:txBody>
          <a:bodyPr>
            <a:normAutofit fontScale="92500" lnSpcReduction="20000"/>
          </a:bodyPr>
          <a:lstStyle/>
          <a:p>
            <a:pPr>
              <a:lnSpc>
                <a:spcPct val="90000"/>
              </a:lnSpc>
            </a:pPr>
            <a:endParaRPr lang="en-US" altLang="zh-CN" sz="2400" dirty="0" smtClean="0">
              <a:ea typeface="SimSun" panose="02010600030101010101" pitchFamily="2" charset="-122"/>
            </a:endParaRPr>
          </a:p>
          <a:p>
            <a:pPr>
              <a:lnSpc>
                <a:spcPct val="90000"/>
              </a:lnSpc>
            </a:pPr>
            <a:r>
              <a:rPr lang="en-US" altLang="zh-CN" sz="2400" dirty="0" smtClean="0">
                <a:ea typeface="SimSun" panose="02010600030101010101" pitchFamily="2" charset="-122"/>
              </a:rPr>
              <a:t>The </a:t>
            </a:r>
            <a:r>
              <a:rPr lang="en-US" altLang="zh-CN" sz="2400" dirty="0">
                <a:ea typeface="SimSun" panose="02010600030101010101" pitchFamily="2" charset="-122"/>
              </a:rPr>
              <a:t>project will produce the </a:t>
            </a:r>
            <a:r>
              <a:rPr lang="en-US" altLang="zh-CN" sz="2400" dirty="0">
                <a:solidFill>
                  <a:srgbClr val="FF0000"/>
                </a:solidFill>
                <a:ea typeface="SimSun" panose="02010600030101010101" pitchFamily="2" charset="-122"/>
              </a:rPr>
              <a:t>wrong product</a:t>
            </a:r>
            <a:r>
              <a:rPr lang="en-US" altLang="zh-CN" sz="2400" dirty="0">
                <a:ea typeface="SimSun" panose="02010600030101010101" pitchFamily="2" charset="-122"/>
              </a:rPr>
              <a:t>.</a:t>
            </a:r>
          </a:p>
          <a:p>
            <a:pPr>
              <a:lnSpc>
                <a:spcPct val="90000"/>
              </a:lnSpc>
            </a:pPr>
            <a:endParaRPr lang="en-US" altLang="zh-CN" sz="1200" dirty="0">
              <a:ea typeface="SimSun" panose="02010600030101010101" pitchFamily="2" charset="-122"/>
            </a:endParaRPr>
          </a:p>
          <a:p>
            <a:pPr>
              <a:lnSpc>
                <a:spcPct val="90000"/>
              </a:lnSpc>
            </a:pPr>
            <a:r>
              <a:rPr lang="en-US" altLang="zh-CN" sz="2400" dirty="0">
                <a:ea typeface="SimSun" panose="02010600030101010101" pitchFamily="2" charset="-122"/>
              </a:rPr>
              <a:t>The project will produce a </a:t>
            </a:r>
            <a:r>
              <a:rPr lang="en-US" altLang="zh-CN" sz="2400" dirty="0">
                <a:solidFill>
                  <a:srgbClr val="FF0000"/>
                </a:solidFill>
                <a:ea typeface="SimSun" panose="02010600030101010101" pitchFamily="2" charset="-122"/>
              </a:rPr>
              <a:t>product of inferior quality</a:t>
            </a:r>
            <a:r>
              <a:rPr lang="en-US" altLang="zh-CN" sz="2400" dirty="0">
                <a:ea typeface="SimSun" panose="02010600030101010101" pitchFamily="2" charset="-122"/>
              </a:rPr>
              <a:t>.</a:t>
            </a:r>
          </a:p>
          <a:p>
            <a:pPr>
              <a:lnSpc>
                <a:spcPct val="90000"/>
              </a:lnSpc>
            </a:pPr>
            <a:endParaRPr lang="en-US" altLang="zh-CN" sz="1200" dirty="0">
              <a:ea typeface="SimSun" panose="02010600030101010101" pitchFamily="2" charset="-122"/>
            </a:endParaRPr>
          </a:p>
          <a:p>
            <a:pPr>
              <a:lnSpc>
                <a:spcPct val="90000"/>
              </a:lnSpc>
            </a:pPr>
            <a:r>
              <a:rPr lang="en-US" altLang="zh-CN" sz="2400" dirty="0">
                <a:ea typeface="SimSun" panose="02010600030101010101" pitchFamily="2" charset="-122"/>
              </a:rPr>
              <a:t>The project will be </a:t>
            </a:r>
            <a:r>
              <a:rPr lang="en-US" altLang="zh-CN" sz="2400" dirty="0">
                <a:solidFill>
                  <a:srgbClr val="FF0000"/>
                </a:solidFill>
                <a:ea typeface="SimSun" panose="02010600030101010101" pitchFamily="2" charset="-122"/>
              </a:rPr>
              <a:t>late</a:t>
            </a:r>
            <a:r>
              <a:rPr lang="en-US" altLang="zh-CN" sz="2400" dirty="0">
                <a:ea typeface="SimSun" panose="02010600030101010101" pitchFamily="2" charset="-122"/>
              </a:rPr>
              <a:t>.</a:t>
            </a:r>
          </a:p>
          <a:p>
            <a:pPr>
              <a:lnSpc>
                <a:spcPct val="90000"/>
              </a:lnSpc>
            </a:pPr>
            <a:endParaRPr lang="en-US" altLang="zh-CN" sz="1200" dirty="0">
              <a:ea typeface="SimSun" panose="02010600030101010101" pitchFamily="2" charset="-122"/>
            </a:endParaRPr>
          </a:p>
          <a:p>
            <a:pPr>
              <a:lnSpc>
                <a:spcPct val="90000"/>
              </a:lnSpc>
            </a:pPr>
            <a:r>
              <a:rPr lang="en-US" altLang="zh-CN" sz="2400" dirty="0">
                <a:ea typeface="SimSun" panose="02010600030101010101" pitchFamily="2" charset="-122"/>
              </a:rPr>
              <a:t>We</a:t>
            </a:r>
            <a:r>
              <a:rPr lang="en-US" altLang="zh-CN" sz="2400" dirty="0">
                <a:latin typeface="Palatino"/>
                <a:ea typeface="SimSun" panose="02010600030101010101" pitchFamily="2" charset="-122"/>
              </a:rPr>
              <a:t>’</a:t>
            </a:r>
            <a:r>
              <a:rPr lang="en-US" altLang="zh-CN" sz="2400" dirty="0">
                <a:ea typeface="SimSun" panose="02010600030101010101" pitchFamily="2" charset="-122"/>
              </a:rPr>
              <a:t>ll have to work </a:t>
            </a:r>
            <a:r>
              <a:rPr lang="en-US" altLang="zh-CN" sz="2400" dirty="0">
                <a:solidFill>
                  <a:srgbClr val="FF0000"/>
                </a:solidFill>
                <a:ea typeface="SimSun" panose="02010600030101010101" pitchFamily="2" charset="-122"/>
              </a:rPr>
              <a:t>80 hour/ week</a:t>
            </a:r>
            <a:r>
              <a:rPr lang="en-US" altLang="zh-CN" sz="2400" dirty="0">
                <a:ea typeface="SimSun" panose="02010600030101010101" pitchFamily="2" charset="-122"/>
              </a:rPr>
              <a:t>.</a:t>
            </a:r>
          </a:p>
          <a:p>
            <a:pPr>
              <a:lnSpc>
                <a:spcPct val="90000"/>
              </a:lnSpc>
            </a:pPr>
            <a:endParaRPr lang="en-US" altLang="zh-CN" sz="1200" dirty="0">
              <a:ea typeface="SimSun" panose="02010600030101010101" pitchFamily="2" charset="-122"/>
            </a:endParaRPr>
          </a:p>
          <a:p>
            <a:pPr>
              <a:lnSpc>
                <a:spcPct val="90000"/>
              </a:lnSpc>
            </a:pPr>
            <a:r>
              <a:rPr lang="en-US" altLang="zh-CN" sz="2400" dirty="0">
                <a:ea typeface="SimSun" panose="02010600030101010101" pitchFamily="2" charset="-122"/>
              </a:rPr>
              <a:t>We</a:t>
            </a:r>
            <a:r>
              <a:rPr lang="en-US" altLang="zh-CN" sz="2400" dirty="0">
                <a:latin typeface="Palatino"/>
                <a:ea typeface="SimSun" panose="02010600030101010101" pitchFamily="2" charset="-122"/>
              </a:rPr>
              <a:t>’</a:t>
            </a:r>
            <a:r>
              <a:rPr lang="en-US" altLang="zh-CN" sz="2400" dirty="0">
                <a:ea typeface="SimSun" panose="02010600030101010101" pitchFamily="2" charset="-122"/>
              </a:rPr>
              <a:t>ll have to </a:t>
            </a:r>
            <a:r>
              <a:rPr lang="en-US" altLang="zh-CN" sz="2400" dirty="0">
                <a:solidFill>
                  <a:srgbClr val="FF0000"/>
                </a:solidFill>
                <a:ea typeface="SimSun" panose="02010600030101010101" pitchFamily="2" charset="-122"/>
              </a:rPr>
              <a:t>break commitments</a:t>
            </a:r>
            <a:r>
              <a:rPr lang="en-US" altLang="zh-CN" sz="2400" dirty="0">
                <a:ea typeface="SimSun" panose="02010600030101010101" pitchFamily="2" charset="-122"/>
              </a:rPr>
              <a:t>.</a:t>
            </a:r>
          </a:p>
          <a:p>
            <a:pPr marL="114300" indent="0">
              <a:buNone/>
            </a:pPr>
            <a:endParaRPr lang="en-US" dirty="0"/>
          </a:p>
        </p:txBody>
      </p:sp>
      <p:sp>
        <p:nvSpPr>
          <p:cNvPr id="6" name="Slide Number Placeholder 5">
            <a:extLst>
              <a:ext uri="{FF2B5EF4-FFF2-40B4-BE49-F238E27FC236}">
                <a16:creationId xmlns:a16="http://schemas.microsoft.com/office/drawing/2014/main" id="{7BE8756D-5CC4-422B-A54D-CB35ED9701BD}"/>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03723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a:xfrm>
            <a:off x="982133" y="1905000"/>
            <a:ext cx="7704667" cy="4094816"/>
          </a:xfrm>
        </p:spPr>
        <p:txBody>
          <a:bodyPr>
            <a:normAutofit fontScale="92500"/>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extLst>
      <p:ext uri="{BB962C8B-B14F-4D97-AF65-F5344CB8AC3E}">
        <p14:creationId xmlns:p14="http://schemas.microsoft.com/office/powerpoint/2010/main" val="3819355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2322</TotalTime>
  <Words>2021</Words>
  <Application>Microsoft Office PowerPoint</Application>
  <PresentationFormat>On-screen Show (4:3)</PresentationFormat>
  <Paragraphs>276</Paragraphs>
  <Slides>41</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ＭＳ Ｐゴシック</vt:lpstr>
      <vt:lpstr>SimSun</vt:lpstr>
      <vt:lpstr>Arial</vt:lpstr>
      <vt:lpstr>Calibri</vt:lpstr>
      <vt:lpstr>Comic Sans MS</vt:lpstr>
      <vt:lpstr>Corbel</vt:lpstr>
      <vt:lpstr>Franklin Gothic Demi</vt:lpstr>
      <vt:lpstr>Helvetica</vt:lpstr>
      <vt:lpstr>Palatino</vt:lpstr>
      <vt:lpstr>华文楷体</vt:lpstr>
      <vt:lpstr>Times New Roman</vt:lpstr>
      <vt:lpstr>Wingdings</vt:lpstr>
      <vt:lpstr>Parallax</vt:lpstr>
      <vt:lpstr>                             Software Engineering (CSC205) gg BSCS/BS(SE)-III</vt:lpstr>
      <vt:lpstr>Topics</vt:lpstr>
      <vt:lpstr>The Unified Process (UP)</vt:lpstr>
      <vt:lpstr>UP Phases</vt:lpstr>
      <vt:lpstr>UP Work Products</vt:lpstr>
      <vt:lpstr>Agile development</vt:lpstr>
      <vt:lpstr>Plan-driven and agile development</vt:lpstr>
      <vt:lpstr>Common Fears for Developers</vt:lpstr>
      <vt:lpstr>Plan-driven and agile development</vt:lpstr>
      <vt:lpstr>Agile methods</vt:lpstr>
      <vt:lpstr>The Manifesto for Agile Software Development</vt:lpstr>
      <vt:lpstr>What is “Agility”?</vt:lpstr>
      <vt:lpstr>An Agile Process</vt:lpstr>
      <vt:lpstr>Agility and the Cost of Change</vt:lpstr>
      <vt:lpstr>Agile Principles</vt:lpstr>
      <vt:lpstr>Human Factors</vt:lpstr>
      <vt:lpstr>Example: Extreme Programming (XP)</vt:lpstr>
      <vt:lpstr>Extreme programming practices </vt:lpstr>
      <vt:lpstr>Extreme programming practices </vt:lpstr>
      <vt:lpstr>User stories for requirements</vt:lpstr>
      <vt:lpstr>A ‘prescribing medication’ story </vt:lpstr>
      <vt:lpstr>Examples of task cards for prescribing medication </vt:lpstr>
      <vt:lpstr>Scrum</vt:lpstr>
      <vt:lpstr>When Scrum can be applied?</vt:lpstr>
      <vt:lpstr>Scrum Process … Outline</vt:lpstr>
      <vt:lpstr>A Complete View</vt:lpstr>
      <vt:lpstr>Scrum Process – Another Angle </vt:lpstr>
      <vt:lpstr>The Committed People </vt:lpstr>
      <vt:lpstr>Scrum Master … </vt:lpstr>
      <vt:lpstr>Sprint Review </vt:lpstr>
      <vt:lpstr>Sprint Review Rules</vt:lpstr>
      <vt:lpstr>Sprint Retrospective</vt:lpstr>
      <vt:lpstr>Scrum Process - Meetings</vt:lpstr>
      <vt:lpstr>Daily Scrum Meeting</vt:lpstr>
      <vt:lpstr>Daily Scrum – Rules</vt:lpstr>
      <vt:lpstr>Scrum of Scrums …</vt:lpstr>
      <vt:lpstr>Scrum benefits</vt:lpstr>
      <vt:lpstr>Other Agile Processes</vt:lpstr>
      <vt:lpstr>Model Selection</vt:lpstr>
      <vt:lpstr>Exercise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Engineering BSSE-VI</dc:title>
  <dc:creator>Administrator</dc:creator>
  <cp:lastModifiedBy>Administrator</cp:lastModifiedBy>
  <cp:revision>461</cp:revision>
  <cp:lastPrinted>2019-02-13T12:39:21Z</cp:lastPrinted>
  <dcterms:created xsi:type="dcterms:W3CDTF">2006-08-16T00:00:00Z</dcterms:created>
  <dcterms:modified xsi:type="dcterms:W3CDTF">2023-09-20T06:30:49Z</dcterms:modified>
</cp:coreProperties>
</file>