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31"/>
  </p:notesMasterIdLst>
  <p:handoutMasterIdLst>
    <p:handoutMasterId r:id="rId32"/>
  </p:handoutMasterIdLst>
  <p:sldIdLst>
    <p:sldId id="256" r:id="rId2"/>
    <p:sldId id="593" r:id="rId3"/>
    <p:sldId id="625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609" r:id="rId14"/>
    <p:sldId id="610" r:id="rId15"/>
    <p:sldId id="611" r:id="rId16"/>
    <p:sldId id="612" r:id="rId17"/>
    <p:sldId id="613" r:id="rId18"/>
    <p:sldId id="614" r:id="rId19"/>
    <p:sldId id="615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7" r:id="rId28"/>
    <p:sldId id="623" r:id="rId29"/>
    <p:sldId id="626" r:id="rId3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1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F0164-E028-4322-A149-8A6E5C9A3F5A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2328A-1146-4DCD-8F2B-D15ADF1098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673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472B0-E3A7-42CB-A901-7967602055CF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4E97-2A04-41D2-9813-7E6BE38427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42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3CE61345-090A-41F7-BF3F-F1BF5B36CFE0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43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EE21-78F3-47F9-99DF-773CD597CA6A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846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EE21-78F3-47F9-99DF-773CD597CA6A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10813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EE21-78F3-47F9-99DF-773CD597CA6A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05647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EE21-78F3-47F9-99DF-773CD597CA6A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406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EE21-78F3-47F9-99DF-773CD597CA6A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44617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DEE21-78F3-47F9-99DF-773CD597CA6A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86543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D7AB0-ECCC-4A82-BFA5-7615C29506C8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630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A56E-E185-4A20-926D-99D6BFA65EC4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31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D4D14-B68B-4D3E-8FB0-AF4763AEEFF2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9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B3D8-CB26-479E-9742-C2C4A4E83997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26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7DAB-8CD1-42B3-B74F-38CDD28C8DC2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3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8885-6551-4269-916B-4A8F9C5D3B6F}" type="datetime1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80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097D-A123-41FF-B317-2401F737DF0D}" type="datetime1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8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7901-B98B-4069-96E7-3B1A6E43A29A}" type="datetime1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67AF5-427F-432B-B09D-C21DBED04B77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2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2266-1361-4B52-BBB7-7AD7A9FDB048}" type="datetime1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0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0DEE21-78F3-47F9-99DF-773CD597CA6A}" type="datetime1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SP2023 -&gt; CSC291-Software Engineering Concepts                                                         Dr. Saif Ur Rehman Khan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9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3276600"/>
            <a:ext cx="5181600" cy="762000"/>
          </a:xfrm>
        </p:spPr>
        <p:txBody>
          <a:bodyPr>
            <a:normAutofit fontScale="90000"/>
          </a:bodyPr>
          <a:lstStyle/>
          <a:p>
            <a:pPr eaLnBrk="0" hangingPunct="0">
              <a:spcBef>
                <a:spcPct val="200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4000" b="1" dirty="0">
                <a:solidFill>
                  <a:srgbClr val="00B0F0"/>
                </a:solidFill>
              </a:rPr>
              <a:t>Software Engineering Concepts </a:t>
            </a:r>
            <a:r>
              <a:rPr lang="en-US" sz="3100" b="1" dirty="0">
                <a:solidFill>
                  <a:srgbClr val="00B0F0"/>
                </a:solidFill>
              </a:rPr>
              <a:t/>
            </a:r>
            <a:br>
              <a:rPr lang="en-US" sz="3100" b="1" dirty="0">
                <a:solidFill>
                  <a:srgbClr val="00B0F0"/>
                </a:solidFill>
              </a:rPr>
            </a:b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</a:rPr>
              <a:t>CSC205)</a:t>
            </a:r>
            <a:r>
              <a:rPr lang="en-US" sz="3600" b="1" dirty="0">
                <a:solidFill>
                  <a:srgbClr val="00B0F0"/>
                </a:solidFill>
              </a:rPr>
              <a:t/>
            </a:r>
            <a:br>
              <a:rPr lang="en-US" sz="3600" b="1" dirty="0">
                <a:solidFill>
                  <a:srgbClr val="00B0F0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/>
            </a:r>
            <a:br>
              <a:rPr lang="en-US" sz="3600" b="1" dirty="0">
                <a:solidFill>
                  <a:srgbClr val="0000CC"/>
                </a:solidFill>
              </a:rPr>
            </a:br>
            <a:endParaRPr lang="en-GB" sz="3100" dirty="0">
              <a:solidFill>
                <a:srgbClr val="00B0F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7800" y="3505200"/>
            <a:ext cx="6400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279400"/>
            <a:r>
              <a:rPr lang="en-US" dirty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5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D5EA-4B71-4ADB-B9EC-A667CBD9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8"/>
            <a:ext cx="6798734" cy="684862"/>
          </a:xfrm>
        </p:spPr>
        <p:txBody>
          <a:bodyPr/>
          <a:lstStyle/>
          <a:p>
            <a:r>
              <a:rPr lang="en-GB" sz="3600" dirty="0"/>
              <a:t>Requirements Abstraction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BD0F-A5ED-421A-9A4B-691BBC806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199"/>
            <a:ext cx="7772400" cy="381508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“If a company wishes to let a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</a:t>
            </a:r>
            <a:r>
              <a:rPr lang="en-US" sz="2400" dirty="0"/>
              <a:t> for a large software development project, it must 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define</a:t>
            </a:r>
            <a:r>
              <a:rPr lang="en-US" sz="2400" dirty="0"/>
              <a:t> its </a:t>
            </a:r>
            <a:r>
              <a:rPr lang="en-US" sz="2400" b="1" u="sng" dirty="0">
                <a:solidFill>
                  <a:srgbClr val="7030A0"/>
                </a:solidFill>
              </a:rPr>
              <a:t>needs</a:t>
            </a:r>
            <a:r>
              <a:rPr lang="en-US" sz="2400" dirty="0"/>
              <a:t> in a sufficiently abstract way that a solution is not pre-defined. </a:t>
            </a:r>
          </a:p>
          <a:p>
            <a:endParaRPr lang="en-US" sz="1500" dirty="0"/>
          </a:p>
          <a:p>
            <a:r>
              <a:rPr lang="en-US" sz="2400" dirty="0"/>
              <a:t>The requirements must be </a:t>
            </a:r>
            <a:r>
              <a:rPr 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written</a:t>
            </a:r>
            <a:r>
              <a:rPr lang="en-US" sz="2400" dirty="0"/>
              <a:t> so that several contractors can bid for the contract, offering, perhaps, different ways of meeting the client organization’s needs. </a:t>
            </a:r>
          </a:p>
          <a:p>
            <a:endParaRPr lang="en-US" sz="1400" dirty="0"/>
          </a:p>
          <a:p>
            <a:r>
              <a:rPr lang="en-US" sz="2400" dirty="0"/>
              <a:t>Once a contract has been </a:t>
            </a:r>
            <a:r>
              <a:rPr lang="en-US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awarded</a:t>
            </a:r>
            <a:r>
              <a:rPr lang="en-US" sz="2400" dirty="0"/>
              <a:t>, the contractor must write a system definition (</a:t>
            </a:r>
            <a:r>
              <a:rPr lang="en-US" sz="2400" u="sng" dirty="0"/>
              <a:t>requirement document</a:t>
            </a:r>
            <a:r>
              <a:rPr lang="en-US" sz="2400" dirty="0"/>
              <a:t>) for the client in more detail so that the client </a:t>
            </a:r>
            <a:r>
              <a:rPr lang="en-US" sz="2400" b="1" dirty="0">
                <a:solidFill>
                  <a:srgbClr val="7030A0"/>
                </a:solidFill>
              </a:rPr>
              <a:t>understands</a:t>
            </a:r>
            <a:r>
              <a:rPr lang="en-US" sz="2400" dirty="0"/>
              <a:t> and can </a:t>
            </a:r>
            <a:r>
              <a:rPr lang="en-US" sz="2400" b="1" dirty="0">
                <a:solidFill>
                  <a:srgbClr val="00B050"/>
                </a:solidFill>
              </a:rPr>
              <a:t>validate</a:t>
            </a:r>
            <a:r>
              <a:rPr lang="en-US" sz="2400" dirty="0"/>
              <a:t> what the software will do.”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486B2-B0F2-4329-B589-A1278328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6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F755-AD27-4F70-A265-EE0939C7E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RE: </a:t>
            </a:r>
            <a:r>
              <a:rPr lang="en-US" altLang="en-US" sz="3600" dirty="0">
                <a:solidFill>
                  <a:srgbClr val="002060"/>
                </a:solidFill>
              </a:rPr>
              <a:t>Definitions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B8E0-C031-4D91-B76B-5117E0D3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4450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b="1" dirty="0"/>
              <a:t>Freeman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dirty="0"/>
              <a:t>A statement of system </a:t>
            </a:r>
            <a:r>
              <a:rPr lang="en-US" i="1" dirty="0">
                <a:solidFill>
                  <a:srgbClr val="FF0000"/>
                </a:solidFill>
              </a:rPr>
              <a:t>service</a:t>
            </a:r>
            <a:r>
              <a:rPr lang="en-US" dirty="0"/>
              <a:t> or </a:t>
            </a:r>
            <a:r>
              <a:rPr lang="en-US" i="1" dirty="0">
                <a:solidFill>
                  <a:srgbClr val="7030A0"/>
                </a:solidFill>
              </a:rPr>
              <a:t>constraints</a:t>
            </a:r>
            <a:r>
              <a:rPr lang="en-US" dirty="0"/>
              <a:t>. [Req]</a:t>
            </a:r>
          </a:p>
          <a:p>
            <a:pPr>
              <a:defRPr/>
            </a:pPr>
            <a:endParaRPr lang="en-US" sz="900" dirty="0"/>
          </a:p>
          <a:p>
            <a:pPr>
              <a:defRPr/>
            </a:pPr>
            <a:r>
              <a:rPr lang="en-US" dirty="0"/>
              <a:t>“A process in which “</a:t>
            </a:r>
            <a:r>
              <a:rPr lang="en-US" dirty="0">
                <a:solidFill>
                  <a:srgbClr val="FF0000"/>
                </a:solidFill>
              </a:rPr>
              <a:t>what is to be done</a:t>
            </a:r>
            <a:r>
              <a:rPr lang="en-US" dirty="0"/>
              <a:t>” is </a:t>
            </a:r>
            <a:r>
              <a:rPr lang="en-US" dirty="0">
                <a:solidFill>
                  <a:srgbClr val="0070C0"/>
                </a:solidFill>
              </a:rPr>
              <a:t>elicited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modeled</a:t>
            </a:r>
            <a:r>
              <a:rPr lang="en-US" dirty="0"/>
              <a:t>, and </a:t>
            </a:r>
            <a:r>
              <a:rPr lang="en-US" dirty="0">
                <a:solidFill>
                  <a:srgbClr val="00B0F0"/>
                </a:solidFill>
              </a:rPr>
              <a:t>communicated</a:t>
            </a:r>
            <a:r>
              <a:rPr lang="en-US" dirty="0"/>
              <a:t>” [RE].</a:t>
            </a:r>
          </a:p>
          <a:p>
            <a:pPr>
              <a:defRPr/>
            </a:pPr>
            <a:endParaRPr lang="en-US" sz="1500" dirty="0"/>
          </a:p>
          <a:p>
            <a:pPr>
              <a:defRPr/>
            </a:pPr>
            <a:r>
              <a:rPr lang="en-US" b="1" dirty="0"/>
              <a:t>Ian Sommerville</a:t>
            </a:r>
          </a:p>
          <a:p>
            <a:pPr>
              <a:defRPr/>
            </a:pPr>
            <a:r>
              <a:rPr lang="en-US" dirty="0"/>
              <a:t>“The descriptions of the services and constraints are the req’s for the system and the process of </a:t>
            </a:r>
            <a:r>
              <a:rPr lang="en-US" dirty="0">
                <a:solidFill>
                  <a:srgbClr val="7030A0"/>
                </a:solidFill>
              </a:rPr>
              <a:t>finding out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analyzing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documenting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checking</a:t>
            </a:r>
            <a:r>
              <a:rPr lang="en-US" dirty="0"/>
              <a:t> these services and constraints is called RE”.</a:t>
            </a:r>
          </a:p>
          <a:p>
            <a:pPr>
              <a:defRPr/>
            </a:pPr>
            <a:endParaRPr lang="en-US" sz="1500" dirty="0"/>
          </a:p>
          <a:p>
            <a:pPr>
              <a:defRPr/>
            </a:pPr>
            <a:r>
              <a:rPr lang="en-US" b="1" dirty="0"/>
              <a:t>IEEE-610</a:t>
            </a:r>
          </a:p>
          <a:p>
            <a:pPr>
              <a:defRPr/>
            </a:pPr>
            <a:r>
              <a:rPr lang="en-US" dirty="0"/>
              <a:t>“A </a:t>
            </a:r>
            <a:r>
              <a:rPr lang="en-US" dirty="0">
                <a:solidFill>
                  <a:srgbClr val="FF0000"/>
                </a:solidFill>
              </a:rPr>
              <a:t>condition</a:t>
            </a:r>
            <a:r>
              <a:rPr lang="en-US" dirty="0"/>
              <a:t> or </a:t>
            </a:r>
            <a:r>
              <a:rPr lang="en-US" dirty="0">
                <a:solidFill>
                  <a:srgbClr val="7030A0"/>
                </a:solidFill>
              </a:rPr>
              <a:t>capability</a:t>
            </a:r>
            <a:r>
              <a:rPr lang="en-US" dirty="0"/>
              <a:t> needed by a user to solve a problem or achieve an objective” [Req].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8EBCF-FFA3-4B29-B706-177A7900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0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5D4E-DAA0-4E0B-BED1-F0AEF331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684863"/>
          </a:xfrm>
        </p:spPr>
        <p:txBody>
          <a:bodyPr/>
          <a:lstStyle/>
          <a:p>
            <a:r>
              <a:rPr lang="en-US" sz="3600" dirty="0"/>
              <a:t>RE: </a:t>
            </a:r>
            <a:r>
              <a:rPr lang="en-US" sz="3600" dirty="0">
                <a:solidFill>
                  <a:srgbClr val="002060"/>
                </a:solidFill>
              </a:rPr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A169-9D9D-4059-9345-5950A9FD6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267200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/>
              <a:t>RE provides the mechanism for understanding:</a:t>
            </a:r>
          </a:p>
          <a:p>
            <a:pPr>
              <a:buFont typeface="Arial" charset="0"/>
              <a:buChar char="•"/>
              <a:defRPr/>
            </a:pPr>
            <a:endParaRPr lang="en-US" sz="800" dirty="0"/>
          </a:p>
          <a:p>
            <a:pPr marL="863605" lvl="1" indent="-457200">
              <a:buFont typeface="+mj-lt"/>
              <a:buAutoNum type="arabicPeriod"/>
              <a:defRPr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en-US" dirty="0"/>
              <a:t> the customer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wants</a:t>
            </a:r>
          </a:p>
          <a:p>
            <a:pPr marL="635005" lvl="1">
              <a:buFont typeface="+mj-lt"/>
              <a:buAutoNum type="arabicPeriod"/>
              <a:defRPr/>
            </a:pPr>
            <a:endParaRPr lang="en-US" sz="1067" dirty="0"/>
          </a:p>
          <a:p>
            <a:pPr marL="863605" lvl="1" indent="-457200">
              <a:buFont typeface="+mj-lt"/>
              <a:buAutoNum type="arabicPeriod"/>
              <a:defRPr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Analyzing</a:t>
            </a: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</a:t>
            </a:r>
          </a:p>
          <a:p>
            <a:pPr marL="635005" lvl="1">
              <a:buFont typeface="+mj-lt"/>
              <a:buAutoNum type="arabicPeriod"/>
              <a:defRPr/>
            </a:pPr>
            <a:endParaRPr lang="en-US" sz="1067" dirty="0"/>
          </a:p>
          <a:p>
            <a:pPr marL="863605" lvl="1" indent="-457200">
              <a:buFont typeface="+mj-lt"/>
              <a:buAutoNum type="arabicPeriod"/>
              <a:defRPr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Assessing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feasibility</a:t>
            </a:r>
          </a:p>
          <a:p>
            <a:pPr marL="635005" lvl="1">
              <a:buFont typeface="+mj-lt"/>
              <a:buAutoNum type="arabicPeriod"/>
              <a:defRPr/>
            </a:pPr>
            <a:endParaRPr lang="en-US" sz="1067" dirty="0"/>
          </a:p>
          <a:p>
            <a:pPr marL="863605" lvl="1" indent="-457200">
              <a:buFont typeface="+mj-lt"/>
              <a:buAutoNum type="arabicPeriod"/>
              <a:defRPr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Negotiating</a:t>
            </a:r>
            <a:r>
              <a:rPr lang="en-US" dirty="0"/>
              <a:t> a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reasonable solution</a:t>
            </a:r>
          </a:p>
          <a:p>
            <a:pPr marL="635005" lvl="1">
              <a:buFont typeface="+mj-lt"/>
              <a:buAutoNum type="arabicPeriod"/>
              <a:defRPr/>
            </a:pPr>
            <a:endParaRPr lang="en-US" sz="1067" dirty="0"/>
          </a:p>
          <a:p>
            <a:pPr marL="863605" lvl="1" indent="-457200">
              <a:buFont typeface="+mj-lt"/>
              <a:buAutoNum type="arabicPeriod"/>
              <a:defRPr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</a:t>
            </a:r>
            <a:r>
              <a:rPr lang="en-US" dirty="0"/>
              <a:t> the </a:t>
            </a:r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unambiguously</a:t>
            </a:r>
          </a:p>
          <a:p>
            <a:pPr marL="635005" lvl="1">
              <a:buFont typeface="+mj-lt"/>
              <a:buAutoNum type="arabicPeriod"/>
              <a:defRPr/>
            </a:pPr>
            <a:endParaRPr lang="en-US" sz="1067" dirty="0"/>
          </a:p>
          <a:p>
            <a:pPr marL="863605" lvl="1" indent="-457200">
              <a:buFont typeface="+mj-lt"/>
              <a:buAutoNum type="arabicPeriod"/>
              <a:defRPr/>
            </a:pP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</a:t>
            </a:r>
            <a:r>
              <a:rPr lang="en-US" dirty="0"/>
              <a:t> the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specification</a:t>
            </a:r>
          </a:p>
          <a:p>
            <a:pPr marL="635005" lvl="1">
              <a:buFont typeface="+mj-lt"/>
              <a:buAutoNum type="arabicPeriod"/>
              <a:defRPr/>
            </a:pPr>
            <a:endParaRPr lang="en-US" sz="1067" dirty="0"/>
          </a:p>
          <a:p>
            <a:pPr marL="863605" lvl="1" indent="-457200">
              <a:buFont typeface="+mj-lt"/>
              <a:buAutoNum type="arabicPeriod"/>
              <a:defRPr/>
            </a:pPr>
            <a:r>
              <a:rPr lang="en-US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Managing</a:t>
            </a:r>
            <a:r>
              <a:rPr lang="en-US" dirty="0"/>
              <a:t> the req’s as they are transformed into operational system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93869-D781-4AB7-ABA1-5A000A0B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27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88D0-D72A-4786-B0F7-CC2A8FF6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684863"/>
          </a:xfrm>
        </p:spPr>
        <p:txBody>
          <a:bodyPr/>
          <a:lstStyle/>
          <a:p>
            <a:r>
              <a:rPr lang="en-US" sz="3600" dirty="0"/>
              <a:t>RE: </a:t>
            </a:r>
            <a:r>
              <a:rPr lang="en-US" sz="3600" dirty="0">
                <a:solidFill>
                  <a:srgbClr val="002060"/>
                </a:solidFill>
              </a:rPr>
              <a:t>Tasks</a:t>
            </a:r>
            <a:r>
              <a:rPr lang="en-US" sz="3600" dirty="0">
                <a:solidFill>
                  <a:schemeClr val="tx1"/>
                </a:solidFill>
              </a:rPr>
              <a:t>…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B536-0F50-4CED-8D92-E492895D9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639733"/>
          </a:xfrm>
        </p:spPr>
        <p:txBody>
          <a:bodyPr>
            <a:normAutofit fontScale="70000" lnSpcReduction="20000"/>
          </a:bodyPr>
          <a:lstStyle/>
          <a:p>
            <a:pPr marL="457206" indent="-457206">
              <a:buFont typeface="+mj-lt"/>
              <a:buAutoNum type="arabicPeriod"/>
              <a:defRPr/>
            </a:pPr>
            <a:r>
              <a:rPr lang="en-US" sz="2600" b="1" dirty="0"/>
              <a:t>Inception</a:t>
            </a:r>
          </a:p>
          <a:p>
            <a:pPr lvl="1"/>
            <a:r>
              <a:rPr lang="en-US" altLang="en-US" sz="2200" dirty="0"/>
              <a:t>Ask a set of </a:t>
            </a:r>
            <a:r>
              <a:rPr lang="en-US" alt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questions</a:t>
            </a:r>
            <a:r>
              <a:rPr lang="en-US" altLang="en-US" sz="2200" dirty="0"/>
              <a:t> that establish …</a:t>
            </a:r>
          </a:p>
          <a:p>
            <a:pPr lvl="2"/>
            <a:r>
              <a:rPr lang="en-US" altLang="en-US" sz="1900" dirty="0"/>
              <a:t>basic </a:t>
            </a:r>
            <a:r>
              <a:rPr lang="en-US" altLang="en-US" sz="19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</a:t>
            </a:r>
            <a:r>
              <a:rPr lang="en-US" altLang="en-US" sz="1900" dirty="0"/>
              <a:t> of the problem</a:t>
            </a:r>
          </a:p>
          <a:p>
            <a:pPr lvl="2"/>
            <a:r>
              <a:rPr lang="en-US" altLang="en-US" sz="1900" dirty="0"/>
              <a:t>the </a:t>
            </a:r>
            <a:r>
              <a:rPr lang="en-US" altLang="en-US" sz="19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people</a:t>
            </a:r>
            <a:r>
              <a:rPr lang="en-US" altLang="en-US" sz="1900" dirty="0"/>
              <a:t> who want a solution</a:t>
            </a:r>
          </a:p>
          <a:p>
            <a:pPr lvl="2"/>
            <a:r>
              <a:rPr lang="en-US" altLang="en-US" sz="1900" dirty="0"/>
              <a:t>the </a:t>
            </a:r>
            <a:r>
              <a:rPr lang="en-US" altLang="en-US" sz="19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nature</a:t>
            </a:r>
            <a:r>
              <a:rPr lang="en-US" altLang="en-US" sz="1900" dirty="0"/>
              <a:t> of the solution that is desired, and </a:t>
            </a:r>
          </a:p>
          <a:p>
            <a:pPr lvl="2"/>
            <a:r>
              <a:rPr lang="en-US" altLang="en-US" sz="1900" dirty="0"/>
              <a:t>the </a:t>
            </a:r>
            <a:r>
              <a:rPr lang="en-US" altLang="en-US" sz="19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effectiveness</a:t>
            </a:r>
            <a:r>
              <a:rPr lang="en-US" altLang="en-US" sz="1900" dirty="0"/>
              <a:t> of preliminary communication and collaboration between the customer and the developer</a:t>
            </a:r>
          </a:p>
          <a:p>
            <a:pPr lvl="2"/>
            <a:endParaRPr lang="en-US" sz="13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600" b="1" dirty="0"/>
              <a:t>Elicitation</a:t>
            </a:r>
          </a:p>
          <a:p>
            <a:pPr marL="754386" lvl="1" indent="-457206">
              <a:defRPr/>
            </a:pPr>
            <a:r>
              <a:rPr lang="en-US" altLang="en-US" sz="2200" dirty="0"/>
              <a:t>Elicit requirements from all </a:t>
            </a:r>
            <a:r>
              <a:rPr lang="en-US" altLang="en-US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stakeholders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6" indent="-457206">
              <a:buFont typeface="+mj-lt"/>
              <a:buAutoNum type="arabicPeriod"/>
              <a:defRPr/>
            </a:pPr>
            <a:endParaRPr lang="en-US" sz="1300" dirty="0"/>
          </a:p>
          <a:p>
            <a:pPr marL="457206" indent="-457206">
              <a:buFont typeface="+mj-lt"/>
              <a:buAutoNum type="arabicPeriod"/>
              <a:defRPr/>
            </a:pPr>
            <a:r>
              <a:rPr lang="en-US" sz="2600" b="1" dirty="0"/>
              <a:t>Elaboration</a:t>
            </a:r>
            <a:endParaRPr lang="en-US" b="1" dirty="0"/>
          </a:p>
          <a:p>
            <a:pPr marL="812810" lvl="2" indent="-457206">
              <a:buFont typeface="Arial" charset="0"/>
              <a:buChar char="•"/>
              <a:defRPr/>
            </a:pPr>
            <a:r>
              <a:rPr lang="en-US" altLang="en-US" sz="2200" dirty="0"/>
              <a:t>Create an </a:t>
            </a:r>
            <a:r>
              <a:rPr lang="en-US" altLang="en-US" sz="2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model </a:t>
            </a:r>
            <a:r>
              <a:rPr lang="en-US" altLang="en-US" sz="2200" dirty="0"/>
              <a:t>that identifies data, function and behavioral requirements.</a:t>
            </a:r>
          </a:p>
          <a:p>
            <a:pPr marL="812810" lvl="2" indent="-457206">
              <a:buFont typeface="Arial" charset="0"/>
              <a:buChar char="•"/>
              <a:defRPr/>
            </a:pPr>
            <a:endParaRPr lang="en-US" sz="1300" dirty="0"/>
          </a:p>
          <a:p>
            <a:pPr marL="457206" lvl="1" indent="-457206">
              <a:buFont typeface="Arial" charset="0"/>
              <a:buAutoNum type="arabicPeriod" startAt="4"/>
              <a:defRPr/>
            </a:pPr>
            <a:r>
              <a:rPr lang="en-US" sz="2600" b="1" dirty="0"/>
              <a:t>Negotiation</a:t>
            </a:r>
          </a:p>
          <a:p>
            <a:pPr marL="822966" lvl="2" indent="-457206">
              <a:defRPr/>
            </a:pPr>
            <a:r>
              <a:rPr lang="en-US" altLang="en-US" sz="2200" dirty="0"/>
              <a:t>Agree on a deliverable system that is </a:t>
            </a:r>
            <a:r>
              <a:rPr lang="en-US" altLang="en-US" sz="2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realistic</a:t>
            </a:r>
            <a:r>
              <a:rPr lang="en-US" altLang="en-US" sz="2200" dirty="0"/>
              <a:t> for developers and customers.</a:t>
            </a:r>
            <a:endParaRPr lang="en-US" sz="2200" dirty="0"/>
          </a:p>
          <a:p>
            <a:pPr marL="457206" lvl="1" indent="-457206">
              <a:buFont typeface="Arial" charset="0"/>
              <a:buAutoNum type="arabicPeriod" startAt="4"/>
              <a:defRPr/>
            </a:pPr>
            <a:endParaRPr lang="en-US" sz="1300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1FF7-7568-4180-8629-CE17B4B1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7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33D3-B2AD-4403-A5F1-10A7E5BF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837263"/>
          </a:xfrm>
        </p:spPr>
        <p:txBody>
          <a:bodyPr/>
          <a:lstStyle/>
          <a:p>
            <a:r>
              <a:rPr lang="en-US" sz="3600" dirty="0"/>
              <a:t>RE: </a:t>
            </a:r>
            <a:r>
              <a:rPr lang="en-US" sz="3600" dirty="0">
                <a:solidFill>
                  <a:srgbClr val="002060"/>
                </a:solidFill>
              </a:rPr>
              <a:t>Tasks</a:t>
            </a:r>
            <a:r>
              <a:rPr lang="en-US" sz="3600" dirty="0">
                <a:solidFill>
                  <a:schemeClr val="tx1"/>
                </a:solidFill>
              </a:rPr>
              <a:t>…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8C4AF-5111-44FE-9DB4-B4794D1E1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799"/>
            <a:ext cx="7620000" cy="4030133"/>
          </a:xfrm>
        </p:spPr>
        <p:txBody>
          <a:bodyPr>
            <a:normAutofit fontScale="70000" lnSpcReduction="20000"/>
          </a:bodyPr>
          <a:lstStyle/>
          <a:p>
            <a:pPr marL="514350" lvl="1" indent="-514350">
              <a:buFont typeface="+mj-lt"/>
              <a:buAutoNum type="arabicPeriod" startAt="5"/>
              <a:defRPr/>
            </a:pPr>
            <a:r>
              <a:rPr lang="en-US" sz="2400" b="1" dirty="0"/>
              <a:t>Specification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can be any one (or more) of the following: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written document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 set of </a:t>
            </a:r>
            <a:r>
              <a:rPr lang="en-US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 mathematical </a:t>
            </a:r>
            <a:r>
              <a:rPr lang="en-US" altLang="en-US" dirty="0"/>
              <a:t>representation</a:t>
            </a:r>
            <a:endParaRPr lang="en-US" altLang="en-US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dirty="0"/>
              <a:t>A collection of </a:t>
            </a:r>
            <a:r>
              <a:rPr lang="en-US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scenarios </a:t>
            </a:r>
            <a:r>
              <a:rPr lang="en-US" altLang="en-US" dirty="0"/>
              <a:t>(use-cases)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prototype</a:t>
            </a:r>
          </a:p>
          <a:p>
            <a:pPr marL="457206" lvl="1" indent="-457206">
              <a:buFont typeface="Arial" charset="0"/>
              <a:buAutoNum type="arabicPeriod" startAt="4"/>
              <a:defRPr/>
            </a:pPr>
            <a:endParaRPr lang="en-US" sz="1200" dirty="0"/>
          </a:p>
          <a:p>
            <a:pPr marL="514350" lvl="1" indent="-514350">
              <a:buFont typeface="+mj-lt"/>
              <a:buAutoNum type="arabicPeriod" startAt="6"/>
              <a:defRPr/>
            </a:pPr>
            <a:r>
              <a:rPr lang="en-US" sz="2400" b="1" dirty="0"/>
              <a:t>Validation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mechanism </a:t>
            </a:r>
            <a:r>
              <a:rPr lang="en-US" altLang="en-US" dirty="0"/>
              <a:t>that looks for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errors in content or interpretation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areas where clarification may be required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missing information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inconsistencies (a major problem when large products or systems are engineered)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conflicting or unrealistic (unachievable) requirements.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62CA3-20D5-4C54-ADA1-BAD677BC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9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540F-9642-4C5E-A0D8-BA9834E2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762001"/>
            <a:ext cx="6798734" cy="990599"/>
          </a:xfrm>
        </p:spPr>
        <p:txBody>
          <a:bodyPr/>
          <a:lstStyle/>
          <a:p>
            <a:r>
              <a:rPr lang="en-US" sz="3600" dirty="0"/>
              <a:t>RE: </a:t>
            </a:r>
            <a:r>
              <a:rPr lang="en-US" sz="3600" dirty="0">
                <a:solidFill>
                  <a:srgbClr val="002060"/>
                </a:solidFill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ADD4-0C3F-4F8E-8632-EA46F5A90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191000"/>
          </a:xfrm>
        </p:spPr>
        <p:txBody>
          <a:bodyPr>
            <a:normAutofit/>
          </a:bodyPr>
          <a:lstStyle/>
          <a:p>
            <a:pPr marL="457206" indent="-457206">
              <a:buFont typeface="+mj-lt"/>
              <a:buAutoNum type="arabicPeriod"/>
              <a:defRPr/>
            </a:pPr>
            <a:r>
              <a:rPr lang="en-US" dirty="0"/>
              <a:t>The process through which the customer, buyers, or users of a S/W system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</a:t>
            </a:r>
            <a:r>
              <a:rPr lang="en-US" dirty="0"/>
              <a:t>, 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reveal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articulate</a:t>
            </a:r>
            <a:r>
              <a:rPr lang="en-US" dirty="0"/>
              <a:t>, and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</a:t>
            </a:r>
            <a:r>
              <a:rPr lang="en-US" dirty="0"/>
              <a:t> their req’s.</a:t>
            </a:r>
          </a:p>
          <a:p>
            <a:pPr marL="457206" indent="-457206">
              <a:buFont typeface="+mj-lt"/>
              <a:buAutoNum type="arabicPeriod"/>
              <a:defRPr/>
            </a:pPr>
            <a:endParaRPr lang="en-US" sz="1200" dirty="0"/>
          </a:p>
          <a:p>
            <a:pPr marL="457206" indent="-457206">
              <a:buFont typeface="+mj-lt"/>
              <a:buAutoNum type="arabicPeriod"/>
              <a:defRPr/>
            </a:pPr>
            <a:r>
              <a:rPr lang="en-US" dirty="0"/>
              <a:t>The process of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recording</a:t>
            </a:r>
            <a:r>
              <a:rPr lang="en-US" dirty="0"/>
              <a:t> the req’s.</a:t>
            </a:r>
          </a:p>
          <a:p>
            <a:pPr marL="457206" indent="-457206">
              <a:buFont typeface="+mj-lt"/>
              <a:buAutoNum type="arabicPeriod"/>
              <a:defRPr/>
            </a:pPr>
            <a:endParaRPr lang="en-US" sz="1200" dirty="0"/>
          </a:p>
          <a:p>
            <a:pPr marL="457206" indent="-457206">
              <a:buFont typeface="+mj-lt"/>
              <a:buAutoNum type="arabicPeriod"/>
              <a:defRPr/>
            </a:pPr>
            <a:r>
              <a:rPr lang="en-US" dirty="0"/>
              <a:t>The process of </a:t>
            </a:r>
            <a:r>
              <a:rPr lang="en-US" dirty="0">
                <a:solidFill>
                  <a:srgbClr val="FF0000"/>
                </a:solidFill>
              </a:rPr>
              <a:t>confirming</a:t>
            </a:r>
            <a:r>
              <a:rPr lang="en-US" dirty="0"/>
              <a:t> with the customer or user of the S/W that the specified req’s are </a:t>
            </a:r>
            <a:r>
              <a:rPr lang="en-US" i="1" dirty="0">
                <a:solidFill>
                  <a:srgbClr val="7030A0"/>
                </a:solidFill>
              </a:rPr>
              <a:t>valid</a:t>
            </a:r>
            <a:r>
              <a:rPr lang="en-US" dirty="0"/>
              <a:t>, </a:t>
            </a:r>
            <a:r>
              <a:rPr lang="en-US" i="1" dirty="0">
                <a:solidFill>
                  <a:srgbClr val="00B050"/>
                </a:solidFill>
              </a:rPr>
              <a:t>correct</a:t>
            </a:r>
            <a:r>
              <a:rPr lang="en-US" dirty="0"/>
              <a:t>, and </a:t>
            </a:r>
            <a:r>
              <a:rPr lang="en-US" i="1" dirty="0">
                <a:solidFill>
                  <a:srgbClr val="0070C0"/>
                </a:solidFill>
              </a:rPr>
              <a:t>complete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11B3-9E16-4400-B3E0-6BB9BE67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0B78-7736-4793-9C9D-A64107BB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RE: </a:t>
            </a:r>
            <a:r>
              <a:rPr lang="en-US" sz="3600" dirty="0">
                <a:solidFill>
                  <a:srgbClr val="002060"/>
                </a:solidFill>
              </a:rPr>
              <a:t>Process</a:t>
            </a:r>
            <a:r>
              <a:rPr lang="en-US" sz="3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87DE-86A3-4C94-9D45-9EE8AAF5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C0B639-ACFB-4A82-A2D9-B3A89DC3F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33" y="1752600"/>
            <a:ext cx="7181256" cy="366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D9A0-A2A1-460A-BC5A-50F1AD69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RE: </a:t>
            </a:r>
            <a:r>
              <a:rPr lang="en-US" sz="3600" dirty="0">
                <a:solidFill>
                  <a:srgbClr val="002060"/>
                </a:solidFill>
              </a:rPr>
              <a:t>Process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(Spiral View)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C9D3B-64D4-45FC-9ECA-E57E731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7" descr="4.12 ReqEngSpiral.eps">
            <a:extLst>
              <a:ext uri="{FF2B5EF4-FFF2-40B4-BE49-F238E27FC236}">
                <a16:creationId xmlns:a16="http://schemas.microsoft.com/office/drawing/2014/main" id="{E1CCBE74-94A4-4D67-9C4E-9FB7A7EA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866" y="2057400"/>
            <a:ext cx="6503145" cy="41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0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5817-2CA2-44C4-B18A-E8C4425BA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684863"/>
          </a:xfrm>
        </p:spPr>
        <p:txBody>
          <a:bodyPr/>
          <a:lstStyle/>
          <a:p>
            <a:r>
              <a:rPr lang="en-US" sz="3600" dirty="0"/>
              <a:t>Requirements: </a:t>
            </a:r>
            <a:r>
              <a:rPr lang="en-US" sz="3600" dirty="0">
                <a:solidFill>
                  <a:srgbClr val="002060"/>
                </a:solidFill>
              </a:rPr>
              <a:t>Main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089F-79DD-46FF-998F-211E3E9F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514600"/>
          </a:xfrm>
        </p:spPr>
        <p:txBody>
          <a:bodyPr>
            <a:normAutofit fontScale="85000" lnSpcReduction="20000"/>
          </a:bodyPr>
          <a:lstStyle/>
          <a:p>
            <a:pPr marL="457206" indent="-457206">
              <a:buFont typeface="Calibri" panose="020F0502020204030204" pitchFamily="34" charset="0"/>
              <a:buAutoNum type="arabicPeriod"/>
            </a:pPr>
            <a:r>
              <a:rPr lang="en-US" altLang="en-US" b="1" dirty="0"/>
              <a:t>Needs</a:t>
            </a:r>
            <a:r>
              <a:rPr lang="en-US" altLang="en-US" dirty="0"/>
              <a:t>: capabilities &amp; characteristics </a:t>
            </a:r>
            <a:r>
              <a:rPr lang="en-US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en-US" altLang="en-US" dirty="0"/>
              <a:t> in the S/W system to solve problem.</a:t>
            </a:r>
          </a:p>
          <a:p>
            <a:pPr marL="457206" indent="-457206">
              <a:buFont typeface="Calibri" panose="020F0502020204030204" pitchFamily="34" charset="0"/>
              <a:buAutoNum type="arabicPeriod"/>
            </a:pPr>
            <a:endParaRPr lang="en-US" altLang="en-US" sz="1200" dirty="0"/>
          </a:p>
          <a:p>
            <a:pPr marL="457206" indent="-457206">
              <a:buFont typeface="Calibri" panose="020F0502020204030204" pitchFamily="34" charset="0"/>
              <a:buAutoNum type="arabicPeriod"/>
            </a:pPr>
            <a:r>
              <a:rPr lang="en-US" altLang="en-US" b="1" dirty="0"/>
              <a:t>Wishes</a:t>
            </a:r>
            <a:r>
              <a:rPr lang="en-US" altLang="en-US" dirty="0"/>
              <a:t>: capabilities &amp; characteristics </a:t>
            </a:r>
            <a:r>
              <a:rPr lang="en-US" alt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desired</a:t>
            </a:r>
            <a:r>
              <a:rPr lang="en-US" altLang="en-US" dirty="0"/>
              <a:t> in the S/W system to solve problem.</a:t>
            </a:r>
          </a:p>
          <a:p>
            <a:pPr marL="457206" indent="-457206">
              <a:buFont typeface="Calibri" panose="020F0502020204030204" pitchFamily="34" charset="0"/>
              <a:buAutoNum type="arabicPeriod"/>
            </a:pPr>
            <a:endParaRPr lang="en-US" altLang="en-US" sz="1200" dirty="0"/>
          </a:p>
          <a:p>
            <a:pPr marL="457206" indent="-457206">
              <a:buFont typeface="Calibri" panose="020F0502020204030204" pitchFamily="34" charset="0"/>
              <a:buAutoNum type="arabicPeriod"/>
            </a:pPr>
            <a:r>
              <a:rPr lang="en-US" altLang="en-US" b="1" dirty="0"/>
              <a:t>Expectations</a:t>
            </a:r>
            <a:r>
              <a:rPr lang="en-US" altLang="en-US" dirty="0"/>
              <a:t>: capabilities &amp; characteristics </a:t>
            </a:r>
            <a:r>
              <a:rPr lang="en-US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expected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in the S/W system to solve problem.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A64C3-2722-4A36-91CF-79301FA9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5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4E0F-9256-4620-838A-C1C3E3B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Requirement Analyst: </a:t>
            </a:r>
            <a:r>
              <a:rPr lang="en-US" altLang="en-US" sz="3600" dirty="0">
                <a:solidFill>
                  <a:srgbClr val="7030A0"/>
                </a:solidFill>
              </a:rPr>
              <a:t>Tasks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EB396-74EF-4BEF-99D7-939057C6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D0314C7-7797-4623-9EDD-1C17AAD3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71"/>
          <a:stretch>
            <a:fillRect/>
          </a:stretch>
        </p:blipFill>
        <p:spPr bwMode="auto">
          <a:xfrm>
            <a:off x="685800" y="1904999"/>
            <a:ext cx="7044267" cy="443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7620000" cy="2819400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n-GB" sz="2400" dirty="0"/>
              <a:t>Requirement Engineering</a:t>
            </a:r>
          </a:p>
          <a:p>
            <a:pPr lvl="1">
              <a:lnSpc>
                <a:spcPct val="170000"/>
              </a:lnSpc>
            </a:pPr>
            <a:r>
              <a:rPr lang="en-GB" sz="2200" dirty="0"/>
              <a:t>Introduction</a:t>
            </a:r>
          </a:p>
          <a:p>
            <a:pPr lvl="1">
              <a:lnSpc>
                <a:spcPct val="170000"/>
              </a:lnSpc>
            </a:pPr>
            <a:r>
              <a:rPr lang="en-GB" sz="2200" dirty="0"/>
              <a:t>Type of Requirements </a:t>
            </a:r>
          </a:p>
          <a:p>
            <a:pPr lvl="1">
              <a:lnSpc>
                <a:spcPct val="170000"/>
              </a:lnSpc>
            </a:pPr>
            <a:r>
              <a:rPr lang="en-GB" sz="2200" dirty="0"/>
              <a:t>Functional vs. Non-Functional Requirements</a:t>
            </a:r>
          </a:p>
          <a:p>
            <a:pPr lvl="1">
              <a:lnSpc>
                <a:spcPct val="170000"/>
              </a:lnSpc>
            </a:pPr>
            <a:endParaRPr lang="en-GB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https://d2pye4zfc3qqup.cloudfront.net/wp-content/uploads/2018/04/10173925/Requirements-engineering.jpg">
            <a:extLst>
              <a:ext uri="{FF2B5EF4-FFF2-40B4-BE49-F238E27FC236}">
                <a16:creationId xmlns:a16="http://schemas.microsoft.com/office/drawing/2014/main" id="{F33DE734-B66F-46CE-BE46-7DCFF0315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233" y="2362200"/>
            <a:ext cx="3529827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90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0C091-EF9F-4AC3-8425-0505F4C4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B64F6AB8-E8D5-4E90-8AEC-913EC849E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"/>
          <a:stretch>
            <a:fillRect/>
          </a:stretch>
        </p:blipFill>
        <p:spPr bwMode="auto">
          <a:xfrm>
            <a:off x="609600" y="1236133"/>
            <a:ext cx="8048043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79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5B34-AE9D-4415-91E5-78148670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Functional vs. Non-Functional Requirements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79D5E-22F0-4AE5-8231-0E0D8E77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0115F9-7FAA-4AE4-B891-E3BF8CC63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33600"/>
            <a:ext cx="7888383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21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A9AD-7CFC-4FA2-88B1-F40F2773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685801"/>
            <a:ext cx="6798734" cy="1207959"/>
          </a:xfrm>
        </p:spPr>
        <p:txBody>
          <a:bodyPr/>
          <a:lstStyle/>
          <a:p>
            <a:r>
              <a:rPr lang="en-US" sz="3600" dirty="0"/>
              <a:t>Functional vs. Non-Functional Requirements…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5EAA-DAB9-4F99-88E5-4338FFCDD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2102"/>
            <a:ext cx="7620000" cy="1066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Let us consider an example of an </a:t>
            </a:r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airline reservation system</a:t>
            </a:r>
            <a:r>
              <a:rPr lang="en-US" dirty="0"/>
              <a:t>, where users can search and book flight tickets. The Functional and Non-functional requirements for this use case can be defined as: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824F4-6A03-45A7-9A12-00F14B6A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8A91E-F008-43F0-9C9F-58605F3BC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6" y="2895600"/>
            <a:ext cx="7662334" cy="343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8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CC3B-1D0E-4E6A-B5DF-5021CE30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Functional Requirements: </a:t>
            </a:r>
            <a:r>
              <a:rPr lang="en-US" sz="3600" dirty="0" err="1">
                <a:solidFill>
                  <a:srgbClr val="7030A0"/>
                </a:solidFill>
              </a:rPr>
              <a:t>Mentcare</a:t>
            </a:r>
            <a:r>
              <a:rPr lang="en-US" sz="3600" dirty="0">
                <a:solidFill>
                  <a:srgbClr val="7030A0"/>
                </a:solidFill>
              </a:rPr>
              <a:t>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E38C5-6EA3-484C-9DA9-19D67503D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19203"/>
            <a:ext cx="7848600" cy="4020729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user shall be able to search the appointments lists for all clinics.</a:t>
            </a:r>
          </a:p>
          <a:p>
            <a:endParaRPr lang="en-GB" sz="1200" dirty="0"/>
          </a:p>
          <a:p>
            <a:r>
              <a:rPr lang="en-US" dirty="0"/>
              <a:t>The system shall generate each day, for each clinic, a list of patients who are expected to attend appointments that day. </a:t>
            </a:r>
          </a:p>
          <a:p>
            <a:endParaRPr lang="en-GB" sz="1200" dirty="0"/>
          </a:p>
          <a:p>
            <a:r>
              <a:rPr lang="en-US" dirty="0"/>
              <a:t>Each staff member using the system shall be uniquely identified by his or her 8-digit employee number.</a:t>
            </a:r>
            <a:r>
              <a:rPr lang="en-GB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F3376-4D82-4B54-B371-87DE96C9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18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5098-1EE3-40CB-873B-0D9DCB27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8"/>
            <a:ext cx="6798734" cy="447796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Metrics</a:t>
            </a:r>
            <a:r>
              <a:rPr lang="en-US" sz="3600" dirty="0"/>
              <a:t> for Specifying Non-Functional Requirements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75981-B87F-4F0F-8E61-83C00E6C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345120-7C39-46F1-99BC-3ECFB827F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33237"/>
              </p:ext>
            </p:extLst>
          </p:nvPr>
        </p:nvGraphicFramePr>
        <p:xfrm>
          <a:off x="533400" y="1524000"/>
          <a:ext cx="7924800" cy="4876800"/>
        </p:xfrm>
        <a:graphic>
          <a:graphicData uri="http://schemas.openxmlformats.org/drawingml/2006/table">
            <a:tbl>
              <a:tblPr/>
              <a:tblGrid>
                <a:gridCol w="307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64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Property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Measure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23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Speed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Processed transactions/second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User/event response time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Screen refresh time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87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Size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Mbytes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Number of ROM chips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7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Ease of use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Training time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Number of help frames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160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Reliability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Mean time to failure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Probability of unavailability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Rate of failure occurrence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Availability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723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Robustness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Time to restart after failure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Percentage of events causing failure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Probability of data corruption on failure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287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Portability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Percentage of target dependent statements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Number of target systems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326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E5FF-C41D-4AE1-BF7B-9D7BC369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User vs. 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9DE2-9807-4A20-8C1D-01BEBC308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2200"/>
            <a:ext cx="7620000" cy="3352800"/>
          </a:xfrm>
        </p:spPr>
        <p:txBody>
          <a:bodyPr>
            <a:normAutofit fontScale="92500"/>
          </a:bodyPr>
          <a:lstStyle/>
          <a:p>
            <a:r>
              <a:rPr lang="en-GB" dirty="0"/>
              <a:t>User requirements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Statements</a:t>
            </a:r>
            <a:r>
              <a:rPr lang="en-GB" dirty="0"/>
              <a:t> in </a:t>
            </a:r>
            <a:r>
              <a:rPr lang="en-GB" dirty="0">
                <a:solidFill>
                  <a:srgbClr val="7030A0"/>
                </a:solidFill>
              </a:rPr>
              <a:t>natural language </a:t>
            </a:r>
            <a:r>
              <a:rPr lang="en-GB" dirty="0"/>
              <a:t>plus </a:t>
            </a:r>
            <a:r>
              <a:rPr lang="en-GB" dirty="0">
                <a:solidFill>
                  <a:srgbClr val="00B050"/>
                </a:solidFill>
              </a:rPr>
              <a:t>diagrams</a:t>
            </a:r>
            <a:r>
              <a:rPr lang="en-GB" dirty="0"/>
              <a:t> of the services the system provides and its operational constraints. Written for </a:t>
            </a:r>
            <a:r>
              <a:rPr lang="en-GB" u="sng" dirty="0"/>
              <a:t>customers</a:t>
            </a:r>
            <a:r>
              <a:rPr lang="en-GB" dirty="0"/>
              <a:t>.</a:t>
            </a:r>
          </a:p>
          <a:p>
            <a:pPr lvl="1"/>
            <a:endParaRPr lang="en-GB" sz="1200" dirty="0"/>
          </a:p>
          <a:p>
            <a:r>
              <a:rPr lang="en-GB" dirty="0"/>
              <a:t>System requirements</a:t>
            </a:r>
          </a:p>
          <a:p>
            <a:pPr lvl="1"/>
            <a:r>
              <a:rPr lang="en-GB" dirty="0"/>
              <a:t>A structured document setting out </a:t>
            </a:r>
            <a:r>
              <a:rPr lang="en-GB" u="sng" dirty="0"/>
              <a:t>detailed descriptions </a:t>
            </a:r>
            <a:r>
              <a:rPr lang="en-GB" dirty="0"/>
              <a:t>of the </a:t>
            </a:r>
            <a:r>
              <a:rPr lang="en-GB" dirty="0">
                <a:solidFill>
                  <a:srgbClr val="00B050"/>
                </a:solidFill>
              </a:rPr>
              <a:t>system’s functions</a:t>
            </a:r>
            <a:r>
              <a:rPr lang="en-GB" dirty="0"/>
              <a:t>, </a:t>
            </a:r>
            <a:r>
              <a:rPr lang="en-GB" dirty="0">
                <a:solidFill>
                  <a:srgbClr val="0070C0"/>
                </a:solidFill>
              </a:rPr>
              <a:t>services</a:t>
            </a:r>
            <a:r>
              <a:rPr lang="en-GB" dirty="0"/>
              <a:t> and </a:t>
            </a:r>
            <a:r>
              <a:rPr lang="en-GB" dirty="0">
                <a:solidFill>
                  <a:srgbClr val="7030A0"/>
                </a:solidFill>
              </a:rPr>
              <a:t>operational constraints</a:t>
            </a:r>
            <a:r>
              <a:rPr lang="en-GB" dirty="0"/>
              <a:t>. Defines what should be implemented so may be part of a </a:t>
            </a:r>
            <a:r>
              <a:rPr lang="en-GB" dirty="0">
                <a:solidFill>
                  <a:srgbClr val="FF0000"/>
                </a:solidFill>
              </a:rPr>
              <a:t>contract</a:t>
            </a:r>
            <a:r>
              <a:rPr lang="en-GB" dirty="0"/>
              <a:t> between client and contractor.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E580E-3AE8-4E32-AD9E-7D9F0100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7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09FD-368D-46FB-A334-2423D6E7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8372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User vs. System Requirements: </a:t>
            </a:r>
            <a:r>
              <a:rPr lang="en-US" sz="3600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919E8-0B5C-4E77-AB68-C04ABF5B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 descr="4.1 UserSysReqs.eps">
            <a:extLst>
              <a:ext uri="{FF2B5EF4-FFF2-40B4-BE49-F238E27FC236}">
                <a16:creationId xmlns:a16="http://schemas.microsoft.com/office/drawing/2014/main" id="{C60B3860-639A-4149-8393-4A68A6634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2200"/>
            <a:ext cx="7924800" cy="387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05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User Story</a:t>
            </a:r>
            <a:endParaRPr lang="en-MY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MY" i="1" dirty="0"/>
              <a:t>As a &lt;role&gt;, I &lt;want / need&gt; to &lt;do something</a:t>
            </a:r>
            <a:r>
              <a:rPr lang="en-MY" i="1" dirty="0" smtClean="0"/>
              <a:t>&gt;</a:t>
            </a:r>
          </a:p>
          <a:p>
            <a:endParaRPr lang="en-US" i="1" dirty="0"/>
          </a:p>
          <a:p>
            <a:r>
              <a:rPr lang="en-MY" i="1" dirty="0"/>
              <a:t>As a teacher, I want to tell all members of my group when new </a:t>
            </a:r>
            <a:r>
              <a:rPr lang="en-MY" i="1" dirty="0" smtClean="0"/>
              <a:t>information is </a:t>
            </a:r>
            <a:r>
              <a:rPr lang="en-MY" i="1" dirty="0"/>
              <a:t>available</a:t>
            </a:r>
            <a:r>
              <a:rPr lang="en-MY" i="1" dirty="0" smtClean="0"/>
              <a:t>.</a:t>
            </a:r>
          </a:p>
          <a:p>
            <a:endParaRPr lang="en-US" i="1" dirty="0"/>
          </a:p>
          <a:p>
            <a:r>
              <a:rPr lang="en-MY" dirty="0"/>
              <a:t>A variant of this standard format adds a justification for the action:</a:t>
            </a:r>
          </a:p>
          <a:p>
            <a:pPr lvl="1"/>
            <a:r>
              <a:rPr lang="en-MY" i="1" dirty="0"/>
              <a:t>As a &lt;role&gt; I &lt;want / need&gt; to &lt;do something&gt; so that &lt;reason</a:t>
            </a:r>
            <a:r>
              <a:rPr lang="en-MY" i="1" dirty="0" smtClean="0"/>
              <a:t>&gt;</a:t>
            </a:r>
          </a:p>
          <a:p>
            <a:pPr lvl="1"/>
            <a:endParaRPr lang="en-MY" i="1" dirty="0"/>
          </a:p>
          <a:p>
            <a:r>
              <a:rPr lang="en-MY" dirty="0"/>
              <a:t>For example:</a:t>
            </a:r>
          </a:p>
          <a:p>
            <a:pPr lvl="1"/>
            <a:r>
              <a:rPr lang="en-MY" i="1" dirty="0"/>
              <a:t>As a teacher, I need to be able to report who is attending a class trip </a:t>
            </a:r>
            <a:r>
              <a:rPr lang="en-MY" i="1" dirty="0" smtClean="0"/>
              <a:t>so that </a:t>
            </a:r>
            <a:r>
              <a:rPr lang="en-MY" i="1" dirty="0"/>
              <a:t>the school maintains the required health and safety records.</a:t>
            </a:r>
            <a:endParaRPr lang="en-MY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07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75F3-D3DD-427A-8534-BF7D690C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Automated tools for Req’s Management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B64C-C226-4F57-9E86-3675088BE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5240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Rational DOORs</a:t>
            </a:r>
          </a:p>
          <a:p>
            <a:endParaRPr lang="en-US" altLang="en-US" sz="1200" dirty="0"/>
          </a:p>
          <a:p>
            <a:r>
              <a:rPr lang="en-US" altLang="en-US" dirty="0"/>
              <a:t>Requisite Pro</a:t>
            </a:r>
          </a:p>
          <a:p>
            <a:endParaRPr lang="en-US" altLang="en-US" sz="1200" dirty="0"/>
          </a:p>
          <a:p>
            <a:r>
              <a:rPr lang="en-US" altLang="en-US" dirty="0"/>
              <a:t>Cradle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E7C4D-E726-458A-84AE-0A6F9DA9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7346" name="Picture 2" descr="https://mp.s81c.com/8034F2C/dal05/v1/AUTH_db1cfc7b-a055-460b-9274-1fd3f11fe689/5b0fd91ef0e1a6f21f6e983ccc7c3a60/offering_17f7500c-944f-429a-88a1-4fa04e2c407c.jpg">
            <a:extLst>
              <a:ext uri="{FF2B5EF4-FFF2-40B4-BE49-F238E27FC236}">
                <a16:creationId xmlns:a16="http://schemas.microsoft.com/office/drawing/2014/main" id="{930E2A26-0050-40BA-8C5E-97D0EBE47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58" y="1600200"/>
            <a:ext cx="4958997" cy="278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8" name="Picture 4" descr="http://www.interface.ru/rational/rup51/toolment/reqpro/images/image16.gif">
            <a:extLst>
              <a:ext uri="{FF2B5EF4-FFF2-40B4-BE49-F238E27FC236}">
                <a16:creationId xmlns:a16="http://schemas.microsoft.com/office/drawing/2014/main" id="{BBDDDD48-010B-4583-AE55-6CF72DCC3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09063"/>
            <a:ext cx="2654097" cy="251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50" name="Picture 6" descr="https://www.threesl.com/images/modify_requirement.png">
            <a:extLst>
              <a:ext uri="{FF2B5EF4-FFF2-40B4-BE49-F238E27FC236}">
                <a16:creationId xmlns:a16="http://schemas.microsoft.com/office/drawing/2014/main" id="{29E56F97-ED57-44DB-8C00-A9FC62239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808" y="3877733"/>
            <a:ext cx="398024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141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1"/>
            <a:ext cx="7848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08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5800"/>
            <a:ext cx="756798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1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3C0D-5F29-4C17-96EC-AADE3D96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638"/>
            <a:ext cx="7239000" cy="1706562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Requirements Engineering (RE): </a:t>
            </a:r>
            <a:r>
              <a:rPr lang="en-US" altLang="en-US" sz="3600" dirty="0">
                <a:solidFill>
                  <a:srgbClr val="002060"/>
                </a:solidFill>
              </a:rPr>
              <a:t>Introduction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852C-8829-4AF6-B083-3AEC1D131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dirty="0"/>
              <a:t>The hardest single part of building a S/W system is deciding “</a:t>
            </a:r>
            <a:r>
              <a:rPr lang="en-US" dirty="0">
                <a:solidFill>
                  <a:srgbClr val="FF0000"/>
                </a:solidFill>
              </a:rPr>
              <a:t>What to Build</a:t>
            </a:r>
            <a:r>
              <a:rPr lang="en-US" dirty="0"/>
              <a:t>”. No part of the work so </a:t>
            </a:r>
            <a:r>
              <a:rPr lang="en-US" b="1" dirty="0">
                <a:solidFill>
                  <a:srgbClr val="00B0F0"/>
                </a:solidFill>
              </a:rPr>
              <a:t>cripples</a:t>
            </a:r>
            <a:r>
              <a:rPr lang="en-US" dirty="0"/>
              <a:t> </a:t>
            </a:r>
            <a:r>
              <a:rPr lang="en-US" u="sng" dirty="0"/>
              <a:t>the resulting system</a:t>
            </a:r>
            <a:r>
              <a:rPr lang="en-US" dirty="0"/>
              <a:t> if done wrong. No other part is 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</a:t>
            </a:r>
            <a:r>
              <a:rPr lang="en-US" dirty="0"/>
              <a:t> to rectify later.”</a:t>
            </a:r>
            <a:r>
              <a:rPr lang="en-US" dirty="0">
                <a:solidFill>
                  <a:srgbClr val="00B050"/>
                </a:solidFill>
              </a:rPr>
              <a:t>  </a:t>
            </a:r>
            <a:r>
              <a:rPr lang="en-US" dirty="0"/>
              <a:t>[</a:t>
            </a:r>
            <a:r>
              <a:rPr lang="en-US" dirty="0">
                <a:solidFill>
                  <a:srgbClr val="00B050"/>
                </a:solidFill>
              </a:rPr>
              <a:t>Fred Brooks</a:t>
            </a:r>
            <a:r>
              <a:rPr lang="en-US" dirty="0"/>
              <a:t>]</a:t>
            </a:r>
          </a:p>
          <a:p>
            <a:pPr>
              <a:defRPr/>
            </a:pPr>
            <a:endParaRPr lang="en-US" sz="1200" dirty="0"/>
          </a:p>
          <a:p>
            <a:pPr lvl="1">
              <a:defRPr/>
            </a:pPr>
            <a:r>
              <a:rPr lang="en-US" dirty="0"/>
              <a:t>In reality the change of Req’s is one of the main cause of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slippage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overruns</a:t>
            </a:r>
          </a:p>
          <a:p>
            <a:pPr lvl="2">
              <a:defRPr/>
            </a:pPr>
            <a:r>
              <a:rPr lang="en-US" dirty="0"/>
              <a:t>“</a:t>
            </a:r>
            <a:r>
              <a:rPr lang="en-US" u="sng" dirty="0">
                <a:solidFill>
                  <a:srgbClr val="FF0000"/>
                </a:solidFill>
              </a:rPr>
              <a:t>Incomplete Req’s</a:t>
            </a:r>
            <a:r>
              <a:rPr lang="en-US" dirty="0"/>
              <a:t>” or “</a:t>
            </a:r>
            <a:r>
              <a:rPr lang="en-US" u="sng" dirty="0">
                <a:solidFill>
                  <a:srgbClr val="FF0000"/>
                </a:solidFill>
              </a:rPr>
              <a:t>Changing User req’s</a:t>
            </a:r>
            <a:r>
              <a:rPr lang="en-US" dirty="0"/>
              <a:t>”</a:t>
            </a:r>
          </a:p>
          <a:p>
            <a:pPr lvl="1">
              <a:defRPr/>
            </a:pPr>
            <a:endParaRPr lang="en-US" sz="1200" dirty="0"/>
          </a:p>
          <a:p>
            <a:pPr>
              <a:defRPr/>
            </a:pPr>
            <a:r>
              <a:rPr lang="en-US" dirty="0"/>
              <a:t>The failure of</a:t>
            </a:r>
          </a:p>
          <a:p>
            <a:pPr lvl="1">
              <a:defRPr/>
            </a:pPr>
            <a:r>
              <a:rPr lang="en-US" dirty="0"/>
              <a:t>FAA</a:t>
            </a:r>
          </a:p>
          <a:p>
            <a:pPr lvl="1">
              <a:defRPr/>
            </a:pPr>
            <a:r>
              <a:rPr lang="en-US" dirty="0"/>
              <a:t>CONFIRM</a:t>
            </a:r>
          </a:p>
          <a:p>
            <a:pPr lvl="1">
              <a:defRPr/>
            </a:pPr>
            <a:r>
              <a:rPr lang="en-US" dirty="0"/>
              <a:t>The Field System of the Dept of Employment, UK</a:t>
            </a:r>
          </a:p>
          <a:p>
            <a:pPr lvl="1">
              <a:defRPr/>
            </a:pPr>
            <a:r>
              <a:rPr lang="en-US" dirty="0"/>
              <a:t>The Chart (II) Project, UK</a:t>
            </a:r>
          </a:p>
          <a:p>
            <a:pPr lvl="1">
              <a:defRPr/>
            </a:pPr>
            <a:r>
              <a:rPr lang="en-US" dirty="0"/>
              <a:t>The BP Chemicals System Project, UK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5A657-88F7-44E3-B9E5-88E432A0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https://csdl-images.computer.org/mags/so/2017/02/figures/mso20170200441.gif">
            <a:extLst>
              <a:ext uri="{FF2B5EF4-FFF2-40B4-BE49-F238E27FC236}">
                <a16:creationId xmlns:a16="http://schemas.microsoft.com/office/drawing/2014/main" id="{6DA0C917-F6A3-44CB-AAA1-10EB8063E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929484"/>
            <a:ext cx="2763088" cy="134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82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8185-B457-468A-A5F2-FC422097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3600" dirty="0"/>
              <a:t>Top Factors in </a:t>
            </a:r>
            <a:r>
              <a:rPr lang="en-MY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Failed</a:t>
            </a:r>
            <a:r>
              <a:rPr lang="en-MY" sz="3600" dirty="0"/>
              <a:t> IT Projects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E03A0-3769-4FD5-8DA6-A499F133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2" descr="Image result for causes">
            <a:extLst>
              <a:ext uri="{FF2B5EF4-FFF2-40B4-BE49-F238E27FC236}">
                <a16:creationId xmlns:a16="http://schemas.microsoft.com/office/drawing/2014/main" id="{CB0E542C-C99F-4AC5-8774-8F8103465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565" y="76200"/>
            <a:ext cx="1703035" cy="113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931" y="2278118"/>
            <a:ext cx="5734369" cy="404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1" y="6321623"/>
            <a:ext cx="800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400" dirty="0">
                <a:solidFill>
                  <a:srgbClr val="002060"/>
                </a:solidFill>
              </a:rPr>
              <a:t>https://www.opendoorerp.com/the-standish-group-report-83-9-of-it-projects-partially-or-completely-fail/</a:t>
            </a:r>
          </a:p>
        </p:txBody>
      </p:sp>
    </p:spTree>
    <p:extLst>
      <p:ext uri="{BB962C8B-B14F-4D97-AF65-F5344CB8AC3E}">
        <p14:creationId xmlns:p14="http://schemas.microsoft.com/office/powerpoint/2010/main" val="268390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8B882-1548-4864-B092-CCE8E9E5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sz="3600" dirty="0"/>
              <a:t>Top Factors in </a:t>
            </a:r>
            <a:r>
              <a:rPr lang="en-MY" sz="360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Successful</a:t>
            </a:r>
            <a:r>
              <a:rPr lang="en-MY" sz="3600" dirty="0" smtClean="0"/>
              <a:t> IT </a:t>
            </a:r>
            <a:r>
              <a:rPr lang="en-MY" sz="3600" dirty="0"/>
              <a:t>Projects</a:t>
            </a:r>
            <a:endParaRPr lang="en-US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06940-14FF-4833-8E7D-B3960534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676400"/>
            <a:ext cx="642588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8601" y="6321623"/>
            <a:ext cx="800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400" dirty="0">
                <a:solidFill>
                  <a:srgbClr val="002060"/>
                </a:solidFill>
              </a:rPr>
              <a:t>https://www.opendoorerp.com/the-standish-group-report-83-9-of-it-projects-partially-or-completely-fail/</a:t>
            </a:r>
          </a:p>
        </p:txBody>
      </p:sp>
    </p:spTree>
    <p:extLst>
      <p:ext uri="{BB962C8B-B14F-4D97-AF65-F5344CB8AC3E}">
        <p14:creationId xmlns:p14="http://schemas.microsoft.com/office/powerpoint/2010/main" val="413522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67A1-CD8A-40E0-8E92-831B4485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Problems Fall into Three Main Categories: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D8F0-1577-42C9-9F05-67D262D9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>
                <a:solidFill>
                  <a:srgbClr val="7030A0"/>
                </a:solidFill>
              </a:rPr>
              <a:t>Requirements</a:t>
            </a:r>
            <a:r>
              <a:rPr lang="en-US" i="1" dirty="0"/>
              <a:t> – either poorly organized, poorly expressed, weakly related to </a:t>
            </a:r>
            <a:r>
              <a:rPr lang="en-US" dirty="0"/>
              <a:t>stakeholders, changing too rapidly or unnecessary; unrealistic expectations.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</a:rPr>
              <a:t>Management problems of resources </a:t>
            </a:r>
            <a:r>
              <a:rPr lang="en-US" i="1" dirty="0"/>
              <a:t>– failure to have enough money, and lack </a:t>
            </a:r>
            <a:r>
              <a:rPr lang="en-US" dirty="0"/>
              <a:t>of support or failure to impose proper discipline and planning; many of these arise from poor requirements control.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Politics</a:t>
            </a:r>
            <a:r>
              <a:rPr lang="en-US" i="1" dirty="0"/>
              <a:t> – which contributes to the first two problems.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30B30-4FA8-45D7-B210-3EBBF4A5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3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679A-8B99-4ACA-ABEA-1B56D971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684863"/>
          </a:xfrm>
        </p:spPr>
        <p:txBody>
          <a:bodyPr/>
          <a:lstStyle/>
          <a:p>
            <a:r>
              <a:rPr lang="en-US" sz="3600" dirty="0"/>
              <a:t>RE: </a:t>
            </a:r>
            <a:r>
              <a:rPr lang="en-US" sz="3600" dirty="0">
                <a:solidFill>
                  <a:srgbClr val="FF0000"/>
                </a:solidFill>
              </a:rPr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30DB4-C292-4279-8C2D-321C1F94F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76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40-60% of all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defects</a:t>
            </a:r>
            <a:r>
              <a:rPr lang="en-US" dirty="0"/>
              <a:t> found in a S/W project can be traced back to error made during Req’s change.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EB2EC-24C5-49F2-9A14-586AC85B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AE0C4D8-D842-40E1-B160-14FCB688C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78" y="2650066"/>
            <a:ext cx="7413978" cy="155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8929DD-7F9F-4685-B261-32AC96C32BBA}"/>
              </a:ext>
            </a:extLst>
          </p:cNvPr>
          <p:cNvSpPr/>
          <p:nvPr/>
        </p:nvSpPr>
        <p:spPr>
          <a:xfrm>
            <a:off x="1066800" y="4571351"/>
            <a:ext cx="6781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</a:t>
            </a:r>
          </a:p>
          <a:p>
            <a:pPr>
              <a:defRPr/>
            </a:pPr>
            <a:endParaRPr lang="en-US" sz="1200" dirty="0"/>
          </a:p>
          <a:p>
            <a:pPr marL="457206" indent="-457206">
              <a:buFont typeface="+mj-lt"/>
              <a:buAutoNum type="arabicPeriod"/>
              <a:defRPr/>
            </a:pPr>
            <a:r>
              <a:rPr lang="en-US" dirty="0"/>
              <a:t>Req’s should be monitor </a:t>
            </a:r>
            <a:r>
              <a:rPr lang="en-US" b="1" dirty="0">
                <a:solidFill>
                  <a:srgbClr val="7030A0"/>
                </a:solidFill>
              </a:rPr>
              <a:t>CONTINUOUSLY</a:t>
            </a:r>
            <a:r>
              <a:rPr lang="en-US" dirty="0"/>
              <a:t>.</a:t>
            </a:r>
          </a:p>
          <a:p>
            <a:pPr marL="457206" indent="-457206">
              <a:buFont typeface="+mj-lt"/>
              <a:buAutoNum type="arabicPeriod"/>
              <a:defRPr/>
            </a:pPr>
            <a:endParaRPr lang="en-US" sz="1200" dirty="0"/>
          </a:p>
          <a:p>
            <a:pPr marL="457206" indent="-457206">
              <a:buFont typeface="+mj-lt"/>
              <a:buAutoNum type="arabicPeriod"/>
              <a:defRPr/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CONCENTRATE</a:t>
            </a:r>
            <a:r>
              <a:rPr lang="en-US" dirty="0"/>
              <a:t> so much on Req’s.</a:t>
            </a:r>
          </a:p>
        </p:txBody>
      </p:sp>
    </p:spTree>
    <p:extLst>
      <p:ext uri="{BB962C8B-B14F-4D97-AF65-F5344CB8AC3E}">
        <p14:creationId xmlns:p14="http://schemas.microsoft.com/office/powerpoint/2010/main" val="240147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EAE2-D055-4BF2-B3CB-684A9088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What is a Requirement?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06252-AA72-401E-AF34-F5D2FE441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It may range from a </a:t>
            </a:r>
            <a:r>
              <a:rPr lang="en-GB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high-level abstract statement </a:t>
            </a:r>
            <a:r>
              <a:rPr lang="en-GB" dirty="0"/>
              <a:t>of a </a:t>
            </a:r>
            <a:r>
              <a:rPr lang="en-GB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r>
              <a:rPr lang="en-GB" dirty="0"/>
              <a:t> or of </a:t>
            </a:r>
            <a:r>
              <a:rPr lang="en-GB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system constraint </a:t>
            </a:r>
            <a:r>
              <a:rPr lang="en-GB" dirty="0"/>
              <a:t>to a detailed mathematical functional specification.</a:t>
            </a:r>
          </a:p>
          <a:p>
            <a:pPr marL="114300" indent="0">
              <a:lnSpc>
                <a:spcPct val="90000"/>
              </a:lnSpc>
              <a:buNone/>
            </a:pPr>
            <a:endParaRPr lang="en-GB" sz="1200" dirty="0"/>
          </a:p>
          <a:p>
            <a:pPr>
              <a:lnSpc>
                <a:spcPct val="90000"/>
              </a:lnSpc>
            </a:pPr>
            <a:r>
              <a:rPr lang="en-GB" dirty="0"/>
              <a:t>This is </a:t>
            </a:r>
            <a:r>
              <a:rPr lang="en-GB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inevitable</a:t>
            </a:r>
            <a:r>
              <a:rPr lang="en-GB" dirty="0"/>
              <a:t> as requirements may serve a dual function: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May be the basis for a </a:t>
            </a:r>
            <a:r>
              <a:rPr lang="en-GB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bid for a contract </a:t>
            </a:r>
            <a:r>
              <a:rPr lang="en-GB" dirty="0"/>
              <a:t>- therefore must be open to interpretation;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May be the basis for the </a:t>
            </a:r>
            <a:r>
              <a:rPr lang="en-GB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 itself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- therefore must be defined in detail;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Both these statements may be called requirements.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7990E-7289-45D1-8D89-461F364D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6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3095</TotalTime>
  <Words>1235</Words>
  <Application>Microsoft Office PowerPoint</Application>
  <PresentationFormat>On-screen Show (4:3)</PresentationFormat>
  <Paragraphs>208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Garamond</vt:lpstr>
      <vt:lpstr>Times New Roman</vt:lpstr>
      <vt:lpstr>Organic</vt:lpstr>
      <vt:lpstr>                             Software Engineering Concepts  (CSC205)  </vt:lpstr>
      <vt:lpstr>Topics</vt:lpstr>
      <vt:lpstr>PowerPoint Presentation</vt:lpstr>
      <vt:lpstr>Requirements Engineering (RE): Introduction</vt:lpstr>
      <vt:lpstr>Top Factors in Failed IT Projects</vt:lpstr>
      <vt:lpstr>Top Factors in Successful IT Projects</vt:lpstr>
      <vt:lpstr>The Problems Fall into Three Main Categories:</vt:lpstr>
      <vt:lpstr>RE: Challenge</vt:lpstr>
      <vt:lpstr>What is a Requirement?</vt:lpstr>
      <vt:lpstr>Requirements Abstraction</vt:lpstr>
      <vt:lpstr>RE: Definitions</vt:lpstr>
      <vt:lpstr>RE: Tasks</vt:lpstr>
      <vt:lpstr>RE: Tasks…</vt:lpstr>
      <vt:lpstr>RE: Tasks…</vt:lpstr>
      <vt:lpstr>RE: Process</vt:lpstr>
      <vt:lpstr>RE: Process…</vt:lpstr>
      <vt:lpstr>RE: Process (Spiral View)</vt:lpstr>
      <vt:lpstr>Requirements: Main Categories</vt:lpstr>
      <vt:lpstr>Requirement Analyst: Tasks</vt:lpstr>
      <vt:lpstr>PowerPoint Presentation</vt:lpstr>
      <vt:lpstr>Functional vs. Non-Functional Requirements</vt:lpstr>
      <vt:lpstr>Functional vs. Non-Functional Requirements…</vt:lpstr>
      <vt:lpstr>Functional Requirements: Mentcare System</vt:lpstr>
      <vt:lpstr>Metrics for Specifying Non-Functional Requirements</vt:lpstr>
      <vt:lpstr>User vs. System Requirements</vt:lpstr>
      <vt:lpstr>User vs. System Requirements: Example</vt:lpstr>
      <vt:lpstr>User Story</vt:lpstr>
      <vt:lpstr>Automated tools for Req’s Management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Engineering BSSE-VI</dc:title>
  <dc:creator>Administrator</dc:creator>
  <cp:lastModifiedBy>Nargis</cp:lastModifiedBy>
  <cp:revision>601</cp:revision>
  <cp:lastPrinted>2019-02-06T10:33:43Z</cp:lastPrinted>
  <dcterms:created xsi:type="dcterms:W3CDTF">2006-08-16T00:00:00Z</dcterms:created>
  <dcterms:modified xsi:type="dcterms:W3CDTF">2023-09-20T11:06:37Z</dcterms:modified>
</cp:coreProperties>
</file>