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1"/>
  </p:notesMasterIdLst>
  <p:handoutMasterIdLst>
    <p:handoutMasterId r:id="rId22"/>
  </p:handoutMasterIdLst>
  <p:sldIdLst>
    <p:sldId id="256" r:id="rId2"/>
    <p:sldId id="593" r:id="rId3"/>
    <p:sldId id="612" r:id="rId4"/>
    <p:sldId id="632" r:id="rId5"/>
    <p:sldId id="617" r:id="rId6"/>
    <p:sldId id="618" r:id="rId7"/>
    <p:sldId id="619" r:id="rId8"/>
    <p:sldId id="620" r:id="rId9"/>
    <p:sldId id="633" r:id="rId10"/>
    <p:sldId id="621" r:id="rId11"/>
    <p:sldId id="622" r:id="rId12"/>
    <p:sldId id="627" r:id="rId13"/>
    <p:sldId id="628" r:id="rId14"/>
    <p:sldId id="634" r:id="rId15"/>
    <p:sldId id="629" r:id="rId16"/>
    <p:sldId id="630" r:id="rId17"/>
    <p:sldId id="631" r:id="rId18"/>
    <p:sldId id="623" r:id="rId19"/>
    <p:sldId id="626" r:id="rId20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11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F0164-E028-4322-A149-8A6E5C9A3F5A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2328A-1146-4DCD-8F2B-D15ADF109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673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472B0-E3A7-42CB-A901-7967602055CF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94E97-2A04-41D2-9813-7E6BE38427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42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94E97-2A04-41D2-9813-7E6BE384272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1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3CE61345-090A-41F7-BF3F-F1BF5B36CFE0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12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EE21-78F3-47F9-99DF-773CD597CA6A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5906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EE21-78F3-47F9-99DF-773CD597CA6A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7243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EE21-78F3-47F9-99DF-773CD597CA6A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60485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EE21-78F3-47F9-99DF-773CD597CA6A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8131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EE21-78F3-47F9-99DF-773CD597CA6A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26785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EE21-78F3-47F9-99DF-773CD597CA6A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796032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D7AB0-ECCC-4A82-BFA5-7615C29506C8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118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A56E-E185-4A20-926D-99D6BFA65EC4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9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4D14-B68B-4D3E-8FB0-AF4763AEEFF2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2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B3D8-CB26-479E-9742-C2C4A4E83997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7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7DAB-8CD1-42B3-B74F-38CDD28C8DC2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9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8885-6551-4269-916B-4A8F9C5D3B6F}" type="datetime1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42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097D-A123-41FF-B317-2401F737DF0D}" type="datetime1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8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7901-B98B-4069-96E7-3B1A6E43A29A}" type="datetime1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4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7AF5-427F-432B-B09D-C21DBED04B77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4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2266-1361-4B52-BBB7-7AD7A9FDB048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4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0DEE21-78F3-47F9-99DF-773CD597CA6A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9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199408"/>
            <a:ext cx="5867400" cy="1991591"/>
          </a:xfrm>
        </p:spPr>
        <p:txBody>
          <a:bodyPr>
            <a:normAutofit fontScale="90000"/>
          </a:bodyPr>
          <a:lstStyle/>
          <a:p>
            <a:pPr eaLnBrk="0" hangingPunct="0">
              <a:spcBef>
                <a:spcPct val="2000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4000" b="1" dirty="0">
                <a:solidFill>
                  <a:srgbClr val="00B0F0"/>
                </a:solidFill>
              </a:rPr>
              <a:t>Software Engineering Concepts </a:t>
            </a:r>
            <a:r>
              <a:rPr lang="en-US" sz="3100" b="1" dirty="0">
                <a:solidFill>
                  <a:srgbClr val="00B0F0"/>
                </a:solidFill>
              </a:rPr>
              <a:t/>
            </a:r>
            <a:br>
              <a:rPr lang="en-US" sz="3100" b="1" dirty="0">
                <a:solidFill>
                  <a:srgbClr val="00B0F0"/>
                </a:solidFill>
              </a:rPr>
            </a:b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</a:rPr>
              <a:t>CSC205)</a:t>
            </a:r>
            <a:r>
              <a:rPr lang="en-US" sz="3600" b="1" dirty="0">
                <a:solidFill>
                  <a:srgbClr val="00B0F0"/>
                </a:solidFill>
              </a:rPr>
              <a:t/>
            </a:r>
            <a:br>
              <a:rPr lang="en-US" sz="3600" b="1" dirty="0">
                <a:solidFill>
                  <a:srgbClr val="00B0F0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endParaRPr lang="en-GB" sz="3100" dirty="0">
              <a:solidFill>
                <a:srgbClr val="00B0F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7800" y="3505200"/>
            <a:ext cx="6400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1175" indent="-279400"/>
            <a:r>
              <a:rPr lang="en-US" dirty="0">
                <a:solidFill>
                  <a:schemeClr val="tx1"/>
                </a:solidFill>
              </a:rPr>
              <a:t>Lecture 8</a:t>
            </a:r>
          </a:p>
          <a:p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5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E5FF-C41D-4AE1-BF7B-9D7BC369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User vs. 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D9DE2-9807-4A20-8C1D-01BEBC308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62200"/>
            <a:ext cx="7620000" cy="3352800"/>
          </a:xfrm>
        </p:spPr>
        <p:txBody>
          <a:bodyPr>
            <a:normAutofit fontScale="92500"/>
          </a:bodyPr>
          <a:lstStyle/>
          <a:p>
            <a:r>
              <a:rPr lang="en-GB" dirty="0"/>
              <a:t>User requirements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Statements</a:t>
            </a:r>
            <a:r>
              <a:rPr lang="en-GB" dirty="0"/>
              <a:t> in </a:t>
            </a:r>
            <a:r>
              <a:rPr lang="en-GB" dirty="0">
                <a:solidFill>
                  <a:srgbClr val="7030A0"/>
                </a:solidFill>
              </a:rPr>
              <a:t>natural language </a:t>
            </a:r>
            <a:r>
              <a:rPr lang="en-GB" dirty="0"/>
              <a:t>plus </a:t>
            </a:r>
            <a:r>
              <a:rPr lang="en-GB" dirty="0">
                <a:solidFill>
                  <a:srgbClr val="00B050"/>
                </a:solidFill>
              </a:rPr>
              <a:t>diagrams</a:t>
            </a:r>
            <a:r>
              <a:rPr lang="en-GB" dirty="0"/>
              <a:t> of the services the system provides and its operational constraints. Written for </a:t>
            </a:r>
            <a:r>
              <a:rPr lang="en-GB" u="sng" dirty="0"/>
              <a:t>customers</a:t>
            </a:r>
            <a:r>
              <a:rPr lang="en-GB" dirty="0"/>
              <a:t>.</a:t>
            </a:r>
          </a:p>
          <a:p>
            <a:pPr lvl="1"/>
            <a:endParaRPr lang="en-GB" sz="1200" dirty="0"/>
          </a:p>
          <a:p>
            <a:r>
              <a:rPr lang="en-GB" dirty="0"/>
              <a:t>System requirements</a:t>
            </a:r>
          </a:p>
          <a:p>
            <a:pPr lvl="1"/>
            <a:r>
              <a:rPr lang="en-GB" dirty="0"/>
              <a:t>A structured document setting out </a:t>
            </a:r>
            <a:r>
              <a:rPr lang="en-GB" u="sng" dirty="0"/>
              <a:t>detailed descriptions </a:t>
            </a:r>
            <a:r>
              <a:rPr lang="en-GB" dirty="0"/>
              <a:t>of the </a:t>
            </a:r>
            <a:r>
              <a:rPr lang="en-GB" dirty="0">
                <a:solidFill>
                  <a:srgbClr val="00B050"/>
                </a:solidFill>
              </a:rPr>
              <a:t>system’s functions</a:t>
            </a:r>
            <a:r>
              <a:rPr lang="en-GB" dirty="0"/>
              <a:t>, </a:t>
            </a:r>
            <a:r>
              <a:rPr lang="en-GB" dirty="0">
                <a:solidFill>
                  <a:srgbClr val="0070C0"/>
                </a:solidFill>
              </a:rPr>
              <a:t>services</a:t>
            </a:r>
            <a:r>
              <a:rPr lang="en-GB" dirty="0"/>
              <a:t> and </a:t>
            </a:r>
            <a:r>
              <a:rPr lang="en-GB" dirty="0">
                <a:solidFill>
                  <a:srgbClr val="7030A0"/>
                </a:solidFill>
              </a:rPr>
              <a:t>operational constraints</a:t>
            </a:r>
            <a:r>
              <a:rPr lang="en-GB" dirty="0"/>
              <a:t>. Defines what should be implemented so may be part of a </a:t>
            </a:r>
            <a:r>
              <a:rPr lang="en-GB" dirty="0">
                <a:solidFill>
                  <a:srgbClr val="FF0000"/>
                </a:solidFill>
              </a:rPr>
              <a:t>contract</a:t>
            </a:r>
            <a:r>
              <a:rPr lang="en-GB" dirty="0"/>
              <a:t> between client and contractor.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E580E-3AE8-4E32-AD9E-7D9F0100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7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09FD-368D-46FB-A334-2423D6E7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User vs. System Requirements: </a:t>
            </a:r>
            <a:r>
              <a:rPr lang="en-US" sz="3600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919E8-0B5C-4E77-AB68-C04ABF5B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 descr="4.1 UserSysReqs.eps">
            <a:extLst>
              <a:ext uri="{FF2B5EF4-FFF2-40B4-BE49-F238E27FC236}">
                <a16:creationId xmlns:a16="http://schemas.microsoft.com/office/drawing/2014/main" id="{C60B3860-639A-4149-8393-4A68A6634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58" y="2362200"/>
            <a:ext cx="7079241" cy="387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05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Eliciting Requirements</a:t>
            </a:r>
            <a:endParaRPr lang="en-MY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Requirements elicitation (also called </a:t>
            </a:r>
            <a:r>
              <a:rPr lang="en-MY" i="1" dirty="0"/>
              <a:t>requirements gathering </a:t>
            </a:r>
            <a:r>
              <a:rPr lang="en-MY" dirty="0"/>
              <a:t>) combines elements of </a:t>
            </a:r>
            <a:r>
              <a:rPr lang="en-MY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solving</a:t>
            </a:r>
            <a:r>
              <a:rPr lang="en-MY" dirty="0"/>
              <a:t>, </a:t>
            </a:r>
            <a:r>
              <a:rPr lang="en-MY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elaboration</a:t>
            </a:r>
            <a:r>
              <a:rPr lang="en-MY" dirty="0"/>
              <a:t>, </a:t>
            </a:r>
            <a:r>
              <a:rPr lang="en-MY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negotiation</a:t>
            </a:r>
            <a:r>
              <a:rPr lang="en-MY" dirty="0"/>
              <a:t>, and </a:t>
            </a:r>
            <a:r>
              <a:rPr lang="en-MY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specification</a:t>
            </a:r>
            <a:r>
              <a:rPr lang="en-MY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9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7924800" cy="57943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Eliciting Requirements:                                     (1) </a:t>
            </a:r>
            <a:r>
              <a:rPr lang="en-US" sz="3600" dirty="0">
                <a:solidFill>
                  <a:srgbClr val="0070C0"/>
                </a:solidFill>
              </a:rPr>
              <a:t>Collaborative Requirements Gathering</a:t>
            </a:r>
            <a:endParaRPr lang="en-MY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057401"/>
            <a:ext cx="6798736" cy="3877732"/>
          </a:xfrm>
        </p:spPr>
        <p:txBody>
          <a:bodyPr>
            <a:noAutofit/>
          </a:bodyPr>
          <a:lstStyle/>
          <a:p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Many different approaches to collaborative requirements gathering have been proposed. Each makes use of a slightly different scenario, but all apply some variation on the following basic guidelines:</a:t>
            </a:r>
          </a:p>
          <a:p>
            <a:endParaRPr lang="en-MY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Y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Meetings</a:t>
            </a:r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 (either real or virtual) are conducted and attended by both software engineers and other stakeholders.</a:t>
            </a:r>
          </a:p>
          <a:p>
            <a:endParaRPr lang="en-MY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Y" sz="1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 for preparation and participation are established.</a:t>
            </a:r>
          </a:p>
          <a:p>
            <a:endParaRPr lang="en-MY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MY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 is suggested that is formal enough to cover all important points but informal enough to encourage the free flow of ideas.</a:t>
            </a:r>
          </a:p>
          <a:p>
            <a:endParaRPr lang="en-MY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1295400"/>
            <a:ext cx="6798734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Eliciting Requirements:                                     (1) </a:t>
            </a:r>
            <a:r>
              <a:rPr lang="en-US" dirty="0">
                <a:solidFill>
                  <a:srgbClr val="0070C0"/>
                </a:solidFill>
              </a:rPr>
              <a:t>Collaborative Requirements </a:t>
            </a:r>
            <a:r>
              <a:rPr lang="en-US" dirty="0" smtClean="0">
                <a:solidFill>
                  <a:srgbClr val="0070C0"/>
                </a:solidFill>
              </a:rPr>
              <a:t>Gathering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A “</a:t>
            </a:r>
            <a:r>
              <a:rPr lang="en-MY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facilitator</a:t>
            </a: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” (can be a customer, a developer, or an outsider) controls the meeting.</a:t>
            </a:r>
          </a:p>
          <a:p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A “</a:t>
            </a:r>
            <a:r>
              <a:rPr lang="en-MY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definition mechanism</a:t>
            </a: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” (can be work sheets, flip charts, or wall stickers or an electronic bulletin board, chat room, or virtual forum) is used.</a:t>
            </a:r>
          </a:p>
          <a:p>
            <a:pPr marL="114300" indent="0">
              <a:buNone/>
            </a:pP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The goal is to </a:t>
            </a:r>
            <a:r>
              <a:rPr lang="en-MY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the problem</a:t>
            </a: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, propose elements of the solution, negotiate different approaches, and specify a preliminary set of solution requirements.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57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7924238" cy="5706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42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Eliciting Requirements:                                     (2) </a:t>
            </a:r>
            <a:r>
              <a:rPr lang="en-US" sz="3600" dirty="0">
                <a:solidFill>
                  <a:srgbClr val="0070C0"/>
                </a:solidFill>
              </a:rPr>
              <a:t>Usage Scenario</a:t>
            </a:r>
            <a:endParaRPr lang="en-MY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Y" dirty="0"/>
              <a:t>As requirements are gathered, an </a:t>
            </a:r>
            <a:r>
              <a:rPr lang="en-MY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vision </a:t>
            </a:r>
            <a:r>
              <a:rPr lang="en-MY" dirty="0"/>
              <a:t>of system functions and features begin to materialize. </a:t>
            </a:r>
          </a:p>
          <a:p>
            <a:endParaRPr lang="en-MY" sz="1200" dirty="0"/>
          </a:p>
          <a:p>
            <a:r>
              <a:rPr lang="en-MY" dirty="0"/>
              <a:t>However, it is difficult to move into more technical software engineering activities until you </a:t>
            </a:r>
            <a:r>
              <a:rPr lang="en-MY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</a:t>
            </a:r>
            <a:r>
              <a:rPr lang="en-MY" dirty="0"/>
              <a:t> how these functions and features will be used by different classes of end users. </a:t>
            </a:r>
          </a:p>
          <a:p>
            <a:endParaRPr lang="en-MY" sz="1200" dirty="0"/>
          </a:p>
          <a:p>
            <a:r>
              <a:rPr lang="en-MY" dirty="0"/>
              <a:t>To accomplish this, developers and users can create a </a:t>
            </a:r>
            <a:r>
              <a:rPr lang="en-MY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of scenarios </a:t>
            </a:r>
            <a:r>
              <a:rPr lang="en-MY" dirty="0"/>
              <a:t>that identify a thread of usage for the system to be constructed.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3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077200" cy="540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2194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75F3-D3DD-427A-8534-BF7D690C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Automated tools for Req’s Management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6B64C-C226-4F57-9E86-3675088BE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52400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Rational DOORs</a:t>
            </a:r>
          </a:p>
          <a:p>
            <a:endParaRPr lang="en-US" altLang="en-US" sz="1200" dirty="0"/>
          </a:p>
          <a:p>
            <a:r>
              <a:rPr lang="en-US" altLang="en-US" dirty="0"/>
              <a:t>Requisite Pro</a:t>
            </a:r>
          </a:p>
          <a:p>
            <a:endParaRPr lang="en-US" altLang="en-US" sz="1200" dirty="0"/>
          </a:p>
          <a:p>
            <a:r>
              <a:rPr lang="en-US" altLang="en-US" dirty="0"/>
              <a:t>Cradle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E7C4D-E726-458A-84AE-0A6F9DA9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7346" name="Picture 2" descr="https://mp.s81c.com/8034F2C/dal05/v1/AUTH_db1cfc7b-a055-460b-9274-1fd3f11fe689/5b0fd91ef0e1a6f21f6e983ccc7c3a60/offering_17f7500c-944f-429a-88a1-4fa04e2c407c.jpg">
            <a:extLst>
              <a:ext uri="{FF2B5EF4-FFF2-40B4-BE49-F238E27FC236}">
                <a16:creationId xmlns:a16="http://schemas.microsoft.com/office/drawing/2014/main" id="{930E2A26-0050-40BA-8C5E-97D0EBE47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024" y="1585879"/>
            <a:ext cx="4958997" cy="278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48" name="Picture 4" descr="http://www.interface.ru/rational/rup51/toolment/reqpro/images/image16.gif">
            <a:extLst>
              <a:ext uri="{FF2B5EF4-FFF2-40B4-BE49-F238E27FC236}">
                <a16:creationId xmlns:a16="http://schemas.microsoft.com/office/drawing/2014/main" id="{BBDDDD48-010B-4583-AE55-6CF72DCC3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06" y="3505200"/>
            <a:ext cx="3035097" cy="278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50" name="Picture 6" descr="https://www.threesl.com/images/modify_requirement.png">
            <a:extLst>
              <a:ext uri="{FF2B5EF4-FFF2-40B4-BE49-F238E27FC236}">
                <a16:creationId xmlns:a16="http://schemas.microsoft.com/office/drawing/2014/main" id="{29E56F97-ED57-44DB-8C00-A9FC62239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088" y="3809063"/>
            <a:ext cx="3980247" cy="263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141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51401"/>
            <a:ext cx="7511045" cy="451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908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514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GB" sz="2400" dirty="0" smtClean="0"/>
              <a:t>Requirement Engineering</a:t>
            </a:r>
          </a:p>
          <a:p>
            <a:pPr lvl="1">
              <a:lnSpc>
                <a:spcPct val="170000"/>
              </a:lnSpc>
            </a:pPr>
            <a:r>
              <a:rPr lang="en-GB" sz="2200" dirty="0" smtClean="0"/>
              <a:t>Type of Requirements </a:t>
            </a:r>
          </a:p>
          <a:p>
            <a:pPr lvl="2">
              <a:lnSpc>
                <a:spcPct val="170000"/>
              </a:lnSpc>
            </a:pPr>
            <a:r>
              <a:rPr lang="en-GB" dirty="0" smtClean="0"/>
              <a:t>Functional vs. Non-Functional Requirements</a:t>
            </a:r>
          </a:p>
          <a:p>
            <a:pPr lvl="1">
              <a:lnSpc>
                <a:spcPct val="170000"/>
              </a:lnSpc>
            </a:pPr>
            <a:r>
              <a:rPr lang="en-GB" sz="2200" dirty="0" smtClean="0"/>
              <a:t>Requirement Discovery Techniques</a:t>
            </a:r>
          </a:p>
          <a:p>
            <a:pPr lvl="1">
              <a:lnSpc>
                <a:spcPct val="170000"/>
              </a:lnSpc>
            </a:pPr>
            <a:endParaRPr lang="en-GB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https://d2pye4zfc3qqup.cloudfront.net/wp-content/uploads/2018/04/10173925/Requirements-engineering.jpg">
            <a:extLst>
              <a:ext uri="{FF2B5EF4-FFF2-40B4-BE49-F238E27FC236}">
                <a16:creationId xmlns:a16="http://schemas.microsoft.com/office/drawing/2014/main" id="{F33DE734-B66F-46CE-BE46-7DCFF0315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73642"/>
            <a:ext cx="3529827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89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0B78-7736-4793-9C9D-A64107BB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RE: </a:t>
            </a:r>
            <a:r>
              <a:rPr lang="en-US" sz="3600" dirty="0">
                <a:solidFill>
                  <a:srgbClr val="002060"/>
                </a:solidFill>
              </a:rPr>
              <a:t>Process</a:t>
            </a:r>
            <a:r>
              <a:rPr lang="en-US" sz="3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787DE-86A3-4C94-9D45-9EE8AAF5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C0B639-ACFB-4A82-A2D9-B3A89DC3F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33" y="1752600"/>
            <a:ext cx="7181256" cy="366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4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4D07-0354-B836-4750-E6C4EFD0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6848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Functional vs. 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C2C57-4639-FC99-73D3-8139B0DF5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3429000" cy="448733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u="sng" dirty="0">
                <a:solidFill>
                  <a:srgbClr val="002060"/>
                </a:solidFill>
              </a:rPr>
              <a:t>Functional Requirements (FRs)</a:t>
            </a:r>
          </a:p>
          <a:p>
            <a:endParaRPr lang="en-US" sz="1000" dirty="0"/>
          </a:p>
          <a:p>
            <a:r>
              <a:rPr lang="en-US" dirty="0"/>
              <a:t>FRs mention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en-US" dirty="0"/>
              <a:t> the system should 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</a:t>
            </a:r>
            <a:r>
              <a:rPr lang="en-US" dirty="0"/>
              <a:t>?</a:t>
            </a:r>
          </a:p>
          <a:p>
            <a:endParaRPr lang="en-US" sz="1000" dirty="0"/>
          </a:p>
          <a:p>
            <a:r>
              <a:rPr lang="en-US" dirty="0"/>
              <a:t>Features</a:t>
            </a:r>
          </a:p>
          <a:p>
            <a:pPr marL="114300" indent="0">
              <a:buNone/>
            </a:pPr>
            <a:endParaRPr lang="en-US" sz="1000" dirty="0"/>
          </a:p>
          <a:p>
            <a:r>
              <a:rPr lang="en-US" dirty="0"/>
              <a:t>E.g., </a:t>
            </a:r>
          </a:p>
          <a:p>
            <a:pPr lvl="1"/>
            <a:r>
              <a:rPr lang="en-US" dirty="0"/>
              <a:t>When a customer registers on CUI website</a:t>
            </a:r>
          </a:p>
          <a:p>
            <a:pPr lvl="2"/>
            <a:r>
              <a:rPr lang="en-US" dirty="0"/>
              <a:t>Send an email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FA9D-EB8D-56D1-21DA-244C1A3B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1F8E0-AA05-066F-EC38-933A2362D296}"/>
              </a:ext>
            </a:extLst>
          </p:cNvPr>
          <p:cNvSpPr txBox="1">
            <a:spLocks/>
          </p:cNvSpPr>
          <p:nvPr/>
        </p:nvSpPr>
        <p:spPr>
          <a:xfrm>
            <a:off x="4191000" y="1752600"/>
            <a:ext cx="4114800" cy="44873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rgbClr val="002060"/>
                </a:solidFill>
              </a:rPr>
              <a:t>Non-Functional Requirements (FRs)</a:t>
            </a:r>
          </a:p>
          <a:p>
            <a:pPr marL="114300" indent="0">
              <a:buNone/>
            </a:pPr>
            <a:endParaRPr lang="en-US" sz="1000" dirty="0"/>
          </a:p>
          <a:p>
            <a:r>
              <a:rPr lang="en-US" sz="2100" u="sng" dirty="0"/>
              <a:t>Constraints</a:t>
            </a:r>
            <a:r>
              <a:rPr lang="en-US" sz="2100" dirty="0"/>
              <a:t> on </a:t>
            </a:r>
            <a:r>
              <a:rPr lang="en-US" sz="2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</a:t>
            </a:r>
            <a:r>
              <a:rPr lang="en-US" sz="2100" dirty="0"/>
              <a:t> the system should do it.</a:t>
            </a:r>
          </a:p>
          <a:p>
            <a:endParaRPr lang="en-US" sz="1000" dirty="0"/>
          </a:p>
          <a:p>
            <a:r>
              <a:rPr lang="en-US" dirty="0"/>
              <a:t>Quality</a:t>
            </a:r>
          </a:p>
          <a:p>
            <a:endParaRPr lang="en-US" sz="900" dirty="0"/>
          </a:p>
          <a:p>
            <a:r>
              <a:rPr lang="en-US" dirty="0"/>
              <a:t>E.g., </a:t>
            </a:r>
          </a:p>
          <a:p>
            <a:pPr lvl="1"/>
            <a:r>
              <a:rPr lang="en-US" dirty="0"/>
              <a:t>Email must be sent 2 sec after the customer registration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5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5B34-AE9D-4415-91E5-78148670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FRs vs. NFRs…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79D5E-22F0-4AE5-8231-0E0D8E77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0115F9-7FAA-4AE4-B891-E3BF8CC63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1905001"/>
            <a:ext cx="7467600" cy="40555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8521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A9AD-7CFC-4FA2-88B1-F40F2773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7" y="863078"/>
            <a:ext cx="6798734" cy="896527"/>
          </a:xfrm>
        </p:spPr>
        <p:txBody>
          <a:bodyPr/>
          <a:lstStyle/>
          <a:p>
            <a:r>
              <a:rPr lang="en-US" sz="3600" dirty="0"/>
              <a:t>FRs vs. NFRs…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5EAA-DAB9-4F99-88E5-4338FFCDD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7620000" cy="914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Let us consider an example of an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airline reservation system</a:t>
            </a:r>
            <a:r>
              <a:rPr lang="en-US" dirty="0"/>
              <a:t>, where users can search and book flight tickets. The Functional and Non-functional requirements for this use case can be defined as: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824F4-6A03-45A7-9A12-00F14B6A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C8A91E-F008-43F0-9C9F-58605F3BC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803458"/>
            <a:ext cx="7543800" cy="3157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128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CC3B-1D0E-4E6A-B5DF-5021CE30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9896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Functional Requirements: </a:t>
            </a:r>
            <a:r>
              <a:rPr lang="en-US" sz="3600" dirty="0" smtClean="0">
                <a:solidFill>
                  <a:srgbClr val="7030A0"/>
                </a:solidFill>
              </a:rPr>
              <a:t>Mental care </a:t>
            </a:r>
            <a:r>
              <a:rPr lang="en-US" sz="3600" dirty="0">
                <a:solidFill>
                  <a:srgbClr val="7030A0"/>
                </a:solidFill>
              </a:rPr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E38C5-6EA3-484C-9DA9-19D67503D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05000"/>
            <a:ext cx="7315200" cy="365760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user shall be able to search the appointments lists for all clinics.</a:t>
            </a:r>
          </a:p>
          <a:p>
            <a:endParaRPr lang="en-GB" sz="1200" dirty="0"/>
          </a:p>
          <a:p>
            <a:r>
              <a:rPr lang="en-US" dirty="0"/>
              <a:t>The system shall generate each day, for each clinic, a list of patients who are expected to attend appointments that day. </a:t>
            </a:r>
          </a:p>
          <a:p>
            <a:endParaRPr lang="en-GB" sz="1200" dirty="0"/>
          </a:p>
          <a:p>
            <a:r>
              <a:rPr lang="en-US" dirty="0"/>
              <a:t>Each staff member using the system shall be uniquely identified by his or her 8-digit employee number.</a:t>
            </a:r>
            <a:r>
              <a:rPr lang="en-GB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F3376-4D82-4B54-B371-87DE96C9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1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5098-1EE3-40CB-873B-0D9DCB27A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7030A0"/>
                </a:solidFill>
              </a:rPr>
              <a:t>Metrics</a:t>
            </a:r>
            <a:r>
              <a:rPr lang="en-US" sz="3600" dirty="0"/>
              <a:t> for Specifying Non-Functional Requirements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75981-B87F-4F0F-8E61-83C00E6C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345120-7C39-46F1-99BC-3ECFB827F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989319"/>
              </p:ext>
            </p:extLst>
          </p:nvPr>
        </p:nvGraphicFramePr>
        <p:xfrm>
          <a:off x="533400" y="1600200"/>
          <a:ext cx="8001001" cy="4876800"/>
        </p:xfrm>
        <a:graphic>
          <a:graphicData uri="http://schemas.openxmlformats.org/drawingml/2006/table">
            <a:tbl>
              <a:tblPr/>
              <a:tblGrid>
                <a:gridCol w="310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0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97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Property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Measure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95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Speed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Processed transactions/second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User/event response time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Screen refresh time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968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Size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Mbytes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Number of ROM chips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968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Ease of use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Training time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Number of help frames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494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Reliability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Mean time to failure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Probability of unavailability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Rate of failure occurrence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Availability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295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Robustness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Time to restart after failure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Percentage of events causing failure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Probability of data corruption on failure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0968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Portability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Percentage of target dependent statements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Number of target systems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32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6EA6-5ABE-3E81-C2B7-61E784FBD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684863"/>
          </a:xfrm>
        </p:spPr>
        <p:txBody>
          <a:bodyPr/>
          <a:lstStyle/>
          <a:p>
            <a:r>
              <a:rPr lang="en-US" sz="3600" dirty="0"/>
              <a:t>Hospital System: </a:t>
            </a:r>
            <a:r>
              <a:rPr lang="en-US" sz="3600" dirty="0">
                <a:solidFill>
                  <a:srgbClr val="002060"/>
                </a:solidFill>
              </a:rPr>
              <a:t>FRs and NFRs?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C258-606B-9BD6-897E-7C9806E03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3759820" cy="4639733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2600" b="0" i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 Requirements:</a:t>
            </a:r>
          </a:p>
          <a:p>
            <a:pPr algn="l"/>
            <a:endParaRPr lang="en-US" sz="1900" b="0" i="0" dirty="0">
              <a:solidFill>
                <a:srgbClr val="374151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Registration and admission of patients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Management of patient data including medical history and diagnosis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Scheduling and management of appointments with doctors, nurses, and other medical staff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Ordering and management of laboratory and diagnostic tests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Management of medication orders and administration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Generation of electronic prescriptions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Tracking of patient progress and outcomes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Integration with insurance providers and billing systems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Facilitation of referrals and transfers between medical facilities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Management of medical equipment and inventory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Creation and management of medical reports and documents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Maintenance of patient confidentiality and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A648B-BAFE-F772-8722-1AB0FAB1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B1682B-A4E8-8DB8-2FC8-923AC63AF72A}"/>
              </a:ext>
            </a:extLst>
          </p:cNvPr>
          <p:cNvSpPr txBox="1">
            <a:spLocks/>
          </p:cNvSpPr>
          <p:nvPr/>
        </p:nvSpPr>
        <p:spPr>
          <a:xfrm>
            <a:off x="4393580" y="1782762"/>
            <a:ext cx="3988420" cy="4084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Non-functional Requirements:</a:t>
            </a:r>
          </a:p>
          <a:p>
            <a:pPr algn="l"/>
            <a:endParaRPr lang="en-US" sz="1500" b="0" i="0" dirty="0">
              <a:solidFill>
                <a:srgbClr val="374151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Usability and user interface design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Performance and responsiveness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Security and privacy of patient data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Reliability and availability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Scalability to handle increasing patient volumes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Compatibility with existing hospital systems and third-party applications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Compliance with regulatory and legal requirements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Availability of technical support and maintenance services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Integration with medical devices and sensors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Accessibility for users with disabilities</a:t>
            </a:r>
          </a:p>
        </p:txBody>
      </p:sp>
    </p:spTree>
    <p:extLst>
      <p:ext uri="{BB962C8B-B14F-4D97-AF65-F5344CB8AC3E}">
        <p14:creationId xmlns:p14="http://schemas.microsoft.com/office/powerpoint/2010/main" val="195382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3175</TotalTime>
  <Words>799</Words>
  <Application>Microsoft Office PowerPoint</Application>
  <PresentationFormat>On-screen Show (4:3)</PresentationFormat>
  <Paragraphs>141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Garamond</vt:lpstr>
      <vt:lpstr>Times New Roman</vt:lpstr>
      <vt:lpstr>Organic</vt:lpstr>
      <vt:lpstr>                             Software Engineering Concepts  (CSC205)  </vt:lpstr>
      <vt:lpstr>Topics</vt:lpstr>
      <vt:lpstr>RE: Process…</vt:lpstr>
      <vt:lpstr>Functional vs. Non-Functional Requirements</vt:lpstr>
      <vt:lpstr>FRs vs. NFRs…</vt:lpstr>
      <vt:lpstr>FRs vs. NFRs…</vt:lpstr>
      <vt:lpstr>Functional Requirements: Mental care System</vt:lpstr>
      <vt:lpstr>Metrics for Specifying Non-Functional Requirements</vt:lpstr>
      <vt:lpstr>Hospital System: FRs and NFRs?</vt:lpstr>
      <vt:lpstr>User vs. System Requirements</vt:lpstr>
      <vt:lpstr>User vs. System Requirements: Example</vt:lpstr>
      <vt:lpstr>Eliciting Requirements</vt:lpstr>
      <vt:lpstr>Eliciting Requirements:                                     (1) Collaborative Requirements Gathering</vt:lpstr>
      <vt:lpstr>Eliciting Requirements:                                     (1) Collaborative Requirements Gathering (cont..)</vt:lpstr>
      <vt:lpstr>PowerPoint Presentation</vt:lpstr>
      <vt:lpstr>Eliciting Requirements:                                     (2) Usage Scenario</vt:lpstr>
      <vt:lpstr>PowerPoint Presentation</vt:lpstr>
      <vt:lpstr>Automated tools for Req’s Management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Engineering BSSE-VI</dc:title>
  <dc:creator>Administrator</dc:creator>
  <cp:lastModifiedBy>Nargis</cp:lastModifiedBy>
  <cp:revision>594</cp:revision>
  <cp:lastPrinted>2019-02-06T10:33:43Z</cp:lastPrinted>
  <dcterms:created xsi:type="dcterms:W3CDTF">2006-08-16T00:00:00Z</dcterms:created>
  <dcterms:modified xsi:type="dcterms:W3CDTF">2023-09-20T11:03:44Z</dcterms:modified>
</cp:coreProperties>
</file>