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6" r:id="rId12"/>
    <p:sldId id="265" r:id="rId13"/>
    <p:sldId id="273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714"/>
  </p:normalViewPr>
  <p:slideViewPr>
    <p:cSldViewPr>
      <p:cViewPr>
        <p:scale>
          <a:sx n="75" d="100"/>
          <a:sy n="75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69253-E6C5-2741-8BCC-4BBA88DC8460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0C8AD-B906-F649-AFFF-3E1173D005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7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0C8AD-B906-F649-AFFF-3E1173D005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7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049FC-47BC-4BF9-9CFF-0A2BC744F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0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B815-BE81-4C25-BD9E-2C65C21C0B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6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7D9D-75B3-4980-B8A5-DD54C8A560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5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B71F-8959-4D24-A4FD-38DB968409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9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0243-0E28-4E1A-8B88-34385075F7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7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BB27-DA48-4A50-8E66-F13EB82D0B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C914-5025-4077-A97F-876AE99249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1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BF3B-214A-4759-82D7-0D786B3AD2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4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98C2-E201-4977-8E3C-10A69998DF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0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92AD-6406-448F-9069-C9668ABF62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7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06AD-7006-4898-ADB9-7BD02A76E8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9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2DA5C03-6CE2-4823-9284-43DD1F06D5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0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ellow-bricks.com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virtualgeek.typepad.com/" TargetMode="External"/><Relationship Id="rId12" Type="http://schemas.openxmlformats.org/officeDocument/2006/relationships/hyperlink" Target="http://virtualizatio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irtualstorageguy.com/" TargetMode="External"/><Relationship Id="rId11" Type="http://schemas.openxmlformats.org/officeDocument/2006/relationships/hyperlink" Target="http://www.virtualizationmatrix.com/matrix.php?category_search=all&amp;free_based=1" TargetMode="External"/><Relationship Id="rId5" Type="http://schemas.openxmlformats.org/officeDocument/2006/relationships/hyperlink" Target="http://blog.scottlowe.org/" TargetMode="External"/><Relationship Id="rId10" Type="http://schemas.openxmlformats.org/officeDocument/2006/relationships/hyperlink" Target="http://www.vmware.com/vmtn/planet/vmware/" TargetMode="External"/><Relationship Id="rId4" Type="http://schemas.openxmlformats.org/officeDocument/2006/relationships/hyperlink" Target="http://www.virtuallyghetto.com/2013/11/how-cool-is-that-using-vmware.html" TargetMode="External"/><Relationship Id="rId9" Type="http://schemas.openxmlformats.org/officeDocument/2006/relationships/hyperlink" Target="http://frankdenneman.n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3657600" y="5516563"/>
            <a:ext cx="5486400" cy="42703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solidFill>
                  <a:schemeClr val="bg1"/>
                </a:solidFill>
                <a:cs typeface="+mn-cs"/>
              </a:rPr>
              <a:t>Virtualization Essentials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solidFill>
            <a:srgbClr val="273A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0175"/>
            <a:ext cx="18288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0013" y="1900238"/>
            <a:ext cx="6402387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676400" y="4267200"/>
            <a:ext cx="6781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Chapter 1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Understanding Virtualization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126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8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6553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cs typeface="+mj-cs"/>
              </a:rPr>
              <a:t>Why Virtualization Matters</a:t>
            </a:r>
          </a:p>
        </p:txBody>
      </p:sp>
      <p:sp>
        <p:nvSpPr>
          <p:cNvPr id="1127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Hypervisors allow multiple virtual servers to run on a single </a:t>
            </a:r>
            <a:r>
              <a:rPr lang="en-US" sz="2400" dirty="0" smtClean="0"/>
              <a:t>host; in </a:t>
            </a:r>
            <a:r>
              <a:rPr lang="en-US" sz="2400" dirty="0" smtClean="0"/>
              <a:t>this </a:t>
            </a:r>
            <a:r>
              <a:rPr lang="en-US" sz="2400" dirty="0" smtClean="0"/>
              <a:t>way, </a:t>
            </a:r>
            <a:r>
              <a:rPr lang="en-US" sz="2400" dirty="0" smtClean="0"/>
              <a:t>fewer servers are </a:t>
            </a:r>
            <a:r>
              <a:rPr lang="en-US" sz="2400" dirty="0" smtClean="0"/>
              <a:t>used, </a:t>
            </a:r>
            <a:r>
              <a:rPr lang="en-US" sz="2400" dirty="0" smtClean="0"/>
              <a:t>and resources are consumed more </a:t>
            </a:r>
            <a:r>
              <a:rPr lang="en-US" sz="2400" dirty="0" smtClean="0"/>
              <a:t>efficiently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Virtualization provides large ROIs by removing cost from the </a:t>
            </a:r>
            <a:r>
              <a:rPr lang="en-US" sz="2400" dirty="0" smtClean="0"/>
              <a:t>infrastructure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Not just servers, but desktops and applications can be </a:t>
            </a:r>
            <a:r>
              <a:rPr lang="en-US" sz="2400" dirty="0" smtClean="0"/>
              <a:t>virtualized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First commercial x86 hypervisor developed by VMware in </a:t>
            </a:r>
            <a:r>
              <a:rPr lang="en-US" sz="2400" dirty="0" smtClean="0"/>
              <a:t>2001; others </a:t>
            </a:r>
            <a:r>
              <a:rPr lang="en-US" sz="2400" dirty="0" smtClean="0"/>
              <a:t>soon </a:t>
            </a:r>
            <a:r>
              <a:rPr lang="en-US" sz="2400" dirty="0" smtClean="0"/>
              <a:t>followed</a:t>
            </a:r>
            <a:endParaRPr lang="en-US" sz="2400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1127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B8BB2D54-5E57-4986-A7A1-C07CA51122CB}" type="slidenum">
              <a:rPr lang="en-US" sz="1400">
                <a:latin typeface="Times" charset="0"/>
              </a:rPr>
              <a:pPr algn="r" eaLnBrk="0" hangingPunct="0"/>
              <a:t>10</a:t>
            </a:fld>
            <a:endParaRPr lang="en-US" sz="1400" dirty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229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229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8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Byte Sizes</a:t>
            </a:r>
          </a:p>
        </p:txBody>
      </p:sp>
      <p:sp>
        <p:nvSpPr>
          <p:cNvPr id="12295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9D0CB0DE-F92B-495C-921D-54BA33A5AA4E}" type="slidenum">
              <a:rPr lang="en-US" sz="1400">
                <a:latin typeface="Times" charset="0"/>
              </a:rPr>
              <a:pPr algn="r" eaLnBrk="0" hangingPunct="0"/>
              <a:t>11</a:t>
            </a:fld>
            <a:endParaRPr lang="en-US" sz="1400" dirty="0">
              <a:latin typeface="Times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375672"/>
              </p:ext>
            </p:extLst>
          </p:nvPr>
        </p:nvGraphicFramePr>
        <p:xfrm>
          <a:off x="2438400" y="1905000"/>
          <a:ext cx="6096000" cy="3714750"/>
        </p:xfrm>
        <a:graphic>
          <a:graphicData uri="http://schemas.openxmlformats.org/drawingml/2006/table">
            <a:tbl>
              <a:tblPr/>
              <a:tblGrid>
                <a:gridCol w="1295400"/>
                <a:gridCol w="1905000"/>
                <a:gridCol w="2895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Name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Abbreviation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Size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Byte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8 bits (a single character)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Kilobyte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KB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1,024 B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Megabyte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MB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1,024 KB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Gigabyte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GB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1,024 MB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Terabyte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TB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1,024 GB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Petabyte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PB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1,024 TB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Exabyte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EB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1,024 PB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Zettabyte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ZB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1,024 EB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Yottabyte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YB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1,024 ZB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331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331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2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6553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Chapter 1 Summary</a:t>
            </a:r>
          </a:p>
        </p:txBody>
      </p:sp>
      <p:sp>
        <p:nvSpPr>
          <p:cNvPr id="13319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219200"/>
            <a:ext cx="6324600" cy="45259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 smtClean="0"/>
              <a:t>Virtualization optimizes resource usage</a:t>
            </a:r>
          </a:p>
          <a:p>
            <a:pPr eaLnBrk="1" hangingPunct="1"/>
            <a:r>
              <a:rPr lang="en-US" sz="2800" dirty="0" smtClean="0"/>
              <a:t>Three properties for effective virtualization:</a:t>
            </a:r>
          </a:p>
          <a:p>
            <a:pPr lvl="1" eaLnBrk="1" hangingPunct="1"/>
            <a:r>
              <a:rPr lang="en-US" sz="2400" dirty="0" smtClean="0"/>
              <a:t>Fidelity, </a:t>
            </a:r>
            <a:r>
              <a:rPr lang="en-US" sz="2400" dirty="0" smtClean="0"/>
              <a:t>isolation</a:t>
            </a:r>
            <a:r>
              <a:rPr lang="en-US" sz="2400" dirty="0" smtClean="0"/>
              <a:t>, </a:t>
            </a:r>
            <a:r>
              <a:rPr lang="en-US" sz="2400" dirty="0" smtClean="0"/>
              <a:t>performance</a:t>
            </a:r>
            <a:endParaRPr lang="en-US" sz="2400" dirty="0" smtClean="0"/>
          </a:p>
          <a:p>
            <a:pPr eaLnBrk="1" hangingPunct="1"/>
            <a:r>
              <a:rPr lang="en-US" sz="2800" dirty="0" smtClean="0"/>
              <a:t>Moore</a:t>
            </a:r>
            <a:r>
              <a:rPr lang="en-US" altLang="en-US" sz="2800" dirty="0" smtClean="0"/>
              <a:t>’</a:t>
            </a:r>
            <a:r>
              <a:rPr lang="en-US" sz="2800" dirty="0" smtClean="0"/>
              <a:t>s </a:t>
            </a:r>
            <a:r>
              <a:rPr lang="en-US" sz="2800" dirty="0" smtClean="0"/>
              <a:t>law </a:t>
            </a:r>
            <a:r>
              <a:rPr lang="en-US" sz="2800" dirty="0" smtClean="0"/>
              <a:t>and the spread of Microsoft Windows</a:t>
            </a:r>
          </a:p>
          <a:p>
            <a:pPr eaLnBrk="1" hangingPunct="1"/>
            <a:r>
              <a:rPr lang="en-US" sz="2800" dirty="0" smtClean="0"/>
              <a:t>Datacenter virtualization drives down costs, drives better resource efficiencies, and is the platform for the </a:t>
            </a:r>
            <a:r>
              <a:rPr lang="en-US" sz="2800" dirty="0" smtClean="0"/>
              <a:t>cloud</a:t>
            </a:r>
            <a:endParaRPr lang="en-US" sz="2800" dirty="0" smtClean="0"/>
          </a:p>
        </p:txBody>
      </p:sp>
      <p:sp>
        <p:nvSpPr>
          <p:cNvPr id="13320" name="Rectangle 11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8CB71AB9-4BC0-42EC-B65A-3197DC3CB653}" type="slidenum">
              <a:rPr lang="en-US" sz="1400">
                <a:latin typeface="Times" charset="0"/>
              </a:rPr>
              <a:pPr algn="r" eaLnBrk="0" hangingPunct="0"/>
              <a:t>12</a:t>
            </a:fld>
            <a:endParaRPr lang="en-US" sz="1400" dirty="0">
              <a:latin typeface="Times" charset="0"/>
            </a:endParaRPr>
          </a:p>
        </p:txBody>
      </p:sp>
      <p:sp>
        <p:nvSpPr>
          <p:cNvPr id="13321" name="Rectangle 1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en-US" sz="1400" dirty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2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6553200" cy="1143000"/>
          </a:xfrm>
          <a:noFill/>
          <a:ln/>
        </p:spPr>
        <p:txBody>
          <a:bodyPr/>
          <a:lstStyle/>
          <a:p>
            <a:r>
              <a:rPr lang="en-US" dirty="0" smtClean="0"/>
              <a:t>Blogs</a:t>
            </a:r>
            <a:endParaRPr lang="en-US" dirty="0"/>
          </a:p>
        </p:txBody>
      </p:sp>
      <p:sp>
        <p:nvSpPr>
          <p:cNvPr id="11273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219200"/>
            <a:ext cx="6324600" cy="4525963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Useful sources of how-tos </a:t>
            </a:r>
            <a:r>
              <a:rPr lang="en-US" sz="2800" dirty="0" smtClean="0"/>
              <a:t>and how-not-tos</a:t>
            </a:r>
            <a:endParaRPr lang="en-US" sz="2800" dirty="0" smtClean="0"/>
          </a:p>
          <a:p>
            <a:r>
              <a:rPr lang="en-US" sz="2800" dirty="0" smtClean="0"/>
              <a:t>Often closer to reality than other </a:t>
            </a:r>
            <a:r>
              <a:rPr lang="en-US" sz="2800" dirty="0" smtClean="0"/>
              <a:t>sources; not </a:t>
            </a:r>
            <a:r>
              <a:rPr lang="en-US" sz="2800" dirty="0"/>
              <a:t>the definitive </a:t>
            </a:r>
            <a:r>
              <a:rPr lang="en-US" sz="2800" dirty="0" smtClean="0"/>
              <a:t>source</a:t>
            </a:r>
            <a:endParaRPr lang="en-US" sz="2400" dirty="0" smtClean="0"/>
          </a:p>
          <a:p>
            <a:r>
              <a:rPr lang="en-US" sz="2800" dirty="0" smtClean="0"/>
              <a:t>Found </a:t>
            </a:r>
            <a:r>
              <a:rPr lang="en-US" sz="2800" dirty="0" smtClean="0">
                <a:hlinkClick r:id="rId4"/>
              </a:rPr>
              <a:t>this</a:t>
            </a:r>
            <a:endParaRPr lang="en-US" sz="2800" dirty="0" smtClean="0"/>
          </a:p>
          <a:p>
            <a:r>
              <a:rPr lang="en-US" sz="2800" dirty="0" smtClean="0"/>
              <a:t>Some I like:</a:t>
            </a:r>
          </a:p>
          <a:p>
            <a:pPr lvl="1"/>
            <a:r>
              <a:rPr lang="en-US" sz="2400" dirty="0" smtClean="0">
                <a:hlinkClick r:id="rId5"/>
              </a:rPr>
              <a:t>Scott Lowe</a:t>
            </a:r>
            <a:r>
              <a:rPr lang="en-US" sz="2400" dirty="0" smtClean="0"/>
              <a:t>, </a:t>
            </a:r>
            <a:r>
              <a:rPr lang="en-US" sz="2400" dirty="0" smtClean="0">
                <a:hlinkClick r:id="rId6"/>
              </a:rPr>
              <a:t>Vaughn Stewart</a:t>
            </a:r>
            <a:r>
              <a:rPr lang="en-US" sz="2400" dirty="0" smtClean="0"/>
              <a:t>, </a:t>
            </a:r>
            <a:r>
              <a:rPr lang="en-US" sz="2400" dirty="0" smtClean="0">
                <a:hlinkClick r:id="rId7"/>
              </a:rPr>
              <a:t>Chad Sakac</a:t>
            </a:r>
            <a:r>
              <a:rPr lang="en-US" sz="2400" dirty="0" smtClean="0"/>
              <a:t>, </a:t>
            </a:r>
            <a:r>
              <a:rPr lang="en-US" sz="2400" dirty="0" smtClean="0">
                <a:hlinkClick r:id="rId8"/>
              </a:rPr>
              <a:t>Duncan Epping</a:t>
            </a:r>
            <a:r>
              <a:rPr lang="en-US" sz="2400" dirty="0" smtClean="0"/>
              <a:t>, </a:t>
            </a:r>
            <a:r>
              <a:rPr lang="en-US" sz="2400" dirty="0" smtClean="0">
                <a:hlinkClick r:id="rId9"/>
              </a:rPr>
              <a:t>Frank Denneman</a:t>
            </a:r>
            <a:r>
              <a:rPr lang="en-US" sz="2400" dirty="0" smtClean="0"/>
              <a:t>, </a:t>
            </a:r>
            <a:r>
              <a:rPr lang="en-US" sz="2400" dirty="0" smtClean="0">
                <a:hlinkClick r:id="rId10"/>
              </a:rPr>
              <a:t>VMware Blogs</a:t>
            </a:r>
            <a:r>
              <a:rPr lang="en-US" sz="2400" dirty="0" smtClean="0"/>
              <a:t>, </a:t>
            </a:r>
            <a:r>
              <a:rPr lang="en-US" sz="2400" dirty="0" smtClean="0">
                <a:hlinkClick r:id="rId11"/>
              </a:rPr>
              <a:t>Virtualization Matrix</a:t>
            </a:r>
            <a:r>
              <a:rPr lang="en-US" sz="2400" dirty="0" smtClean="0"/>
              <a:t>, </a:t>
            </a:r>
            <a:r>
              <a:rPr lang="en-US" sz="2400" dirty="0" smtClean="0">
                <a:hlinkClick r:id="rId12"/>
              </a:rPr>
              <a:t>Virtualization.com</a:t>
            </a:r>
            <a:endParaRPr lang="en-US" sz="2400" dirty="0" smtClean="0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B2B018BE-D9E7-CD47-8262-7B3D796B8383}" type="slidenum">
              <a:rPr lang="en-US" sz="1400">
                <a:latin typeface="Times" charset="0"/>
              </a:rPr>
              <a:pPr algn="r" eaLnBrk="0" hangingPunct="0"/>
              <a:t>13</a:t>
            </a:fld>
            <a:endParaRPr lang="en-US" sz="1400" dirty="0">
              <a:latin typeface="Times" charset="0"/>
            </a:endParaRP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68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Chapter 1 Objectives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Describe virtualization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Understand the three properties outlined by Popek and Goldberg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Understand the two key trends that drove virtualization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Understand why virtualization is a key technology in the datacenter</a:t>
            </a:r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78A8880E-C991-4E6D-AB2C-745D0C531827}" type="slidenum">
              <a:rPr lang="en-US" sz="1400">
                <a:latin typeface="Times" charset="0"/>
              </a:rPr>
              <a:pPr algn="r" eaLnBrk="0" hangingPunct="0"/>
              <a:t>2</a:t>
            </a:fld>
            <a:endParaRPr lang="en-US" sz="1400" dirty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409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410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cs typeface="+mj-cs"/>
              </a:rPr>
              <a:t>What </a:t>
            </a:r>
            <a:r>
              <a:rPr lang="en-US" sz="4800" dirty="0" smtClean="0">
                <a:cs typeface="+mj-cs"/>
              </a:rPr>
              <a:t>Is </a:t>
            </a:r>
            <a:r>
              <a:rPr lang="en-US" sz="4800" dirty="0" smtClean="0">
                <a:cs typeface="+mj-cs"/>
              </a:rPr>
              <a:t>Virtualization?</a:t>
            </a:r>
          </a:p>
        </p:txBody>
      </p:sp>
      <p:sp>
        <p:nvSpPr>
          <p:cNvPr id="4103" name="Rectangle 10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Abstracting a resource</a:t>
            </a:r>
          </a:p>
          <a:p>
            <a:pPr eaLnBrk="1" hangingPunct="1"/>
            <a:r>
              <a:rPr lang="en-US" dirty="0" smtClean="0"/>
              <a:t>The process where physical servers are converted in virtual machines but, to their users, appear and behave as </a:t>
            </a:r>
            <a:r>
              <a:rPr lang="en-US" dirty="0" smtClean="0"/>
              <a:t>before</a:t>
            </a:r>
            <a:endParaRPr lang="en-US" dirty="0" smtClean="0"/>
          </a:p>
          <a:p>
            <a:pPr eaLnBrk="1" hangingPunct="1"/>
            <a:r>
              <a:rPr lang="en-US" dirty="0" smtClean="0"/>
              <a:t>A new model of resource utilization</a:t>
            </a:r>
          </a:p>
          <a:p>
            <a:pPr eaLnBrk="1" hangingPunct="1"/>
            <a:r>
              <a:rPr lang="en-US" dirty="0" smtClean="0"/>
              <a:t>The next application platform infrastructure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4104" name="Rectangle 11"/>
          <p:cNvSpPr>
            <a:spLocks noChangeArrowheads="1"/>
          </p:cNvSpPr>
          <p:nvPr/>
        </p:nvSpPr>
        <p:spPr bwMode="auto">
          <a:xfrm>
            <a:off x="7543800" y="6248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6A10F16B-29AB-4F99-8205-6FD77DC2F631}" type="slidenum">
              <a:rPr lang="en-US" sz="1400">
                <a:latin typeface="Times" charset="0"/>
              </a:rPr>
              <a:pPr algn="r" eaLnBrk="0" hangingPunct="0"/>
              <a:t>3</a:t>
            </a:fld>
            <a:endParaRPr lang="en-US" sz="1400" dirty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512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512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6705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cs typeface="+mj-cs"/>
              </a:rPr>
              <a:t>Virtualization </a:t>
            </a:r>
            <a:r>
              <a:rPr lang="en-US" sz="4400" dirty="0" smtClean="0">
                <a:cs typeface="+mj-cs"/>
              </a:rPr>
              <a:t>Is Not New</a:t>
            </a:r>
            <a:endParaRPr lang="en-US" sz="4400" dirty="0" smtClean="0">
              <a:cs typeface="+mj-cs"/>
            </a:endParaRPr>
          </a:p>
        </p:txBody>
      </p:sp>
      <p:sp>
        <p:nvSpPr>
          <p:cNvPr id="5127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371600"/>
            <a:ext cx="6324600" cy="4800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Mainframe virtualization in the 1960s</a:t>
            </a:r>
          </a:p>
          <a:p>
            <a:pPr eaLnBrk="1" hangingPunct="1"/>
            <a:r>
              <a:rPr lang="en-US" sz="2800" dirty="0" smtClean="0"/>
              <a:t>Codified in 1970s by Popek and Goldberg</a:t>
            </a:r>
            <a:r>
              <a:rPr lang="en-US" altLang="en-US" sz="2800" dirty="0" smtClean="0"/>
              <a:t>’</a:t>
            </a:r>
            <a:r>
              <a:rPr lang="en-US" sz="2800" dirty="0" smtClean="0"/>
              <a:t>s three properties</a:t>
            </a:r>
          </a:p>
          <a:p>
            <a:pPr lvl="1" eaLnBrk="1" hangingPunct="1"/>
            <a:r>
              <a:rPr lang="en-US" sz="2400" u="sng" dirty="0" smtClean="0"/>
              <a:t>Fidelity</a:t>
            </a:r>
            <a:r>
              <a:rPr lang="en-US" sz="2400" dirty="0" smtClean="0"/>
              <a:t>: Virtual </a:t>
            </a:r>
            <a:r>
              <a:rPr lang="en-US" sz="2400" dirty="0" smtClean="0"/>
              <a:t>environment should be identical to physical </a:t>
            </a:r>
          </a:p>
          <a:p>
            <a:pPr lvl="1" eaLnBrk="1" hangingPunct="1"/>
            <a:r>
              <a:rPr lang="en-US" sz="2400" u="sng" dirty="0" smtClean="0"/>
              <a:t>Isolation or </a:t>
            </a:r>
            <a:r>
              <a:rPr lang="en-US" sz="2400" u="sng" dirty="0" smtClean="0"/>
              <a:t>Safety</a:t>
            </a:r>
            <a:r>
              <a:rPr lang="en-US" sz="2400" dirty="0" smtClean="0"/>
              <a:t>: </a:t>
            </a:r>
            <a:r>
              <a:rPr lang="en-US" sz="2400" dirty="0" smtClean="0"/>
              <a:t>VMM must have control of system resources</a:t>
            </a:r>
          </a:p>
          <a:p>
            <a:pPr lvl="1" eaLnBrk="1" hangingPunct="1"/>
            <a:r>
              <a:rPr lang="en-US" sz="2400" u="sng" dirty="0" smtClean="0"/>
              <a:t>Performance</a:t>
            </a:r>
            <a:r>
              <a:rPr lang="en-US" sz="2400" dirty="0" smtClean="0"/>
              <a:t>: Little </a:t>
            </a:r>
            <a:r>
              <a:rPr lang="en-US" sz="2400" dirty="0" smtClean="0"/>
              <a:t>or no difference in performance</a:t>
            </a:r>
          </a:p>
          <a:p>
            <a:pPr eaLnBrk="1" hangingPunct="1"/>
            <a:r>
              <a:rPr lang="en-US" sz="2800" dirty="0" smtClean="0"/>
              <a:t>An </a:t>
            </a:r>
            <a:r>
              <a:rPr lang="en-US" sz="2800" i="1" dirty="0" smtClean="0"/>
              <a:t>efficient VMM </a:t>
            </a:r>
            <a:r>
              <a:rPr lang="en-US" sz="2800" dirty="0" smtClean="0"/>
              <a:t>has all three properties</a:t>
            </a:r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7772400" y="6248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21BC8B17-6699-4D5B-9873-3C9CFF909EE8}" type="slidenum">
              <a:rPr lang="en-US" sz="1400">
                <a:latin typeface="Times" charset="0"/>
              </a:rPr>
              <a:pPr algn="r" eaLnBrk="0" hangingPunct="0"/>
              <a:t>4</a:t>
            </a:fld>
            <a:endParaRPr lang="en-US" sz="1400" dirty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614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614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6553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cs typeface="+mj-cs"/>
              </a:rPr>
              <a:t>A Virtual Machine Monitor</a:t>
            </a:r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7543800" y="6248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119DD9EB-02ED-47CF-94B0-8A85ED108078}" type="slidenum">
              <a:rPr lang="en-US" sz="1400">
                <a:latin typeface="Times" charset="0"/>
              </a:rPr>
              <a:pPr algn="r" eaLnBrk="0" hangingPunct="0"/>
              <a:t>5</a:t>
            </a:fld>
            <a:endParaRPr lang="en-US" sz="1400" dirty="0">
              <a:latin typeface="Times" charset="0"/>
            </a:endParaRPr>
          </a:p>
        </p:txBody>
      </p:sp>
      <p:pic>
        <p:nvPicPr>
          <p:cNvPr id="2" name="Picture 2" descr="f0101_demo.tif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1828800"/>
            <a:ext cx="5867400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3" name="TextBox 3"/>
          <p:cNvSpPr txBox="1">
            <a:spLocks noChangeArrowheads="1"/>
          </p:cNvSpPr>
          <p:nvPr/>
        </p:nvSpPr>
        <p:spPr bwMode="auto">
          <a:xfrm>
            <a:off x="2819400" y="5410200"/>
            <a:ext cx="5852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A VMM </a:t>
            </a:r>
            <a:r>
              <a:rPr lang="en-US" sz="2800" dirty="0"/>
              <a:t>is called a </a:t>
            </a:r>
            <a:r>
              <a:rPr lang="en-US" sz="2800" i="1" dirty="0" smtClean="0"/>
              <a:t>hypervisor</a:t>
            </a:r>
            <a:r>
              <a:rPr lang="en-US" sz="2800" dirty="0" smtClean="0"/>
              <a:t> today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717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717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6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6553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cs typeface="+mj-cs"/>
              </a:rPr>
              <a:t>The Rise of Windows</a:t>
            </a:r>
          </a:p>
        </p:txBody>
      </p:sp>
      <p:sp>
        <p:nvSpPr>
          <p:cNvPr id="7175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219200"/>
            <a:ext cx="6324600" cy="45259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800" dirty="0" smtClean="0"/>
              <a:t>Companies began using technology to achieve competitive advantages and save money (1970s)</a:t>
            </a:r>
          </a:p>
          <a:p>
            <a:pPr eaLnBrk="1" hangingPunct="1"/>
            <a:r>
              <a:rPr lang="en-US" sz="2800" dirty="0" smtClean="0"/>
              <a:t>Proprietary solutions were expensive and inflexible</a:t>
            </a:r>
          </a:p>
          <a:p>
            <a:pPr eaLnBrk="1" hangingPunct="1"/>
            <a:r>
              <a:rPr lang="en-US" sz="2800" dirty="0" smtClean="0"/>
              <a:t>Windows provided commodity platforms that drove down costs and defeated platform lock-in (1980s)</a:t>
            </a:r>
          </a:p>
          <a:p>
            <a:pPr eaLnBrk="1" hangingPunct="1"/>
            <a:r>
              <a:rPr lang="en-US" sz="2800" dirty="0" smtClean="0"/>
              <a:t>Windows limitations often forced a </a:t>
            </a:r>
            <a:r>
              <a:rPr lang="en-US" sz="2800" dirty="0" smtClean="0"/>
              <a:t>“</a:t>
            </a:r>
            <a:r>
              <a:rPr lang="en-US" sz="2800" dirty="0" smtClean="0"/>
              <a:t>one </a:t>
            </a:r>
            <a:r>
              <a:rPr lang="en-US" sz="2800" dirty="0" smtClean="0"/>
              <a:t>server, one </a:t>
            </a:r>
            <a:r>
              <a:rPr lang="en-US" sz="2800" dirty="0" smtClean="0"/>
              <a:t>application</a:t>
            </a:r>
            <a:r>
              <a:rPr lang="en-US" sz="2800" dirty="0" smtClean="0"/>
              <a:t>”</a:t>
            </a:r>
            <a:r>
              <a:rPr lang="en-US" sz="2800" dirty="0" smtClean="0"/>
              <a:t> policy</a:t>
            </a:r>
            <a:endParaRPr lang="en-US" sz="2800" dirty="0" smtClean="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7467600" y="6248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F3E6E56-BB19-43BA-9395-DC650B02D796}" type="slidenum">
              <a:rPr lang="en-US" sz="1400">
                <a:latin typeface="Times" charset="0"/>
              </a:rPr>
              <a:pPr algn="r" eaLnBrk="0" hangingPunct="0"/>
              <a:t>6</a:t>
            </a:fld>
            <a:endParaRPr lang="en-US" sz="1400" dirty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819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819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65532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Moore</a:t>
            </a:r>
            <a:r>
              <a:rPr lang="en-US" altLang="en-US" dirty="0" smtClean="0"/>
              <a:t>’</a:t>
            </a:r>
            <a:r>
              <a:rPr lang="en-US" dirty="0" smtClean="0"/>
              <a:t>s Law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295400"/>
            <a:ext cx="6324600" cy="2438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Processing power doubles roughly every </a:t>
            </a:r>
            <a:r>
              <a:rPr lang="en-US" sz="2800" dirty="0" smtClean="0">
                <a:cs typeface="+mn-cs"/>
              </a:rPr>
              <a:t>18 months</a:t>
            </a:r>
            <a:endParaRPr lang="en-US" sz="28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Originally, was coined around processing power (transistor density</a:t>
            </a:r>
            <a:r>
              <a:rPr lang="en-US" sz="2800" dirty="0" smtClean="0">
                <a:cs typeface="+mn-cs"/>
              </a:rPr>
              <a:t>)</a:t>
            </a:r>
            <a:endParaRPr lang="en-US" sz="28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Today applies to many technologies</a:t>
            </a:r>
          </a:p>
        </p:txBody>
      </p:sp>
      <p:sp>
        <p:nvSpPr>
          <p:cNvPr id="8200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26C90C43-C3E4-4BCA-84DE-5B8BD693E517}" type="slidenum">
              <a:rPr lang="en-US" sz="1400">
                <a:latin typeface="Times" charset="0"/>
              </a:rPr>
              <a:pPr algn="r" eaLnBrk="0" hangingPunct="0"/>
              <a:t>7</a:t>
            </a:fld>
            <a:endParaRPr lang="en-US" sz="1400" dirty="0">
              <a:latin typeface="Time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3277592"/>
            <a:ext cx="5410200" cy="2970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4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010400" cy="1112838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cs typeface="+mj-cs"/>
              </a:rPr>
              <a:t>Rapid Datacenter Growth</a:t>
            </a:r>
          </a:p>
        </p:txBody>
      </p:sp>
      <p:sp>
        <p:nvSpPr>
          <p:cNvPr id="9223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295400"/>
            <a:ext cx="6324600" cy="4800600"/>
          </a:xfrm>
        </p:spPr>
        <p:txBody>
          <a:bodyPr/>
          <a:lstStyle/>
          <a:p>
            <a:pPr eaLnBrk="1" hangingPunct="1"/>
            <a:r>
              <a:rPr lang="en-US" dirty="0" smtClean="0"/>
              <a:t>Windows server growth drove datacenter growth</a:t>
            </a:r>
          </a:p>
          <a:p>
            <a:pPr eaLnBrk="1" hangingPunct="1"/>
            <a:r>
              <a:rPr lang="en-US" dirty="0" smtClean="0"/>
              <a:t>Datacenter growth drove resource utilization</a:t>
            </a:r>
          </a:p>
          <a:p>
            <a:pPr lvl="1" eaLnBrk="1" hangingPunct="1"/>
            <a:r>
              <a:rPr lang="en-US" dirty="0" smtClean="0"/>
              <a:t>Power, cooling, cables, square footage, staff, security</a:t>
            </a:r>
          </a:p>
          <a:p>
            <a:pPr eaLnBrk="1" hangingPunct="1"/>
            <a:r>
              <a:rPr lang="en-US" sz="2800" dirty="0" smtClean="0"/>
              <a:t>Moore</a:t>
            </a:r>
            <a:r>
              <a:rPr lang="en-US" altLang="en-US" sz="2800" dirty="0" smtClean="0"/>
              <a:t>’</a:t>
            </a:r>
            <a:r>
              <a:rPr lang="en-US" sz="2800" dirty="0" smtClean="0"/>
              <a:t>s </a:t>
            </a:r>
            <a:r>
              <a:rPr lang="en-US" sz="2800" dirty="0" smtClean="0"/>
              <a:t>law </a:t>
            </a:r>
            <a:r>
              <a:rPr lang="en-US" sz="2800" dirty="0" smtClean="0"/>
              <a:t>made servers more </a:t>
            </a:r>
            <a:r>
              <a:rPr lang="en-US" sz="2800" dirty="0" smtClean="0"/>
              <a:t>powerful </a:t>
            </a:r>
            <a:r>
              <a:rPr lang="en-US" sz="2800" dirty="0" smtClean="0"/>
              <a:t>but less efficient </a:t>
            </a:r>
            <a:r>
              <a:rPr lang="en-US" sz="2800" dirty="0" smtClean="0"/>
              <a:t>because of </a:t>
            </a:r>
            <a:r>
              <a:rPr lang="en-US" sz="2800" dirty="0" smtClean="0"/>
              <a:t>application deployment practices </a:t>
            </a:r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48226300-D35B-438B-BC59-8674407A198A}" type="slidenum">
              <a:rPr lang="en-US" sz="1400">
                <a:latin typeface="Times" charset="0"/>
              </a:rPr>
              <a:pPr algn="r" eaLnBrk="0" hangingPunct="0"/>
              <a:t>8</a:t>
            </a:fld>
            <a:endParaRPr lang="en-US" sz="1400" dirty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24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24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cs typeface="+mj-cs"/>
              </a:rPr>
              <a:t>Trends </a:t>
            </a:r>
            <a:r>
              <a:rPr lang="en-US" sz="3200" dirty="0" smtClean="0">
                <a:cs typeface="+mj-cs"/>
              </a:rPr>
              <a:t>That </a:t>
            </a:r>
            <a:r>
              <a:rPr lang="en-US" sz="3200" dirty="0" smtClean="0">
                <a:cs typeface="+mj-cs"/>
              </a:rPr>
              <a:t>Accelerate Virtualization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371600"/>
            <a:ext cx="6324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Consolidation</a:t>
            </a:r>
          </a:p>
          <a:p>
            <a:pPr lvl="1" eaLnBrk="1" hangingPunct="1">
              <a:defRPr/>
            </a:pPr>
            <a:r>
              <a:rPr lang="en-US" sz="2400" dirty="0" smtClean="0"/>
              <a:t>Running multiple workloads on a single host</a:t>
            </a:r>
          </a:p>
          <a:p>
            <a:pPr lvl="1" eaLnBrk="1" hangingPunct="1">
              <a:defRPr/>
            </a:pPr>
            <a:r>
              <a:rPr lang="en-US" sz="2400" dirty="0" smtClean="0"/>
              <a:t>Consolidation </a:t>
            </a:r>
            <a:r>
              <a:rPr lang="en-US" sz="2400" dirty="0" smtClean="0"/>
              <a:t>ratio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Containment</a:t>
            </a:r>
          </a:p>
          <a:p>
            <a:pPr lvl="1" eaLnBrk="1" hangingPunct="1">
              <a:defRPr/>
            </a:pPr>
            <a:r>
              <a:rPr lang="en-US" sz="2400" dirty="0" smtClean="0"/>
              <a:t>Deploying new applications in a virtual infrastructure</a:t>
            </a:r>
          </a:p>
          <a:p>
            <a:pPr lvl="1" eaLnBrk="1" hangingPunct="1">
              <a:defRPr/>
            </a:pPr>
            <a:r>
              <a:rPr lang="en-US" sz="2400" dirty="0" smtClean="0"/>
              <a:t>Virtualization first policy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Move from an infrastructure enhancer to business enabler</a:t>
            </a:r>
          </a:p>
        </p:txBody>
      </p:sp>
      <p:sp>
        <p:nvSpPr>
          <p:cNvPr id="10248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4CA7E042-1D1B-4344-963F-E33370F499F3}" type="slidenum">
              <a:rPr lang="en-US" sz="1400">
                <a:latin typeface="Times" charset="0"/>
              </a:rPr>
              <a:pPr algn="r" eaLnBrk="0" hangingPunct="0"/>
              <a:t>9</a:t>
            </a:fld>
            <a:endParaRPr lang="en-US" sz="1400" dirty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 powerpoint</Template>
  <TotalTime>736</TotalTime>
  <Words>505</Words>
  <Application>Microsoft Office PowerPoint</Application>
  <PresentationFormat>On-screen Show (4:3)</PresentationFormat>
  <Paragraphs>105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Executive</vt:lpstr>
      <vt:lpstr>PowerPoint Presentation</vt:lpstr>
      <vt:lpstr>Chapter 1 Objectives</vt:lpstr>
      <vt:lpstr>What Is Virtualization?</vt:lpstr>
      <vt:lpstr>Virtualization Is Not New</vt:lpstr>
      <vt:lpstr>A Virtual Machine Monitor</vt:lpstr>
      <vt:lpstr>The Rise of Windows</vt:lpstr>
      <vt:lpstr>Moore’s Law</vt:lpstr>
      <vt:lpstr>Rapid Datacenter Growth</vt:lpstr>
      <vt:lpstr>Trends That Accelerate Virtualization</vt:lpstr>
      <vt:lpstr>Why Virtualization Matters</vt:lpstr>
      <vt:lpstr>Byte Sizes</vt:lpstr>
      <vt:lpstr>Chapter 1 Summary</vt:lpstr>
      <vt:lpstr>Blogs</vt:lpstr>
    </vt:vector>
  </TitlesOfParts>
  <Company>Wiley Publishing,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Janet Chang</dc:creator>
  <cp:lastModifiedBy>Kim Wimpsett</cp:lastModifiedBy>
  <cp:revision>34</cp:revision>
  <dcterms:created xsi:type="dcterms:W3CDTF">2006-02-28T18:28:56Z</dcterms:created>
  <dcterms:modified xsi:type="dcterms:W3CDTF">2016-08-30T16:13:18Z</dcterms:modified>
</cp:coreProperties>
</file>