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2" r:id="rId5"/>
    <p:sldId id="266" r:id="rId6"/>
    <p:sldId id="268" r:id="rId7"/>
    <p:sldId id="265" r:id="rId8"/>
    <p:sldId id="264" r:id="rId9"/>
    <p:sldId id="263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5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4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2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Understanding Hypervisors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Red Hat KVM</a:t>
            </a:r>
          </a:p>
          <a:p>
            <a:pPr lvl="1"/>
            <a:r>
              <a:rPr lang="en-US" dirty="0" smtClean="0"/>
              <a:t>Initially XEN, now kernel based (KVM)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 VM is XEN based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solutions available with Sun acquisition</a:t>
            </a:r>
          </a:p>
          <a:p>
            <a:r>
              <a:rPr lang="en-US" dirty="0" smtClean="0"/>
              <a:t>Cloud-based</a:t>
            </a:r>
          </a:p>
          <a:p>
            <a:pPr lvl="1"/>
            <a:r>
              <a:rPr lang="en-US" dirty="0" smtClean="0"/>
              <a:t>Amazon and Google make extensive use of </a:t>
            </a:r>
            <a:r>
              <a:rPr lang="en-US" dirty="0" smtClean="0"/>
              <a:t>virtualization, </a:t>
            </a:r>
            <a:r>
              <a:rPr lang="en-US" dirty="0" smtClean="0"/>
              <a:t>but their technologies are usually hidden from the user</a:t>
            </a:r>
          </a:p>
          <a:p>
            <a:r>
              <a:rPr lang="en-US" dirty="0" smtClean="0"/>
              <a:t>Many other commercial and free solutions </a:t>
            </a:r>
            <a:r>
              <a:rPr lang="en-US" dirty="0" smtClean="0"/>
              <a:t>available, </a:t>
            </a:r>
            <a:r>
              <a:rPr lang="en-US" dirty="0" smtClean="0"/>
              <a:t>but the space is still evolving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524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2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445342"/>
            <a:ext cx="6324600" cy="4525963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 hypervisor is software that allows multiple workloads to simultaneously run on the same </a:t>
            </a:r>
            <a:r>
              <a:rPr lang="en-US" sz="2800" dirty="0" smtClean="0"/>
              <a:t>hardware</a:t>
            </a:r>
            <a:endParaRPr lang="en-US" sz="2800" dirty="0" smtClean="0"/>
          </a:p>
          <a:p>
            <a:r>
              <a:rPr lang="en-US" sz="2800" dirty="0" smtClean="0"/>
              <a:t>Type 1 hypervisors run directly on server </a:t>
            </a:r>
            <a:r>
              <a:rPr lang="en-US" sz="2800" dirty="0" smtClean="0"/>
              <a:t>hardware, </a:t>
            </a:r>
            <a:r>
              <a:rPr lang="en-US" sz="2800" dirty="0" smtClean="0"/>
              <a:t>while Type 2 hypervisors run on an operating </a:t>
            </a:r>
            <a:r>
              <a:rPr lang="en-US" sz="2800" dirty="0" smtClean="0"/>
              <a:t>system</a:t>
            </a:r>
            <a:endParaRPr lang="en-US" sz="2400" dirty="0" smtClean="0"/>
          </a:p>
          <a:p>
            <a:r>
              <a:rPr lang="en-US" sz="2800" dirty="0" smtClean="0"/>
              <a:t>Hypervisors abstract the hardware resources from the VMs they support and load balance the utilization of those </a:t>
            </a:r>
            <a:r>
              <a:rPr lang="en-US" sz="2800" dirty="0" smtClean="0"/>
              <a:t>resources</a:t>
            </a:r>
            <a:endParaRPr lang="en-US" sz="2800" dirty="0" smtClean="0"/>
          </a:p>
          <a:p>
            <a:r>
              <a:rPr lang="en-US" sz="2800" dirty="0" smtClean="0"/>
              <a:t>Virtualization is still a new and growing </a:t>
            </a:r>
            <a:r>
              <a:rPr lang="en-US" sz="2800" dirty="0" smtClean="0"/>
              <a:t>space; market </a:t>
            </a:r>
            <a:r>
              <a:rPr lang="en-US" sz="2800" dirty="0" smtClean="0"/>
              <a:t>leaders include VMware, Microsoft, and </a:t>
            </a:r>
            <a:r>
              <a:rPr lang="en-US" sz="2800" dirty="0" smtClean="0"/>
              <a:t>Citrix</a:t>
            </a:r>
            <a:endParaRPr lang="en-US" sz="2800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2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Describe a hypervisor</a:t>
            </a:r>
          </a:p>
          <a:p>
            <a:r>
              <a:rPr lang="en-US" dirty="0" smtClean="0"/>
              <a:t>Understand </a:t>
            </a:r>
            <a:r>
              <a:rPr lang="en-US" dirty="0" smtClean="0"/>
              <a:t>the difference </a:t>
            </a:r>
            <a:r>
              <a:rPr lang="en-US" dirty="0" smtClean="0"/>
              <a:t>between Type 1 and Type 2 hypervisors</a:t>
            </a:r>
          </a:p>
          <a:p>
            <a:r>
              <a:rPr lang="en-US" dirty="0" smtClean="0"/>
              <a:t>Understand the two roles of a hypervisor</a:t>
            </a:r>
            <a:endParaRPr lang="en-US" dirty="0"/>
          </a:p>
          <a:p>
            <a:r>
              <a:rPr lang="en-US" dirty="0" smtClean="0"/>
              <a:t>Understand the history of today’s hypervisors and the commercial market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dirty="0" smtClean="0"/>
              <a:t>Hypervisor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Software that abstracts hardware resources from virtual machine</a:t>
            </a:r>
          </a:p>
          <a:p>
            <a:r>
              <a:rPr lang="en-US" dirty="0" smtClean="0"/>
              <a:t>A hypervisor also manages all of the interactions between a virtual machine and the hardware resources</a:t>
            </a:r>
            <a:endParaRPr lang="en-US" dirty="0"/>
          </a:p>
          <a:p>
            <a:r>
              <a:rPr lang="en-US" dirty="0" smtClean="0"/>
              <a:t>Also known as a </a:t>
            </a:r>
            <a:r>
              <a:rPr lang="en-US" dirty="0" smtClean="0"/>
              <a:t>virtual machine manager </a:t>
            </a:r>
            <a:r>
              <a:rPr lang="en-US" dirty="0" smtClean="0"/>
              <a:t>(VMM)</a:t>
            </a:r>
          </a:p>
          <a:p>
            <a:r>
              <a:rPr lang="en-US" dirty="0" smtClean="0"/>
              <a:t>Can run directly on hardware or as an application on an operating system</a:t>
            </a:r>
          </a:p>
          <a:p>
            <a:r>
              <a:rPr lang="en-US" dirty="0" smtClean="0"/>
              <a:t>Not a new concept but recent in widespread commercial use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Type 1 Hypervisor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 descr="f0203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0" y="1417638"/>
            <a:ext cx="5119099" cy="3029671"/>
          </a:xfrm>
          <a:prstGeom prst="rect">
            <a:avLst/>
          </a:prstGeom>
        </p:spPr>
      </p:pic>
      <p:sp>
        <p:nvSpPr>
          <p:cNvPr id="12" name="Rectangle 9"/>
          <p:cNvSpPr txBox="1">
            <a:spLocks noChangeArrowheads="1"/>
          </p:cNvSpPr>
          <p:nvPr/>
        </p:nvSpPr>
        <p:spPr>
          <a:xfrm>
            <a:off x="2362200" y="4314499"/>
            <a:ext cx="6324600" cy="171781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Runs directly on the hardware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More secure and more available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Offers better performance to the guests it supports </a:t>
            </a:r>
          </a:p>
        </p:txBody>
      </p:sp>
    </p:spTree>
    <p:extLst>
      <p:ext uri="{BB962C8B-B14F-4D97-AF65-F5344CB8AC3E}">
        <p14:creationId xmlns:p14="http://schemas.microsoft.com/office/powerpoint/2010/main" val="24897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Type 2 Hypervisor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238401"/>
            <a:ext cx="6324600" cy="183357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Runs on top of an operating system</a:t>
            </a:r>
          </a:p>
          <a:p>
            <a:r>
              <a:rPr lang="en-US" dirty="0" smtClean="0"/>
              <a:t>Leverages the OS drivers</a:t>
            </a:r>
          </a:p>
          <a:p>
            <a:r>
              <a:rPr lang="en-US" dirty="0" smtClean="0"/>
              <a:t>Often used for desktop development and testing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205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7" y="1332605"/>
            <a:ext cx="5613400" cy="27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Abstracting Hardware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>
          <a:xfrm>
            <a:off x="2362200" y="4530588"/>
            <a:ext cx="6324600" cy="171781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Guests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“see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virtual resources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Hypervisors present guests with only a fraction of the host’s available physical resources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Hypervisors manage the resource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I/O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load balance the aggregate workload fairly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59" y="1545393"/>
            <a:ext cx="4427682" cy="28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4994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VMware ESXi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591093"/>
            <a:ext cx="6324600" cy="1604345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commercially available hypervisor (1998) for the x86 platform</a:t>
            </a:r>
          </a:p>
          <a:p>
            <a:r>
              <a:rPr lang="en-US" dirty="0" smtClean="0"/>
              <a:t>Currently market leader in user share and maturity of offerings</a:t>
            </a:r>
          </a:p>
          <a:p>
            <a:r>
              <a:rPr lang="en-US" dirty="0" smtClean="0"/>
              <a:t>Architecture not tied to an operating system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208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2" y="1295400"/>
            <a:ext cx="5905497" cy="32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9452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Xen 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808232"/>
            <a:ext cx="6324600" cy="1440168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Began as a Cambridge University research project</a:t>
            </a:r>
          </a:p>
          <a:p>
            <a:pPr lvl="1"/>
            <a:r>
              <a:rPr lang="en-US" dirty="0" smtClean="0"/>
              <a:t>First released in 2002 as an open source project</a:t>
            </a:r>
          </a:p>
          <a:p>
            <a:r>
              <a:rPr lang="en-US" dirty="0" smtClean="0"/>
              <a:t>Currently exists as an open source project and the core has been used by a number of vendors including Citrix and Oracle</a:t>
            </a:r>
          </a:p>
          <a:p>
            <a:r>
              <a:rPr lang="en-US" dirty="0" smtClean="0"/>
              <a:t>Dom0 is primarily based on Linux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209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33" y="1320653"/>
            <a:ext cx="6130667" cy="33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37999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Microsoft Hyper-V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830552"/>
            <a:ext cx="6324600" cy="1570247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release in 2008, but virtualization was available through Virtual Server in 2005</a:t>
            </a:r>
          </a:p>
          <a:p>
            <a:r>
              <a:rPr lang="en-US" dirty="0" smtClean="0"/>
              <a:t>Similar architecture to </a:t>
            </a:r>
            <a:r>
              <a:rPr lang="en-US" dirty="0" smtClean="0"/>
              <a:t>Xen; device </a:t>
            </a:r>
            <a:r>
              <a:rPr lang="en-US" dirty="0" smtClean="0"/>
              <a:t>drivers part of the parent partition</a:t>
            </a:r>
            <a:endParaRPr lang="en-US" dirty="0"/>
          </a:p>
          <a:p>
            <a:r>
              <a:rPr lang="en-US" dirty="0" smtClean="0"/>
              <a:t>Parent partition is based on Microsoft Windows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210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29" y="1280999"/>
            <a:ext cx="3820230" cy="35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01 Slides</Template>
  <TotalTime>451</TotalTime>
  <Words>427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Chapter 2 Objectives</vt:lpstr>
      <vt:lpstr>What Is a Hypervisor?</vt:lpstr>
      <vt:lpstr>Type 1 Hypervisor</vt:lpstr>
      <vt:lpstr>Type 2 Hypervisor</vt:lpstr>
      <vt:lpstr>Abstracting Hardware </vt:lpstr>
      <vt:lpstr>VMware ESXi</vt:lpstr>
      <vt:lpstr>Xen </vt:lpstr>
      <vt:lpstr>Microsoft Hyper-V</vt:lpstr>
      <vt:lpstr>Other Solutions</vt:lpstr>
      <vt:lpstr>Chapter 2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14</cp:revision>
  <dcterms:created xsi:type="dcterms:W3CDTF">2012-02-26T22:19:42Z</dcterms:created>
  <dcterms:modified xsi:type="dcterms:W3CDTF">2016-08-30T16:15:53Z</dcterms:modified>
</cp:coreProperties>
</file>