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1" r:id="rId4"/>
    <p:sldId id="265" r:id="rId5"/>
    <p:sldId id="264" r:id="rId6"/>
    <p:sldId id="263" r:id="rId7"/>
    <p:sldId id="262" r:id="rId8"/>
    <p:sldId id="266" r:id="rId9"/>
    <p:sldId id="267" r:id="rId10"/>
    <p:sldId id="268" r:id="rId11"/>
    <p:sldId id="260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5"/>
  </p:normalViewPr>
  <p:slideViewPr>
    <p:cSldViewPr snapToGrid="0" snapToObjects="1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6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7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3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4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5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1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8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516563"/>
            <a:ext cx="5486400" cy="427037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Virtualization Essentials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rgbClr val="273A9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175"/>
            <a:ext cx="18288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900238"/>
            <a:ext cx="64023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676400" y="4267200"/>
            <a:ext cx="6781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Chapter 3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Understanding Virtual Machines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Multiplying VMs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Clones: Duplicate </a:t>
            </a:r>
            <a:r>
              <a:rPr lang="en-US" dirty="0" smtClean="0"/>
              <a:t>the virtual hardware and all of the software</a:t>
            </a:r>
          </a:p>
          <a:p>
            <a:r>
              <a:rPr lang="en-US" dirty="0" smtClean="0"/>
              <a:t>Templates: A nonrunning </a:t>
            </a:r>
            <a:r>
              <a:rPr lang="en-US" dirty="0" smtClean="0"/>
              <a:t>virtual machine that acts as a standardized mold for new VMs</a:t>
            </a:r>
          </a:p>
          <a:p>
            <a:r>
              <a:rPr lang="en-US" dirty="0" smtClean="0"/>
              <a:t>Snapshots: A </a:t>
            </a:r>
            <a:r>
              <a:rPr lang="en-US" dirty="0" smtClean="0"/>
              <a:t>point-in-time captured state of a VM that can be returned to over and over </a:t>
            </a:r>
            <a:r>
              <a:rPr lang="en-US" dirty="0" smtClean="0"/>
              <a:t>again</a:t>
            </a:r>
            <a:endParaRPr lang="en-US" dirty="0" smtClean="0"/>
          </a:p>
          <a:p>
            <a:r>
              <a:rPr lang="en-US" dirty="0" smtClean="0"/>
              <a:t>These all make virtual machines much more agile than physical </a:t>
            </a:r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10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7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dirty="0" smtClean="0"/>
              <a:t>Open Virtualization Format </a:t>
            </a:r>
            <a:r>
              <a:rPr lang="en-US" sz="3600" dirty="0"/>
              <a:t>(</a:t>
            </a:r>
            <a:r>
              <a:rPr lang="en-US" sz="3600" dirty="0" smtClean="0"/>
              <a:t>OVF)</a:t>
            </a:r>
            <a:endParaRPr lang="en-US" sz="36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Vendor-neutral </a:t>
            </a:r>
            <a:r>
              <a:rPr lang="en-US" dirty="0" smtClean="0"/>
              <a:t>industry standard</a:t>
            </a:r>
          </a:p>
          <a:p>
            <a:r>
              <a:rPr lang="en-US" dirty="0" smtClean="0"/>
              <a:t>Cross vendor and cross platform</a:t>
            </a:r>
          </a:p>
          <a:p>
            <a:r>
              <a:rPr lang="en-US" dirty="0" smtClean="0"/>
              <a:t>Used to export and import virtual machines from one platform to another</a:t>
            </a:r>
          </a:p>
          <a:p>
            <a:r>
              <a:rPr lang="en-US" dirty="0" smtClean="0"/>
              <a:t>Can bundle multiple VMs into one package </a:t>
            </a:r>
          </a:p>
          <a:p>
            <a:pPr lvl="1"/>
            <a:r>
              <a:rPr lang="en-US" dirty="0" smtClean="0"/>
              <a:t>Designated by .ova extension</a:t>
            </a:r>
          </a:p>
          <a:p>
            <a:pPr lvl="1"/>
            <a:r>
              <a:rPr lang="en-US" dirty="0" smtClean="0"/>
              <a:t>.</a:t>
            </a:r>
            <a:r>
              <a:rPr lang="en-US" dirty="0" smtClean="0"/>
              <a:t>ova: Open </a:t>
            </a:r>
            <a:r>
              <a:rPr lang="en-US" dirty="0" smtClean="0"/>
              <a:t>virtual appliance or application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11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6553200" cy="1143000"/>
          </a:xfrm>
          <a:noFill/>
          <a:ln/>
        </p:spPr>
        <p:txBody>
          <a:bodyPr/>
          <a:lstStyle/>
          <a:p>
            <a:r>
              <a:rPr lang="en-US" dirty="0" smtClean="0"/>
              <a:t>Chapter 3 Summary</a:t>
            </a:r>
            <a:endParaRPr lang="en-US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219200"/>
            <a:ext cx="6324600" cy="5181600"/>
          </a:xfrm>
          <a:noFill/>
          <a:ln/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Virtual machines are containers that run workloads on top of hypervisors</a:t>
            </a:r>
          </a:p>
          <a:p>
            <a:r>
              <a:rPr lang="en-US" sz="2800" dirty="0" smtClean="0"/>
              <a:t>They are much more flexible than physical servers</a:t>
            </a:r>
          </a:p>
          <a:p>
            <a:r>
              <a:rPr lang="en-US" sz="2800" dirty="0" smtClean="0"/>
              <a:t>From a user or an application standpoint, VMs look and act like physical </a:t>
            </a:r>
            <a:r>
              <a:rPr lang="en-US" sz="2800" dirty="0" smtClean="0"/>
              <a:t>servers</a:t>
            </a:r>
            <a:endParaRPr lang="en-US" sz="2400" dirty="0" smtClean="0"/>
          </a:p>
          <a:p>
            <a:r>
              <a:rPr lang="en-US" sz="2800" dirty="0" smtClean="0"/>
              <a:t>VMs are incredibly cost effective</a:t>
            </a:r>
          </a:p>
          <a:p>
            <a:r>
              <a:rPr lang="en-US" sz="2800" dirty="0" smtClean="0"/>
              <a:t>The OVF standard allows cross-platform and </a:t>
            </a:r>
            <a:r>
              <a:rPr lang="en-US" sz="2800" dirty="0" smtClean="0"/>
              <a:t>cross-vendor </a:t>
            </a:r>
            <a:r>
              <a:rPr lang="en-US" sz="2800" dirty="0" smtClean="0"/>
              <a:t>distribution and deployment of </a:t>
            </a:r>
            <a:r>
              <a:rPr lang="en-US" sz="2800" dirty="0" smtClean="0"/>
              <a:t>prebuilt applications</a:t>
            </a:r>
            <a:endParaRPr lang="en-US" sz="2800" dirty="0" smtClean="0"/>
          </a:p>
          <a:p>
            <a:r>
              <a:rPr lang="en-US" sz="2800" dirty="0" smtClean="0"/>
              <a:t>Containers are a newer technology, similar in function to VMs, and still </a:t>
            </a:r>
            <a:r>
              <a:rPr lang="en-US" sz="2800" dirty="0" smtClean="0"/>
              <a:t>maturing</a:t>
            </a:r>
            <a:endParaRPr lang="en-US" sz="2800" dirty="0" smtClean="0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B2B018BE-D9E7-CD47-8262-7B3D796B8383}" type="slidenum">
              <a:rPr lang="en-US" sz="1400">
                <a:latin typeface="Times" charset="0"/>
              </a:rPr>
              <a:pPr algn="r" eaLnBrk="0" hangingPunct="0"/>
              <a:t>12</a:t>
            </a:fld>
            <a:endParaRPr lang="en-US" sz="1400" dirty="0">
              <a:latin typeface="Times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2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/>
          <a:lstStyle/>
          <a:p>
            <a:r>
              <a:rPr lang="en-US" dirty="0" smtClean="0"/>
              <a:t>Chapter 3 Objectives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570037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Describe what comprises a </a:t>
            </a:r>
            <a:r>
              <a:rPr lang="en-US" dirty="0" smtClean="0"/>
              <a:t>virtual machine </a:t>
            </a:r>
            <a:r>
              <a:rPr lang="en-US" dirty="0" smtClean="0"/>
              <a:t>(VM)</a:t>
            </a:r>
          </a:p>
          <a:p>
            <a:r>
              <a:rPr lang="en-US" dirty="0" smtClean="0"/>
              <a:t>Understand how resources appear in a </a:t>
            </a:r>
            <a:r>
              <a:rPr lang="en-US" dirty="0" smtClean="0"/>
              <a:t>virtual machine</a:t>
            </a:r>
            <a:endParaRPr lang="en-US" dirty="0" smtClean="0"/>
          </a:p>
          <a:p>
            <a:r>
              <a:rPr lang="en-US" dirty="0" smtClean="0"/>
              <a:t>Understand how requests move from a VM through the hypervisor and back again</a:t>
            </a:r>
          </a:p>
          <a:p>
            <a:r>
              <a:rPr lang="en-US" dirty="0" smtClean="0"/>
              <a:t>Learn about the Open Virtualization Format (OVF)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8758903D-CB27-7048-AD43-129B9AECA5BF}" type="slidenum">
              <a:rPr lang="en-US" sz="1400">
                <a:latin typeface="Times" charset="0"/>
              </a:rPr>
              <a:pPr algn="r" eaLnBrk="0" hangingPunct="0"/>
              <a:t>2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36088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 smtClean="0"/>
              <a:t>What </a:t>
            </a:r>
            <a:r>
              <a:rPr lang="en-US" sz="4000" dirty="0" smtClean="0"/>
              <a:t>Is </a:t>
            </a:r>
            <a:r>
              <a:rPr lang="en-US" sz="4000" dirty="0" smtClean="0"/>
              <a:t>a Virtual </a:t>
            </a:r>
            <a:r>
              <a:rPr lang="en-US" sz="4000" dirty="0" smtClean="0"/>
              <a:t>Machine?</a:t>
            </a:r>
            <a:endParaRPr lang="en-US" sz="40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919639"/>
            <a:ext cx="6324600" cy="2206524"/>
          </a:xfrm>
          <a:noFill/>
          <a:ln/>
        </p:spPr>
        <p:txBody>
          <a:bodyPr/>
          <a:lstStyle/>
          <a:p>
            <a:r>
              <a:rPr lang="en-US" dirty="0" smtClean="0"/>
              <a:t>A set of data files</a:t>
            </a:r>
          </a:p>
          <a:p>
            <a:r>
              <a:rPr lang="en-US" dirty="0" smtClean="0"/>
              <a:t>The instantiation of a container that runs an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3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0301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08" y="1417638"/>
            <a:ext cx="2480570" cy="223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074717" y="94238"/>
            <a:ext cx="6899565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2800" dirty="0" smtClean="0"/>
              <a:t>Virtual Machines </a:t>
            </a:r>
            <a:r>
              <a:rPr lang="en-US" sz="2800" dirty="0" smtClean="0"/>
              <a:t>Use </a:t>
            </a:r>
            <a:r>
              <a:rPr lang="en-US" sz="2800" dirty="0" smtClean="0"/>
              <a:t>Virtual Hardware</a:t>
            </a:r>
            <a:endParaRPr lang="en-US" sz="28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199" y="3429000"/>
            <a:ext cx="6324600" cy="2777836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From the VM perspective, it is a physical server </a:t>
            </a:r>
          </a:p>
          <a:p>
            <a:pPr lvl="1"/>
            <a:r>
              <a:rPr lang="en-US" dirty="0" smtClean="0"/>
              <a:t>Popek and Goldberg’s Fidelity property</a:t>
            </a:r>
          </a:p>
          <a:p>
            <a:r>
              <a:rPr lang="en-US" dirty="0" smtClean="0"/>
              <a:t>Virtualization approaches each resource differently</a:t>
            </a:r>
          </a:p>
          <a:p>
            <a:r>
              <a:rPr lang="en-US" dirty="0" smtClean="0"/>
              <a:t>Subsequent chapters provide a closer look of each subsystem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4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266" y="1282241"/>
            <a:ext cx="2670465" cy="210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Virtual CPUs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960418"/>
            <a:ext cx="6324600" cy="2680855"/>
          </a:xfrm>
          <a:noFill/>
          <a:ln/>
        </p:spPr>
        <p:txBody>
          <a:bodyPr/>
          <a:lstStyle/>
          <a:p>
            <a:r>
              <a:rPr lang="en-US" dirty="0" smtClean="0"/>
              <a:t>Virtual CPUs (vCPUs) are scheduled slices on </a:t>
            </a:r>
            <a:r>
              <a:rPr lang="en-US" dirty="0" smtClean="0"/>
              <a:t>physical </a:t>
            </a:r>
            <a:r>
              <a:rPr lang="en-US" dirty="0" smtClean="0"/>
              <a:t>CPUs (pCPUs)</a:t>
            </a:r>
          </a:p>
          <a:p>
            <a:r>
              <a:rPr lang="en-US" dirty="0" smtClean="0"/>
              <a:t>A physical processor core is roughly equivalent to a vCPU</a:t>
            </a:r>
          </a:p>
          <a:p>
            <a:r>
              <a:rPr lang="en-US" dirty="0" smtClean="0"/>
              <a:t>There is little ability to manage vCPUs aside from adjusting the </a:t>
            </a:r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5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7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08562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337431"/>
            <a:ext cx="6324600" cy="4525963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virtual </a:t>
            </a:r>
            <a:r>
              <a:rPr lang="en-US" dirty="0"/>
              <a:t>m</a:t>
            </a:r>
            <a:r>
              <a:rPr lang="en-US" dirty="0" smtClean="0"/>
              <a:t>achine’s </a:t>
            </a:r>
            <a:r>
              <a:rPr lang="en-US" dirty="0" smtClean="0"/>
              <a:t>memory is mapped to physical memory but managed by the hypervisor</a:t>
            </a:r>
          </a:p>
          <a:p>
            <a:r>
              <a:rPr lang="en-US" dirty="0" smtClean="0"/>
              <a:t>A </a:t>
            </a:r>
            <a:r>
              <a:rPr lang="en-US" dirty="0" smtClean="0"/>
              <a:t>virtual machine </a:t>
            </a:r>
            <a:r>
              <a:rPr lang="en-US" dirty="0" smtClean="0"/>
              <a:t>can only see and utilize the amount of memory it has been </a:t>
            </a:r>
            <a:r>
              <a:rPr lang="en-US" dirty="0" smtClean="0"/>
              <a:t>allocated</a:t>
            </a:r>
            <a:endParaRPr lang="en-US" dirty="0" smtClean="0"/>
          </a:p>
          <a:p>
            <a:r>
              <a:rPr lang="en-US" dirty="0" smtClean="0"/>
              <a:t>Like vCPUs, you can only adjust the amount of allocated memory</a:t>
            </a:r>
          </a:p>
          <a:p>
            <a:r>
              <a:rPr lang="en-US" dirty="0" smtClean="0"/>
              <a:t>There are many memory optimization features </a:t>
            </a:r>
            <a:r>
              <a:rPr lang="en-US" dirty="0" smtClean="0"/>
              <a:t>available</a:t>
            </a:r>
            <a:endParaRPr lang="en-US" dirty="0" smtClean="0"/>
          </a:p>
          <a:p>
            <a:r>
              <a:rPr lang="en-US" dirty="0" smtClean="0"/>
              <a:t>Memory is the resource most systems run out of first</a:t>
            </a:r>
          </a:p>
          <a:p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6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Virtual Networking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286599" y="3912885"/>
            <a:ext cx="6324600" cy="2710165"/>
          </a:xfrm>
          <a:noFill/>
          <a:ln/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This is how </a:t>
            </a:r>
            <a:r>
              <a:rPr lang="en-US" sz="2800" dirty="0" smtClean="0"/>
              <a:t>virtual machines </a:t>
            </a:r>
            <a:r>
              <a:rPr lang="en-US" sz="2800" dirty="0" smtClean="0"/>
              <a:t>communicate with the outside </a:t>
            </a:r>
            <a:r>
              <a:rPr lang="en-US" sz="2800" dirty="0" smtClean="0"/>
              <a:t>world</a:t>
            </a:r>
            <a:endParaRPr lang="en-US" sz="2800" dirty="0" smtClean="0"/>
          </a:p>
          <a:p>
            <a:r>
              <a:rPr lang="en-US" sz="2800" dirty="0" smtClean="0"/>
              <a:t>VM-to-VM </a:t>
            </a:r>
            <a:r>
              <a:rPr lang="en-US" sz="2800" dirty="0" smtClean="0"/>
              <a:t>communications possible without traversing the physical network</a:t>
            </a:r>
          </a:p>
          <a:p>
            <a:pPr lvl="1"/>
            <a:r>
              <a:rPr lang="en-US" sz="2400" dirty="0" smtClean="0"/>
              <a:t>Can be used for security</a:t>
            </a:r>
          </a:p>
          <a:p>
            <a:r>
              <a:rPr lang="en-US" sz="2800" dirty="0" smtClean="0"/>
              <a:t>Area most apt to be misconfigured</a:t>
            </a:r>
            <a:endParaRPr lang="en-US" sz="2800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7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0305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85" y="1160564"/>
            <a:ext cx="2392629" cy="25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78833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Virtual Storage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74130" y="4112884"/>
            <a:ext cx="6324600" cy="238170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Storage is presented to VMs in a number of ways</a:t>
            </a:r>
          </a:p>
          <a:p>
            <a:r>
              <a:rPr lang="en-US" dirty="0" smtClean="0"/>
              <a:t>VM </a:t>
            </a:r>
            <a:r>
              <a:rPr lang="en-US" dirty="0" smtClean="0"/>
              <a:t>“see</a:t>
            </a:r>
            <a:r>
              <a:rPr lang="en-US" dirty="0" smtClean="0"/>
              <a:t>”</a:t>
            </a:r>
            <a:r>
              <a:rPr lang="en-US" dirty="0" smtClean="0"/>
              <a:t> </a:t>
            </a:r>
            <a:r>
              <a:rPr lang="en-US" dirty="0" smtClean="0"/>
              <a:t>the C: drive, but it is actually a file on a much larger storage device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8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0207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233" y="1221833"/>
            <a:ext cx="3804394" cy="252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09_dem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17638"/>
            <a:ext cx="3251443" cy="4003045"/>
          </a:xfrm>
          <a:prstGeom prst="rect">
            <a:avLst/>
          </a:prstGeom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52401"/>
            <a:ext cx="6788727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 smtClean="0"/>
              <a:t>How Virtual Machines Work</a:t>
            </a:r>
            <a:endParaRPr lang="en-US" sz="40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5101590" y="1600200"/>
            <a:ext cx="3585209" cy="4525963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 dirty="0" smtClean="0"/>
              <a:t>Virtual machine operating systems make normal requests that go through virtual </a:t>
            </a:r>
            <a:r>
              <a:rPr lang="en-US" dirty="0" smtClean="0"/>
              <a:t>hardware</a:t>
            </a:r>
            <a:endParaRPr lang="en-US" dirty="0" smtClean="0"/>
          </a:p>
          <a:p>
            <a:r>
              <a:rPr lang="en-US" dirty="0" smtClean="0"/>
              <a:t>Hypervisors control the physical resources and manage the transaction from the virtual hardware to the physical hardware and back again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9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74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02 Slides</Template>
  <TotalTime>557</TotalTime>
  <Words>486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PowerPoint Presentation</vt:lpstr>
      <vt:lpstr>Chapter 3 Objectives</vt:lpstr>
      <vt:lpstr>What Is a Virtual Machine?</vt:lpstr>
      <vt:lpstr>Virtual Machines Use Virtual Hardware</vt:lpstr>
      <vt:lpstr>Virtual CPUs</vt:lpstr>
      <vt:lpstr>Virtual Memory</vt:lpstr>
      <vt:lpstr>Virtual Networking</vt:lpstr>
      <vt:lpstr>Virtual Storage</vt:lpstr>
      <vt:lpstr>How Virtual Machines Work</vt:lpstr>
      <vt:lpstr>Multiplying VMs</vt:lpstr>
      <vt:lpstr>Open Virtualization Format (OVF)</vt:lpstr>
      <vt:lpstr>Chapter 3 Summary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Portnoy</dc:creator>
  <cp:lastModifiedBy>Kim Wimpsett</cp:lastModifiedBy>
  <cp:revision>15</cp:revision>
  <dcterms:created xsi:type="dcterms:W3CDTF">2012-02-26T22:19:42Z</dcterms:created>
  <dcterms:modified xsi:type="dcterms:W3CDTF">2016-08-30T16:18:50Z</dcterms:modified>
</cp:coreProperties>
</file>