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714"/>
  </p:normalViewPr>
  <p:slideViewPr>
    <p:cSldViewPr snapToGrid="0" snapToObjects="1">
      <p:cViewPr varScale="1">
        <p:scale>
          <a:sx n="69" d="100"/>
          <a:sy n="69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1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4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1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1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2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0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2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7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0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1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1D8EF00-AB0B-604E-9E78-2A4E57B230B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FFA145-13A6-8D44-AF92-2468066B173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4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516563"/>
            <a:ext cx="5486400" cy="427037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Virtualization Essentials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solidFill>
            <a:srgbClr val="273A9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175"/>
            <a:ext cx="18288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900238"/>
            <a:ext cx="640238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676400" y="4267200"/>
            <a:ext cx="6781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Chapter </a:t>
            </a:r>
            <a:r>
              <a:rPr lang="en-US" sz="3600" b="1" dirty="0">
                <a:solidFill>
                  <a:schemeClr val="bg1"/>
                </a:solidFill>
              </a:rPr>
              <a:t>8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Managing Memory for a Virtual Machine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8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59467"/>
            <a:ext cx="6324600" cy="4525963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Memory is usually the key resource for effective </a:t>
            </a:r>
            <a:r>
              <a:rPr lang="en-US" sz="2800" dirty="0"/>
              <a:t>v</a:t>
            </a:r>
            <a:r>
              <a:rPr lang="en-US" sz="2800" dirty="0" smtClean="0"/>
              <a:t>irtualization</a:t>
            </a:r>
          </a:p>
          <a:p>
            <a:r>
              <a:rPr lang="en-US" sz="2800" dirty="0" smtClean="0"/>
              <a:t>There are many memory optimizations that make virtualization more effective</a:t>
            </a:r>
          </a:p>
          <a:p>
            <a:pPr lvl="1"/>
            <a:r>
              <a:rPr lang="en-US" sz="2000" dirty="0" smtClean="0"/>
              <a:t>Memory </a:t>
            </a:r>
            <a:r>
              <a:rPr lang="en-US" sz="2000" dirty="0" smtClean="0"/>
              <a:t>overcommit</a:t>
            </a:r>
            <a:endParaRPr lang="en-US" sz="2000" dirty="0" smtClean="0"/>
          </a:p>
          <a:p>
            <a:pPr lvl="1"/>
            <a:r>
              <a:rPr lang="en-US" sz="2000" dirty="0" smtClean="0"/>
              <a:t>Memory </a:t>
            </a:r>
            <a:r>
              <a:rPr lang="en-US" sz="2000" dirty="0" smtClean="0"/>
              <a:t>ballooning</a:t>
            </a:r>
            <a:endParaRPr lang="en-US" sz="2000" dirty="0" smtClean="0"/>
          </a:p>
          <a:p>
            <a:pPr lvl="1"/>
            <a:r>
              <a:rPr lang="en-US" sz="2000" dirty="0" smtClean="0"/>
              <a:t>Transparent </a:t>
            </a:r>
            <a:r>
              <a:rPr lang="en-US" sz="2000" dirty="0" smtClean="0"/>
              <a:t>page sharing</a:t>
            </a:r>
            <a:endParaRPr lang="en-US" sz="2000" dirty="0" smtClean="0"/>
          </a:p>
          <a:p>
            <a:pPr lvl="1"/>
            <a:r>
              <a:rPr lang="en-US" sz="2000" dirty="0" smtClean="0"/>
              <a:t>Memory </a:t>
            </a:r>
            <a:r>
              <a:rPr lang="en-US" sz="2000" dirty="0" smtClean="0"/>
              <a:t>compression</a:t>
            </a:r>
            <a:endParaRPr lang="en-US" sz="2000" dirty="0" smtClean="0"/>
          </a:p>
          <a:p>
            <a:r>
              <a:rPr lang="en-US" sz="2800" dirty="0" smtClean="0"/>
              <a:t>Memory optimizations help drive higher consolidation ratios and lower costs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B2B018BE-D9E7-CD47-8262-7B3D796B8383}" type="slidenum">
              <a:rPr lang="en-US" sz="1400">
                <a:latin typeface="Times" charset="0"/>
              </a:rPr>
              <a:pPr algn="r" eaLnBrk="0" hangingPunct="0"/>
              <a:t>10</a:t>
            </a:fld>
            <a:endParaRPr lang="en-US" sz="1400" dirty="0">
              <a:latin typeface="Times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2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8</a:t>
            </a:r>
            <a:r>
              <a:rPr lang="en-US" dirty="0" smtClean="0"/>
              <a:t> Objectives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/>
          <a:lstStyle/>
          <a:p>
            <a:r>
              <a:rPr lang="en-US" dirty="0" smtClean="0"/>
              <a:t>Understand how memory is virtualized in a virtual machine</a:t>
            </a:r>
          </a:p>
          <a:p>
            <a:r>
              <a:rPr lang="en-US" dirty="0" smtClean="0"/>
              <a:t>Understand the memory configuration options</a:t>
            </a:r>
          </a:p>
          <a:p>
            <a:r>
              <a:rPr lang="en-US" dirty="0"/>
              <a:t>Investigate memory tuning practices</a:t>
            </a:r>
          </a:p>
          <a:p>
            <a:r>
              <a:rPr lang="en-US" dirty="0" smtClean="0"/>
              <a:t>Examine some memory optimizations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8758903D-CB27-7048-AD43-129B9AECA5BF}" type="slidenum">
              <a:rPr lang="en-US" sz="1400">
                <a:latin typeface="Times" charset="0"/>
              </a:rPr>
              <a:pPr algn="r" eaLnBrk="0" hangingPunct="0"/>
              <a:t>2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23838"/>
            <a:ext cx="65532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Virtualizing Memory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 smtClean="0"/>
              <a:t>Memory is storage </a:t>
            </a:r>
            <a:r>
              <a:rPr lang="en-US" dirty="0" smtClean="0"/>
              <a:t>(just </a:t>
            </a:r>
            <a:r>
              <a:rPr lang="en-US" dirty="0" smtClean="0"/>
              <a:t>really fast </a:t>
            </a:r>
            <a:r>
              <a:rPr lang="en-US" dirty="0" smtClean="0"/>
              <a:t>storage)</a:t>
            </a:r>
            <a:endParaRPr lang="en-US" dirty="0" smtClean="0"/>
          </a:p>
          <a:p>
            <a:r>
              <a:rPr lang="en-US" dirty="0" smtClean="0"/>
              <a:t>Memory is also workspace for operating systems and programs</a:t>
            </a:r>
          </a:p>
          <a:p>
            <a:pPr lvl="1"/>
            <a:r>
              <a:rPr lang="en-US" dirty="0" smtClean="0"/>
              <a:t>Caching data</a:t>
            </a:r>
          </a:p>
          <a:p>
            <a:pPr lvl="1"/>
            <a:r>
              <a:rPr lang="en-US" dirty="0" smtClean="0"/>
              <a:t>Scratchpad </a:t>
            </a:r>
            <a:endParaRPr lang="en-US" dirty="0"/>
          </a:p>
          <a:p>
            <a:r>
              <a:rPr lang="en-US" dirty="0" smtClean="0"/>
              <a:t>Virtual machines use memory in the same way</a:t>
            </a:r>
          </a:p>
          <a:p>
            <a:r>
              <a:rPr lang="en-US" dirty="0" smtClean="0"/>
              <a:t>The hypervisor maps virtual memory blocks to the physical memory and uses address translation tables to keep track</a:t>
            </a:r>
          </a:p>
          <a:p>
            <a:pPr lvl="1"/>
            <a:r>
              <a:rPr lang="en-US" dirty="0" smtClean="0"/>
              <a:t>These tables are part of the hypervisor’s overhead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3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0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Memory Pages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3911600" cy="4525963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 smtClean="0"/>
              <a:t>Memory blocks are also called pages</a:t>
            </a:r>
          </a:p>
          <a:p>
            <a:r>
              <a:rPr lang="en-US" i="1" dirty="0" smtClean="0"/>
              <a:t>Paging</a:t>
            </a:r>
            <a:r>
              <a:rPr lang="en-US" dirty="0" smtClean="0"/>
              <a:t> is when pages move from memory to disk</a:t>
            </a:r>
          </a:p>
          <a:p>
            <a:r>
              <a:rPr lang="en-US" dirty="0" smtClean="0"/>
              <a:t>Because paging involves disk </a:t>
            </a:r>
            <a:r>
              <a:rPr lang="en-US" dirty="0" smtClean="0"/>
              <a:t>I/O, </a:t>
            </a:r>
            <a:r>
              <a:rPr lang="en-US" dirty="0" smtClean="0"/>
              <a:t>it is slow and to be avoided</a:t>
            </a:r>
          </a:p>
          <a:p>
            <a:r>
              <a:rPr lang="en-US" dirty="0" smtClean="0"/>
              <a:t>Memory is the resource most likely to be scarce</a:t>
            </a:r>
          </a:p>
          <a:p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4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0802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1677269"/>
            <a:ext cx="2413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1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sz="4800" dirty="0" smtClean="0"/>
              <a:t>Memory Configuration</a:t>
            </a:r>
            <a:endParaRPr lang="en-US" sz="48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643173"/>
            <a:ext cx="6324600" cy="1757627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 dirty="0" smtClean="0"/>
              <a:t>Memory can only be added or subtracted</a:t>
            </a:r>
          </a:p>
          <a:p>
            <a:r>
              <a:rPr lang="en-US" dirty="0" smtClean="0"/>
              <a:t>Addition can be hot-added depending on the operating system</a:t>
            </a:r>
          </a:p>
          <a:p>
            <a:r>
              <a:rPr lang="en-US" dirty="0" smtClean="0"/>
              <a:t>Subtraction requires a reboot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5</a:t>
            </a:fld>
            <a:endParaRPr lang="en-US" sz="1400" dirty="0">
              <a:latin typeface="Time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69" y="1346333"/>
            <a:ext cx="2725262" cy="325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8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Memory Overhead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The hypervisor requires some memory for </a:t>
            </a:r>
            <a:r>
              <a:rPr lang="en-US" dirty="0" smtClean="0"/>
              <a:t>its </a:t>
            </a:r>
            <a:r>
              <a:rPr lang="en-US" dirty="0" smtClean="0"/>
              <a:t>own needs as well as for memory mapping tables</a:t>
            </a:r>
          </a:p>
          <a:p>
            <a:r>
              <a:rPr lang="en-US" dirty="0" smtClean="0"/>
              <a:t>That overhead has shrunk dramatically as technology had improved and </a:t>
            </a:r>
            <a:r>
              <a:rPr lang="en-US" dirty="0"/>
              <a:t>denser memory </a:t>
            </a:r>
            <a:r>
              <a:rPr lang="en-US" dirty="0" smtClean="0"/>
              <a:t>has become available</a:t>
            </a:r>
          </a:p>
          <a:p>
            <a:r>
              <a:rPr lang="en-US" dirty="0" smtClean="0"/>
              <a:t>Other VM memory optimizations help overall memory consumption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6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86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Memory Ballooning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029131"/>
            <a:ext cx="6324600" cy="2294114"/>
          </a:xfrm>
          <a:noFill/>
          <a:ln/>
        </p:spPr>
        <p:txBody>
          <a:bodyPr>
            <a:noAutofit/>
          </a:bodyPr>
          <a:lstStyle/>
          <a:p>
            <a:r>
              <a:rPr lang="en-US" sz="1900" dirty="0" smtClean="0"/>
              <a:t>Ballooning reclaims unused memory from a virtual machine when it is needed somewhere </a:t>
            </a:r>
            <a:r>
              <a:rPr lang="en-US" sz="1900" dirty="0" smtClean="0"/>
              <a:t>else</a:t>
            </a:r>
            <a:endParaRPr lang="en-US" sz="1900" dirty="0" smtClean="0"/>
          </a:p>
          <a:p>
            <a:r>
              <a:rPr lang="en-US" sz="1900" dirty="0" smtClean="0"/>
              <a:t>Older memory pages get flushed to disk</a:t>
            </a:r>
          </a:p>
          <a:p>
            <a:r>
              <a:rPr lang="en-US" sz="1900" dirty="0" smtClean="0"/>
              <a:t>Only occurs when there is memory contention</a:t>
            </a:r>
          </a:p>
          <a:p>
            <a:r>
              <a:rPr lang="en-US" sz="1900" dirty="0" smtClean="0"/>
              <a:t>This is one way hypervisors can facilitate </a:t>
            </a:r>
            <a:r>
              <a:rPr lang="en-US" sz="1900" dirty="0" smtClean="0"/>
              <a:t>memory overcommit</a:t>
            </a:r>
            <a:endParaRPr lang="en-US" sz="1900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7</a:t>
            </a:fld>
            <a:endParaRPr lang="en-US" sz="1400" dirty="0">
              <a:latin typeface="Time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890" y="1659759"/>
            <a:ext cx="4206620" cy="21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2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99521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Memory Overcommit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3711614"/>
            <a:ext cx="6324600" cy="2414549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Memory </a:t>
            </a:r>
            <a:r>
              <a:rPr lang="en-US" dirty="0"/>
              <a:t>o</a:t>
            </a:r>
            <a:r>
              <a:rPr lang="en-US" dirty="0" smtClean="0"/>
              <a:t>vercommit </a:t>
            </a:r>
            <a:r>
              <a:rPr lang="en-US" dirty="0" smtClean="0"/>
              <a:t>allows virtual machines to be allocated more memory than is in the physical virtualization server</a:t>
            </a:r>
          </a:p>
          <a:p>
            <a:r>
              <a:rPr lang="en-US" dirty="0" smtClean="0"/>
              <a:t>When used </a:t>
            </a:r>
            <a:r>
              <a:rPr lang="en-US" dirty="0" smtClean="0"/>
              <a:t>correctly, </a:t>
            </a:r>
            <a:r>
              <a:rPr lang="en-US" dirty="0" smtClean="0"/>
              <a:t>can save significant costs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8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0806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650" y="1280960"/>
            <a:ext cx="57277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1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Page Sharing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3872925"/>
            <a:ext cx="6324600" cy="2337908"/>
          </a:xfrm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Duplicate pages in different VMs are mapped to the same page in physical </a:t>
            </a:r>
            <a:r>
              <a:rPr lang="en-US" dirty="0" smtClean="0"/>
              <a:t>memory</a:t>
            </a:r>
            <a:endParaRPr lang="en-US" dirty="0" smtClean="0"/>
          </a:p>
          <a:p>
            <a:r>
              <a:rPr lang="en-US" dirty="0" smtClean="0"/>
              <a:t>Works between different virtual machines, but also within a virtual machine that has duplicate pages</a:t>
            </a:r>
          </a:p>
          <a:p>
            <a:r>
              <a:rPr lang="en-US" dirty="0" smtClean="0"/>
              <a:t>Can reclaim 10 to &gt; 40% of physical memory</a:t>
            </a:r>
          </a:p>
          <a:p>
            <a:r>
              <a:rPr lang="en-US" dirty="0" smtClean="0"/>
              <a:t>Also facilitates memory cost savings</a:t>
            </a:r>
          </a:p>
          <a:p>
            <a:r>
              <a:rPr lang="en-US" dirty="0" smtClean="0"/>
              <a:t>Similar to storage deduplication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9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0807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1302784"/>
            <a:ext cx="43815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06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07 Slides</Template>
  <TotalTime>81</TotalTime>
  <Words>361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PowerPoint Presentation</vt:lpstr>
      <vt:lpstr>Chapter 8 Objectives</vt:lpstr>
      <vt:lpstr>Virtualizing Memory</vt:lpstr>
      <vt:lpstr>Memory Pages</vt:lpstr>
      <vt:lpstr>Memory Configuration</vt:lpstr>
      <vt:lpstr>Memory Overhead</vt:lpstr>
      <vt:lpstr>Memory Ballooning</vt:lpstr>
      <vt:lpstr>Memory Overcommit</vt:lpstr>
      <vt:lpstr>Page Sharing</vt:lpstr>
      <vt:lpstr>Chapter 8 Summary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Portnoy</dc:creator>
  <cp:lastModifiedBy>Kim Wimpsett</cp:lastModifiedBy>
  <cp:revision>14</cp:revision>
  <cp:lastPrinted>2014-10-29T18:43:45Z</cp:lastPrinted>
  <dcterms:created xsi:type="dcterms:W3CDTF">2012-02-26T22:19:42Z</dcterms:created>
  <dcterms:modified xsi:type="dcterms:W3CDTF">2016-08-30T16:35:48Z</dcterms:modified>
</cp:coreProperties>
</file>