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876-22EA-1445-8587-5336885DA4C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485B-FFD8-5A42-8A68-5E91C0E94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0485B-FFD8-5A42-8A68-5E91C0E94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9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Managing Storage for a Virtual Machine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9 Summary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Data storage volume is rapidly increasing in both the physical and virtual environments</a:t>
            </a:r>
          </a:p>
          <a:p>
            <a:r>
              <a:rPr lang="en-US" dirty="0" smtClean="0"/>
              <a:t>Virtual machines connect to storage devices as physical servers do</a:t>
            </a:r>
          </a:p>
          <a:p>
            <a:r>
              <a:rPr lang="en-US" dirty="0" smtClean="0"/>
              <a:t>Adequate storage </a:t>
            </a:r>
            <a:r>
              <a:rPr lang="en-US" dirty="0" smtClean="0"/>
              <a:t>I/O </a:t>
            </a:r>
            <a:r>
              <a:rPr lang="en-US" dirty="0" smtClean="0"/>
              <a:t>bandwidth is key for good disk performance with VMs </a:t>
            </a:r>
          </a:p>
          <a:p>
            <a:r>
              <a:rPr lang="en-US" dirty="0" smtClean="0"/>
              <a:t>Physical best practices translate well to the virtual environment</a:t>
            </a:r>
          </a:p>
          <a:p>
            <a:r>
              <a:rPr lang="en-US" dirty="0" smtClean="0"/>
              <a:t>There are numerous advanced features that make more efficient use of disk storage or provide better storage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dirty="0" smtClean="0"/>
              <a:t>Chapter 9 Objectives</a:t>
            </a:r>
            <a:endParaRPr lang="en-US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570037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Understand how </a:t>
            </a:r>
            <a:r>
              <a:rPr lang="en-US" sz="2800" dirty="0" smtClean="0"/>
              <a:t>virtual machines </a:t>
            </a:r>
            <a:r>
              <a:rPr lang="en-US" sz="2800" dirty="0" smtClean="0"/>
              <a:t>connect to storage resources</a:t>
            </a:r>
          </a:p>
          <a:p>
            <a:r>
              <a:rPr lang="en-US" sz="2800" dirty="0" smtClean="0"/>
              <a:t>Examine the configuration options for disk storage connecting to </a:t>
            </a:r>
            <a:r>
              <a:rPr lang="en-US" sz="2800" dirty="0" smtClean="0"/>
              <a:t>virtual machines</a:t>
            </a:r>
            <a:endParaRPr lang="en-US" sz="2400" dirty="0" smtClean="0"/>
          </a:p>
          <a:p>
            <a:r>
              <a:rPr lang="en-US" sz="2800" dirty="0" smtClean="0"/>
              <a:t>Examine tuning practices from storage devices connected to </a:t>
            </a:r>
            <a:r>
              <a:rPr lang="en-US" sz="2800" dirty="0" smtClean="0"/>
              <a:t>virtual machines</a:t>
            </a:r>
            <a:endParaRPr lang="en-US" sz="2800" dirty="0" smtClean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Connecting Virtual Disks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amount of data being managed is rapidly growing</a:t>
            </a:r>
          </a:p>
          <a:p>
            <a:r>
              <a:rPr lang="en-US" dirty="0" smtClean="0"/>
              <a:t>Storage connects to virtual machines similarly to physical servers but is abstracted from the VMs</a:t>
            </a:r>
          </a:p>
          <a:p>
            <a:r>
              <a:rPr lang="en-US" dirty="0" smtClean="0"/>
              <a:t>Many storage best practices used in the physical environment apply very well in the virtual world</a:t>
            </a:r>
          </a:p>
          <a:p>
            <a:pPr lvl="1"/>
            <a:r>
              <a:rPr lang="en-US" dirty="0" smtClean="0"/>
              <a:t>Thin </a:t>
            </a:r>
            <a:r>
              <a:rPr lang="en-US" dirty="0" smtClean="0"/>
              <a:t>provisioning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deduplication</a:t>
            </a:r>
            <a:endParaRPr lang="en-US" dirty="0" smtClean="0"/>
          </a:p>
          <a:p>
            <a:r>
              <a:rPr lang="en-US" dirty="0" smtClean="0"/>
              <a:t>Adequate storage </a:t>
            </a:r>
            <a:r>
              <a:rPr lang="en-US" dirty="0" smtClean="0"/>
              <a:t>I/O </a:t>
            </a:r>
            <a:r>
              <a:rPr lang="en-US" dirty="0" smtClean="0"/>
              <a:t>is key for good performance</a:t>
            </a:r>
          </a:p>
          <a:p>
            <a:pPr lvl="1"/>
            <a:r>
              <a:rPr lang="en-US" dirty="0" smtClean="0"/>
              <a:t>Storage connects through specialized storage or standard network interfaces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1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Storage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257776"/>
            <a:ext cx="6324600" cy="2206524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mtClean="0"/>
              <a:t>Model shown is </a:t>
            </a:r>
            <a:r>
              <a:rPr lang="en-US" dirty="0" smtClean="0"/>
              <a:t>VMware architecture</a:t>
            </a:r>
          </a:p>
          <a:p>
            <a:r>
              <a:rPr lang="en-US" dirty="0" smtClean="0"/>
              <a:t>Hypervisor provides storage and network interface emulators that the virtual machine drivers connect to</a:t>
            </a:r>
          </a:p>
          <a:p>
            <a:r>
              <a:rPr lang="en-US" dirty="0" smtClean="0"/>
              <a:t>Hypervisor then manages connections and traffic to the physical interfaces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0901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78" y="1351910"/>
            <a:ext cx="3693644" cy="28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Storage (II)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303003"/>
            <a:ext cx="6324600" cy="1945397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Model is Xen based though Microsoft is similar</a:t>
            </a:r>
          </a:p>
          <a:p>
            <a:r>
              <a:rPr lang="en-US" dirty="0" smtClean="0"/>
              <a:t>Virtual machines pass data blocks through unique privileged guest that handles </a:t>
            </a:r>
            <a:r>
              <a:rPr lang="en-US" dirty="0" smtClean="0"/>
              <a:t>I/O </a:t>
            </a:r>
            <a:r>
              <a:rPr lang="en-US" dirty="0" smtClean="0"/>
              <a:t>rather than hypervisor layer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0902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32" y="1306513"/>
            <a:ext cx="4217335" cy="30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76490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Data Deduplication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184209"/>
            <a:ext cx="6324600" cy="2064191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Duplicated entities are replaced by pointers to the original</a:t>
            </a:r>
          </a:p>
          <a:p>
            <a:r>
              <a:rPr lang="en-US" dirty="0" smtClean="0"/>
              <a:t>Works at byte, block, and file levels</a:t>
            </a:r>
          </a:p>
          <a:p>
            <a:r>
              <a:rPr lang="en-US" dirty="0" smtClean="0"/>
              <a:t>Can reclaim between 30 to 90 percent of storage space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 descr="f091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76" y="1451775"/>
            <a:ext cx="4182848" cy="26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1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362200" y="143352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Thin Provisioning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510923"/>
            <a:ext cx="2895600" cy="4626189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not pre-allocate disk space when the file system is created like </a:t>
            </a:r>
            <a:r>
              <a:rPr lang="en-US" dirty="0" smtClean="0"/>
              <a:t>thick provisioning</a:t>
            </a:r>
            <a:endParaRPr lang="en-US" dirty="0" smtClean="0"/>
          </a:p>
          <a:p>
            <a:r>
              <a:rPr lang="en-US" dirty="0" smtClean="0"/>
              <a:t>Could lead to issues if file systems actually fill the allocated space </a:t>
            </a:r>
          </a:p>
          <a:p>
            <a:r>
              <a:rPr lang="en-US" dirty="0" smtClean="0"/>
              <a:t>Similar to memory overcommit but for storage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02" y="1853909"/>
            <a:ext cx="3227857" cy="38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Storage </a:t>
            </a:r>
            <a:r>
              <a:rPr lang="en-US" dirty="0" smtClean="0"/>
              <a:t>I/O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63434"/>
            <a:ext cx="6324600" cy="2162729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Allows Quality of Service (QOS) policy assigned to a single VM or a group of VMs</a:t>
            </a:r>
          </a:p>
          <a:p>
            <a:r>
              <a:rPr lang="en-US" dirty="0" smtClean="0"/>
              <a:t>Guarantees appropriate storage throughput in the event of </a:t>
            </a:r>
            <a:r>
              <a:rPr lang="en-US" dirty="0" smtClean="0"/>
              <a:t>I/O </a:t>
            </a:r>
            <a:r>
              <a:rPr lang="en-US" dirty="0" smtClean="0"/>
              <a:t>contention to protect </a:t>
            </a:r>
            <a:r>
              <a:rPr lang="en-US" dirty="0" smtClean="0"/>
              <a:t>business-critical applications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0917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19" y="1417638"/>
            <a:ext cx="4394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7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238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Tiered Storage</a:t>
            </a:r>
          </a:p>
          <a:p>
            <a:pPr lvl="1"/>
            <a:r>
              <a:rPr lang="en-US" dirty="0" smtClean="0"/>
              <a:t>Storage arrays that have different classes of storage offering multiple levels of service</a:t>
            </a:r>
          </a:p>
          <a:p>
            <a:pPr lvl="1"/>
            <a:r>
              <a:rPr lang="en-US" dirty="0" smtClean="0"/>
              <a:t>Files can be dynamically migrated based on need</a:t>
            </a:r>
          </a:p>
          <a:p>
            <a:r>
              <a:rPr lang="en-US" dirty="0" smtClean="0"/>
              <a:t>Solid-State Disk Drives (SSD)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solid-state </a:t>
            </a:r>
            <a:r>
              <a:rPr lang="en-US" dirty="0" smtClean="0"/>
              <a:t>memory instead of spinning platters and moving parts</a:t>
            </a:r>
          </a:p>
          <a:p>
            <a:pPr lvl="1"/>
            <a:r>
              <a:rPr lang="en-US" dirty="0" smtClean="0"/>
              <a:t>Fifty times faster than current disks</a:t>
            </a:r>
          </a:p>
          <a:p>
            <a:r>
              <a:rPr lang="en-US" dirty="0" smtClean="0"/>
              <a:t>Storage Virtualization</a:t>
            </a:r>
          </a:p>
          <a:p>
            <a:pPr lvl="1"/>
            <a:r>
              <a:rPr lang="en-US" dirty="0" smtClean="0"/>
              <a:t>One model pools internal server storage from multiple servers into a virtual </a:t>
            </a:r>
            <a:r>
              <a:rPr lang="en-US" dirty="0" smtClean="0"/>
              <a:t>SAN, </a:t>
            </a:r>
            <a:r>
              <a:rPr lang="en-US" dirty="0" smtClean="0"/>
              <a:t>which is more cost effective than a separate NAS or SAN</a:t>
            </a:r>
          </a:p>
          <a:p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78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08 Slides</Template>
  <TotalTime>355</TotalTime>
  <Words>415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9 Objectives</vt:lpstr>
      <vt:lpstr>Connecting Virtual Disks</vt:lpstr>
      <vt:lpstr>Virtual Storage</vt:lpstr>
      <vt:lpstr>Virtual Storage (II)</vt:lpstr>
      <vt:lpstr>Data Deduplication</vt:lpstr>
      <vt:lpstr>Thin Provisioning</vt:lpstr>
      <vt:lpstr>Storage I/O Control</vt:lpstr>
      <vt:lpstr>Other Topics</vt:lpstr>
      <vt:lpstr>Chapter 9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14</cp:revision>
  <dcterms:created xsi:type="dcterms:W3CDTF">2012-02-26T22:19:42Z</dcterms:created>
  <dcterms:modified xsi:type="dcterms:W3CDTF">2016-08-30T16:49:09Z</dcterms:modified>
</cp:coreProperties>
</file>