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14"/>
  </p:normalViewPr>
  <p:slideViewPr>
    <p:cSldViewPr snapToGrid="0" snapToObjects="1">
      <p:cViewPr varScale="1">
        <p:scale>
          <a:sx n="69" d="100"/>
          <a:sy n="69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29E42-F58F-B644-9598-F3DF94D904C0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30F9-D9EA-CB45-8BEA-F2D084BFB4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8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630F9-D9EA-CB45-8BEA-F2D084BFB44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5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1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7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0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6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8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8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6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9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6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516563"/>
            <a:ext cx="5486400" cy="427037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Virtualization Essentials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rgbClr val="273A9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175"/>
            <a:ext cx="18288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900238"/>
            <a:ext cx="64023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676400" y="4267200"/>
            <a:ext cx="6781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Chapter 11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Copying a Virtual Machine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766762"/>
          </a:xfrm>
          <a:noFill/>
          <a:ln/>
        </p:spPr>
        <p:txBody>
          <a:bodyPr/>
          <a:lstStyle/>
          <a:p>
            <a:r>
              <a:rPr lang="en-US" sz="4800" dirty="0" smtClean="0"/>
              <a:t>Chapter 11 Summary</a:t>
            </a:r>
            <a:endParaRPr lang="en-US" sz="4800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219200"/>
            <a:ext cx="6324600" cy="4525963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Virtual machines are composed of files that </a:t>
            </a:r>
            <a:r>
              <a:rPr lang="en-US" sz="2800" dirty="0" smtClean="0"/>
              <a:t>contain </a:t>
            </a:r>
            <a:r>
              <a:rPr lang="en-US" sz="2800" dirty="0" smtClean="0"/>
              <a:t>VM configuration as well as data</a:t>
            </a:r>
          </a:p>
          <a:p>
            <a:r>
              <a:rPr lang="en-US" sz="2800" dirty="0" smtClean="0"/>
              <a:t>Templates </a:t>
            </a:r>
            <a:r>
              <a:rPr lang="en-US" sz="2800" dirty="0" smtClean="0"/>
              <a:t>are used as molds to rapidly stamp out identical virtual machines</a:t>
            </a:r>
            <a:endParaRPr lang="en-US" sz="2400" dirty="0" smtClean="0"/>
          </a:p>
          <a:p>
            <a:r>
              <a:rPr lang="en-US" sz="2800" dirty="0" smtClean="0"/>
              <a:t>Cloning copies an existing virtual machine</a:t>
            </a:r>
          </a:p>
          <a:p>
            <a:r>
              <a:rPr lang="en-US" sz="2800" dirty="0" smtClean="0"/>
              <a:t>Snapshots save the state of a virtual machine at a specific point in time that can be returned to over and </a:t>
            </a:r>
            <a:r>
              <a:rPr lang="en-US" sz="2800" dirty="0" smtClean="0"/>
              <a:t>over; they </a:t>
            </a:r>
            <a:r>
              <a:rPr lang="en-US" sz="2800" dirty="0" smtClean="0"/>
              <a:t>are a powerful tool for testing and </a:t>
            </a:r>
            <a:r>
              <a:rPr lang="en-US" sz="2800" dirty="0" smtClean="0"/>
              <a:t>development</a:t>
            </a:r>
            <a:endParaRPr lang="en-US" sz="2800" dirty="0" smtClean="0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B2B018BE-D9E7-CD47-8262-7B3D796B8383}" type="slidenum">
              <a:rPr lang="en-US" sz="1400">
                <a:latin typeface="Times" charset="0"/>
              </a:rPr>
              <a:pPr algn="r" eaLnBrk="0" hangingPunct="0"/>
              <a:t>10</a:t>
            </a:fld>
            <a:endParaRPr lang="en-US" sz="1400" dirty="0">
              <a:latin typeface="Times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2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/>
          <a:lstStyle/>
          <a:p>
            <a:r>
              <a:rPr lang="en-US" sz="4800" dirty="0" smtClean="0"/>
              <a:t>Chapter 11 Objectives</a:t>
            </a:r>
            <a:endParaRPr lang="en-US" sz="48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/>
          <a:lstStyle/>
          <a:p>
            <a:r>
              <a:rPr lang="en-US" dirty="0" smtClean="0"/>
              <a:t>Understand the composition of a virtual machine</a:t>
            </a:r>
          </a:p>
          <a:p>
            <a:r>
              <a:rPr lang="en-US" dirty="0" smtClean="0"/>
              <a:t>Examine using templates</a:t>
            </a:r>
          </a:p>
          <a:p>
            <a:r>
              <a:rPr lang="en-US" dirty="0" smtClean="0"/>
              <a:t>Understand how to clone a virtual machine</a:t>
            </a:r>
          </a:p>
          <a:p>
            <a:r>
              <a:rPr lang="en-US" dirty="0" smtClean="0"/>
              <a:t>Examine virtual machine snapshots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8758903D-CB27-7048-AD43-129B9AECA5BF}" type="slidenum">
              <a:rPr lang="en-US" sz="1400">
                <a:latin typeface="Times" charset="0"/>
              </a:rPr>
              <a:pPr algn="r" eaLnBrk="0" hangingPunct="0"/>
              <a:t>2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 smtClean="0"/>
              <a:t>Cloning Virtual Machines</a:t>
            </a:r>
            <a:endParaRPr lang="en-US" sz="40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Virtual machines are composed of files</a:t>
            </a:r>
            <a:endParaRPr lang="en-US" dirty="0"/>
          </a:p>
          <a:p>
            <a:pPr lvl="1"/>
            <a:r>
              <a:rPr lang="en-US" dirty="0" smtClean="0"/>
              <a:t>Configuration files that describe the virtual hardware (.vmx for VMware)</a:t>
            </a:r>
          </a:p>
          <a:p>
            <a:pPr lvl="1"/>
            <a:r>
              <a:rPr lang="en-US" dirty="0" smtClean="0"/>
              <a:t>Disk files that contain data (.vmdk)</a:t>
            </a:r>
          </a:p>
          <a:p>
            <a:pPr lvl="1"/>
            <a:r>
              <a:rPr lang="en-US" dirty="0" smtClean="0"/>
              <a:t>Additional files represent dynamic states or functions</a:t>
            </a:r>
            <a:endParaRPr lang="en-US" dirty="0"/>
          </a:p>
          <a:p>
            <a:pPr lvl="2"/>
            <a:r>
              <a:rPr lang="en-US" dirty="0" smtClean="0"/>
              <a:t>Snapshot information</a:t>
            </a:r>
          </a:p>
          <a:p>
            <a:pPr lvl="2"/>
            <a:r>
              <a:rPr lang="en-US" dirty="0" smtClean="0"/>
              <a:t>Paging file</a:t>
            </a:r>
          </a:p>
          <a:p>
            <a:pPr lvl="2"/>
            <a:r>
              <a:rPr lang="en-US" dirty="0" smtClean="0"/>
              <a:t>Log files</a:t>
            </a:r>
          </a:p>
          <a:p>
            <a:r>
              <a:rPr lang="en-US" dirty="0" smtClean="0"/>
              <a:t>Copying these files duplicates the virtual </a:t>
            </a:r>
            <a:r>
              <a:rPr lang="en-US" dirty="0" smtClean="0"/>
              <a:t>machine, including the </a:t>
            </a:r>
            <a:r>
              <a:rPr lang="en-US" dirty="0" smtClean="0"/>
              <a:t>(virtual) hardware and software</a:t>
            </a:r>
          </a:p>
          <a:p>
            <a:pPr lvl="1"/>
            <a:r>
              <a:rPr lang="en-US" dirty="0" smtClean="0"/>
              <a:t>Some work must be done to ensure that the new virtual machine has a unique identity or network errors will result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3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0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 smtClean="0"/>
              <a:t>Cloning Virtual Machines (II)</a:t>
            </a:r>
            <a:endParaRPr lang="en-US" sz="36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11314"/>
            <a:ext cx="6324600" cy="3756554"/>
          </a:xfrm>
          <a:noFill/>
          <a:ln/>
        </p:spPr>
        <p:txBody>
          <a:bodyPr>
            <a:noAutofit/>
          </a:bodyPr>
          <a:lstStyle/>
          <a:p>
            <a:r>
              <a:rPr lang="en-US" sz="2000" dirty="0" smtClean="0"/>
              <a:t>The text walks through the manual process </a:t>
            </a:r>
            <a:endParaRPr lang="en-US" sz="2000" dirty="0"/>
          </a:p>
          <a:p>
            <a:pPr lvl="1"/>
            <a:r>
              <a:rPr lang="en-US" sz="1800" dirty="0" smtClean="0"/>
              <a:t>This is </a:t>
            </a:r>
            <a:r>
              <a:rPr lang="en-US" sz="1800" i="1" dirty="0" smtClean="0"/>
              <a:t>not</a:t>
            </a:r>
            <a:r>
              <a:rPr lang="en-US" sz="1800" dirty="0" smtClean="0"/>
              <a:t> the </a:t>
            </a:r>
            <a:r>
              <a:rPr lang="en-US" sz="1800" dirty="0" smtClean="0"/>
              <a:t>recommended method for cloning since it is prone to </a:t>
            </a:r>
            <a:r>
              <a:rPr lang="en-US" sz="1800" dirty="0" smtClean="0"/>
              <a:t>errors</a:t>
            </a:r>
            <a:endParaRPr lang="en-US" sz="1800" dirty="0" smtClean="0"/>
          </a:p>
          <a:p>
            <a:r>
              <a:rPr lang="en-US" sz="2000" dirty="0" smtClean="0"/>
              <a:t>Vendor management tools have automated options to duplicate virtual machines</a:t>
            </a:r>
          </a:p>
          <a:p>
            <a:r>
              <a:rPr lang="en-US" sz="2000" dirty="0" smtClean="0"/>
              <a:t>Sysprep</a:t>
            </a:r>
            <a:r>
              <a:rPr lang="en-US" sz="2000" dirty="0"/>
              <a:t> </a:t>
            </a:r>
            <a:r>
              <a:rPr lang="en-US" sz="2000" dirty="0" smtClean="0"/>
              <a:t>is a </a:t>
            </a:r>
            <a:r>
              <a:rPr lang="en-US" sz="2000" dirty="0" smtClean="0"/>
              <a:t>Windows-specific </a:t>
            </a:r>
            <a:r>
              <a:rPr lang="en-US" sz="2000" dirty="0" smtClean="0"/>
              <a:t>utility that can be used to automate the customization of a cloned virtual machine</a:t>
            </a:r>
          </a:p>
          <a:p>
            <a:pPr lvl="1"/>
            <a:r>
              <a:rPr lang="en-US" sz="1800" dirty="0" smtClean="0"/>
              <a:t>Sysprep can alter device drivers and add applications in addition to providing identification information</a:t>
            </a:r>
            <a:endParaRPr lang="en-US" sz="1800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4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03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928687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 smtClean="0"/>
              <a:t>Virtual Machine Clones (III)</a:t>
            </a:r>
            <a:endParaRPr lang="en-US" sz="40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259057"/>
            <a:ext cx="6324600" cy="2162729"/>
          </a:xfrm>
          <a:noFill/>
          <a:ln/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Full </a:t>
            </a:r>
            <a:r>
              <a:rPr lang="en-US" dirty="0" smtClean="0"/>
              <a:t>clones </a:t>
            </a:r>
            <a:r>
              <a:rPr lang="en-US" dirty="0" smtClean="0"/>
              <a:t>are replicas of the original virtual machine and require the same storage space</a:t>
            </a:r>
          </a:p>
          <a:p>
            <a:r>
              <a:rPr lang="en-US" dirty="0" smtClean="0"/>
              <a:t>Linked </a:t>
            </a:r>
            <a:r>
              <a:rPr lang="en-US" dirty="0" smtClean="0"/>
              <a:t>clones use </a:t>
            </a:r>
            <a:r>
              <a:rPr lang="en-US" dirty="0" smtClean="0"/>
              <a:t>the original VM for </a:t>
            </a:r>
            <a:r>
              <a:rPr lang="en-US" dirty="0" smtClean="0"/>
              <a:t>reference, </a:t>
            </a:r>
            <a:r>
              <a:rPr lang="en-US" dirty="0" smtClean="0"/>
              <a:t>and any changes are kept in a delta disk</a:t>
            </a:r>
          </a:p>
          <a:p>
            <a:pPr lvl="1"/>
            <a:r>
              <a:rPr lang="en-US" dirty="0" smtClean="0"/>
              <a:t>This requires much less space than a </a:t>
            </a:r>
            <a:r>
              <a:rPr lang="en-US" dirty="0" smtClean="0"/>
              <a:t>full clone </a:t>
            </a:r>
            <a:r>
              <a:rPr lang="en-US" dirty="0" smtClean="0"/>
              <a:t>though could cause performance issues depending on many factors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5</a:t>
            </a:fld>
            <a:endParaRPr lang="en-US" sz="1400" dirty="0">
              <a:latin typeface="Time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97" y="1147395"/>
            <a:ext cx="3487405" cy="305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3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927629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 smtClean="0"/>
              <a:t>Virtual Machine Templates</a:t>
            </a:r>
            <a:endParaRPr lang="en-US" sz="40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247900" y="3841725"/>
            <a:ext cx="6324600" cy="2622575"/>
          </a:xfrm>
          <a:noFill/>
          <a:ln/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Templates are models of virtual machines that can be cloned</a:t>
            </a:r>
          </a:p>
          <a:p>
            <a:r>
              <a:rPr lang="en-US" dirty="0" smtClean="0"/>
              <a:t>Usually stored as virtual machines that </a:t>
            </a:r>
            <a:r>
              <a:rPr lang="en-US" dirty="0" smtClean="0"/>
              <a:t>cannot </a:t>
            </a:r>
            <a:r>
              <a:rPr lang="en-US" dirty="0" smtClean="0"/>
              <a:t>be powered on (read-only state) to help prevent unintended changes</a:t>
            </a:r>
          </a:p>
          <a:p>
            <a:r>
              <a:rPr lang="en-US" dirty="0" smtClean="0"/>
              <a:t>Configured to be </a:t>
            </a:r>
            <a:r>
              <a:rPr lang="en-US" dirty="0" smtClean="0"/>
              <a:t>“golden images” (validated </a:t>
            </a:r>
            <a:r>
              <a:rPr lang="en-US" dirty="0" smtClean="0"/>
              <a:t>and approved combination of operating system with patches, corporate approved utilities, and sometimes application </a:t>
            </a:r>
            <a:r>
              <a:rPr lang="en-US" dirty="0" smtClean="0"/>
              <a:t>installations)</a:t>
            </a:r>
            <a:endParaRPr lang="en-US" dirty="0" smtClean="0"/>
          </a:p>
          <a:p>
            <a:r>
              <a:rPr lang="en-US" dirty="0" smtClean="0"/>
              <a:t>Templates are also created through the use of management tools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6</a:t>
            </a:fld>
            <a:endParaRPr lang="en-US" sz="1400" dirty="0">
              <a:latin typeface="Time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279" y="1202267"/>
            <a:ext cx="4822442" cy="235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4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867379"/>
          </a:xfrm>
          <a:noFill/>
          <a:ln/>
        </p:spPr>
        <p:txBody>
          <a:bodyPr>
            <a:noAutofit/>
          </a:bodyPr>
          <a:lstStyle/>
          <a:p>
            <a:r>
              <a:rPr lang="en-US" sz="4400" dirty="0" smtClean="0"/>
              <a:t>Working with Snapshots</a:t>
            </a:r>
            <a:endParaRPr lang="en-US" sz="44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054691"/>
            <a:ext cx="6324600" cy="3071472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Snapshots capture the entire machine state at a moment in </a:t>
            </a:r>
            <a:r>
              <a:rPr lang="en-US" dirty="0" smtClean="0"/>
              <a:t>time</a:t>
            </a:r>
            <a:endParaRPr lang="en-US" dirty="0" smtClean="0"/>
          </a:p>
          <a:p>
            <a:r>
              <a:rPr lang="en-US" dirty="0" smtClean="0"/>
              <a:t>Allows a user to make changes to the VM and then undo them by reverting to the snapshot</a:t>
            </a:r>
            <a:endParaRPr lang="en-US" dirty="0"/>
          </a:p>
          <a:p>
            <a:r>
              <a:rPr lang="en-US" dirty="0" smtClean="0"/>
              <a:t>Not to be used as a backup solution due to potential performance issues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7</a:t>
            </a:fld>
            <a:endParaRPr lang="en-US" sz="1400" dirty="0">
              <a:latin typeface="Time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1233166"/>
            <a:ext cx="30670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5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854421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 smtClean="0"/>
              <a:t>Working with Snapshots (II)</a:t>
            </a:r>
            <a:endParaRPr lang="en-US" sz="40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864896"/>
            <a:ext cx="6324600" cy="2535904"/>
          </a:xfrm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Snapshots lock the original virtual machine’s disk and create child a disk where changed blocks are written</a:t>
            </a:r>
          </a:p>
          <a:p>
            <a:r>
              <a:rPr lang="en-US" dirty="0" smtClean="0"/>
              <a:t>When the user reverts to the snapshot, the child disk is </a:t>
            </a:r>
            <a:r>
              <a:rPr lang="en-US" dirty="0" smtClean="0"/>
              <a:t>erased, </a:t>
            </a:r>
            <a:r>
              <a:rPr lang="en-US" dirty="0" smtClean="0"/>
              <a:t>and the changes start again</a:t>
            </a:r>
          </a:p>
          <a:p>
            <a:r>
              <a:rPr lang="en-US" dirty="0" smtClean="0"/>
              <a:t>Multiple snapshots can be </a:t>
            </a:r>
            <a:r>
              <a:rPr lang="en-US" dirty="0" smtClean="0"/>
              <a:t>taken, </a:t>
            </a:r>
            <a:r>
              <a:rPr lang="en-US" dirty="0" smtClean="0"/>
              <a:t>creating sophisticated branches of a development or test cycle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8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1114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71" y="1129059"/>
            <a:ext cx="4017663" cy="27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819299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 smtClean="0"/>
              <a:t>Working with Snapshots(III)</a:t>
            </a:r>
            <a:endParaRPr lang="en-US" sz="36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558332"/>
            <a:ext cx="6324600" cy="2567831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Deleting snapshots removes the child disk with the changes allowing the original disk to be written to once again</a:t>
            </a:r>
          </a:p>
          <a:p>
            <a:r>
              <a:rPr lang="en-US" dirty="0" smtClean="0"/>
              <a:t>Merging the changes into the virtual machine (e.g</a:t>
            </a:r>
            <a:r>
              <a:rPr lang="en-US" dirty="0" smtClean="0"/>
              <a:t>., </a:t>
            </a:r>
            <a:r>
              <a:rPr lang="en-US" dirty="0" smtClean="0"/>
              <a:t>to add tested patches) collapses the changed blocks back into the original disk, which can be written to again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9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1122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91" y="1216174"/>
            <a:ext cx="3533782" cy="23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4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10 Slides</Template>
  <TotalTime>400</TotalTime>
  <Words>539</Words>
  <Application>Microsoft Office PowerPoint</Application>
  <PresentationFormat>On-screen Show (4:3)</PresentationFormat>
  <Paragraphs>59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PowerPoint Presentation</vt:lpstr>
      <vt:lpstr>Chapter 11 Objectives</vt:lpstr>
      <vt:lpstr>Cloning Virtual Machines</vt:lpstr>
      <vt:lpstr>Cloning Virtual Machines (II)</vt:lpstr>
      <vt:lpstr>Virtual Machine Clones (III)</vt:lpstr>
      <vt:lpstr>Virtual Machine Templates</vt:lpstr>
      <vt:lpstr>Working with Snapshots</vt:lpstr>
      <vt:lpstr>Working with Snapshots (II)</vt:lpstr>
      <vt:lpstr>Working with Snapshots(III)</vt:lpstr>
      <vt:lpstr>Chapter 11 Summary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Portnoy</dc:creator>
  <cp:lastModifiedBy>Kim Wimpsett</cp:lastModifiedBy>
  <cp:revision>16</cp:revision>
  <dcterms:created xsi:type="dcterms:W3CDTF">2012-02-26T22:19:42Z</dcterms:created>
  <dcterms:modified xsi:type="dcterms:W3CDTF">2016-08-30T16:53:56Z</dcterms:modified>
</cp:coreProperties>
</file>