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1" r:id="rId9"/>
    <p:sldId id="266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14"/>
  </p:normalViewPr>
  <p:slideViewPr>
    <p:cSldViewPr snapToGrid="0" snapToObjects="1">
      <p:cViewPr varScale="1">
        <p:scale>
          <a:sx n="69" d="100"/>
          <a:sy n="69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62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0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9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2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55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7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5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1D8EF00-AB0B-604E-9E78-2A4E57B230BF}" type="datetimeFigureOut">
              <a:rPr lang="en-US" smtClean="0"/>
              <a:pPr/>
              <a:t>8/30/2016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0FFA145-13A6-8D44-AF92-2468066B17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921375"/>
            <a:ext cx="5486400" cy="427038"/>
          </a:xfrm>
          <a:noFill/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Virtualization Essentials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0825" cy="6858000"/>
          </a:xfrm>
          <a:prstGeom prst="rect">
            <a:avLst/>
          </a:prstGeom>
          <a:solidFill>
            <a:srgbClr val="273A9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175"/>
            <a:ext cx="18288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1900238"/>
            <a:ext cx="640238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676400" y="4267200"/>
            <a:ext cx="6781800" cy="175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Chapter 12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Managing Additional Devices in Virtual Machines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78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12 Summary</a:t>
            </a:r>
            <a:endParaRPr lang="en-US" sz="4800" dirty="0"/>
          </a:p>
        </p:txBody>
      </p:sp>
      <p:sp>
        <p:nvSpPr>
          <p:cNvPr id="11273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219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 smtClean="0"/>
              <a:t>Many hardware devices can be used with virtual machines</a:t>
            </a:r>
          </a:p>
          <a:p>
            <a:r>
              <a:rPr lang="en-US" sz="2800" dirty="0" smtClean="0"/>
              <a:t>Virtual machine tools are added to optimize performance and user experience</a:t>
            </a:r>
            <a:endParaRPr lang="en-US" sz="2400" dirty="0" smtClean="0"/>
          </a:p>
          <a:p>
            <a:r>
              <a:rPr lang="en-US" sz="2800" dirty="0" smtClean="0"/>
              <a:t>Virtual machines are often used to support legacy devices to extend the life of an application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B2B018BE-D9E7-CD47-8262-7B3D796B8383}" type="slidenum">
              <a:rPr lang="en-US" sz="1400">
                <a:latin typeface="Times" charset="0"/>
              </a:rPr>
              <a:pPr algn="r" eaLnBrk="0" hangingPunct="0"/>
              <a:t>10</a:t>
            </a:fld>
            <a:endParaRPr lang="en-US" sz="1400" dirty="0">
              <a:latin typeface="Times" charset="0"/>
            </a:endParaRP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/>
          <a:lstStyle/>
          <a:p>
            <a:r>
              <a:rPr lang="en-US" sz="4800" dirty="0" smtClean="0"/>
              <a:t>Chapter 12 Objectives</a:t>
            </a:r>
            <a:endParaRPr lang="en-US" sz="4800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/>
          <a:lstStyle/>
          <a:p>
            <a:r>
              <a:rPr lang="en-US" dirty="0" smtClean="0"/>
              <a:t>Understand the function of virtual machine tools</a:t>
            </a:r>
          </a:p>
          <a:p>
            <a:r>
              <a:rPr lang="en-US" dirty="0" smtClean="0"/>
              <a:t>Examine other devices that can be virtualized</a:t>
            </a:r>
          </a:p>
          <a:p>
            <a:r>
              <a:rPr lang="en-US" dirty="0"/>
              <a:t>Understand the configuration options for these devices</a:t>
            </a:r>
          </a:p>
          <a:p>
            <a:r>
              <a:rPr lang="en-US" dirty="0" smtClean="0"/>
              <a:t>Understand how these devices can be optimized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8758903D-CB27-7048-AD43-129B9AECA5BF}" type="slidenum">
              <a:rPr lang="en-US" sz="1400">
                <a:latin typeface="Times" charset="0"/>
              </a:rPr>
              <a:pPr algn="r" eaLnBrk="0" hangingPunct="0"/>
              <a:t>2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88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Virtual Machine Tools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 smtClean="0"/>
              <a:t>Utilities are added to virtual machines to optimize performance and improve user experience</a:t>
            </a:r>
          </a:p>
          <a:p>
            <a:r>
              <a:rPr lang="en-US" dirty="0" smtClean="0"/>
              <a:t>In VMware these are VMware Tools though other </a:t>
            </a:r>
            <a:r>
              <a:rPr lang="en-US" dirty="0" smtClean="0"/>
              <a:t>vendors </a:t>
            </a:r>
            <a:r>
              <a:rPr lang="en-US" dirty="0" smtClean="0"/>
              <a:t>have similar suites; the VirtualBox analog is Guest Additions</a:t>
            </a:r>
          </a:p>
          <a:p>
            <a:r>
              <a:rPr lang="en-US" dirty="0" smtClean="0"/>
              <a:t>They are added as system services, optimized device drivers, and user processes</a:t>
            </a:r>
          </a:p>
          <a:p>
            <a:r>
              <a:rPr lang="en-US" dirty="0" smtClean="0"/>
              <a:t>They are not </a:t>
            </a:r>
            <a:r>
              <a:rPr lang="en-US" dirty="0" smtClean="0"/>
              <a:t>mandatory </a:t>
            </a:r>
            <a:r>
              <a:rPr lang="en-US" dirty="0" smtClean="0"/>
              <a:t>but vital for good </a:t>
            </a:r>
            <a:r>
              <a:rPr lang="en-US" dirty="0" smtClean="0"/>
              <a:t>performance; without </a:t>
            </a:r>
            <a:r>
              <a:rPr lang="en-US" dirty="0" smtClean="0"/>
              <a:t>them, sometimes capabilities are not available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3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0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79897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CD/DVD Drives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766357"/>
            <a:ext cx="6324600" cy="2359806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dirty="0" smtClean="0"/>
              <a:t>Hypervisors control which virtual machine has access to the physical </a:t>
            </a:r>
            <a:r>
              <a:rPr lang="en-US" dirty="0" smtClean="0"/>
              <a:t>device</a:t>
            </a:r>
            <a:endParaRPr lang="en-US" dirty="0" smtClean="0"/>
          </a:p>
          <a:p>
            <a:r>
              <a:rPr lang="en-US" dirty="0" smtClean="0"/>
              <a:t>Can be dynamically allocated and de-allocated from a virtual machine</a:t>
            </a:r>
          </a:p>
          <a:p>
            <a:r>
              <a:rPr lang="en-US" dirty="0" smtClean="0"/>
              <a:t>Used primarily for loading software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4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201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328360"/>
            <a:ext cx="60293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0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089554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Floppy Disks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4095738"/>
            <a:ext cx="6324600" cy="2305062"/>
          </a:xfrm>
          <a:noFill/>
          <a:ln/>
        </p:spPr>
        <p:txBody>
          <a:bodyPr/>
          <a:lstStyle/>
          <a:p>
            <a:r>
              <a:rPr lang="en-US" dirty="0" smtClean="0"/>
              <a:t>Legacy support for older systems </a:t>
            </a:r>
          </a:p>
          <a:p>
            <a:r>
              <a:rPr lang="en-US" dirty="0" smtClean="0"/>
              <a:t>Virtual floppy disks can be used to transfer information</a:t>
            </a:r>
          </a:p>
          <a:p>
            <a:pPr lvl="1"/>
            <a:r>
              <a:rPr lang="en-US" dirty="0" smtClean="0"/>
              <a:t>Other methods such as USB drives are probably used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5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2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92226"/>
            <a:ext cx="60007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Sound Cards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580229"/>
            <a:ext cx="6324600" cy="2545934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 usually a need for virtual machines</a:t>
            </a:r>
          </a:p>
          <a:p>
            <a:pPr lvl="1"/>
            <a:r>
              <a:rPr lang="en-US" dirty="0" smtClean="0"/>
              <a:t>Exceptions are virtual desktops</a:t>
            </a:r>
          </a:p>
          <a:p>
            <a:pPr lvl="1"/>
            <a:r>
              <a:rPr lang="en-US" dirty="0" smtClean="0"/>
              <a:t>More web-enabled applications provide audio and video</a:t>
            </a:r>
          </a:p>
          <a:p>
            <a:r>
              <a:rPr lang="en-US" dirty="0" smtClean="0"/>
              <a:t>Virtual machines </a:t>
            </a:r>
            <a:r>
              <a:rPr lang="en-US" dirty="0" smtClean="0"/>
              <a:t>use </a:t>
            </a:r>
            <a:r>
              <a:rPr lang="en-US" dirty="0" smtClean="0"/>
              <a:t>the sound card of the physical client device, not the virtualization host</a:t>
            </a:r>
          </a:p>
          <a:p>
            <a:pPr lvl="1"/>
            <a:r>
              <a:rPr lang="en-US" dirty="0" smtClean="0"/>
              <a:t>VMware Workstation Player uses host sound card since it is a user application itself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6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205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76" y="1390828"/>
            <a:ext cx="59721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899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USB Devices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361255"/>
            <a:ext cx="6324600" cy="2764908"/>
          </a:xfrm>
          <a:noFill/>
          <a:ln/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USB is the de facto standard for device connection today</a:t>
            </a:r>
          </a:p>
          <a:p>
            <a:r>
              <a:rPr lang="en-US" dirty="0" smtClean="0"/>
              <a:t>Provides data transfer and power to device</a:t>
            </a:r>
          </a:p>
          <a:p>
            <a:r>
              <a:rPr lang="en-US" dirty="0" smtClean="0"/>
              <a:t>Hypervisor redirects USB traffic to the virtual machine that is connected to the device</a:t>
            </a:r>
          </a:p>
          <a:p>
            <a:r>
              <a:rPr lang="en-US" dirty="0" smtClean="0"/>
              <a:t>Dynamic allocation and de-allocation of USB resources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7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206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1311993"/>
            <a:ext cx="60007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85987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Graphic Displays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3800123"/>
            <a:ext cx="6324600" cy="2600677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Most virtual </a:t>
            </a:r>
            <a:r>
              <a:rPr lang="en-US" dirty="0"/>
              <a:t>machines have only </a:t>
            </a:r>
            <a:r>
              <a:rPr lang="en-US" dirty="0" smtClean="0"/>
              <a:t>an intermittent need of a monitor</a:t>
            </a:r>
          </a:p>
          <a:p>
            <a:pPr lvl="1"/>
            <a:r>
              <a:rPr lang="en-US" dirty="0" smtClean="0"/>
              <a:t>Virtual desktop is a different use case</a:t>
            </a:r>
          </a:p>
          <a:p>
            <a:r>
              <a:rPr lang="en-US" dirty="0" smtClean="0"/>
              <a:t>Can support multiple monitors, varied screen resolution, 3D, etc.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8</a:t>
            </a:fld>
            <a:endParaRPr lang="en-US" sz="1400" dirty="0">
              <a:latin typeface="Times" charset="0"/>
            </a:endParaRPr>
          </a:p>
        </p:txBody>
      </p:sp>
      <p:pic>
        <p:nvPicPr>
          <p:cNvPr id="2" name="Picture 1" descr="f1208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323623"/>
            <a:ext cx="59912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273A9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3513"/>
            <a:ext cx="1447800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6400800"/>
            <a:ext cx="2057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64300"/>
            <a:ext cx="1295400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0" name="Rectangle 8"/>
          <p:cNvSpPr>
            <a:spLocks noGrp="1" noChangeArrowheads="1"/>
          </p:cNvSpPr>
          <p:nvPr>
            <p:ph type="title"/>
          </p:nvPr>
        </p:nvSpPr>
        <p:spPr>
          <a:xfrm>
            <a:off x="2133600" y="163513"/>
            <a:ext cx="6553200" cy="11430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Other Devices</a:t>
            </a:r>
            <a:endParaRPr lang="en-US" dirty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idx="1"/>
          </p:nvPr>
        </p:nvSpPr>
        <p:spPr>
          <a:xfrm>
            <a:off x="2362200" y="1600200"/>
            <a:ext cx="6324600" cy="4525963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Virtual machines offer a wide variety of peripheral connectivity support</a:t>
            </a:r>
          </a:p>
          <a:p>
            <a:pPr lvl="1"/>
            <a:r>
              <a:rPr lang="en-US" dirty="0" smtClean="0"/>
              <a:t>Often for legacy devices</a:t>
            </a:r>
          </a:p>
          <a:p>
            <a:r>
              <a:rPr lang="en-US" dirty="0" smtClean="0"/>
              <a:t>Many of these are no longer offered on physical server or even supported by current versions of operating systems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smtClean="0"/>
              <a:t>ports</a:t>
            </a:r>
            <a:endParaRPr lang="en-US" dirty="0" smtClean="0"/>
          </a:p>
          <a:p>
            <a:pPr lvl="1"/>
            <a:r>
              <a:rPr lang="en-US" dirty="0" smtClean="0"/>
              <a:t>Serial </a:t>
            </a:r>
            <a:r>
              <a:rPr lang="en-US" dirty="0" smtClean="0"/>
              <a:t>ports</a:t>
            </a:r>
            <a:endParaRPr lang="en-US" dirty="0" smtClean="0"/>
          </a:p>
          <a:p>
            <a:r>
              <a:rPr lang="en-US" dirty="0" smtClean="0"/>
              <a:t>USB has superseded many of these </a:t>
            </a:r>
          </a:p>
          <a:p>
            <a:pPr lvl="1"/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76962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D442B914-1199-5B4E-A613-159C2B9CC6EA}" type="slidenum">
              <a:rPr lang="en-US" sz="1400">
                <a:latin typeface="Times" charset="0"/>
              </a:rPr>
              <a:pPr algn="r" eaLnBrk="0" hangingPunct="0"/>
              <a:t>9</a:t>
            </a:fld>
            <a:endParaRPr lang="en-US" sz="14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09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11 Slides</Template>
  <TotalTime>185</TotalTime>
  <Words>377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PowerPoint Presentation</vt:lpstr>
      <vt:lpstr>Chapter 12 Objectives</vt:lpstr>
      <vt:lpstr>Virtual Machine Tools</vt:lpstr>
      <vt:lpstr>CD/DVD Drives</vt:lpstr>
      <vt:lpstr>Floppy Disks</vt:lpstr>
      <vt:lpstr>Sound Cards</vt:lpstr>
      <vt:lpstr>USB Devices</vt:lpstr>
      <vt:lpstr>Graphic Displays</vt:lpstr>
      <vt:lpstr>Other Devices</vt:lpstr>
      <vt:lpstr>Chapter 12 Summary</vt:lpstr>
    </vt:vector>
  </TitlesOfParts>
  <Company>VMware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Portnoy</dc:creator>
  <cp:lastModifiedBy>Kim Wimpsett</cp:lastModifiedBy>
  <cp:revision>17</cp:revision>
  <dcterms:created xsi:type="dcterms:W3CDTF">2012-02-26T22:19:42Z</dcterms:created>
  <dcterms:modified xsi:type="dcterms:W3CDTF">2016-08-30T16:55:25Z</dcterms:modified>
</cp:coreProperties>
</file>