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67" r:id="rId4"/>
    <p:sldId id="260" r:id="rId5"/>
    <p:sldId id="264" r:id="rId6"/>
    <p:sldId id="262" r:id="rId7"/>
    <p:sldId id="263" r:id="rId8"/>
    <p:sldId id="261" r:id="rId9"/>
    <p:sldId id="265" r:id="rId10"/>
    <p:sldId id="266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714"/>
  </p:normalViewPr>
  <p:slideViewPr>
    <p:cSldViewPr snapToGrid="0" snapToObjects="1">
      <p:cViewPr varScale="1">
        <p:scale>
          <a:sx n="69" d="100"/>
          <a:sy n="69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19ACA-5E58-8945-93B6-9388668042AE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6703B-8DBB-1849-9396-D386D994A7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62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6703B-8DBB-1849-9396-D386D994A70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49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6703B-8DBB-1849-9396-D386D994A70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2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8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2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0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5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7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2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4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9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59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01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iff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4294967295"/>
          </p:nvPr>
        </p:nvSpPr>
        <p:spPr>
          <a:xfrm>
            <a:off x="3657600" y="5516563"/>
            <a:ext cx="5486400" cy="427037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Virtualization Essentials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solidFill>
            <a:srgbClr val="273A9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0175"/>
            <a:ext cx="18288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1900238"/>
            <a:ext cx="6402387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676400" y="4267200"/>
            <a:ext cx="6781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Chapter 13</a:t>
            </a:r>
          </a:p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Understanding </a:t>
            </a:r>
            <a:r>
              <a:rPr lang="en-US" sz="3600" b="1" dirty="0" smtClean="0">
                <a:solidFill>
                  <a:schemeClr val="bg1"/>
                </a:solidFill>
              </a:rPr>
              <a:t>Availability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78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910" y="197989"/>
            <a:ext cx="6553200" cy="1022942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Protecting Datacenters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4182417"/>
            <a:ext cx="6324600" cy="2272216"/>
          </a:xfrm>
          <a:noFill/>
          <a:ln/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Leveraging replication solutions can provide current copies of a production site ready to be powered on</a:t>
            </a:r>
          </a:p>
          <a:p>
            <a:pPr lvl="1"/>
            <a:r>
              <a:rPr lang="en-US" dirty="0" smtClean="0"/>
              <a:t>Still a recovery</a:t>
            </a:r>
          </a:p>
          <a:p>
            <a:r>
              <a:rPr lang="en-US" dirty="0" smtClean="0"/>
              <a:t>Virtualization eases traditional challenges (network, scaling) with </a:t>
            </a:r>
            <a:r>
              <a:rPr lang="en-US" dirty="0" smtClean="0"/>
              <a:t>disaster recover </a:t>
            </a:r>
            <a:r>
              <a:rPr lang="en-US" dirty="0" smtClean="0"/>
              <a:t>(DR) solutions by providing a standard infrastructure </a:t>
            </a:r>
          </a:p>
          <a:p>
            <a:r>
              <a:rPr lang="en-US" dirty="0" smtClean="0"/>
              <a:t>Future solutions will provide protection for datacenters as an entity and offer movement instead of </a:t>
            </a:r>
            <a:r>
              <a:rPr lang="en-US" dirty="0" smtClean="0"/>
              <a:t>recovery</a:t>
            </a:r>
            <a:endParaRPr lang="en-US" dirty="0" smtClean="0"/>
          </a:p>
          <a:p>
            <a:pPr lvl="1"/>
            <a:r>
              <a:rPr lang="en-US" dirty="0" smtClean="0"/>
              <a:t>Bandwidth dependent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10</a:t>
            </a:fld>
            <a:endParaRPr lang="en-US" sz="1400" dirty="0">
              <a:latin typeface="Times" charset="0"/>
            </a:endParaRPr>
          </a:p>
        </p:txBody>
      </p:sp>
      <p:pic>
        <p:nvPicPr>
          <p:cNvPr id="2" name="Picture 1" descr="f1306_demo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218" y="1297580"/>
            <a:ext cx="5094584" cy="280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40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2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944562"/>
          </a:xfrm>
          <a:noFill/>
          <a:ln/>
        </p:spPr>
        <p:txBody>
          <a:bodyPr/>
          <a:lstStyle/>
          <a:p>
            <a:r>
              <a:rPr lang="en-US" sz="4800" dirty="0" smtClean="0"/>
              <a:t>Chapter 13 Summary</a:t>
            </a:r>
            <a:endParaRPr lang="en-US" sz="4800" dirty="0"/>
          </a:p>
        </p:txBody>
      </p:sp>
      <p:sp>
        <p:nvSpPr>
          <p:cNvPr id="11273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219200"/>
            <a:ext cx="6324600" cy="5029200"/>
          </a:xfrm>
          <a:noFill/>
          <a:ln/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Today’s service expectations have made high availability a crucial part of server implementations</a:t>
            </a:r>
          </a:p>
          <a:p>
            <a:r>
              <a:rPr lang="en-US" sz="2800" dirty="0" smtClean="0"/>
              <a:t>Traditional availability solutions and strategies can be deployed in a virtual environment</a:t>
            </a:r>
            <a:endParaRPr lang="en-US" sz="2400" dirty="0" smtClean="0"/>
          </a:p>
          <a:p>
            <a:r>
              <a:rPr lang="en-US" sz="2800" dirty="0" smtClean="0"/>
              <a:t>New features and solutions can provide better overall uptime at a lower cost in a virtual environment than in a physical environment</a:t>
            </a:r>
          </a:p>
          <a:p>
            <a:r>
              <a:rPr lang="en-US" sz="2800" dirty="0" smtClean="0"/>
              <a:t>Availability capabilities cover single virtual machines, single virtualization hosts, a cluster of hosts, or entire datacenters, to deliver the level of service new cloud applications are demanding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B2B018BE-D9E7-CD47-8262-7B3D796B8383}" type="slidenum">
              <a:rPr lang="en-US" sz="1400">
                <a:latin typeface="Times" charset="0"/>
              </a:rPr>
              <a:pPr algn="r" eaLnBrk="0" hangingPunct="0"/>
              <a:t>11</a:t>
            </a:fld>
            <a:endParaRPr lang="en-US" sz="1400" dirty="0">
              <a:latin typeface="Times" charset="0"/>
            </a:endParaRP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72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1143000"/>
          </a:xfrm>
          <a:noFill/>
          <a:ln/>
        </p:spPr>
        <p:txBody>
          <a:bodyPr/>
          <a:lstStyle/>
          <a:p>
            <a:r>
              <a:rPr lang="en-US" sz="4800" dirty="0" smtClean="0"/>
              <a:t>Chapter 13 Objectives</a:t>
            </a:r>
            <a:endParaRPr lang="en-US" sz="48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Examine the need for increased availability in today’s </a:t>
            </a:r>
            <a:r>
              <a:rPr lang="en-US" dirty="0" smtClean="0"/>
              <a:t>information-driven </a:t>
            </a:r>
            <a:r>
              <a:rPr lang="en-US" dirty="0" smtClean="0"/>
              <a:t>world</a:t>
            </a:r>
          </a:p>
          <a:p>
            <a:r>
              <a:rPr lang="en-US" dirty="0" smtClean="0"/>
              <a:t>Understand the availability options and strategies in a virtual environment</a:t>
            </a:r>
          </a:p>
          <a:p>
            <a:r>
              <a:rPr lang="en-US" dirty="0" smtClean="0"/>
              <a:t>Examine availability in a single virtual machine, </a:t>
            </a:r>
            <a:r>
              <a:rPr lang="en-US" dirty="0" smtClean="0"/>
              <a:t>in </a:t>
            </a:r>
            <a:r>
              <a:rPr lang="en-US" dirty="0" smtClean="0"/>
              <a:t>a </a:t>
            </a:r>
            <a:r>
              <a:rPr lang="en-US" dirty="0" smtClean="0"/>
              <a:t>single virtualization host, and across multiple virtualization hosts</a:t>
            </a: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8758903D-CB27-7048-AD43-129B9AECA5BF}" type="slidenum">
              <a:rPr lang="en-US" sz="1400">
                <a:latin typeface="Times" charset="0"/>
              </a:rPr>
              <a:pPr algn="r" eaLnBrk="0" hangingPunct="0"/>
              <a:t>2</a:t>
            </a:fld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8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1143000"/>
          </a:xfrm>
          <a:noFill/>
          <a:ln/>
        </p:spPr>
        <p:txBody>
          <a:bodyPr>
            <a:noAutofit/>
          </a:bodyPr>
          <a:lstStyle/>
          <a:p>
            <a:r>
              <a:rPr lang="en-US" sz="4000" dirty="0" smtClean="0"/>
              <a:t>Improving Availability</a:t>
            </a:r>
            <a:endParaRPr lang="en-US" sz="4000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3</a:t>
            </a:fld>
            <a:endParaRPr lang="en-US" sz="1400" dirty="0">
              <a:latin typeface="Times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641553"/>
              </p:ext>
            </p:extLst>
          </p:nvPr>
        </p:nvGraphicFramePr>
        <p:xfrm>
          <a:off x="2522538" y="1600200"/>
          <a:ext cx="61642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131"/>
                <a:gridCol w="30821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Availability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Downtime</a:t>
                      </a:r>
                      <a:r>
                        <a:rPr lang="en-US" baseline="0" dirty="0" smtClean="0"/>
                        <a:t> per Year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3.65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8.8 hours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 minutes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99.999 (”five nines”)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5.3 minutes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22538" y="4055533"/>
            <a:ext cx="6062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Greater degrees of availability require significant </a:t>
            </a:r>
            <a:r>
              <a:rPr lang="en-US" dirty="0" smtClean="0"/>
              <a:t>costs, </a:t>
            </a:r>
            <a:r>
              <a:rPr lang="en-US" dirty="0" smtClean="0"/>
              <a:t>often forcing companies to choose between them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Downtime includes planned and unplanned </a:t>
            </a:r>
            <a:r>
              <a:rPr lang="en-US" dirty="0" smtClean="0"/>
              <a:t>downtime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 cannot choose when unplanned downtime </a:t>
            </a:r>
            <a:r>
              <a:rPr lang="en-US" dirty="0" smtClean="0"/>
              <a:t>occurs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7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Traditional Solutions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417638"/>
            <a:ext cx="6324600" cy="4830762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RAID</a:t>
            </a:r>
          </a:p>
          <a:p>
            <a:pPr lvl="1"/>
            <a:r>
              <a:rPr lang="en-US" dirty="0" smtClean="0"/>
              <a:t>Improves storage availability and performance</a:t>
            </a:r>
          </a:p>
          <a:p>
            <a:r>
              <a:rPr lang="en-US" dirty="0" smtClean="0"/>
              <a:t>Storage </a:t>
            </a:r>
            <a:r>
              <a:rPr lang="en-US" dirty="0" smtClean="0"/>
              <a:t>Multipathing</a:t>
            </a:r>
            <a:endParaRPr lang="en-US" dirty="0" smtClean="0"/>
          </a:p>
          <a:p>
            <a:pPr lvl="1"/>
            <a:r>
              <a:rPr lang="en-US" dirty="0" smtClean="0"/>
              <a:t>Provides multiple paths for storage traffic</a:t>
            </a:r>
          </a:p>
          <a:p>
            <a:pPr lvl="1"/>
            <a:r>
              <a:rPr lang="en-US" dirty="0" smtClean="0"/>
              <a:t>Works well in virtualization</a:t>
            </a:r>
          </a:p>
          <a:p>
            <a:r>
              <a:rPr lang="en-US" dirty="0" smtClean="0"/>
              <a:t>NIC Teaming </a:t>
            </a:r>
            <a:r>
              <a:rPr lang="en-US" dirty="0" smtClean="0"/>
              <a:t>(aka link aggregation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 smtClean="0"/>
              <a:t>network cards </a:t>
            </a:r>
            <a:r>
              <a:rPr lang="en-US" dirty="0" smtClean="0"/>
              <a:t>linked together for more bandwidth and alternate paths in the event of a NIC failure</a:t>
            </a:r>
          </a:p>
          <a:p>
            <a:pPr lvl="1"/>
            <a:r>
              <a:rPr lang="en-US" dirty="0" smtClean="0"/>
              <a:t>Works well in virtual environments</a:t>
            </a:r>
          </a:p>
          <a:p>
            <a:r>
              <a:rPr lang="en-US" dirty="0" smtClean="0"/>
              <a:t>Clustering solutions like Microsoft Cluster Services or Oracle RAC</a:t>
            </a:r>
          </a:p>
          <a:p>
            <a:pPr lvl="1"/>
            <a:r>
              <a:rPr lang="en-US" dirty="0" smtClean="0"/>
              <a:t>Can be implemented in VMs</a:t>
            </a:r>
          </a:p>
          <a:p>
            <a:pPr lvl="1"/>
            <a:r>
              <a:rPr lang="en-US" dirty="0" smtClean="0"/>
              <a:t>Can be implemented across VMs and physical servers </a:t>
            </a: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4</a:t>
            </a:fld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90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1143000"/>
          </a:xfrm>
          <a:noFill/>
          <a:ln/>
        </p:spPr>
        <p:txBody>
          <a:bodyPr>
            <a:noAutofit/>
          </a:bodyPr>
          <a:lstStyle/>
          <a:p>
            <a:r>
              <a:rPr lang="en-US" sz="4000" dirty="0" smtClean="0"/>
              <a:t>Virtual Machine Availability</a:t>
            </a:r>
            <a:endParaRPr lang="en-US" sz="40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414067"/>
            <a:ext cx="6324600" cy="4864100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Enhanced </a:t>
            </a:r>
            <a:r>
              <a:rPr lang="en-US" dirty="0" smtClean="0"/>
              <a:t>HA</a:t>
            </a:r>
          </a:p>
          <a:p>
            <a:pPr lvl="1"/>
            <a:r>
              <a:rPr lang="en-US" dirty="0" smtClean="0"/>
              <a:t>Virtual Machine Tools can automatically reboot a failed or frozen </a:t>
            </a:r>
            <a:r>
              <a:rPr lang="en-US" dirty="0" smtClean="0"/>
              <a:t>virtual machine </a:t>
            </a:r>
            <a:r>
              <a:rPr lang="en-US" dirty="0" smtClean="0"/>
              <a:t>without intervention</a:t>
            </a:r>
            <a:endParaRPr lang="en-US" dirty="0"/>
          </a:p>
          <a:p>
            <a:r>
              <a:rPr lang="en-US" dirty="0"/>
              <a:t>Application </a:t>
            </a:r>
            <a:r>
              <a:rPr lang="en-US" dirty="0" smtClean="0"/>
              <a:t>HA</a:t>
            </a:r>
          </a:p>
          <a:p>
            <a:pPr lvl="1"/>
            <a:r>
              <a:rPr lang="en-US" dirty="0" smtClean="0"/>
              <a:t>Tools that can restart a failed application even though the operating system is still running</a:t>
            </a:r>
          </a:p>
          <a:p>
            <a:r>
              <a:rPr lang="en-US" dirty="0" smtClean="0"/>
              <a:t>Storage and Network </a:t>
            </a:r>
            <a:r>
              <a:rPr lang="en-US" dirty="0" smtClean="0"/>
              <a:t>I/O</a:t>
            </a:r>
            <a:endParaRPr lang="en-US" dirty="0"/>
          </a:p>
          <a:p>
            <a:pPr lvl="1"/>
            <a:r>
              <a:rPr lang="en-US" dirty="0" smtClean="0"/>
              <a:t>QOS features that ensure critical application workloads receive adequate bandwidth in times of contention to prevent application interruptions</a:t>
            </a:r>
          </a:p>
          <a:p>
            <a:r>
              <a:rPr lang="en-US" dirty="0" smtClean="0"/>
              <a:t>Other </a:t>
            </a:r>
            <a:r>
              <a:rPr lang="en-US" dirty="0" smtClean="0"/>
              <a:t>best practices </a:t>
            </a:r>
            <a:r>
              <a:rPr lang="en-US" dirty="0" smtClean="0"/>
              <a:t>still apply</a:t>
            </a:r>
          </a:p>
          <a:p>
            <a:pPr lvl="1"/>
            <a:r>
              <a:rPr lang="en-US" dirty="0" smtClean="0"/>
              <a:t>Employ proper </a:t>
            </a:r>
            <a:r>
              <a:rPr lang="en-US" dirty="0" smtClean="0"/>
              <a:t>security </a:t>
            </a:r>
            <a:r>
              <a:rPr lang="en-US" dirty="0" smtClean="0"/>
              <a:t>and </a:t>
            </a:r>
            <a:r>
              <a:rPr lang="en-US" dirty="0" smtClean="0"/>
              <a:t>antivirus </a:t>
            </a:r>
            <a:r>
              <a:rPr lang="en-US" dirty="0" smtClean="0"/>
              <a:t>protection to guard against deliberate attempts to interrupt services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5</a:t>
            </a:fld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44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975933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High Availability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3801005"/>
            <a:ext cx="6324600" cy="2447395"/>
          </a:xfrm>
          <a:noFill/>
          <a:ln/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Clustering </a:t>
            </a:r>
            <a:r>
              <a:rPr lang="en-US" dirty="0" smtClean="0"/>
              <a:t>(two </a:t>
            </a:r>
            <a:r>
              <a:rPr lang="en-US" dirty="0" smtClean="0"/>
              <a:t>or more physical servers linked together via network and shared storage </a:t>
            </a:r>
            <a:r>
              <a:rPr lang="en-US" dirty="0" smtClean="0"/>
              <a:t>resources)</a:t>
            </a:r>
            <a:endParaRPr lang="en-US" dirty="0" smtClean="0"/>
          </a:p>
          <a:p>
            <a:r>
              <a:rPr lang="en-US" dirty="0" smtClean="0"/>
              <a:t>When one physical server fails, all of the VMs on that server are automatically rebooted somewhere else in the cluster</a:t>
            </a:r>
          </a:p>
          <a:p>
            <a:pPr lvl="1"/>
            <a:r>
              <a:rPr lang="en-US" dirty="0" smtClean="0"/>
              <a:t>Need to configure headroom during planning stages</a:t>
            </a:r>
          </a:p>
          <a:p>
            <a:pPr lvl="1"/>
            <a:r>
              <a:rPr lang="en-US" dirty="0" smtClean="0"/>
              <a:t>Part of the infrastructure, more cost effective than providing same service in a physical environment</a:t>
            </a:r>
          </a:p>
          <a:p>
            <a:pPr lvl="1"/>
            <a:r>
              <a:rPr lang="en-US" dirty="0" smtClean="0"/>
              <a:t>Still means crashed virtual machines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6</a:t>
            </a:fld>
            <a:endParaRPr lang="en-US" sz="1400" dirty="0">
              <a:latin typeface="Times" charset="0"/>
            </a:endParaRPr>
          </a:p>
        </p:txBody>
      </p:sp>
      <p:pic>
        <p:nvPicPr>
          <p:cNvPr id="2" name="Picture 1" descr="f1302_demo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343" y="1261684"/>
            <a:ext cx="3787877" cy="242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08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929463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57081" y="3899543"/>
            <a:ext cx="6324600" cy="2348857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Able to withstand virtualization host failures without application interruption</a:t>
            </a:r>
          </a:p>
          <a:p>
            <a:r>
              <a:rPr lang="en-US" dirty="0" smtClean="0"/>
              <a:t>Second virtual machine runs in lockstep with primary</a:t>
            </a:r>
          </a:p>
          <a:p>
            <a:pPr lvl="1"/>
            <a:r>
              <a:rPr lang="en-US" dirty="0" smtClean="0"/>
              <a:t>Upon host failure secondary becomes the primary</a:t>
            </a:r>
          </a:p>
          <a:p>
            <a:pPr lvl="1"/>
            <a:r>
              <a:rPr lang="en-US" dirty="0" smtClean="0"/>
              <a:t>New secondary created in the cluster</a:t>
            </a:r>
          </a:p>
          <a:p>
            <a:r>
              <a:rPr lang="en-US" dirty="0" smtClean="0"/>
              <a:t>Have to plan resources accordingly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7</a:t>
            </a:fld>
            <a:endParaRPr lang="en-US" sz="1400" dirty="0">
              <a:latin typeface="Times" charset="0"/>
            </a:endParaRPr>
          </a:p>
        </p:txBody>
      </p:sp>
      <p:pic>
        <p:nvPicPr>
          <p:cNvPr id="2" name="Picture 1" descr="f1303_demo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119" y="1215213"/>
            <a:ext cx="3740524" cy="256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8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914175"/>
          </a:xfrm>
          <a:noFill/>
          <a:ln/>
        </p:spPr>
        <p:txBody>
          <a:bodyPr>
            <a:noAutofit/>
          </a:bodyPr>
          <a:lstStyle/>
          <a:p>
            <a:r>
              <a:rPr lang="en-US" sz="4400" dirty="0" smtClean="0"/>
              <a:t>Live Migration (vMotion)</a:t>
            </a:r>
            <a:endParaRPr lang="en-US" sz="44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3766359"/>
            <a:ext cx="6324600" cy="2414549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ability to migrate a running VM from one virtualization host to another without interrupting the user application</a:t>
            </a:r>
          </a:p>
          <a:p>
            <a:r>
              <a:rPr lang="en-US" dirty="0" smtClean="0"/>
              <a:t>Maintenance </a:t>
            </a:r>
            <a:r>
              <a:rPr lang="en-US" dirty="0" smtClean="0"/>
              <a:t>mode</a:t>
            </a:r>
            <a:endParaRPr lang="en-US" dirty="0" smtClean="0"/>
          </a:p>
          <a:p>
            <a:pPr lvl="1"/>
            <a:r>
              <a:rPr lang="en-US" dirty="0" smtClean="0"/>
              <a:t>Evacuates the guests from a host </a:t>
            </a:r>
          </a:p>
          <a:p>
            <a:pPr lvl="1"/>
            <a:r>
              <a:rPr lang="en-US" dirty="0" smtClean="0"/>
              <a:t>Work can be done on the physical host, or even replace the host, without disrupting the guests or their applications</a:t>
            </a:r>
          </a:p>
          <a:p>
            <a:pPr lvl="1"/>
            <a:r>
              <a:rPr lang="en-US" dirty="0" smtClean="0"/>
              <a:t>Planned downtime can occur at any time with no disruption of service</a:t>
            </a: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8</a:t>
            </a:fld>
            <a:endParaRPr lang="en-US" sz="1400" dirty="0">
              <a:latin typeface="Times" charset="0"/>
            </a:endParaRPr>
          </a:p>
        </p:txBody>
      </p:sp>
      <p:pic>
        <p:nvPicPr>
          <p:cNvPr id="2" name="Picture 1" descr="f1304_demo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950" y="1199925"/>
            <a:ext cx="4507300" cy="256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1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991305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Storage Migration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3853947"/>
            <a:ext cx="6324600" cy="2272216"/>
          </a:xfrm>
          <a:noFill/>
          <a:ln/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Similar to live </a:t>
            </a:r>
            <a:r>
              <a:rPr lang="en-US" dirty="0" smtClean="0"/>
              <a:t>migration, </a:t>
            </a:r>
            <a:r>
              <a:rPr lang="en-US" dirty="0" smtClean="0"/>
              <a:t>but in this case the files that compose a virtual machine are moved from one place to another</a:t>
            </a:r>
          </a:p>
          <a:p>
            <a:r>
              <a:rPr lang="en-US" dirty="0" smtClean="0"/>
              <a:t>Can be used to alleviate disk contention (hot spots) without interrupting the guest</a:t>
            </a:r>
          </a:p>
          <a:p>
            <a:pPr lvl="1"/>
            <a:r>
              <a:rPr lang="en-US" dirty="0" smtClean="0"/>
              <a:t>Can be automated to resolve performance issues</a:t>
            </a:r>
          </a:p>
          <a:p>
            <a:r>
              <a:rPr lang="en-US" dirty="0" smtClean="0"/>
              <a:t>Can be used to move data to newer storage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9</a:t>
            </a:fld>
            <a:endParaRPr lang="en-US" sz="1400" dirty="0">
              <a:latin typeface="Times" charset="0"/>
            </a:endParaRPr>
          </a:p>
        </p:txBody>
      </p:sp>
      <p:pic>
        <p:nvPicPr>
          <p:cNvPr id="2" name="Picture 1" descr="f1305_demo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468" y="1231459"/>
            <a:ext cx="3719681" cy="254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09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12 Slides</Template>
  <TotalTime>139</TotalTime>
  <Words>626</Words>
  <Application>Microsoft Office PowerPoint</Application>
  <PresentationFormat>On-screen Show (4:3)</PresentationFormat>
  <Paragraphs>88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PowerPoint Presentation</vt:lpstr>
      <vt:lpstr>Chapter 13 Objectives</vt:lpstr>
      <vt:lpstr>Improving Availability</vt:lpstr>
      <vt:lpstr>Traditional Solutions</vt:lpstr>
      <vt:lpstr>Virtual Machine Availability</vt:lpstr>
      <vt:lpstr>High Availability</vt:lpstr>
      <vt:lpstr>Fault Tolerance</vt:lpstr>
      <vt:lpstr>Live Migration (vMotion)</vt:lpstr>
      <vt:lpstr>Storage Migration</vt:lpstr>
      <vt:lpstr>Protecting Datacenters</vt:lpstr>
      <vt:lpstr>Chapter 13 Summary</vt:lpstr>
    </vt:vector>
  </TitlesOfParts>
  <Company>VMware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Portnoy</dc:creator>
  <cp:lastModifiedBy>Kim Wimpsett</cp:lastModifiedBy>
  <cp:revision>18</cp:revision>
  <dcterms:created xsi:type="dcterms:W3CDTF">2012-02-26T22:19:42Z</dcterms:created>
  <dcterms:modified xsi:type="dcterms:W3CDTF">2016-08-30T16:58:31Z</dcterms:modified>
</cp:coreProperties>
</file>