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6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714"/>
  </p:normalViewPr>
  <p:slideViewPr>
    <p:cSldViewPr snapToGrid="0" snapToObjects="1">
      <p:cViewPr varScale="1">
        <p:scale>
          <a:sx n="69" d="100"/>
          <a:sy n="69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4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8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7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5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1D8EF00-AB0B-604E-9E78-2A4E57B230B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FFA145-13A6-8D44-AF92-2468066B17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780088"/>
            <a:ext cx="5486400" cy="427037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Virtualization Essentials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solidFill>
            <a:srgbClr val="273A9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175"/>
            <a:ext cx="18288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900238"/>
            <a:ext cx="640238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676400" y="4267200"/>
            <a:ext cx="6781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Chapter 14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Understanding Applications in a Virtual Machine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944562"/>
          </a:xfrm>
          <a:noFill/>
          <a:ln/>
        </p:spPr>
        <p:txBody>
          <a:bodyPr/>
          <a:lstStyle/>
          <a:p>
            <a:r>
              <a:rPr lang="en-US" sz="4800" dirty="0" smtClean="0"/>
              <a:t>Chapter 14 Summary</a:t>
            </a:r>
            <a:endParaRPr lang="en-US" sz="4800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412962"/>
            <a:ext cx="6324600" cy="4835438"/>
          </a:xfrm>
          <a:noFill/>
          <a:ln/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In </a:t>
            </a:r>
            <a:r>
              <a:rPr lang="en-US" sz="2800" dirty="0"/>
              <a:t>any </a:t>
            </a:r>
            <a:r>
              <a:rPr lang="en-US" sz="2800" dirty="0" smtClean="0"/>
              <a:t>environment, performance </a:t>
            </a:r>
            <a:r>
              <a:rPr lang="en-US" sz="2800" dirty="0"/>
              <a:t>metrics are </a:t>
            </a:r>
            <a:r>
              <a:rPr lang="en-US" sz="2800" dirty="0" smtClean="0"/>
              <a:t>crucial to understanding how well an application is servicing its users</a:t>
            </a:r>
          </a:p>
          <a:p>
            <a:r>
              <a:rPr lang="en-US" sz="2800" dirty="0" smtClean="0"/>
              <a:t>Proper configuration can provide applications in virtual machines with performance that </a:t>
            </a:r>
            <a:r>
              <a:rPr lang="en-US" sz="2800" dirty="0" smtClean="0"/>
              <a:t>meets </a:t>
            </a:r>
            <a:r>
              <a:rPr lang="en-US" sz="2800" dirty="0" smtClean="0"/>
              <a:t>or </a:t>
            </a:r>
            <a:r>
              <a:rPr lang="en-US" sz="2800" dirty="0" smtClean="0"/>
              <a:t>exceeds </a:t>
            </a:r>
            <a:r>
              <a:rPr lang="en-US" sz="2800" dirty="0" smtClean="0"/>
              <a:t>physical servers </a:t>
            </a:r>
          </a:p>
          <a:p>
            <a:r>
              <a:rPr lang="en-US" sz="2800" dirty="0" smtClean="0"/>
              <a:t>Applications can be delivered as </a:t>
            </a:r>
            <a:r>
              <a:rPr lang="en-US" sz="2800" dirty="0" smtClean="0"/>
              <a:t>prepackaged </a:t>
            </a:r>
            <a:r>
              <a:rPr lang="en-US" sz="2800" dirty="0" smtClean="0"/>
              <a:t>virtual machines or as optimized virtual appliances to further reduce costs and deployment times</a:t>
            </a:r>
            <a:endParaRPr lang="en-US" sz="2400" dirty="0" smtClean="0"/>
          </a:p>
          <a:p>
            <a:r>
              <a:rPr lang="en-US" sz="2800" dirty="0" smtClean="0"/>
              <a:t>With increased agility, flexibility, </a:t>
            </a:r>
            <a:r>
              <a:rPr lang="en-US" sz="2800" dirty="0" smtClean="0"/>
              <a:t>security,  </a:t>
            </a:r>
            <a:r>
              <a:rPr lang="en-US" sz="2800" dirty="0" smtClean="0"/>
              <a:t>and availability for applications, virtualization is the platform for the cloud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B2B018BE-D9E7-CD47-8262-7B3D796B8383}" type="slidenum">
              <a:rPr lang="en-US" sz="1400">
                <a:latin typeface="Times" charset="0"/>
              </a:rPr>
              <a:pPr algn="r" eaLnBrk="0" hangingPunct="0"/>
              <a:t>10</a:t>
            </a:fld>
            <a:endParaRPr lang="en-US" sz="1400">
              <a:latin typeface="Times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/>
          <a:lstStyle/>
          <a:p>
            <a:r>
              <a:rPr lang="en-US" sz="4800" dirty="0" smtClean="0"/>
              <a:t>Chapter 14 Objectives</a:t>
            </a:r>
            <a:endParaRPr lang="en-US" sz="48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/>
          <a:lstStyle/>
          <a:p>
            <a:r>
              <a:rPr lang="en-US" dirty="0" smtClean="0"/>
              <a:t>Examine application performance in virtual environments</a:t>
            </a:r>
          </a:p>
          <a:p>
            <a:r>
              <a:rPr lang="en-US" dirty="0" smtClean="0"/>
              <a:t>Understand how applications are deployed in virtual machines</a:t>
            </a:r>
          </a:p>
          <a:p>
            <a:r>
              <a:rPr lang="en-US" dirty="0" smtClean="0"/>
              <a:t>Examine how applications are packaged for virtual environments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8758903D-CB27-7048-AD43-129B9AECA5BF}" type="slidenum">
              <a:rPr lang="en-US" sz="1400">
                <a:latin typeface="Times" charset="0"/>
              </a:rPr>
              <a:pPr algn="r" eaLnBrk="0" hangingPunct="0"/>
              <a:t>2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930707"/>
          </a:xfrm>
          <a:noFill/>
          <a:ln/>
        </p:spPr>
        <p:txBody>
          <a:bodyPr>
            <a:noAutofit/>
          </a:bodyPr>
          <a:lstStyle/>
          <a:p>
            <a:r>
              <a:rPr lang="en-US" sz="4400" dirty="0" smtClean="0"/>
              <a:t>Application Deployment</a:t>
            </a:r>
            <a:endParaRPr lang="en-US" sz="44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Applications are the reason for servers</a:t>
            </a:r>
          </a:p>
          <a:p>
            <a:pPr lvl="1"/>
            <a:r>
              <a:rPr lang="en-US" dirty="0" smtClean="0"/>
              <a:t>Application owners reluctant to virtualize because of perceived risk </a:t>
            </a:r>
            <a:r>
              <a:rPr lang="en-US" dirty="0" smtClean="0"/>
              <a:t>(“Change </a:t>
            </a:r>
            <a:r>
              <a:rPr lang="en-US" dirty="0" smtClean="0"/>
              <a:t>is </a:t>
            </a:r>
            <a:r>
              <a:rPr lang="en-US" dirty="0" smtClean="0"/>
              <a:t>risk”)</a:t>
            </a:r>
            <a:endParaRPr lang="en-US" dirty="0" smtClean="0"/>
          </a:p>
          <a:p>
            <a:pPr lvl="1"/>
            <a:r>
              <a:rPr lang="en-US" dirty="0" smtClean="0"/>
              <a:t>Virtualization offers benefits in agility, flexibility, scalability, and security</a:t>
            </a:r>
          </a:p>
          <a:p>
            <a:r>
              <a:rPr lang="en-US" dirty="0" smtClean="0"/>
              <a:t>At worst case, same installation and deployment model in physical or virtual, though virtual offers options</a:t>
            </a:r>
          </a:p>
          <a:p>
            <a:r>
              <a:rPr lang="en-US" dirty="0" smtClean="0"/>
              <a:t>Always gather metrics</a:t>
            </a:r>
          </a:p>
          <a:p>
            <a:pPr lvl="1"/>
            <a:r>
              <a:rPr lang="en-US" dirty="0" smtClean="0"/>
              <a:t>No realistic way to gauge performance without measurable data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3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1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599" y="165893"/>
            <a:ext cx="6553200" cy="817563"/>
          </a:xfrm>
          <a:noFill/>
          <a:ln/>
        </p:spPr>
        <p:txBody>
          <a:bodyPr>
            <a:noAutofit/>
          </a:bodyPr>
          <a:lstStyle/>
          <a:p>
            <a:r>
              <a:rPr lang="en-US" sz="4000" dirty="0" smtClean="0"/>
              <a:t>Controlling VM </a:t>
            </a:r>
            <a:r>
              <a:rPr lang="en-US" sz="4000" dirty="0" smtClean="0"/>
              <a:t>Resources</a:t>
            </a:r>
            <a:endParaRPr lang="en-US" sz="40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552700" y="3623733"/>
            <a:ext cx="5714999" cy="2853267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 dirty="0" smtClean="0"/>
              <a:t>Three parameters to control resources</a:t>
            </a:r>
          </a:p>
          <a:p>
            <a:pPr lvl="1"/>
            <a:r>
              <a:rPr lang="en-US" dirty="0" smtClean="0"/>
              <a:t>Applies to CPU and memory</a:t>
            </a:r>
          </a:p>
          <a:p>
            <a:r>
              <a:rPr lang="en-US" dirty="0" smtClean="0"/>
              <a:t>Shares</a:t>
            </a:r>
          </a:p>
          <a:p>
            <a:pPr lvl="1"/>
            <a:r>
              <a:rPr lang="en-US" dirty="0" smtClean="0"/>
              <a:t>Relative to the other virtual machines</a:t>
            </a:r>
          </a:p>
          <a:p>
            <a:r>
              <a:rPr lang="en-US" dirty="0" smtClean="0"/>
              <a:t>Reservations</a:t>
            </a:r>
          </a:p>
          <a:p>
            <a:pPr lvl="1"/>
            <a:r>
              <a:rPr lang="en-US" dirty="0" smtClean="0"/>
              <a:t>Guaranteed minimum needed</a:t>
            </a:r>
          </a:p>
          <a:p>
            <a:r>
              <a:rPr lang="en-US" dirty="0" smtClean="0"/>
              <a:t>Limits</a:t>
            </a:r>
          </a:p>
          <a:p>
            <a:pPr lvl="1"/>
            <a:r>
              <a:rPr lang="en-US" dirty="0" smtClean="0"/>
              <a:t>Upper limit that can be allocated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4</a:t>
            </a:fld>
            <a:endParaRPr lang="en-US" sz="1400">
              <a:latin typeface="Time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94" y="987193"/>
            <a:ext cx="3578406" cy="256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0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Resource Pools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3864896"/>
            <a:ext cx="6324600" cy="2261267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 smtClean="0"/>
              <a:t>Aggregated CPU cycles and memory that are reserved for a group of virtual machines or users</a:t>
            </a:r>
          </a:p>
          <a:p>
            <a:r>
              <a:rPr lang="en-US" dirty="0" smtClean="0"/>
              <a:t>Can be applied to a single host or across a cluster</a:t>
            </a:r>
          </a:p>
          <a:p>
            <a:r>
              <a:rPr lang="en-US" dirty="0" smtClean="0"/>
              <a:t>Can be dynamically altered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5</a:t>
            </a:fld>
            <a:endParaRPr lang="en-US" sz="1400">
              <a:latin typeface="Time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39875"/>
            <a:ext cx="6400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9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Other Strategies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Automated </a:t>
            </a:r>
            <a:r>
              <a:rPr lang="en-US" dirty="0" smtClean="0"/>
              <a:t>live migration </a:t>
            </a:r>
            <a:r>
              <a:rPr lang="en-US" dirty="0" smtClean="0"/>
              <a:t>can provide load balancing to prevent contention in a single host</a:t>
            </a:r>
          </a:p>
          <a:p>
            <a:pPr lvl="1"/>
            <a:r>
              <a:rPr lang="en-US" dirty="0" smtClean="0"/>
              <a:t>Automated </a:t>
            </a:r>
            <a:r>
              <a:rPr lang="en-US" dirty="0" smtClean="0"/>
              <a:t>storage </a:t>
            </a:r>
            <a:r>
              <a:rPr lang="en-US" dirty="0" smtClean="0"/>
              <a:t>migration can do the same when storage contention is possible</a:t>
            </a:r>
          </a:p>
          <a:p>
            <a:r>
              <a:rPr lang="en-US" dirty="0" smtClean="0"/>
              <a:t>VM-affinity</a:t>
            </a:r>
          </a:p>
          <a:p>
            <a:pPr lvl="1"/>
            <a:r>
              <a:rPr lang="en-US" dirty="0" smtClean="0"/>
              <a:t>Guarantees that two virtual machines will always be on the same host</a:t>
            </a:r>
          </a:p>
          <a:p>
            <a:pPr lvl="1"/>
            <a:r>
              <a:rPr lang="en-US" dirty="0" smtClean="0"/>
              <a:t>Anti-affinity guarantees they never will</a:t>
            </a:r>
          </a:p>
          <a:p>
            <a:r>
              <a:rPr lang="en-US" dirty="0" smtClean="0"/>
              <a:t>Quality of Service </a:t>
            </a:r>
            <a:r>
              <a:rPr lang="en-US" dirty="0" smtClean="0"/>
              <a:t>(</a:t>
            </a:r>
            <a:r>
              <a:rPr lang="en-US" dirty="0"/>
              <a:t>QOS</a:t>
            </a:r>
            <a:r>
              <a:rPr lang="en-US" dirty="0" smtClean="0"/>
              <a:t>) capabilities</a:t>
            </a:r>
            <a:endParaRPr lang="en-US" dirty="0" smtClean="0"/>
          </a:p>
          <a:p>
            <a:pPr lvl="1"/>
            <a:r>
              <a:rPr lang="en-US" dirty="0" smtClean="0"/>
              <a:t>Storage IO Control </a:t>
            </a:r>
            <a:r>
              <a:rPr lang="en-US" dirty="0" smtClean="0"/>
              <a:t>and </a:t>
            </a:r>
            <a:r>
              <a:rPr lang="en-US" dirty="0" smtClean="0"/>
              <a:t>Network </a:t>
            </a:r>
            <a:r>
              <a:rPr lang="en-US" dirty="0" smtClean="0"/>
              <a:t>I/O </a:t>
            </a:r>
            <a:r>
              <a:rPr lang="en-US" dirty="0" smtClean="0"/>
              <a:t>Control help ensure applications receive adequate resources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6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66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404_dem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871" y="1235518"/>
            <a:ext cx="3400658" cy="2550494"/>
          </a:xfrm>
          <a:prstGeom prst="rect">
            <a:avLst/>
          </a:prstGeom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838200"/>
          </a:xfrm>
          <a:noFill/>
          <a:ln/>
        </p:spPr>
        <p:txBody>
          <a:bodyPr>
            <a:noAutofit/>
          </a:bodyPr>
          <a:lstStyle/>
          <a:p>
            <a:r>
              <a:rPr lang="en-US" sz="2000" dirty="0" smtClean="0"/>
              <a:t>Application Architecture </a:t>
            </a:r>
            <a:r>
              <a:rPr lang="en-US" sz="2000" dirty="0" smtClean="0"/>
              <a:t>in </a:t>
            </a:r>
            <a:r>
              <a:rPr lang="en-US" sz="2000" dirty="0" smtClean="0"/>
              <a:t>a Virtual Environment</a:t>
            </a:r>
            <a:endParaRPr lang="en-US" sz="20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3908692"/>
            <a:ext cx="6324600" cy="2492108"/>
          </a:xfrm>
          <a:noFill/>
          <a:ln/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Virtual firewalls can protect VMs from malicious intrusions</a:t>
            </a:r>
          </a:p>
          <a:p>
            <a:r>
              <a:rPr lang="en-US" dirty="0" smtClean="0"/>
              <a:t>VMs can be isolated from physical networks using virtual networking</a:t>
            </a:r>
          </a:p>
          <a:p>
            <a:r>
              <a:rPr lang="en-US" dirty="0" smtClean="0"/>
              <a:t>Virtual </a:t>
            </a:r>
            <a:r>
              <a:rPr lang="en-US" dirty="0" smtClean="0"/>
              <a:t>advantages are </a:t>
            </a:r>
            <a:r>
              <a:rPr lang="en-US" dirty="0" smtClean="0"/>
              <a:t>page sharing for better resource utilization, templates and clones for faster and more accurate deployment, live migration to minimize planned downtime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7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6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758046"/>
          </a:xfrm>
          <a:noFill/>
          <a:ln/>
        </p:spPr>
        <p:txBody>
          <a:bodyPr>
            <a:noAutofit/>
          </a:bodyPr>
          <a:lstStyle/>
          <a:p>
            <a:r>
              <a:rPr lang="en-US" sz="3200" dirty="0" smtClean="0"/>
              <a:t>Virtual Application Performance</a:t>
            </a:r>
            <a:endParaRPr lang="en-US" sz="32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3963437"/>
            <a:ext cx="6324600" cy="2294114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Context is </a:t>
            </a:r>
            <a:r>
              <a:rPr lang="en-US" dirty="0" smtClean="0"/>
              <a:t>key: Understand </a:t>
            </a:r>
            <a:r>
              <a:rPr lang="en-US" dirty="0" smtClean="0"/>
              <a:t>where the bottleneck is</a:t>
            </a:r>
          </a:p>
          <a:p>
            <a:pPr lvl="1"/>
            <a:r>
              <a:rPr lang="en-US" dirty="0" smtClean="0"/>
              <a:t>Is it in the physical environment or as a result of an </a:t>
            </a:r>
            <a:r>
              <a:rPr lang="en-US" dirty="0" smtClean="0"/>
              <a:t>under-allocated </a:t>
            </a:r>
            <a:r>
              <a:rPr lang="en-US" dirty="0" smtClean="0"/>
              <a:t>resource in the VM? </a:t>
            </a:r>
          </a:p>
          <a:p>
            <a:r>
              <a:rPr lang="en-US" dirty="0" smtClean="0"/>
              <a:t>Dynamic configuration alterations are possible in a virtual environment</a:t>
            </a:r>
          </a:p>
          <a:p>
            <a:r>
              <a:rPr lang="en-US" dirty="0" smtClean="0"/>
              <a:t>Metrics, metrics, metrics</a:t>
            </a:r>
          </a:p>
          <a:p>
            <a:pPr lvl="1"/>
            <a:r>
              <a:rPr lang="en-US" dirty="0" smtClean="0"/>
              <a:t>Measure early and often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8</a:t>
            </a:fld>
            <a:endParaRPr lang="en-US" sz="1400">
              <a:latin typeface="Time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66" y="1203292"/>
            <a:ext cx="4605867" cy="258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707495"/>
          </a:xfrm>
          <a:noFill/>
          <a:ln/>
        </p:spPr>
        <p:txBody>
          <a:bodyPr>
            <a:noAutofit/>
          </a:bodyPr>
          <a:lstStyle/>
          <a:p>
            <a:r>
              <a:rPr lang="en-US" sz="3600" dirty="0" smtClean="0"/>
              <a:t>Virtual Appliances and vApps</a:t>
            </a:r>
            <a:endParaRPr lang="en-US" sz="36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352285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Virtual appliances are prebuilt and pretested virtual machines that already contain everything they need to deploy their application</a:t>
            </a:r>
          </a:p>
          <a:p>
            <a:pPr lvl="1"/>
            <a:r>
              <a:rPr lang="en-US" dirty="0" smtClean="0"/>
              <a:t>Some are specially architected with optimized operating </a:t>
            </a:r>
            <a:r>
              <a:rPr lang="en-US" dirty="0" smtClean="0"/>
              <a:t>systems </a:t>
            </a:r>
            <a:r>
              <a:rPr lang="en-US" dirty="0" smtClean="0"/>
              <a:t>that deliver only what the application requires</a:t>
            </a:r>
          </a:p>
          <a:p>
            <a:r>
              <a:rPr lang="en-US" dirty="0" smtClean="0"/>
              <a:t>Faster to deploy/upgrade since the entire appliance is replaced when a patch or update is available</a:t>
            </a:r>
          </a:p>
          <a:p>
            <a:r>
              <a:rPr lang="en-US" dirty="0" smtClean="0"/>
              <a:t>vApps are packages of VMs that make up an entire application deployment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9</a:t>
            </a:fld>
            <a:endParaRPr lang="en-US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13 Slides</Template>
  <TotalTime>164</TotalTime>
  <Words>478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PowerPoint Presentation</vt:lpstr>
      <vt:lpstr>Chapter 14 Objectives</vt:lpstr>
      <vt:lpstr>Application Deployment</vt:lpstr>
      <vt:lpstr>Controlling VM Resources</vt:lpstr>
      <vt:lpstr>Resource Pools</vt:lpstr>
      <vt:lpstr>Other Strategies</vt:lpstr>
      <vt:lpstr>Application Architecture in a Virtual Environment</vt:lpstr>
      <vt:lpstr>Virtual Application Performance</vt:lpstr>
      <vt:lpstr>Virtual Appliances and vApps</vt:lpstr>
      <vt:lpstr>Chapter 14 Summary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Portnoy</dc:creator>
  <cp:lastModifiedBy>Kim Wimpsett</cp:lastModifiedBy>
  <cp:revision>16</cp:revision>
  <dcterms:created xsi:type="dcterms:W3CDTF">2012-02-26T22:19:42Z</dcterms:created>
  <dcterms:modified xsi:type="dcterms:W3CDTF">2016-08-30T17:01:14Z</dcterms:modified>
</cp:coreProperties>
</file>