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333" r:id="rId9"/>
    <p:sldId id="334" r:id="rId10"/>
    <p:sldId id="367" r:id="rId11"/>
    <p:sldId id="335" r:id="rId12"/>
    <p:sldId id="336" r:id="rId13"/>
    <p:sldId id="366" r:id="rId14"/>
    <p:sldId id="364" r:id="rId15"/>
    <p:sldId id="337" r:id="rId16"/>
    <p:sldId id="365" r:id="rId17"/>
    <p:sldId id="262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B5DC1-9208-44B1-A60D-A71D19D21D7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4EE17-4F0F-4ADB-9394-026A7AEFA2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&amp; Background</a:t>
          </a:r>
        </a:p>
      </dgm:t>
    </dgm:pt>
    <dgm:pt modelId="{F5D8F8BD-91F4-4D7E-BE1A-8F9B4E2ACBB5}" type="parTrans" cxnId="{B2DE0CCE-7292-45F1-9703-2CC8D925383A}">
      <dgm:prSet/>
      <dgm:spPr/>
      <dgm:t>
        <a:bodyPr/>
        <a:lstStyle/>
        <a:p>
          <a:endParaRPr lang="en-US"/>
        </a:p>
      </dgm:t>
    </dgm:pt>
    <dgm:pt modelId="{667E4C0F-00A4-4506-AF66-A31F6761FEF3}" type="sibTrans" cxnId="{B2DE0CCE-7292-45F1-9703-2CC8D92538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A1EF6E-2D17-4D73-9592-19E48C833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virtualization</a:t>
          </a:r>
        </a:p>
      </dgm:t>
    </dgm:pt>
    <dgm:pt modelId="{0B7F9CDC-37F3-4C74-9CDC-9D47D41EDC14}" type="parTrans" cxnId="{CF6ADFD5-E2B4-4862-9E87-C02A883C47EA}">
      <dgm:prSet/>
      <dgm:spPr/>
      <dgm:t>
        <a:bodyPr/>
        <a:lstStyle/>
        <a:p>
          <a:endParaRPr lang="en-US"/>
        </a:p>
      </dgm:t>
    </dgm:pt>
    <dgm:pt modelId="{E111613C-EFAD-4FCE-B62A-71DDCA081644}" type="sibTrans" cxnId="{CF6ADFD5-E2B4-4862-9E87-C02A883C47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2981F9-29B9-412E-92B9-665D3086A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virtualization?</a:t>
          </a:r>
        </a:p>
      </dgm:t>
    </dgm:pt>
    <dgm:pt modelId="{9531DEE0-EBD6-4E73-9808-04BAA0C6047B}" type="parTrans" cxnId="{0CE31C4C-C60B-4746-8C72-48613B508553}">
      <dgm:prSet/>
      <dgm:spPr/>
      <dgm:t>
        <a:bodyPr/>
        <a:lstStyle/>
        <a:p>
          <a:endParaRPr lang="en-US"/>
        </a:p>
      </dgm:t>
    </dgm:pt>
    <dgm:pt modelId="{B8DF69A0-14D9-4707-8817-11DF8BBD4B56}" type="sibTrans" cxnId="{0CE31C4C-C60B-4746-8C72-48613B5085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895D2C-D74C-40A3-A816-6483A0AD86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does virtualization work?</a:t>
          </a:r>
        </a:p>
      </dgm:t>
    </dgm:pt>
    <dgm:pt modelId="{949A6437-53BA-4F87-8708-FFBAB8298463}" type="parTrans" cxnId="{683F5043-66E1-4384-AD3D-0ABC5B7EA69D}">
      <dgm:prSet/>
      <dgm:spPr/>
      <dgm:t>
        <a:bodyPr/>
        <a:lstStyle/>
        <a:p>
          <a:endParaRPr lang="en-US"/>
        </a:p>
      </dgm:t>
    </dgm:pt>
    <dgm:pt modelId="{BFE96135-D54B-47DF-A2EF-91B3CC832FAE}" type="sibTrans" cxnId="{683F5043-66E1-4384-AD3D-0ABC5B7EA69D}">
      <dgm:prSet/>
      <dgm:spPr/>
      <dgm:t>
        <a:bodyPr/>
        <a:lstStyle/>
        <a:p>
          <a:endParaRPr lang="en-US"/>
        </a:p>
      </dgm:t>
    </dgm:pt>
    <dgm:pt modelId="{DF7766F5-A946-4635-B48A-DE83889CF957}" type="pres">
      <dgm:prSet presAssocID="{015B5DC1-9208-44B1-A60D-A71D19D21D7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8CEFF0-FA2D-49CD-81B7-AFE31F916675}" type="pres">
      <dgm:prSet presAssocID="{015B5DC1-9208-44B1-A60D-A71D19D21D70}" presName="container" presStyleCnt="0">
        <dgm:presLayoutVars>
          <dgm:dir/>
          <dgm:resizeHandles val="exact"/>
        </dgm:presLayoutVars>
      </dgm:prSet>
      <dgm:spPr/>
    </dgm:pt>
    <dgm:pt modelId="{CA488DB3-8A0A-4BD5-8264-8B10FFDD4C30}" type="pres">
      <dgm:prSet presAssocID="{2AB4EE17-4F0F-4ADB-9394-026A7AEFA2E6}" presName="compNode" presStyleCnt="0"/>
      <dgm:spPr/>
    </dgm:pt>
    <dgm:pt modelId="{E41D65F0-E2E8-487A-A8D5-E69EE2D6B8E0}" type="pres">
      <dgm:prSet presAssocID="{2AB4EE17-4F0F-4ADB-9394-026A7AEFA2E6}" presName="iconBgRect" presStyleLbl="bgShp" presStyleIdx="0" presStyleCnt="4"/>
      <dgm:spPr/>
    </dgm:pt>
    <dgm:pt modelId="{742B9770-FB10-4906-940C-0600D968EAED}" type="pres">
      <dgm:prSet presAssocID="{2AB4EE17-4F0F-4ADB-9394-026A7AEFA2E6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C86D92E-5E67-4CD9-9570-2596EF210BAE}" type="pres">
      <dgm:prSet presAssocID="{2AB4EE17-4F0F-4ADB-9394-026A7AEFA2E6}" presName="spaceRect" presStyleCnt="0"/>
      <dgm:spPr/>
    </dgm:pt>
    <dgm:pt modelId="{A5E43651-53B5-4DFE-9A31-F697410DA3EA}" type="pres">
      <dgm:prSet presAssocID="{2AB4EE17-4F0F-4ADB-9394-026A7AEFA2E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3EBACA2-2359-439B-93F0-03D9CC9253CA}" type="pres">
      <dgm:prSet presAssocID="{667E4C0F-00A4-4506-AF66-A31F6761FEF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98AEA7-5637-4287-852F-034A1C85F6DC}" type="pres">
      <dgm:prSet presAssocID="{4AA1EF6E-2D17-4D73-9592-19E48C833A3A}" presName="compNode" presStyleCnt="0"/>
      <dgm:spPr/>
    </dgm:pt>
    <dgm:pt modelId="{BEDEA934-641E-4D73-A2C3-3083DDBA15FA}" type="pres">
      <dgm:prSet presAssocID="{4AA1EF6E-2D17-4D73-9592-19E48C833A3A}" presName="iconBgRect" presStyleLbl="bgShp" presStyleIdx="1" presStyleCnt="4"/>
      <dgm:spPr/>
    </dgm:pt>
    <dgm:pt modelId="{291067E0-8552-4EA2-AEC8-F4224EC0D67E}" type="pres">
      <dgm:prSet presAssocID="{4AA1EF6E-2D17-4D73-9592-19E48C833A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9A26A3-94B3-497B-8649-11C9C0DB4A23}" type="pres">
      <dgm:prSet presAssocID="{4AA1EF6E-2D17-4D73-9592-19E48C833A3A}" presName="spaceRect" presStyleCnt="0"/>
      <dgm:spPr/>
    </dgm:pt>
    <dgm:pt modelId="{A192F521-DFEA-4EFD-986C-343D4BE97D4A}" type="pres">
      <dgm:prSet presAssocID="{4AA1EF6E-2D17-4D73-9592-19E48C833A3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21E2C0-073B-40E3-86FE-10A5451AE8BE}" type="pres">
      <dgm:prSet presAssocID="{E111613C-EFAD-4FCE-B62A-71DDCA0816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E85117D-1E92-43B0-B81B-177B11C19422}" type="pres">
      <dgm:prSet presAssocID="{182981F9-29B9-412E-92B9-665D3086ADBE}" presName="compNode" presStyleCnt="0"/>
      <dgm:spPr/>
    </dgm:pt>
    <dgm:pt modelId="{E4D777EF-20C0-4CCA-B78B-07DFC72B6404}" type="pres">
      <dgm:prSet presAssocID="{182981F9-29B9-412E-92B9-665D3086ADBE}" presName="iconBgRect" presStyleLbl="bgShp" presStyleIdx="2" presStyleCnt="4"/>
      <dgm:spPr/>
    </dgm:pt>
    <dgm:pt modelId="{8914FEEC-2D09-4FF6-B415-EF23E198B28C}" type="pres">
      <dgm:prSet presAssocID="{182981F9-29B9-412E-92B9-665D3086AD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758CA-D135-48CE-89F3-5F7C3CF4845D}" type="pres">
      <dgm:prSet presAssocID="{182981F9-29B9-412E-92B9-665D3086ADBE}" presName="spaceRect" presStyleCnt="0"/>
      <dgm:spPr/>
    </dgm:pt>
    <dgm:pt modelId="{593C5EAE-5DFB-41C1-A5E4-2780D445A949}" type="pres">
      <dgm:prSet presAssocID="{182981F9-29B9-412E-92B9-665D3086ADB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109C0EC-C09D-40A4-BE54-959524559A7E}" type="pres">
      <dgm:prSet presAssocID="{B8DF69A0-14D9-4707-8817-11DF8BBD4B5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65EC024-AC9E-4917-932A-2B062E4DACBB}" type="pres">
      <dgm:prSet presAssocID="{12895D2C-D74C-40A3-A816-6483A0AD86D2}" presName="compNode" presStyleCnt="0"/>
      <dgm:spPr/>
    </dgm:pt>
    <dgm:pt modelId="{2E21646E-2B09-420C-BE0B-05FCE46EA3A6}" type="pres">
      <dgm:prSet presAssocID="{12895D2C-D74C-40A3-A816-6483A0AD86D2}" presName="iconBgRect" presStyleLbl="bgShp" presStyleIdx="3" presStyleCnt="4"/>
      <dgm:spPr/>
    </dgm:pt>
    <dgm:pt modelId="{2C4021F2-F40D-45DE-B694-88CD0B33B380}" type="pres">
      <dgm:prSet presAssocID="{12895D2C-D74C-40A3-A816-6483A0AD86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2FD0DD-D12F-42D3-A359-9F82B5BB8D7F}" type="pres">
      <dgm:prSet presAssocID="{12895D2C-D74C-40A3-A816-6483A0AD86D2}" presName="spaceRect" presStyleCnt="0"/>
      <dgm:spPr/>
    </dgm:pt>
    <dgm:pt modelId="{E63F1F78-238D-4B71-9138-C4648C9CE6D6}" type="pres">
      <dgm:prSet presAssocID="{12895D2C-D74C-40A3-A816-6483A0AD86D2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52D73-A80A-406E-AB2C-CF9E6F06B300}" type="presOf" srcId="{2AB4EE17-4F0F-4ADB-9394-026A7AEFA2E6}" destId="{A5E43651-53B5-4DFE-9A31-F697410DA3EA}" srcOrd="0" destOrd="0" presId="urn:microsoft.com/office/officeart/2018/2/layout/IconCircleList"/>
    <dgm:cxn modelId="{53E7CD53-A4B9-4C1B-B6E6-AC595CF985B3}" type="presOf" srcId="{12895D2C-D74C-40A3-A816-6483A0AD86D2}" destId="{E63F1F78-238D-4B71-9138-C4648C9CE6D6}" srcOrd="0" destOrd="0" presId="urn:microsoft.com/office/officeart/2018/2/layout/IconCircleList"/>
    <dgm:cxn modelId="{6006DB23-B994-4ADD-B84D-33DF3C142266}" type="presOf" srcId="{667E4C0F-00A4-4506-AF66-A31F6761FEF3}" destId="{23EBACA2-2359-439B-93F0-03D9CC9253CA}" srcOrd="0" destOrd="0" presId="urn:microsoft.com/office/officeart/2018/2/layout/IconCircleList"/>
    <dgm:cxn modelId="{49F14108-1253-480C-ACD6-87831FC36ABE}" type="presOf" srcId="{182981F9-29B9-412E-92B9-665D3086ADBE}" destId="{593C5EAE-5DFB-41C1-A5E4-2780D445A949}" srcOrd="0" destOrd="0" presId="urn:microsoft.com/office/officeart/2018/2/layout/IconCircleList"/>
    <dgm:cxn modelId="{683F5043-66E1-4384-AD3D-0ABC5B7EA69D}" srcId="{015B5DC1-9208-44B1-A60D-A71D19D21D70}" destId="{12895D2C-D74C-40A3-A816-6483A0AD86D2}" srcOrd="3" destOrd="0" parTransId="{949A6437-53BA-4F87-8708-FFBAB8298463}" sibTransId="{BFE96135-D54B-47DF-A2EF-91B3CC832FAE}"/>
    <dgm:cxn modelId="{0DB25B28-D16A-4621-BF6A-6279F40F6982}" type="presOf" srcId="{4AA1EF6E-2D17-4D73-9592-19E48C833A3A}" destId="{A192F521-DFEA-4EFD-986C-343D4BE97D4A}" srcOrd="0" destOrd="0" presId="urn:microsoft.com/office/officeart/2018/2/layout/IconCircleList"/>
    <dgm:cxn modelId="{0CE31C4C-C60B-4746-8C72-48613B508553}" srcId="{015B5DC1-9208-44B1-A60D-A71D19D21D70}" destId="{182981F9-29B9-412E-92B9-665D3086ADBE}" srcOrd="2" destOrd="0" parTransId="{9531DEE0-EBD6-4E73-9808-04BAA0C6047B}" sibTransId="{B8DF69A0-14D9-4707-8817-11DF8BBD4B56}"/>
    <dgm:cxn modelId="{F77CD23C-4B84-4C53-B543-9BB10311673E}" type="presOf" srcId="{B8DF69A0-14D9-4707-8817-11DF8BBD4B56}" destId="{A109C0EC-C09D-40A4-BE54-959524559A7E}" srcOrd="0" destOrd="0" presId="urn:microsoft.com/office/officeart/2018/2/layout/IconCircleList"/>
    <dgm:cxn modelId="{EBF1B514-FD77-498D-84D8-BE5413AAB6B0}" type="presOf" srcId="{015B5DC1-9208-44B1-A60D-A71D19D21D70}" destId="{DF7766F5-A946-4635-B48A-DE83889CF957}" srcOrd="0" destOrd="0" presId="urn:microsoft.com/office/officeart/2018/2/layout/IconCircleList"/>
    <dgm:cxn modelId="{B2DE0CCE-7292-45F1-9703-2CC8D925383A}" srcId="{015B5DC1-9208-44B1-A60D-A71D19D21D70}" destId="{2AB4EE17-4F0F-4ADB-9394-026A7AEFA2E6}" srcOrd="0" destOrd="0" parTransId="{F5D8F8BD-91F4-4D7E-BE1A-8F9B4E2ACBB5}" sibTransId="{667E4C0F-00A4-4506-AF66-A31F6761FEF3}"/>
    <dgm:cxn modelId="{CF6ADFD5-E2B4-4862-9E87-C02A883C47EA}" srcId="{015B5DC1-9208-44B1-A60D-A71D19D21D70}" destId="{4AA1EF6E-2D17-4D73-9592-19E48C833A3A}" srcOrd="1" destOrd="0" parTransId="{0B7F9CDC-37F3-4C74-9CDC-9D47D41EDC14}" sibTransId="{E111613C-EFAD-4FCE-B62A-71DDCA081644}"/>
    <dgm:cxn modelId="{3A401E02-E664-402B-800B-45580EBD85F4}" type="presOf" srcId="{E111613C-EFAD-4FCE-B62A-71DDCA081644}" destId="{2C21E2C0-073B-40E3-86FE-10A5451AE8BE}" srcOrd="0" destOrd="0" presId="urn:microsoft.com/office/officeart/2018/2/layout/IconCircleList"/>
    <dgm:cxn modelId="{614C8F54-F156-42D0-9971-D65FDDCF3965}" type="presParOf" srcId="{DF7766F5-A946-4635-B48A-DE83889CF957}" destId="{198CEFF0-FA2D-49CD-81B7-AFE31F916675}" srcOrd="0" destOrd="0" presId="urn:microsoft.com/office/officeart/2018/2/layout/IconCircleList"/>
    <dgm:cxn modelId="{91D2E2E3-6972-4A86-8CAE-38E05E8F0676}" type="presParOf" srcId="{198CEFF0-FA2D-49CD-81B7-AFE31F916675}" destId="{CA488DB3-8A0A-4BD5-8264-8B10FFDD4C30}" srcOrd="0" destOrd="0" presId="urn:microsoft.com/office/officeart/2018/2/layout/IconCircleList"/>
    <dgm:cxn modelId="{140B51B3-770E-4827-AFAF-9DED6B3A7308}" type="presParOf" srcId="{CA488DB3-8A0A-4BD5-8264-8B10FFDD4C30}" destId="{E41D65F0-E2E8-487A-A8D5-E69EE2D6B8E0}" srcOrd="0" destOrd="0" presId="urn:microsoft.com/office/officeart/2018/2/layout/IconCircleList"/>
    <dgm:cxn modelId="{58729C67-CA09-4D3A-AE3D-AFAF55262DCF}" type="presParOf" srcId="{CA488DB3-8A0A-4BD5-8264-8B10FFDD4C30}" destId="{742B9770-FB10-4906-940C-0600D968EAED}" srcOrd="1" destOrd="0" presId="urn:microsoft.com/office/officeart/2018/2/layout/IconCircleList"/>
    <dgm:cxn modelId="{1EC6ED89-20C9-4672-9833-619DCA632950}" type="presParOf" srcId="{CA488DB3-8A0A-4BD5-8264-8B10FFDD4C30}" destId="{0C86D92E-5E67-4CD9-9570-2596EF210BAE}" srcOrd="2" destOrd="0" presId="urn:microsoft.com/office/officeart/2018/2/layout/IconCircleList"/>
    <dgm:cxn modelId="{85ABF2E9-C2E9-4F53-9087-F61464FDD49C}" type="presParOf" srcId="{CA488DB3-8A0A-4BD5-8264-8B10FFDD4C30}" destId="{A5E43651-53B5-4DFE-9A31-F697410DA3EA}" srcOrd="3" destOrd="0" presId="urn:microsoft.com/office/officeart/2018/2/layout/IconCircleList"/>
    <dgm:cxn modelId="{711AC29B-CE81-4A92-9192-359035930198}" type="presParOf" srcId="{198CEFF0-FA2D-49CD-81B7-AFE31F916675}" destId="{23EBACA2-2359-439B-93F0-03D9CC9253CA}" srcOrd="1" destOrd="0" presId="urn:microsoft.com/office/officeart/2018/2/layout/IconCircleList"/>
    <dgm:cxn modelId="{B14DB544-3E2E-4C0B-9870-EF5CDCA18BA3}" type="presParOf" srcId="{198CEFF0-FA2D-49CD-81B7-AFE31F916675}" destId="{7E98AEA7-5637-4287-852F-034A1C85F6DC}" srcOrd="2" destOrd="0" presId="urn:microsoft.com/office/officeart/2018/2/layout/IconCircleList"/>
    <dgm:cxn modelId="{803B6796-1570-4C1D-84D3-332F4420AEC7}" type="presParOf" srcId="{7E98AEA7-5637-4287-852F-034A1C85F6DC}" destId="{BEDEA934-641E-4D73-A2C3-3083DDBA15FA}" srcOrd="0" destOrd="0" presId="urn:microsoft.com/office/officeart/2018/2/layout/IconCircleList"/>
    <dgm:cxn modelId="{75B8FEA1-2E56-4691-87BE-3DF7386328AD}" type="presParOf" srcId="{7E98AEA7-5637-4287-852F-034A1C85F6DC}" destId="{291067E0-8552-4EA2-AEC8-F4224EC0D67E}" srcOrd="1" destOrd="0" presId="urn:microsoft.com/office/officeart/2018/2/layout/IconCircleList"/>
    <dgm:cxn modelId="{6BF74370-7D57-44F1-AFC8-AF01C0521D2C}" type="presParOf" srcId="{7E98AEA7-5637-4287-852F-034A1C85F6DC}" destId="{C39A26A3-94B3-497B-8649-11C9C0DB4A23}" srcOrd="2" destOrd="0" presId="urn:microsoft.com/office/officeart/2018/2/layout/IconCircleList"/>
    <dgm:cxn modelId="{D4193A5E-60D8-4480-AED8-44B4B0BE7D8C}" type="presParOf" srcId="{7E98AEA7-5637-4287-852F-034A1C85F6DC}" destId="{A192F521-DFEA-4EFD-986C-343D4BE97D4A}" srcOrd="3" destOrd="0" presId="urn:microsoft.com/office/officeart/2018/2/layout/IconCircleList"/>
    <dgm:cxn modelId="{1B121BEE-50C0-4FCB-9939-1B3B6B6D1F47}" type="presParOf" srcId="{198CEFF0-FA2D-49CD-81B7-AFE31F916675}" destId="{2C21E2C0-073B-40E3-86FE-10A5451AE8BE}" srcOrd="3" destOrd="0" presId="urn:microsoft.com/office/officeart/2018/2/layout/IconCircleList"/>
    <dgm:cxn modelId="{BEBF9F38-5E02-46D9-AD14-EB33FD0BC587}" type="presParOf" srcId="{198CEFF0-FA2D-49CD-81B7-AFE31F916675}" destId="{CE85117D-1E92-43B0-B81B-177B11C19422}" srcOrd="4" destOrd="0" presId="urn:microsoft.com/office/officeart/2018/2/layout/IconCircleList"/>
    <dgm:cxn modelId="{B0057682-671C-4090-B7AD-D960C6B59EDD}" type="presParOf" srcId="{CE85117D-1E92-43B0-B81B-177B11C19422}" destId="{E4D777EF-20C0-4CCA-B78B-07DFC72B6404}" srcOrd="0" destOrd="0" presId="urn:microsoft.com/office/officeart/2018/2/layout/IconCircleList"/>
    <dgm:cxn modelId="{C8728A10-471F-4FD2-97ED-DF43B6C249BA}" type="presParOf" srcId="{CE85117D-1E92-43B0-B81B-177B11C19422}" destId="{8914FEEC-2D09-4FF6-B415-EF23E198B28C}" srcOrd="1" destOrd="0" presId="urn:microsoft.com/office/officeart/2018/2/layout/IconCircleList"/>
    <dgm:cxn modelId="{F62C23FE-7B57-47C5-B486-60C37E55F501}" type="presParOf" srcId="{CE85117D-1E92-43B0-B81B-177B11C19422}" destId="{079758CA-D135-48CE-89F3-5F7C3CF4845D}" srcOrd="2" destOrd="0" presId="urn:microsoft.com/office/officeart/2018/2/layout/IconCircleList"/>
    <dgm:cxn modelId="{A41F9EAC-DD79-4803-AEE3-8968D9E0FAA5}" type="presParOf" srcId="{CE85117D-1E92-43B0-B81B-177B11C19422}" destId="{593C5EAE-5DFB-41C1-A5E4-2780D445A949}" srcOrd="3" destOrd="0" presId="urn:microsoft.com/office/officeart/2018/2/layout/IconCircleList"/>
    <dgm:cxn modelId="{76317DB2-C16C-423B-B486-5368357EA46A}" type="presParOf" srcId="{198CEFF0-FA2D-49CD-81B7-AFE31F916675}" destId="{A109C0EC-C09D-40A4-BE54-959524559A7E}" srcOrd="5" destOrd="0" presId="urn:microsoft.com/office/officeart/2018/2/layout/IconCircleList"/>
    <dgm:cxn modelId="{04EBBAFB-FF5B-4EF6-A0CE-003FDC82A911}" type="presParOf" srcId="{198CEFF0-FA2D-49CD-81B7-AFE31F916675}" destId="{665EC024-AC9E-4917-932A-2B062E4DACBB}" srcOrd="6" destOrd="0" presId="urn:microsoft.com/office/officeart/2018/2/layout/IconCircleList"/>
    <dgm:cxn modelId="{46FE962B-5D90-4CFE-8A82-8169C9B234ED}" type="presParOf" srcId="{665EC024-AC9E-4917-932A-2B062E4DACBB}" destId="{2E21646E-2B09-420C-BE0B-05FCE46EA3A6}" srcOrd="0" destOrd="0" presId="urn:microsoft.com/office/officeart/2018/2/layout/IconCircleList"/>
    <dgm:cxn modelId="{9DD87544-0470-483D-BA86-434EC0F7B53D}" type="presParOf" srcId="{665EC024-AC9E-4917-932A-2B062E4DACBB}" destId="{2C4021F2-F40D-45DE-B694-88CD0B33B380}" srcOrd="1" destOrd="0" presId="urn:microsoft.com/office/officeart/2018/2/layout/IconCircleList"/>
    <dgm:cxn modelId="{99E27FB4-C02C-4DD9-A9EB-6E5B0149DA0C}" type="presParOf" srcId="{665EC024-AC9E-4917-932A-2B062E4DACBB}" destId="{4E2FD0DD-D12F-42D3-A359-9F82B5BB8D7F}" srcOrd="2" destOrd="0" presId="urn:microsoft.com/office/officeart/2018/2/layout/IconCircleList"/>
    <dgm:cxn modelId="{F52FA807-BD18-498D-9252-A80A0036178A}" type="presParOf" srcId="{665EC024-AC9E-4917-932A-2B062E4DACBB}" destId="{E63F1F78-238D-4B71-9138-C4648C9CE6D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D65F0-E2E8-487A-A8D5-E69EE2D6B8E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B9770-FB10-4906-940C-0600D968EAE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43651-53B5-4DFE-9A31-F697410DA3E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Introduction &amp; Background</a:t>
          </a:r>
        </a:p>
      </dsp:txBody>
      <dsp:txXfrm>
        <a:off x="1834517" y="469890"/>
        <a:ext cx="3148942" cy="1335915"/>
      </dsp:txXfrm>
    </dsp:sp>
    <dsp:sp modelId="{BEDEA934-641E-4D73-A2C3-3083DDBA15F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067E0-8552-4EA2-AEC8-F4224EC0D67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F521-DFEA-4EFD-986C-343D4BE97D4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Understanding virtualization</a:t>
          </a:r>
        </a:p>
      </dsp:txBody>
      <dsp:txXfrm>
        <a:off x="7154322" y="469890"/>
        <a:ext cx="3148942" cy="1335915"/>
      </dsp:txXfrm>
    </dsp:sp>
    <dsp:sp modelId="{E4D777EF-20C0-4CCA-B78B-07DFC72B640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4FEEC-2D09-4FF6-B415-EF23E198B28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C5EAE-5DFB-41C1-A5E4-2780D445A94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What is virtualization?</a:t>
          </a:r>
        </a:p>
      </dsp:txBody>
      <dsp:txXfrm>
        <a:off x="1834517" y="2545532"/>
        <a:ext cx="3148942" cy="1335915"/>
      </dsp:txXfrm>
    </dsp:sp>
    <dsp:sp modelId="{2E21646E-2B09-420C-BE0B-05FCE46EA3A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021F2-F40D-45DE-B694-88CD0B33B38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F1F78-238D-4B71-9138-C4648C9CE6D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How does virtualization work?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E7EEB-305F-421E-8FAD-DB08720568B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5C4E-FA84-4236-94C7-DB8815DD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9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9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2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2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5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5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4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D9E3-52AC-40D5-B72A-AFB000BEB6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8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6939-439E-496C-8D7C-80BB9457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FE436-8BEE-412B-8890-BBB3E684A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719B-5CE5-4EDE-9233-6B2226A9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4BE0-7316-416F-9314-28D65CD1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147F-57DC-482E-8380-B39548D8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2CD-F7A8-49EE-A348-D8301F3F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27610-1FA9-4FAF-B4EB-A3C0D05E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F310B-7CA4-484C-89AD-D856B9A9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F91D-E352-4B4A-BCD4-038EF1E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7EC9-9C5E-4BEF-9AC5-25AB4E1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C3342-CE86-420B-86F7-950C089EF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1101-B884-4EC6-AA2E-BB8C8C57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3743-1F56-43F6-9324-6D874CD3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6D9C-BE77-441D-A928-3B42B7AC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0E78-A0C3-43BC-A8F1-5EB8696E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4" y="6613526"/>
            <a:ext cx="273023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5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64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71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936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337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212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1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114F-0549-4840-BCE6-3DF400A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43D5-E65C-4851-A437-D4E8167F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F4FB-3614-413E-B27B-D856B378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042F-411D-4D17-B45D-3A7C1FBB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5DD7-4309-4A20-941F-2CDAC4E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6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72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82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62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94DB-4FD0-4B7C-A2CA-BDCF44D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6ED05-92A6-4F1A-AE4A-4DE2F6E7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B4C1-0DB4-4814-A0C6-AA86A8F3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A553-080D-4365-8CCC-87B19EB8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46CA-6017-4CFB-AADF-A00A225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1B46-5D2F-4E99-8BA8-509375D6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C0F1-59A1-4C99-A8EF-C20F605C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1E99-24EB-4AF7-8C82-99E9175B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2FD1-D260-414E-95B6-62002B8E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0EEA-8004-416B-8522-6A9A1CE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B43C3-E251-4436-86C4-7452EB36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678-8F07-4231-BB08-B53DAAEC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CE8D-9ACA-4176-B65C-2BAB84B0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086CC-A6A3-4CB4-ABC9-1BD325BD3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D45A6-EC96-430B-B22C-AE24E2FB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5DC7-7092-4F9D-BF17-E4123DB90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9CFA4-734D-4331-A0F0-107C3D6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BB47-0979-46B8-97D9-0FE07DF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9DED1-A372-442C-8B81-564402CB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03F-90BF-4E3B-940D-E9982868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8942-7F11-49A6-9457-0ED18DB2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096F2-13EF-4A50-B1D7-D550CD62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118C-A7C9-4D76-9CAF-8A931682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B32B8-E665-4353-8C33-61357159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FE509-26C7-44F0-AC07-34996DA8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0CB7-49A7-4A69-B76E-C081A392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F0AC-51B6-4164-B423-8D0306B0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06E5-C214-454A-96F4-5BA22209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BB11E-C689-4FCA-95C9-8E29FDA9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CC5D-6808-47D8-AE5F-981B6BAA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B53-2B8B-4C7B-88B6-226454B8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7C3B-471E-4FEB-85F8-D1D9A79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9393-DFB5-4749-B7E2-F6DBFF38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6825B-047F-4E38-92D2-1322BF856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ED061-0205-4C31-B115-642BD47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3A47-6786-4426-9E10-4B553110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32F61-B5D3-434E-BAA1-7CCFB93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AAE7-4D50-4044-8735-8EF822BE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602A5-5A60-43F8-B5AE-755A2A4C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AA3EF-BFB0-44B7-A7AD-A0FC673B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8D03-764B-4CE0-84F2-56A97EFA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8810-FD14-40BA-BA96-2CD133AD96B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29D1-A8B8-42A6-86BD-7AC0D1D5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0117-A922-409F-A321-75B08D0F4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F5AF-081C-43B2-9628-DA124538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593851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9911" y="242645"/>
            <a:ext cx="1039837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22158" y="1233489"/>
            <a:ext cx="102961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189" y="6613526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1" y="6595087"/>
            <a:ext cx="273023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8" y="5849938"/>
            <a:ext cx="171238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clou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dhat.com/en/topics/virtualization/what-is-virtualization-managem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virtualization/what-is-a-hypervis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virtualization/what-is-a-virtual-mach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dhat.com/en/topics/virtualization/what-is-KV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" TargetMode="External"/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CPU with binary numbers and blueprint">
            <a:extLst>
              <a:ext uri="{FF2B5EF4-FFF2-40B4-BE49-F238E27FC236}">
                <a16:creationId xmlns:a16="http://schemas.microsoft.com/office/drawing/2014/main" id="{34A60C48-D876-463F-B01D-3DE6DF08D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BA6A0-4A8E-473F-BA40-6DB41462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Virtual Systems and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88667-3C81-4744-80E8-07096C3E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Instructor Name: Fahad Burhan Ahmad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9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235211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 brief history of virtualization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222" y="1065327"/>
            <a:ext cx="10058400" cy="4727346"/>
          </a:xfrm>
        </p:spPr>
        <p:txBody>
          <a:bodyPr/>
          <a:lstStyle/>
          <a:p>
            <a:r>
              <a:rPr lang="en-US" altLang="en-US" dirty="0"/>
              <a:t>While virtualization technology can be sourced back to the 1960s, it wasn’t widely adopted until the early 2000s. </a:t>
            </a:r>
          </a:p>
          <a:p>
            <a:endParaRPr lang="en-US" altLang="en-US" dirty="0"/>
          </a:p>
          <a:p>
            <a:r>
              <a:rPr lang="en-US" altLang="en-US" dirty="0"/>
              <a:t>The technologies that enabled virtualization—like </a:t>
            </a:r>
            <a:r>
              <a:rPr lang="en-US" altLang="en-US" dirty="0">
                <a:solidFill>
                  <a:srgbClr val="0070C0"/>
                </a:solidFill>
              </a:rPr>
              <a:t>hypervisors</a:t>
            </a:r>
            <a:r>
              <a:rPr lang="en-US" altLang="en-US" dirty="0"/>
              <a:t>—were developed decades ago to give multiple users simultaneous access to computers that performed batch processing.</a:t>
            </a:r>
          </a:p>
          <a:p>
            <a:pPr lvl="1"/>
            <a:r>
              <a:rPr lang="en-US" altLang="en-US" dirty="0"/>
              <a:t>Batch processing was a popular computing style in the business sector that ran routine tasks thousands of times very quickly (like payroll).</a:t>
            </a:r>
          </a:p>
          <a:p>
            <a:r>
              <a:rPr lang="en-US" altLang="en-US" dirty="0"/>
              <a:t>But, over the next few decades, other solutions to the many </a:t>
            </a:r>
            <a:r>
              <a:rPr lang="en-US" altLang="en-US" dirty="0">
                <a:solidFill>
                  <a:srgbClr val="0070C0"/>
                </a:solidFill>
              </a:rPr>
              <a:t>users/single machine </a:t>
            </a:r>
            <a:r>
              <a:rPr lang="en-US" altLang="en-US" dirty="0"/>
              <a:t>problem grew in popularity while virtualization didn’t. </a:t>
            </a:r>
          </a:p>
          <a:p>
            <a:r>
              <a:rPr lang="en-US" altLang="en-US" dirty="0"/>
              <a:t>One of those other solutions was </a:t>
            </a:r>
            <a:r>
              <a:rPr lang="en-US" altLang="en-US" dirty="0">
                <a:solidFill>
                  <a:srgbClr val="0070C0"/>
                </a:solidFill>
              </a:rPr>
              <a:t>time-sharing</a:t>
            </a:r>
            <a:r>
              <a:rPr lang="en-US" altLang="en-US" dirty="0"/>
              <a:t>, which isolated users within operating systems—inadvertently leading to other operating systems like </a:t>
            </a:r>
            <a:r>
              <a:rPr lang="en-US" altLang="en-US" dirty="0">
                <a:solidFill>
                  <a:srgbClr val="0070C0"/>
                </a:solidFill>
              </a:rPr>
              <a:t>UNIX</a:t>
            </a:r>
            <a:r>
              <a:rPr lang="en-US" altLang="en-US" dirty="0"/>
              <a:t>, which eventually gave way to Linux®. </a:t>
            </a:r>
          </a:p>
          <a:p>
            <a:endParaRPr lang="en-US" altLang="en-US" dirty="0"/>
          </a:p>
          <a:p>
            <a:r>
              <a:rPr lang="en-US" altLang="en-US" dirty="0"/>
              <a:t>All the while, virtualization remained a largely unadopted, niche technology.</a:t>
            </a:r>
          </a:p>
        </p:txBody>
      </p:sp>
    </p:spTree>
    <p:extLst>
      <p:ext uri="{BB962C8B-B14F-4D97-AF65-F5344CB8AC3E}">
        <p14:creationId xmlns:p14="http://schemas.microsoft.com/office/powerpoint/2010/main" val="23383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235211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 brief history of virtualization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044" y="1136068"/>
            <a:ext cx="9911645" cy="4483100"/>
          </a:xfrm>
        </p:spPr>
        <p:txBody>
          <a:bodyPr/>
          <a:lstStyle/>
          <a:p>
            <a:r>
              <a:rPr lang="en-US" altLang="en-US" dirty="0"/>
              <a:t>Fast forward to the </a:t>
            </a:r>
            <a:r>
              <a:rPr lang="en-US" altLang="en-US" dirty="0" err="1"/>
              <a:t>the</a:t>
            </a:r>
            <a:r>
              <a:rPr lang="en-US" altLang="en-US" dirty="0"/>
              <a:t> 1990s. Most enterprises had physical servers and </a:t>
            </a:r>
            <a:r>
              <a:rPr lang="en-US" altLang="en-US" dirty="0">
                <a:solidFill>
                  <a:srgbClr val="0070C0"/>
                </a:solidFill>
              </a:rPr>
              <a:t>single-vendor IT stacks</a:t>
            </a:r>
            <a:r>
              <a:rPr lang="en-US" altLang="en-US" dirty="0"/>
              <a:t>, which </a:t>
            </a:r>
            <a:r>
              <a:rPr lang="en-US" altLang="en-US" dirty="0">
                <a:solidFill>
                  <a:srgbClr val="00B050"/>
                </a:solidFill>
              </a:rPr>
              <a:t>didn’t allow legacy apps </a:t>
            </a:r>
            <a:r>
              <a:rPr lang="en-US" altLang="en-US" dirty="0"/>
              <a:t>to run on a different vendor’s hardware. </a:t>
            </a:r>
          </a:p>
          <a:p>
            <a:endParaRPr lang="en-US" altLang="en-US" dirty="0"/>
          </a:p>
          <a:p>
            <a:r>
              <a:rPr lang="en-US" altLang="en-US" dirty="0"/>
              <a:t>As companies updated their IT environments with less-expensive commodity servers, operating systems, and applications from a variety of vendors, they were bound to </a:t>
            </a:r>
            <a:r>
              <a:rPr lang="en-US" altLang="en-US" dirty="0">
                <a:solidFill>
                  <a:srgbClr val="0070C0"/>
                </a:solidFill>
              </a:rPr>
              <a:t>underused physical hardware</a:t>
            </a:r>
            <a:r>
              <a:rPr lang="en-US" altLang="en-US" dirty="0"/>
              <a:t>—each server could only run </a:t>
            </a:r>
            <a:r>
              <a:rPr lang="en-US" altLang="en-US" dirty="0">
                <a:solidFill>
                  <a:srgbClr val="0070C0"/>
                </a:solidFill>
              </a:rPr>
              <a:t>1 vendor-specific task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This is where virtualization really took off. </a:t>
            </a:r>
          </a:p>
          <a:p>
            <a:r>
              <a:rPr lang="en-US" altLang="en-US" dirty="0"/>
              <a:t>It was the natural </a:t>
            </a:r>
            <a:r>
              <a:rPr lang="en-US" altLang="en-US" dirty="0">
                <a:solidFill>
                  <a:srgbClr val="0070C0"/>
                </a:solidFill>
              </a:rPr>
              <a:t>solution to 2 problems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companies could partition their servers and run legacy apps on </a:t>
            </a:r>
            <a:r>
              <a:rPr lang="en-US" altLang="en-US" dirty="0">
                <a:solidFill>
                  <a:srgbClr val="0070C0"/>
                </a:solidFill>
              </a:rPr>
              <a:t>multiple operating system types and versions. 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Servers</a:t>
            </a:r>
            <a:r>
              <a:rPr lang="en-US" altLang="en-US" dirty="0"/>
              <a:t> started being used more efficiently (or not at all), thereby reducing the costs associated with </a:t>
            </a:r>
            <a:r>
              <a:rPr lang="en-US" altLang="en-US" dirty="0">
                <a:solidFill>
                  <a:srgbClr val="0070C0"/>
                </a:solidFill>
              </a:rPr>
              <a:t>purchase, set up, cooling, and maintenance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78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235211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 brief history of virtualization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044" y="1027289"/>
            <a:ext cx="9911645" cy="5271911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r>
              <a:rPr lang="en-US" altLang="en-US" dirty="0"/>
              <a:t>Allowed multiple users to share a batch-oriented system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0070C0"/>
                </a:solidFill>
              </a:rPr>
              <a:t>Formal definition </a:t>
            </a:r>
            <a:r>
              <a:rPr lang="en-US" altLang="en-US" dirty="0"/>
              <a:t>of virtualization helped move it beyond IBM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AEEF"/>
                </a:solidFill>
                <a:effectLst/>
                <a:latin typeface="PalatinoLTStd-Roman"/>
              </a:rPr>
              <a:t>•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PalatinoLTStd-Bold-Identity-H"/>
              </a:rPr>
              <a:t>Fidelity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. A VMM provides an environment for programs that is essentially</a:t>
            </a:r>
            <a:b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                    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alatinoLTStd-Roman"/>
              </a:rPr>
              <a:t>identical to the original machine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.</a:t>
            </a:r>
            <a:b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/>
            </a:r>
            <a:b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800" b="0" i="0" dirty="0">
                <a:solidFill>
                  <a:srgbClr val="00AEEF"/>
                </a:solidFill>
                <a:effectLst/>
                <a:latin typeface="PalatinoLTStd-Roman"/>
              </a:rPr>
              <a:t>•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PalatinoLTStd-Bold-Identity-H"/>
              </a:rPr>
              <a:t>Performance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. Programs running within that environment show only</a:t>
            </a:r>
            <a:b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                             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alatinoLTStd-Roman"/>
              </a:rPr>
              <a:t>minor performance decreases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.</a:t>
            </a:r>
            <a:b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/>
            </a:r>
            <a:b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800" b="0" i="0" dirty="0">
                <a:solidFill>
                  <a:srgbClr val="00AEEF"/>
                </a:solidFill>
                <a:effectLst/>
                <a:latin typeface="PalatinoLTStd-Roman"/>
              </a:rPr>
              <a:t>•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PalatinoLTStd-Bold-Identity-H"/>
              </a:rPr>
              <a:t>Safety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. The VMM is in 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alatinoLTStd-Roman"/>
              </a:rPr>
              <a:t>complete control of system resources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/>
          </a:p>
          <a:p>
            <a:r>
              <a:rPr lang="en-US" altLang="en-US" dirty="0"/>
              <a:t>In late 1990s Intel CPUs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58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99744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 brief history of virtualization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6532" y="676007"/>
            <a:ext cx="10938935" cy="6003572"/>
          </a:xfrm>
        </p:spPr>
        <p:txBody>
          <a:bodyPr/>
          <a:lstStyle/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For example, the open-source </a:t>
            </a:r>
            <a:r>
              <a:rPr lang="en-US" sz="2400" b="1" dirty="0">
                <a:solidFill>
                  <a:srgbClr val="0070C0"/>
                </a:solidFill>
                <a:latin typeface="RedHatText"/>
              </a:rPr>
              <a:t>VirtualBox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 project </a:t>
            </a:r>
            <a:r>
              <a:rPr lang="en-US" sz="1600" dirty="0">
                <a:solidFill>
                  <a:srgbClr val="151515"/>
                </a:solidFill>
                <a:latin typeface="RedHatText"/>
              </a:rPr>
              <a:t>(http://www.virtualbox.org) </a:t>
            </a: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A program that runs on Intel x86 and AMD 64 CPUs </a:t>
            </a: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Host OS</a:t>
            </a:r>
          </a:p>
          <a:p>
            <a:pPr lvl="1"/>
            <a:r>
              <a:rPr lang="en-US" sz="2400" dirty="0">
                <a:solidFill>
                  <a:srgbClr val="151515"/>
                </a:solidFill>
                <a:latin typeface="RedHatText"/>
              </a:rPr>
              <a:t> Windows, Linux, macOS, and Solaris host operating systems. </a:t>
            </a: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Possible guest operating systems</a:t>
            </a:r>
          </a:p>
          <a:p>
            <a:pPr lvl="1"/>
            <a:r>
              <a:rPr lang="en-US" sz="2400" dirty="0">
                <a:solidFill>
                  <a:srgbClr val="151515"/>
                </a:solidFill>
                <a:latin typeface="RedHatText"/>
              </a:rPr>
              <a:t> Windows, Linux, Solaris, and BSD, including even</a:t>
            </a:r>
            <a:br>
              <a:rPr lang="en-US" sz="2400" dirty="0">
                <a:solidFill>
                  <a:srgbClr val="151515"/>
                </a:solidFill>
                <a:latin typeface="RedHatText"/>
              </a:rPr>
            </a:br>
            <a:r>
              <a:rPr lang="en-US" sz="2400" dirty="0">
                <a:solidFill>
                  <a:srgbClr val="151515"/>
                </a:solidFill>
                <a:latin typeface="RedHatText"/>
              </a:rPr>
              <a:t>MS-DOS and IBM OS/2.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151515"/>
              </a:solidFill>
              <a:latin typeface="RedHatText"/>
            </a:endParaRP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Virtualization’s widespread applicability helped reduce vendor lock-in and made it the foundation of </a:t>
            </a:r>
            <a:r>
              <a:rPr lang="en-US" sz="2400" dirty="0">
                <a:solidFill>
                  <a:srgbClr val="0070C0"/>
                </a:solidFill>
                <a:latin typeface="RedHatTex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cloud computing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. </a:t>
            </a:r>
          </a:p>
          <a:p>
            <a:endParaRPr lang="en-US" sz="2400" dirty="0">
              <a:solidFill>
                <a:srgbClr val="151515"/>
              </a:solidFill>
              <a:latin typeface="RedHatText"/>
            </a:endParaRP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It’s so prevalent across enterprises today that specialized </a:t>
            </a:r>
            <a:r>
              <a:rPr lang="en-US" sz="2400" dirty="0">
                <a:solidFill>
                  <a:srgbClr val="0070C0"/>
                </a:solidFill>
                <a:latin typeface="RedHatTex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virtualization management software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 is often needed to help keep track of it all.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47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235211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How does virtualization work?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667" y="1187450"/>
            <a:ext cx="10137475" cy="4483100"/>
          </a:xfrm>
        </p:spPr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Software called 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RedHatTex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hypervisors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separate the physical resources from the virtual environments—the things that need those resources.</a:t>
            </a:r>
          </a:p>
          <a:p>
            <a:endParaRPr lang="en-US" b="0" i="0" dirty="0">
              <a:solidFill>
                <a:srgbClr val="151515"/>
              </a:solidFill>
              <a:effectLst/>
              <a:latin typeface="RedHatText"/>
            </a:endParaRP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RedHatText"/>
              </a:rPr>
              <a:t>Hypervisors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can sit on top of an operating system (like on a laptop) or be installed directly onto hardware (like a server), which is how most enterprises virtualize.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Hypervisors take your physical resources and divide them up so that virtual environments can use them.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96AA07-949D-4AB0-94AB-894F31EC3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88" y="3876837"/>
            <a:ext cx="3810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19597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How does virtualization work?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022" y="745760"/>
            <a:ext cx="11142134" cy="5819932"/>
          </a:xfrm>
        </p:spPr>
        <p:txBody>
          <a:bodyPr/>
          <a:lstStyle/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Resources are partitioned as needed from the physical environment to the 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many virtual environments. </a:t>
            </a: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Users interact with and run computations within the virtual environment (typically called a 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guest machine 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or </a:t>
            </a:r>
            <a:r>
              <a:rPr lang="en-US" sz="2400" dirty="0">
                <a:solidFill>
                  <a:srgbClr val="0070C0"/>
                </a:solidFill>
                <a:latin typeface="RedHatTex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virtual machine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). </a:t>
            </a: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The virtual machine functions as a 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single data file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. And like any 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digital file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, it can be moved from one computer to another, opened in either one, and be expected to work the same.</a:t>
            </a:r>
          </a:p>
          <a:p>
            <a:r>
              <a:rPr lang="en-US" sz="2400" dirty="0">
                <a:solidFill>
                  <a:srgbClr val="151515"/>
                </a:solidFill>
                <a:latin typeface="RedHatText"/>
              </a:rPr>
              <a:t>When the virtual environment is running and a user or program issues an instruction that requires 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additional resources from the physical environment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, the hypervisor 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relays the request to the physical system and caches the changes</a:t>
            </a:r>
            <a:r>
              <a:rPr lang="en-US" sz="2400" dirty="0">
                <a:solidFill>
                  <a:srgbClr val="151515"/>
                </a:solidFill>
                <a:latin typeface="RedHatText"/>
              </a:rPr>
              <a:t>—which all happens at close to native speed (particularly if the request is sent through an open-source hypervisor based on KVM, the </a:t>
            </a:r>
            <a:r>
              <a:rPr lang="en-US" sz="2400" dirty="0">
                <a:solidFill>
                  <a:srgbClr val="0070C0"/>
                </a:solidFill>
                <a:latin typeface="RedHatTex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Kernel-based Virtual Machine</a:t>
            </a:r>
            <a:r>
              <a:rPr lang="en-US" sz="2400" dirty="0">
                <a:solidFill>
                  <a:srgbClr val="0070C0"/>
                </a:solidFill>
                <a:latin typeface="RedHatText"/>
              </a:rPr>
              <a:t>).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3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F4C43B-38AD-4C31-BA0D-26B8527D0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96"/>
          <a:stretch/>
        </p:blipFill>
        <p:spPr>
          <a:xfrm>
            <a:off x="1524000" y="239889"/>
            <a:ext cx="9144000" cy="63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6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F2917-989C-42D4-B5D1-75C49683B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3"/>
          <a:stretch/>
        </p:blipFill>
        <p:spPr>
          <a:xfrm>
            <a:off x="1422400" y="115711"/>
            <a:ext cx="9144000" cy="63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6AA11C-0AF8-49D7-B18E-A648803B3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3"/>
          <a:stretch/>
        </p:blipFill>
        <p:spPr>
          <a:xfrm>
            <a:off x="1524000" y="158044"/>
            <a:ext cx="9144000" cy="63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5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C50CD-B127-440D-AFE4-82D251F9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5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D706-1E8B-4E4F-8D62-0D4E8DF3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45" y="681037"/>
            <a:ext cx="2548467" cy="515408"/>
          </a:xfrm>
        </p:spPr>
        <p:txBody>
          <a:bodyPr>
            <a:normAutofit fontScale="90000"/>
          </a:bodyPr>
          <a:lstStyle/>
          <a:p>
            <a:r>
              <a:rPr lang="en-US"/>
              <a:t>Contents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3FFAAD7-D272-4790-9CD7-836CAFED4A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49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1C126E-B9EA-4048-B686-36EF26FCAD8A}"/>
              </a:ext>
            </a:extLst>
          </p:cNvPr>
          <p:cNvSpPr txBox="1">
            <a:spLocks/>
          </p:cNvSpPr>
          <p:nvPr/>
        </p:nvSpPr>
        <p:spPr>
          <a:xfrm>
            <a:off x="938405" y="824985"/>
            <a:ext cx="8181588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600" b="1" i="0">
                <a:solidFill>
                  <a:srgbClr val="32669B"/>
                </a:solidFill>
                <a:latin typeface="Arial"/>
                <a:ea typeface="+mj-ea"/>
                <a:cs typeface="Arial"/>
              </a:defRPr>
            </a:lvl1pPr>
          </a:lstStyle>
          <a:p>
            <a:pPr marL="271145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Starting Point: A </a:t>
            </a:r>
            <a:r>
              <a:rPr kumimoji="0" lang="en-US" sz="2600" b="1" i="0" u="none" strike="noStrike" kern="0" cap="none" spc="-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Physical</a:t>
            </a:r>
            <a:r>
              <a:rPr kumimoji="0" lang="en-US" sz="2600" b="1" i="0" u="none" strike="noStrike" kern="0" cap="none" spc="-5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CFAC897-E1D7-495A-94C8-ECCDD57359BC}"/>
              </a:ext>
            </a:extLst>
          </p:cNvPr>
          <p:cNvSpPr/>
          <p:nvPr/>
        </p:nvSpPr>
        <p:spPr>
          <a:xfrm>
            <a:off x="1219193" y="2031492"/>
            <a:ext cx="3886200" cy="312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C066F83-5062-41AA-A7FD-45C6FD6F7728}"/>
              </a:ext>
            </a:extLst>
          </p:cNvPr>
          <p:cNvSpPr txBox="1"/>
          <p:nvPr/>
        </p:nvSpPr>
        <p:spPr>
          <a:xfrm>
            <a:off x="5518909" y="2031492"/>
            <a:ext cx="5352291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Physical</a:t>
            </a:r>
            <a:r>
              <a:rPr sz="2200" spc="-7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Hardware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5080" indent="-177165">
              <a:lnSpc>
                <a:spcPts val="1960"/>
              </a:lnSpc>
              <a:spcBef>
                <a:spcPts val="88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Processors, memory, chipset, 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I/O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bus and devices,</a:t>
            </a:r>
            <a:r>
              <a:rPr spc="-4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etc.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523240" indent="-177165">
              <a:lnSpc>
                <a:spcPts val="1960"/>
              </a:lnSpc>
              <a:spcBef>
                <a:spcPts val="844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Physical resources often  underutilized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40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Software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50"/>
              </a:spcBef>
              <a:buFontTx/>
              <a:buChar char="•"/>
              <a:tabLst>
                <a:tab pos="482600" algn="l"/>
              </a:tabLst>
            </a:pP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Tightly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coupled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to</a:t>
            </a:r>
            <a:r>
              <a:rPr spc="-8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hardware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6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Single active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OS</a:t>
            </a:r>
            <a:r>
              <a:rPr spc="-6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image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45"/>
              </a:spcBef>
              <a:buFontTx/>
              <a:buChar char="•"/>
              <a:tabLst>
                <a:tab pos="482600" algn="l"/>
              </a:tabLst>
            </a:pP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OS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controls</a:t>
            </a:r>
            <a:r>
              <a:rPr spc="-6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hardware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43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5BE26F-F276-4AC5-9769-C4D7EFB26B3E}"/>
              </a:ext>
            </a:extLst>
          </p:cNvPr>
          <p:cNvSpPr txBox="1">
            <a:spLocks/>
          </p:cNvSpPr>
          <p:nvPr/>
        </p:nvSpPr>
        <p:spPr>
          <a:xfrm>
            <a:off x="3275403" y="991857"/>
            <a:ext cx="421449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600" b="1" i="0">
                <a:solidFill>
                  <a:srgbClr val="32669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</a:t>
            </a:r>
            <a:r>
              <a:rPr kumimoji="0" lang="en-US" sz="2600" b="1" i="0" u="none" strike="noStrike" kern="0" cap="none" spc="-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is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Virtual</a:t>
            </a:r>
            <a:r>
              <a:rPr kumimoji="0" lang="en-US" sz="2600" b="1" i="0" u="none" strike="noStrike" kern="0" cap="none" spc="-9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Machine?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7DF7AD-82AE-42FD-A304-3E2B0E8A1BA3}"/>
              </a:ext>
            </a:extLst>
          </p:cNvPr>
          <p:cNvSpPr txBox="1"/>
          <p:nvPr/>
        </p:nvSpPr>
        <p:spPr>
          <a:xfrm>
            <a:off x="4787173" y="2216572"/>
            <a:ext cx="6976533" cy="2941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Hardware-Level</a:t>
            </a:r>
            <a:r>
              <a:rPr sz="2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Abstraction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5080" indent="-177165">
              <a:lnSpc>
                <a:spcPts val="1960"/>
              </a:lnSpc>
              <a:spcBef>
                <a:spcPts val="88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Virtual hardware: processors,  memory,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chipset,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I/O devices,</a:t>
            </a:r>
            <a:r>
              <a:rPr spc="-2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etc.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945515" indent="-177165">
              <a:lnSpc>
                <a:spcPts val="1960"/>
              </a:lnSpc>
              <a:spcBef>
                <a:spcPts val="844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Encapsulates all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OS</a:t>
            </a:r>
            <a:r>
              <a:rPr spc="-4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and  application</a:t>
            </a:r>
            <a:r>
              <a:rPr spc="-5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state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40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Virtualization</a:t>
            </a:r>
            <a:r>
              <a:rPr sz="2200" spc="-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Software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551180" indent="-177165">
              <a:lnSpc>
                <a:spcPts val="1960"/>
              </a:lnSpc>
              <a:spcBef>
                <a:spcPts val="88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Extra level of indirection  decouples hardware and</a:t>
            </a:r>
            <a:r>
              <a:rPr spc="-4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OS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400050" indent="-177165">
              <a:lnSpc>
                <a:spcPts val="1960"/>
              </a:lnSpc>
              <a:spcBef>
                <a:spcPts val="844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Multiplexes physical hardware  across multiple “guest”</a:t>
            </a:r>
            <a:r>
              <a:rPr spc="-1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VMs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15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Strong isolation between</a:t>
            </a:r>
            <a:r>
              <a:rPr spc="-3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VMs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489584" indent="-177165">
              <a:lnSpc>
                <a:spcPts val="1939"/>
              </a:lnSpc>
              <a:spcBef>
                <a:spcPts val="905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Manages physical resources,  improves</a:t>
            </a:r>
            <a:r>
              <a:rPr spc="-4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utilization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DCF1E1-7D59-4B41-A575-771C256B3DF3}"/>
              </a:ext>
            </a:extLst>
          </p:cNvPr>
          <p:cNvSpPr/>
          <p:nvPr/>
        </p:nvSpPr>
        <p:spPr>
          <a:xfrm>
            <a:off x="778249" y="2043617"/>
            <a:ext cx="3886200" cy="362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278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3A727C-C6F6-4F50-85A4-7BDDA3293B61}"/>
              </a:ext>
            </a:extLst>
          </p:cNvPr>
          <p:cNvSpPr txBox="1">
            <a:spLocks/>
          </p:cNvSpPr>
          <p:nvPr/>
        </p:nvSpPr>
        <p:spPr>
          <a:xfrm>
            <a:off x="1646226" y="486277"/>
            <a:ext cx="2530001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2600" b="1" i="0">
                <a:solidFill>
                  <a:srgbClr val="32669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VM</a:t>
            </a:r>
            <a:r>
              <a:rPr kumimoji="0" lang="en-US" sz="2800" b="1" i="0" u="none" strike="noStrike" kern="0" cap="none" spc="-6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-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Isolation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078C3C-D8BD-4FF8-A33A-1941B5B34B53}"/>
              </a:ext>
            </a:extLst>
          </p:cNvPr>
          <p:cNvSpPr txBox="1"/>
          <p:nvPr/>
        </p:nvSpPr>
        <p:spPr>
          <a:xfrm>
            <a:off x="5436453" y="2409873"/>
            <a:ext cx="5930242" cy="3522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Secure</a:t>
            </a:r>
            <a:r>
              <a:rPr sz="2200" spc="-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Multiplexing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702310" indent="-177165">
              <a:lnSpc>
                <a:spcPts val="1960"/>
              </a:lnSpc>
              <a:spcBef>
                <a:spcPts val="88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Run multiple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VMs</a:t>
            </a:r>
            <a:r>
              <a:rPr spc="-6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on  single physical</a:t>
            </a:r>
            <a:r>
              <a:rPr spc="-4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host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396240" indent="-177165">
              <a:lnSpc>
                <a:spcPts val="1960"/>
              </a:lnSpc>
              <a:spcBef>
                <a:spcPts val="844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Processor hardware isolates VMs, </a:t>
            </a:r>
            <a:r>
              <a:rPr i="1" dirty="0">
                <a:solidFill>
                  <a:srgbClr val="32669B"/>
                </a:solidFill>
                <a:latin typeface="Arial"/>
                <a:cs typeface="Arial"/>
              </a:rPr>
              <a:t>e.g.</a:t>
            </a:r>
            <a:r>
              <a:rPr i="1" spc="-4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MMU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40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Strong</a:t>
            </a:r>
            <a:r>
              <a:rPr sz="220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Guarantees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360045" indent="-177165">
              <a:lnSpc>
                <a:spcPct val="90300"/>
              </a:lnSpc>
              <a:spcBef>
                <a:spcPts val="86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Software bugs, crashes,  viruses </a:t>
            </a:r>
            <a:r>
              <a:rPr spc="-10" dirty="0">
                <a:solidFill>
                  <a:srgbClr val="32669B"/>
                </a:solidFill>
                <a:latin typeface="Arial"/>
                <a:cs typeface="Arial"/>
              </a:rPr>
              <a:t>within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one VM  cannot affect other</a:t>
            </a:r>
            <a:r>
              <a:rPr spc="-3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VMs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Performance</a:t>
            </a:r>
            <a:r>
              <a:rPr sz="2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Isolation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5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Partition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system</a:t>
            </a:r>
            <a:r>
              <a:rPr spc="-6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resources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5080" indent="-177165">
              <a:lnSpc>
                <a:spcPts val="1939"/>
              </a:lnSpc>
              <a:spcBef>
                <a:spcPts val="905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Example: VMware controls  for reservation, limit, shares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63273D-23EF-4A33-B430-65C88E6023D7}"/>
              </a:ext>
            </a:extLst>
          </p:cNvPr>
          <p:cNvSpPr/>
          <p:nvPr/>
        </p:nvSpPr>
        <p:spPr>
          <a:xfrm>
            <a:off x="1555915" y="2702170"/>
            <a:ext cx="3355847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763BA-99BB-4BAC-AE71-108923E3C780}"/>
              </a:ext>
            </a:extLst>
          </p:cNvPr>
          <p:cNvSpPr txBox="1"/>
          <p:nvPr/>
        </p:nvSpPr>
        <p:spPr>
          <a:xfrm>
            <a:off x="1555915" y="1143331"/>
            <a:ext cx="9473156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Host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 protected from VMs,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VMs protected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from each other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i.e., A virus less likely to spread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Sharing is provided though via shared file system volume,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9625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1E263A-E42B-4FB0-BAE3-29C04C257B4F}"/>
              </a:ext>
            </a:extLst>
          </p:cNvPr>
          <p:cNvSpPr txBox="1">
            <a:spLocks/>
          </p:cNvSpPr>
          <p:nvPr/>
        </p:nvSpPr>
        <p:spPr>
          <a:xfrm>
            <a:off x="1028775" y="461505"/>
            <a:ext cx="3883662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2600" b="1" i="0">
                <a:solidFill>
                  <a:srgbClr val="32669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VM</a:t>
            </a:r>
            <a:r>
              <a:rPr kumimoji="0" lang="en-US" sz="2800" b="1" i="0" u="none" strike="noStrike" kern="0" cap="none" spc="-9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Encapsulation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9AD15C-B98D-4AB3-BAE5-72EC7DC8C9A2}"/>
              </a:ext>
            </a:extLst>
          </p:cNvPr>
          <p:cNvSpPr txBox="1"/>
          <p:nvPr/>
        </p:nvSpPr>
        <p:spPr>
          <a:xfrm>
            <a:off x="5160422" y="3107149"/>
            <a:ext cx="6375086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Entire </a:t>
            </a:r>
            <a:r>
              <a:rPr sz="2200" spc="-10" dirty="0">
                <a:solidFill>
                  <a:srgbClr val="545454"/>
                </a:solidFill>
                <a:latin typeface="Arial"/>
                <a:cs typeface="Arial"/>
              </a:rPr>
              <a:t>VM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is a</a:t>
            </a:r>
            <a:r>
              <a:rPr sz="2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File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5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OS, applications,</a:t>
            </a:r>
            <a:r>
              <a:rPr spc="-3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data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6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Memory and device</a:t>
            </a:r>
            <a:r>
              <a:rPr spc="-3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state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75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Snapshots and</a:t>
            </a:r>
            <a:r>
              <a:rPr sz="2200" spc="-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Clones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104139" indent="-177165">
              <a:lnSpc>
                <a:spcPts val="1960"/>
              </a:lnSpc>
              <a:spcBef>
                <a:spcPts val="88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Capture VM state on the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fly 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and restore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to</a:t>
            </a:r>
            <a:r>
              <a:rPr spc="-2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point-in-time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144145" indent="-177165">
              <a:lnSpc>
                <a:spcPts val="1960"/>
              </a:lnSpc>
              <a:spcBef>
                <a:spcPts val="844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Rapid system provisioning,  backup,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remote</a:t>
            </a:r>
            <a:r>
              <a:rPr spc="-4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mirroring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40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Easy Content</a:t>
            </a:r>
            <a:r>
              <a:rPr sz="2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Distribution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6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Pre-configured apps,</a:t>
            </a:r>
            <a:r>
              <a:rPr spc="-2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demos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45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Virtual</a:t>
            </a:r>
            <a:r>
              <a:rPr spc="-5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appliances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677AFF3-A50E-4CED-A4E4-5CFA68D0B884}"/>
              </a:ext>
            </a:extLst>
          </p:cNvPr>
          <p:cNvSpPr/>
          <p:nvPr/>
        </p:nvSpPr>
        <p:spPr>
          <a:xfrm>
            <a:off x="1145103" y="3284261"/>
            <a:ext cx="3767334" cy="2916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5842C-2ABC-457B-A9EE-3320E32B87CD}"/>
              </a:ext>
            </a:extLst>
          </p:cNvPr>
          <p:cNvSpPr txBox="1"/>
          <p:nvPr/>
        </p:nvSpPr>
        <p:spPr>
          <a:xfrm>
            <a:off x="985203" y="978652"/>
            <a:ext cx="10221593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Suspend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running VM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Then can move or copy somewhere else and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resume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Snapshot of a given state, able to restore back to that state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 VMMs allow multiple snapshots per VM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Clone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by creating copy and running both original and copy</a:t>
            </a:r>
          </a:p>
        </p:txBody>
      </p:sp>
    </p:spTree>
    <p:extLst>
      <p:ext uri="{BB962C8B-B14F-4D97-AF65-F5344CB8AC3E}">
        <p14:creationId xmlns:p14="http://schemas.microsoft.com/office/powerpoint/2010/main" val="300618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E66EA3-08BF-4E30-8E3D-3B6F66355E58}"/>
              </a:ext>
            </a:extLst>
          </p:cNvPr>
          <p:cNvSpPr txBox="1">
            <a:spLocks/>
          </p:cNvSpPr>
          <p:nvPr/>
        </p:nvSpPr>
        <p:spPr>
          <a:xfrm>
            <a:off x="1010405" y="543631"/>
            <a:ext cx="2974573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2600" b="1" i="0">
                <a:solidFill>
                  <a:srgbClr val="32669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VM</a:t>
            </a:r>
            <a:r>
              <a:rPr kumimoji="0" lang="en-US" sz="2800" b="1" i="0" u="none" strike="noStrike" kern="0" cap="none" spc="-50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-5" normalizeH="0" baseline="0" noProof="0" dirty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Compatibility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BC4B9B-55D5-4CCE-B8E1-B3C263EC96B0}"/>
              </a:ext>
            </a:extLst>
          </p:cNvPr>
          <p:cNvSpPr txBox="1"/>
          <p:nvPr/>
        </p:nvSpPr>
        <p:spPr>
          <a:xfrm>
            <a:off x="5445562" y="2620887"/>
            <a:ext cx="6258758" cy="365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Hardware-Independent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730250" indent="-177165">
              <a:lnSpc>
                <a:spcPts val="1960"/>
              </a:lnSpc>
              <a:spcBef>
                <a:spcPts val="88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Physical hardware</a:t>
            </a:r>
            <a:r>
              <a:rPr spc="-4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hidden 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by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virtualization</a:t>
            </a:r>
            <a:r>
              <a:rPr spc="-6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layer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728980" indent="-177165">
              <a:lnSpc>
                <a:spcPts val="1960"/>
              </a:lnSpc>
              <a:spcBef>
                <a:spcPts val="844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Standard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virtual</a:t>
            </a:r>
            <a:r>
              <a:rPr spc="-6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hardware  exposed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to</a:t>
            </a:r>
            <a:r>
              <a:rPr spc="-8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VM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40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Create Once, Run</a:t>
            </a:r>
            <a:r>
              <a:rPr sz="22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Anywhere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5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No configuration</a:t>
            </a:r>
            <a:r>
              <a:rPr spc="-4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issues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6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Migrate VMs between</a:t>
            </a:r>
            <a:r>
              <a:rPr spc="-5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hosts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75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Legacy</a:t>
            </a:r>
            <a:r>
              <a:rPr sz="2200" spc="-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VMs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indent="-177165">
              <a:spcBef>
                <a:spcPts val="660"/>
              </a:spcBef>
              <a:buFontTx/>
              <a:buChar char="•"/>
              <a:tabLst>
                <a:tab pos="482600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Run </a:t>
            </a:r>
            <a:r>
              <a:rPr spc="-5" dirty="0" smtClean="0">
                <a:solidFill>
                  <a:srgbClr val="32669B"/>
                </a:solidFill>
                <a:latin typeface="Arial"/>
                <a:cs typeface="Arial"/>
              </a:rPr>
              <a:t>antique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OS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on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new</a:t>
            </a:r>
            <a:r>
              <a:rPr spc="-5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platform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81965" marR="5080" indent="-177165" algn="just">
              <a:lnSpc>
                <a:spcPct val="90300"/>
              </a:lnSpc>
              <a:spcBef>
                <a:spcPts val="855"/>
              </a:spcBef>
              <a:buFont typeface="Arial"/>
              <a:buChar char="•"/>
              <a:tabLst>
                <a:tab pos="482600" algn="l"/>
              </a:tabLst>
            </a:pPr>
            <a:r>
              <a:rPr i="1" spc="-5" dirty="0">
                <a:solidFill>
                  <a:srgbClr val="32669B"/>
                </a:solidFill>
                <a:latin typeface="Arial"/>
                <a:cs typeface="Arial"/>
              </a:rPr>
              <a:t>E.g.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DOS VM drives virtual IDE  and vLance devices, mapped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to 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modern SAN and GigE</a:t>
            </a:r>
            <a:r>
              <a:rPr spc="-2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hardware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2BFFAB5-AAE9-4D07-B7B1-566C6D27305C}"/>
              </a:ext>
            </a:extLst>
          </p:cNvPr>
          <p:cNvSpPr/>
          <p:nvPr/>
        </p:nvSpPr>
        <p:spPr>
          <a:xfrm>
            <a:off x="1010405" y="2780714"/>
            <a:ext cx="4280915" cy="3189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B806F-AD96-4EA0-856B-25E28D5E2194}"/>
              </a:ext>
            </a:extLst>
          </p:cNvPr>
          <p:cNvSpPr txBox="1"/>
          <p:nvPr/>
        </p:nvSpPr>
        <p:spPr>
          <a:xfrm>
            <a:off x="996338" y="1232084"/>
            <a:ext cx="886511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Great for OS research, better system development efficiency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Run multiple, different OSes on a single machine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Consolidation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app dev, …</a:t>
            </a:r>
          </a:p>
        </p:txBody>
      </p:sp>
    </p:spTree>
    <p:extLst>
      <p:ext uri="{BB962C8B-B14F-4D97-AF65-F5344CB8AC3E}">
        <p14:creationId xmlns:p14="http://schemas.microsoft.com/office/powerpoint/2010/main" val="243622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3E4A97-B691-45C9-B534-2EEC509BEA5B}"/>
              </a:ext>
            </a:extLst>
          </p:cNvPr>
          <p:cNvSpPr txBox="1">
            <a:spLocks/>
          </p:cNvSpPr>
          <p:nvPr/>
        </p:nvSpPr>
        <p:spPr>
          <a:xfrm>
            <a:off x="3550410" y="797552"/>
            <a:ext cx="557276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600" b="1" i="0">
                <a:solidFill>
                  <a:srgbClr val="32669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-5" normalizeH="0" baseline="0" noProof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Common </a:t>
            </a: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Virtualization </a:t>
            </a:r>
            <a:r>
              <a:rPr kumimoji="0" lang="en-US" sz="2600" b="1" i="0" u="none" strike="noStrike" kern="0" cap="none" spc="-5" normalizeH="0" baseline="0" noProof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Uses</a:t>
            </a:r>
            <a:r>
              <a:rPr kumimoji="0" lang="en-US" sz="2600" b="1" i="0" u="none" strike="noStrike" kern="0" cap="none" spc="-60" normalizeH="0" baseline="0" noProof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32669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Today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32669B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FCDAF90-8FC8-4136-BD77-917BD54A1ACD}"/>
              </a:ext>
            </a:extLst>
          </p:cNvPr>
          <p:cNvSpPr/>
          <p:nvPr/>
        </p:nvSpPr>
        <p:spPr>
          <a:xfrm>
            <a:off x="1066793" y="38481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5" y="0"/>
                </a:lnTo>
              </a:path>
            </a:pathLst>
          </a:custGeom>
          <a:ln w="19049">
            <a:solidFill>
              <a:srgbClr val="32669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E517557-7A28-454F-9B46-E895E0ACAD91}"/>
              </a:ext>
            </a:extLst>
          </p:cNvPr>
          <p:cNvSpPr/>
          <p:nvPr/>
        </p:nvSpPr>
        <p:spPr>
          <a:xfrm>
            <a:off x="1219193" y="2793492"/>
            <a:ext cx="908303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4DB19E2-518D-43BF-858F-570CE1223F97}"/>
              </a:ext>
            </a:extLst>
          </p:cNvPr>
          <p:cNvSpPr/>
          <p:nvPr/>
        </p:nvSpPr>
        <p:spPr>
          <a:xfrm>
            <a:off x="1167130" y="2735579"/>
            <a:ext cx="0" cy="998219"/>
          </a:xfrm>
          <a:custGeom>
            <a:avLst/>
            <a:gdLst/>
            <a:ahLst/>
            <a:cxnLst/>
            <a:rect l="l" t="t" r="r" b="b"/>
            <a:pathLst>
              <a:path h="998220">
                <a:moveTo>
                  <a:pt x="0" y="0"/>
                </a:moveTo>
                <a:lnTo>
                  <a:pt x="0" y="9982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225070B-B296-43FA-B09C-C5D0BD3C5A82}"/>
              </a:ext>
            </a:extLst>
          </p:cNvPr>
          <p:cNvSpPr/>
          <p:nvPr/>
        </p:nvSpPr>
        <p:spPr>
          <a:xfrm>
            <a:off x="1173480" y="27416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89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9851A1F-5418-4896-B6A1-ED5700175F93}"/>
              </a:ext>
            </a:extLst>
          </p:cNvPr>
          <p:cNvSpPr/>
          <p:nvPr/>
        </p:nvSpPr>
        <p:spPr>
          <a:xfrm>
            <a:off x="2178685" y="2735579"/>
            <a:ext cx="0" cy="998219"/>
          </a:xfrm>
          <a:custGeom>
            <a:avLst/>
            <a:gdLst/>
            <a:ahLst/>
            <a:cxnLst/>
            <a:rect l="l" t="t" r="r" b="b"/>
            <a:pathLst>
              <a:path h="998220">
                <a:moveTo>
                  <a:pt x="0" y="0"/>
                </a:moveTo>
                <a:lnTo>
                  <a:pt x="0" y="998219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73993F-4580-45EC-8479-51C5AB356AE9}"/>
              </a:ext>
            </a:extLst>
          </p:cNvPr>
          <p:cNvSpPr/>
          <p:nvPr/>
        </p:nvSpPr>
        <p:spPr>
          <a:xfrm>
            <a:off x="1173473" y="3728465"/>
            <a:ext cx="1000125" cy="0"/>
          </a:xfrm>
          <a:custGeom>
            <a:avLst/>
            <a:gdLst/>
            <a:ahLst/>
            <a:cxnLst/>
            <a:rect l="l" t="t" r="r" b="b"/>
            <a:pathLst>
              <a:path w="1000125">
                <a:moveTo>
                  <a:pt x="0" y="0"/>
                </a:moveTo>
                <a:lnTo>
                  <a:pt x="99975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7756F5B-C48C-4EAD-BF28-CD57C9F55997}"/>
              </a:ext>
            </a:extLst>
          </p:cNvPr>
          <p:cNvSpPr/>
          <p:nvPr/>
        </p:nvSpPr>
        <p:spPr>
          <a:xfrm>
            <a:off x="1201419" y="2758439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499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91BA78-D060-4B46-8FBB-5087A68C5860}"/>
              </a:ext>
            </a:extLst>
          </p:cNvPr>
          <p:cNvSpPr/>
          <p:nvPr/>
        </p:nvSpPr>
        <p:spPr>
          <a:xfrm>
            <a:off x="1219200" y="2775966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0" y="0"/>
                </a:moveTo>
                <a:lnTo>
                  <a:pt x="908050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DD4AD0D-73A5-4316-9E85-0A02B3BF4977}"/>
              </a:ext>
            </a:extLst>
          </p:cNvPr>
          <p:cNvSpPr/>
          <p:nvPr/>
        </p:nvSpPr>
        <p:spPr>
          <a:xfrm>
            <a:off x="2144395" y="2758439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499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3B82504-04AB-40FB-B741-25C7BDAA240C}"/>
              </a:ext>
            </a:extLst>
          </p:cNvPr>
          <p:cNvSpPr/>
          <p:nvPr/>
        </p:nvSpPr>
        <p:spPr>
          <a:xfrm>
            <a:off x="1219193" y="3694176"/>
            <a:ext cx="908685" cy="0"/>
          </a:xfrm>
          <a:custGeom>
            <a:avLst/>
            <a:gdLst/>
            <a:ahLst/>
            <a:cxnLst/>
            <a:rect l="l" t="t" r="r" b="b"/>
            <a:pathLst>
              <a:path w="908685">
                <a:moveTo>
                  <a:pt x="0" y="0"/>
                </a:moveTo>
                <a:lnTo>
                  <a:pt x="908310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1CF7B06-FE75-48AF-8BAB-9E2C59AFB019}"/>
              </a:ext>
            </a:extLst>
          </p:cNvPr>
          <p:cNvSpPr/>
          <p:nvPr/>
        </p:nvSpPr>
        <p:spPr>
          <a:xfrm>
            <a:off x="1066793" y="2616707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5" y="0"/>
                </a:lnTo>
              </a:path>
            </a:pathLst>
          </a:custGeom>
          <a:ln w="19049">
            <a:solidFill>
              <a:srgbClr val="32669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B4453B8-AD88-414B-B7F8-C6C42C57A8E8}"/>
              </a:ext>
            </a:extLst>
          </p:cNvPr>
          <p:cNvSpPr txBox="1"/>
          <p:nvPr/>
        </p:nvSpPr>
        <p:spPr>
          <a:xfrm>
            <a:off x="2597911" y="1570420"/>
            <a:ext cx="5866765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5300"/>
              </a:lnSpc>
            </a:pPr>
            <a:r>
              <a:rPr b="1" spc="-5" dirty="0">
                <a:solidFill>
                  <a:srgbClr val="32669B"/>
                </a:solidFill>
                <a:latin typeface="Arial"/>
                <a:cs typeface="Arial"/>
              </a:rPr>
              <a:t>Test and Development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– Rapidly provision test and  development servers; store libraries of pre-configured test  machines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48CCF68-5177-4728-A5C3-0F9C1C811D41}"/>
              </a:ext>
            </a:extLst>
          </p:cNvPr>
          <p:cNvSpPr/>
          <p:nvPr/>
        </p:nvSpPr>
        <p:spPr>
          <a:xfrm>
            <a:off x="1219193" y="1524000"/>
            <a:ext cx="915924" cy="92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8B2DEBE-574F-42C1-8AB6-70E49945994E}"/>
              </a:ext>
            </a:extLst>
          </p:cNvPr>
          <p:cNvSpPr/>
          <p:nvPr/>
        </p:nvSpPr>
        <p:spPr>
          <a:xfrm>
            <a:off x="1167130" y="1466081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0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9830C40-F12D-40CA-8896-9269DFB28C8A}"/>
              </a:ext>
            </a:extLst>
          </p:cNvPr>
          <p:cNvSpPr/>
          <p:nvPr/>
        </p:nvSpPr>
        <p:spPr>
          <a:xfrm>
            <a:off x="1173480" y="1472177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711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F354AC0-2EB3-41BD-8413-0FF2BF17AB5F}"/>
              </a:ext>
            </a:extLst>
          </p:cNvPr>
          <p:cNvSpPr/>
          <p:nvPr/>
        </p:nvSpPr>
        <p:spPr>
          <a:xfrm>
            <a:off x="2186304" y="1466081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089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DB501E5-3AFE-45C4-9426-F930CD43ED7F}"/>
              </a:ext>
            </a:extLst>
          </p:cNvPr>
          <p:cNvSpPr/>
          <p:nvPr/>
        </p:nvSpPr>
        <p:spPr>
          <a:xfrm>
            <a:off x="1173473" y="250164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4">
                <a:moveTo>
                  <a:pt x="0" y="0"/>
                </a:moveTo>
                <a:lnTo>
                  <a:pt x="100737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B0BD4EC-B24C-4411-869B-A1E4B473501E}"/>
              </a:ext>
            </a:extLst>
          </p:cNvPr>
          <p:cNvSpPr/>
          <p:nvPr/>
        </p:nvSpPr>
        <p:spPr>
          <a:xfrm>
            <a:off x="1201419" y="1488941"/>
            <a:ext cx="0" cy="995680"/>
          </a:xfrm>
          <a:custGeom>
            <a:avLst/>
            <a:gdLst/>
            <a:ahLst/>
            <a:cxnLst/>
            <a:rect l="l" t="t" r="r" b="b"/>
            <a:pathLst>
              <a:path h="995680">
                <a:moveTo>
                  <a:pt x="0" y="0"/>
                </a:moveTo>
                <a:lnTo>
                  <a:pt x="0" y="995178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E45BDB7-8752-4596-BAA2-9746627ADEB8}"/>
              </a:ext>
            </a:extLst>
          </p:cNvPr>
          <p:cNvSpPr/>
          <p:nvPr/>
        </p:nvSpPr>
        <p:spPr>
          <a:xfrm>
            <a:off x="1219200" y="1506467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B014F24-82C0-4D6B-A510-FC687447BFB5}"/>
              </a:ext>
            </a:extLst>
          </p:cNvPr>
          <p:cNvSpPr/>
          <p:nvPr/>
        </p:nvSpPr>
        <p:spPr>
          <a:xfrm>
            <a:off x="2152014" y="1488941"/>
            <a:ext cx="0" cy="995680"/>
          </a:xfrm>
          <a:custGeom>
            <a:avLst/>
            <a:gdLst/>
            <a:ahLst/>
            <a:cxnLst/>
            <a:rect l="l" t="t" r="r" b="b"/>
            <a:pathLst>
              <a:path h="995680">
                <a:moveTo>
                  <a:pt x="0" y="0"/>
                </a:moveTo>
                <a:lnTo>
                  <a:pt x="0" y="995178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0E4D596-8B1F-4DA3-A101-9330D60E49D4}"/>
              </a:ext>
            </a:extLst>
          </p:cNvPr>
          <p:cNvSpPr/>
          <p:nvPr/>
        </p:nvSpPr>
        <p:spPr>
          <a:xfrm>
            <a:off x="1219193" y="2467355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5">
                <a:moveTo>
                  <a:pt x="0" y="0"/>
                </a:moveTo>
                <a:lnTo>
                  <a:pt x="915930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05BE4EB-4401-43DC-88C9-B52616601680}"/>
              </a:ext>
            </a:extLst>
          </p:cNvPr>
          <p:cNvSpPr/>
          <p:nvPr/>
        </p:nvSpPr>
        <p:spPr>
          <a:xfrm>
            <a:off x="1219193" y="5410200"/>
            <a:ext cx="914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A8937D6-4D90-4D9B-999D-450B0AD1AE04}"/>
              </a:ext>
            </a:extLst>
          </p:cNvPr>
          <p:cNvSpPr/>
          <p:nvPr/>
        </p:nvSpPr>
        <p:spPr>
          <a:xfrm>
            <a:off x="1167130" y="5352288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C9B44F3-DAB4-4B02-B8AE-CB23B15D80A4}"/>
              </a:ext>
            </a:extLst>
          </p:cNvPr>
          <p:cNvSpPr/>
          <p:nvPr/>
        </p:nvSpPr>
        <p:spPr>
          <a:xfrm>
            <a:off x="1173480" y="5358383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A875FDD-AEEB-461B-A618-EAB197071C88}"/>
              </a:ext>
            </a:extLst>
          </p:cNvPr>
          <p:cNvSpPr/>
          <p:nvPr/>
        </p:nvSpPr>
        <p:spPr>
          <a:xfrm>
            <a:off x="2184400" y="5352288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0C2FB1D-E4A2-46E7-834C-F84714765B6E}"/>
              </a:ext>
            </a:extLst>
          </p:cNvPr>
          <p:cNvSpPr/>
          <p:nvPr/>
        </p:nvSpPr>
        <p:spPr>
          <a:xfrm>
            <a:off x="1173473" y="6375653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84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CAA4E30-C8B9-474E-899F-014BDEA37037}"/>
              </a:ext>
            </a:extLst>
          </p:cNvPr>
          <p:cNvSpPr/>
          <p:nvPr/>
        </p:nvSpPr>
        <p:spPr>
          <a:xfrm>
            <a:off x="1201419" y="5375147"/>
            <a:ext cx="0" cy="982980"/>
          </a:xfrm>
          <a:custGeom>
            <a:avLst/>
            <a:gdLst/>
            <a:ahLst/>
            <a:cxnLst/>
            <a:rect l="l" t="t" r="r" b="b"/>
            <a:pathLst>
              <a:path h="982979">
                <a:moveTo>
                  <a:pt x="0" y="0"/>
                </a:moveTo>
                <a:lnTo>
                  <a:pt x="0" y="982979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9CE3D30-FAD7-4CCA-93F6-E28561EA6917}"/>
              </a:ext>
            </a:extLst>
          </p:cNvPr>
          <p:cNvSpPr/>
          <p:nvPr/>
        </p:nvSpPr>
        <p:spPr>
          <a:xfrm>
            <a:off x="1219200" y="539267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BA7C80F3-6DF4-44B0-83FE-893588C07A84}"/>
              </a:ext>
            </a:extLst>
          </p:cNvPr>
          <p:cNvSpPr/>
          <p:nvPr/>
        </p:nvSpPr>
        <p:spPr>
          <a:xfrm>
            <a:off x="2150110" y="5375147"/>
            <a:ext cx="0" cy="982980"/>
          </a:xfrm>
          <a:custGeom>
            <a:avLst/>
            <a:gdLst/>
            <a:ahLst/>
            <a:cxnLst/>
            <a:rect l="l" t="t" r="r" b="b"/>
            <a:pathLst>
              <a:path h="982979">
                <a:moveTo>
                  <a:pt x="0" y="0"/>
                </a:moveTo>
                <a:lnTo>
                  <a:pt x="0" y="982979"/>
                </a:lnTo>
              </a:path>
            </a:pathLst>
          </a:custGeom>
          <a:ln w="33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7DFAF77-DA22-48CC-AC9E-406F23A1F8BE}"/>
              </a:ext>
            </a:extLst>
          </p:cNvPr>
          <p:cNvSpPr/>
          <p:nvPr/>
        </p:nvSpPr>
        <p:spPr>
          <a:xfrm>
            <a:off x="1219193" y="634136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E9CFD1D-5A79-49AD-AD0B-AE73C30E32DA}"/>
              </a:ext>
            </a:extLst>
          </p:cNvPr>
          <p:cNvSpPr txBox="1"/>
          <p:nvPr/>
        </p:nvSpPr>
        <p:spPr>
          <a:xfrm>
            <a:off x="2593338" y="5532818"/>
            <a:ext cx="6577965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5300"/>
              </a:lnSpc>
            </a:pPr>
            <a:r>
              <a:rPr b="1" spc="-5" dirty="0">
                <a:solidFill>
                  <a:srgbClr val="32669B"/>
                </a:solidFill>
                <a:latin typeface="Arial"/>
                <a:cs typeface="Arial"/>
              </a:rPr>
              <a:t>Enterprise Desktop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– Secure unmanaged PCs </a:t>
            </a:r>
            <a:r>
              <a:rPr spc="-10" dirty="0">
                <a:solidFill>
                  <a:srgbClr val="656565"/>
                </a:solidFill>
                <a:latin typeface="Arial"/>
                <a:cs typeface="Arial"/>
              </a:rPr>
              <a:t>without 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compromising end-user autonomy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by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layering a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security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policy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in 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software around desktop virtual</a:t>
            </a:r>
            <a:r>
              <a:rPr spc="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machines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8FA63A9F-05C7-41EE-B272-491933409234}"/>
              </a:ext>
            </a:extLst>
          </p:cNvPr>
          <p:cNvSpPr/>
          <p:nvPr/>
        </p:nvSpPr>
        <p:spPr>
          <a:xfrm>
            <a:off x="1066793" y="5181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5" y="0"/>
                </a:lnTo>
              </a:path>
            </a:pathLst>
          </a:custGeom>
          <a:ln w="19049">
            <a:solidFill>
              <a:srgbClr val="32669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CCCAFA6-04B6-499A-AE4A-69FDCA163A56}"/>
              </a:ext>
            </a:extLst>
          </p:cNvPr>
          <p:cNvSpPr txBox="1"/>
          <p:nvPr/>
        </p:nvSpPr>
        <p:spPr>
          <a:xfrm>
            <a:off x="2597911" y="2914394"/>
            <a:ext cx="6349365" cy="196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b="1" spc="-5" dirty="0">
                <a:solidFill>
                  <a:srgbClr val="32669B"/>
                </a:solidFill>
                <a:latin typeface="Arial"/>
                <a:cs typeface="Arial"/>
              </a:rPr>
              <a:t>Server Consolidation and Containment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– Eliminate server  sprawl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by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deploying systems into virtual machines that can run  safely and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move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transparently across shared</a:t>
            </a:r>
            <a:r>
              <a:rPr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hardware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26745">
              <a:lnSpc>
                <a:spcPct val="85300"/>
              </a:lnSpc>
            </a:pPr>
            <a:r>
              <a:rPr b="1" spc="-5" dirty="0">
                <a:solidFill>
                  <a:srgbClr val="32669B"/>
                </a:solidFill>
                <a:latin typeface="Arial"/>
                <a:cs typeface="Arial"/>
              </a:rPr>
              <a:t>Business Continuity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– Reduce cost and complexity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by 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encapsulating entire systems into single files that can be  replicated and restored onto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any </a:t>
            </a:r>
            <a:r>
              <a:rPr spc="-5" dirty="0">
                <a:solidFill>
                  <a:srgbClr val="656565"/>
                </a:solidFill>
                <a:latin typeface="Arial"/>
                <a:cs typeface="Arial"/>
              </a:rPr>
              <a:t>target</a:t>
            </a:r>
            <a:r>
              <a:rPr spc="-1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6565"/>
                </a:solidFill>
                <a:latin typeface="Arial"/>
                <a:cs typeface="Arial"/>
              </a:rPr>
              <a:t>server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8A0DA4F-D002-45E1-9BF1-1708A642DE25}"/>
              </a:ext>
            </a:extLst>
          </p:cNvPr>
          <p:cNvSpPr/>
          <p:nvPr/>
        </p:nvSpPr>
        <p:spPr>
          <a:xfrm>
            <a:off x="1219193" y="4038600"/>
            <a:ext cx="914400" cy="922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AE662F3-972A-45A4-89E0-8C1D8083F1FE}"/>
              </a:ext>
            </a:extLst>
          </p:cNvPr>
          <p:cNvSpPr/>
          <p:nvPr/>
        </p:nvSpPr>
        <p:spPr>
          <a:xfrm>
            <a:off x="1167130" y="3980688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6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6226BB1-8131-4B80-B5CE-693492E465C7}"/>
              </a:ext>
            </a:extLst>
          </p:cNvPr>
          <p:cNvSpPr/>
          <p:nvPr/>
        </p:nvSpPr>
        <p:spPr>
          <a:xfrm>
            <a:off x="1173480" y="3986783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0A46EAF8-F40A-49C8-A8EC-B37707D0D0ED}"/>
              </a:ext>
            </a:extLst>
          </p:cNvPr>
          <p:cNvSpPr/>
          <p:nvPr/>
        </p:nvSpPr>
        <p:spPr>
          <a:xfrm>
            <a:off x="2184400" y="3980688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631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7C030CF-10EA-4415-A6B2-AFB342964304}"/>
              </a:ext>
            </a:extLst>
          </p:cNvPr>
          <p:cNvSpPr/>
          <p:nvPr/>
        </p:nvSpPr>
        <p:spPr>
          <a:xfrm>
            <a:off x="1173473" y="5011673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84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9F1E886-2B59-4B3E-BF2E-934B9D2E431F}"/>
              </a:ext>
            </a:extLst>
          </p:cNvPr>
          <p:cNvSpPr/>
          <p:nvPr/>
        </p:nvSpPr>
        <p:spPr>
          <a:xfrm>
            <a:off x="1201419" y="4003547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F63E387-732D-4047-9153-B08853EC0A1F}"/>
              </a:ext>
            </a:extLst>
          </p:cNvPr>
          <p:cNvSpPr/>
          <p:nvPr/>
        </p:nvSpPr>
        <p:spPr>
          <a:xfrm>
            <a:off x="1219200" y="402107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66A2BFB-B5B8-4FC6-8C41-933A3289B626}"/>
              </a:ext>
            </a:extLst>
          </p:cNvPr>
          <p:cNvSpPr/>
          <p:nvPr/>
        </p:nvSpPr>
        <p:spPr>
          <a:xfrm>
            <a:off x="2150110" y="4003547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33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6360732-61B1-4CF7-B659-637AE6FF9030}"/>
              </a:ext>
            </a:extLst>
          </p:cNvPr>
          <p:cNvSpPr/>
          <p:nvPr/>
        </p:nvSpPr>
        <p:spPr>
          <a:xfrm>
            <a:off x="1219193" y="497738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402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D19D4-4B5D-4A89-BBD2-3284E5D170C0}"/>
              </a:ext>
            </a:extLst>
          </p:cNvPr>
          <p:cNvSpPr txBox="1"/>
          <p:nvPr/>
        </p:nvSpPr>
        <p:spPr>
          <a:xfrm>
            <a:off x="2122311" y="61077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604CC-7BF0-4150-9505-9F86AB299DF1}"/>
              </a:ext>
            </a:extLst>
          </p:cNvPr>
          <p:cNvSpPr txBox="1"/>
          <p:nvPr/>
        </p:nvSpPr>
        <p:spPr>
          <a:xfrm>
            <a:off x="1422400" y="1506983"/>
            <a:ext cx="82408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Operating System Concepts 10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       By Abraham </a:t>
            </a:r>
            <a:r>
              <a:rPr lang="en-US" dirty="0" err="1"/>
              <a:t>Silberschatz</a:t>
            </a:r>
            <a:r>
              <a:rPr lang="en-US" dirty="0"/>
              <a:t>, Peter Baer Galvin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>
                <a:hlinkClick r:id="rId2"/>
              </a:rPr>
              <a:t>www.</a:t>
            </a:r>
            <a:r>
              <a:rPr lang="en-US">
                <a:hlinkClick r:id="rId2"/>
              </a:rPr>
              <a:t>ibm.com</a:t>
            </a: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>
                <a:hlinkClick r:id="rId3"/>
              </a:rPr>
              <a:t>www.vmware.com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4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9257-9A61-4BCB-82FD-FE355FA3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&amp; Background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93426D-0671-490D-B983-C428F1B9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06" y="1139279"/>
            <a:ext cx="10463794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Fundamental idea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abstract hardware of a single computer into several different execution environments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Like layered approach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layer creates virtual system (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virtual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machine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or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VM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 on which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PalatinoLTStd-Roman"/>
              </a:rPr>
              <a:t>operating</a:t>
            </a:r>
            <a:r>
              <a:rPr lang="en-US" dirty="0"/>
              <a:t> </a:t>
            </a:r>
            <a:br>
              <a:rPr lang="en-US" dirty="0"/>
            </a:b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systems or applications can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Several components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Host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underlying hardware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Virtual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machine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manager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VMM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 or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hypervisor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creates and runs virtual machines by providing interface that is </a:t>
            </a:r>
            <a:r>
              <a:rPr kumimoji="1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identical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the host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(Except in the case of paravirtualization)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Guest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process provided with virtual copy of the host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Usually, an operating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Single physical machine can run multiple operating systems concurrently, each in its own virtual machine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65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9E9D1F-C999-45CB-8F8F-5A3D33F2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7" y="230417"/>
            <a:ext cx="7875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System Models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</p:txBody>
      </p:sp>
      <p:pic>
        <p:nvPicPr>
          <p:cNvPr id="5" name="Content Placeholder 3" descr="16_01.pdf">
            <a:extLst>
              <a:ext uri="{FF2B5EF4-FFF2-40B4-BE49-F238E27FC236}">
                <a16:creationId xmlns:a16="http://schemas.microsoft.com/office/drawing/2014/main" id="{BCC450DB-BA83-4A78-BE43-9C0897C0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 bwMode="auto">
          <a:xfrm>
            <a:off x="1474788" y="1512888"/>
            <a:ext cx="64674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456991F-E3D5-421B-BBD6-8B875777B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C1DF43-CCEA-46D2-9AD5-CF8303CD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4F69A-A297-4161-BEFA-08F0F27CBCBA}"/>
              </a:ext>
            </a:extLst>
          </p:cNvPr>
          <p:cNvSpPr txBox="1"/>
          <p:nvPr/>
        </p:nvSpPr>
        <p:spPr>
          <a:xfrm>
            <a:off x="1146351" y="5778271"/>
            <a:ext cx="90475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  <a:t>Operating-system-like software built to provide virtualization, including</a:t>
            </a:r>
            <a:b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</a:br>
            <a:r>
              <a:rPr lang="en-US" sz="1200" b="0" i="0" dirty="0">
                <a:solidFill>
                  <a:srgbClr val="231F20"/>
                </a:solidFill>
                <a:effectLst/>
                <a:latin typeface="PalatinoLTStd-Roman"/>
              </a:rPr>
              <a:t>VM</a:t>
            </a:r>
            <a: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  <a:t>ware 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PalatinoLTStd-Roman"/>
              </a:rPr>
              <a:t>ESX</a:t>
            </a:r>
            <a: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  <a:t>,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PalatinoLTStd-Roman"/>
              </a:rPr>
              <a:t>Joyent</a:t>
            </a:r>
            <a: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  <a:t>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PalatinoLTStd-Roman"/>
              </a:rPr>
              <a:t>Smart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PalatinoLTStd-Roman"/>
              </a:rPr>
              <a:t>OS</a:t>
            </a:r>
            <a: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  <a:t>, and Citrix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PalatinoLTStd-Roman"/>
              </a:rPr>
              <a:t>XenServer</a:t>
            </a:r>
            <a:r>
              <a:rPr lang="en-US" b="0" i="0" dirty="0">
                <a:solidFill>
                  <a:srgbClr val="231F20"/>
                </a:solidFill>
                <a:effectLst/>
                <a:latin typeface="PalatinoLTStd-Roman"/>
              </a:rPr>
              <a:t>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5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FEDEE2E-21AB-4C29-B0D6-EA7104364EB0}"/>
              </a:ext>
            </a:extLst>
          </p:cNvPr>
          <p:cNvSpPr txBox="1"/>
          <p:nvPr/>
        </p:nvSpPr>
        <p:spPr>
          <a:xfrm>
            <a:off x="1358899" y="1671319"/>
            <a:ext cx="7296150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3145"/>
              </a:lnSpc>
            </a:pP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vir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tu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al 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(adj): 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existing 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essence or</a:t>
            </a:r>
            <a:r>
              <a:rPr sz="2800" b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effect,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391410">
              <a:lnSpc>
                <a:spcPts val="3145"/>
              </a:lnSpc>
            </a:pP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though not in 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actual</a:t>
            </a:r>
            <a:r>
              <a:rPr sz="2800"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fact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sz="3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Virtual</a:t>
            </a:r>
            <a:r>
              <a:rPr sz="2200" spc="-7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systems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71170" indent="-166370">
              <a:spcBef>
                <a:spcPts val="650"/>
              </a:spcBef>
              <a:buFontTx/>
              <a:buChar char="•"/>
              <a:tabLst>
                <a:tab pos="471805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Abstract physical components using logical</a:t>
            </a:r>
            <a:r>
              <a:rPr spc="7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objects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71170" indent="-166370">
              <a:spcBef>
                <a:spcPts val="645"/>
              </a:spcBef>
              <a:buFontTx/>
              <a:buChar char="•"/>
              <a:tabLst>
                <a:tab pos="471805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Dynamically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bind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logical objects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physical</a:t>
            </a:r>
            <a:r>
              <a:rPr spc="30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configurations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Examples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71170" indent="-166370">
              <a:spcBef>
                <a:spcPts val="650"/>
              </a:spcBef>
              <a:buFontTx/>
              <a:buChar char="•"/>
              <a:tabLst>
                <a:tab pos="471805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Network – </a:t>
            </a:r>
            <a:r>
              <a:rPr spc="-5" dirty="0">
                <a:solidFill>
                  <a:srgbClr val="00B050"/>
                </a:solidFill>
                <a:latin typeface="Arial"/>
                <a:cs typeface="Arial"/>
              </a:rPr>
              <a:t>Virtual LAN </a:t>
            </a:r>
            <a:r>
              <a:rPr dirty="0">
                <a:solidFill>
                  <a:srgbClr val="00B050"/>
                </a:solidFill>
                <a:latin typeface="Arial"/>
                <a:cs typeface="Arial"/>
              </a:rPr>
              <a:t>(VLAN),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B050"/>
                </a:solidFill>
                <a:latin typeface="Arial"/>
                <a:cs typeface="Arial"/>
              </a:rPr>
              <a:t>Virtual Private Network</a:t>
            </a:r>
            <a:r>
              <a:rPr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B050"/>
                </a:solidFill>
                <a:latin typeface="Arial"/>
                <a:cs typeface="Arial"/>
              </a:rPr>
              <a:t>(VPN)</a:t>
            </a:r>
          </a:p>
          <a:p>
            <a:pPr marL="471170" indent="-166370">
              <a:spcBef>
                <a:spcPts val="660"/>
              </a:spcBef>
              <a:buFontTx/>
              <a:buChar char="•"/>
              <a:tabLst>
                <a:tab pos="471805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Storage – Storage Area Network (SAN),</a:t>
            </a:r>
            <a:r>
              <a:rPr spc="1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32669B"/>
                </a:solidFill>
                <a:latin typeface="Arial"/>
                <a:cs typeface="Arial"/>
              </a:rPr>
              <a:t>Logical unit number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71170" indent="-166370">
              <a:spcBef>
                <a:spcPts val="645"/>
              </a:spcBef>
              <a:buFontTx/>
              <a:buChar char="•"/>
              <a:tabLst>
                <a:tab pos="471805" algn="l"/>
              </a:tabLst>
            </a:pP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Computer – Virtual Machine </a:t>
            </a:r>
            <a:r>
              <a:rPr dirty="0">
                <a:solidFill>
                  <a:srgbClr val="32669B"/>
                </a:solidFill>
                <a:latin typeface="Arial"/>
                <a:cs typeface="Arial"/>
              </a:rPr>
              <a:t>(VM),</a:t>
            </a:r>
            <a:r>
              <a:rPr spc="5" dirty="0">
                <a:solidFill>
                  <a:srgbClr val="32669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32669B"/>
                </a:solidFill>
                <a:latin typeface="Arial"/>
                <a:cs typeface="Arial"/>
              </a:rPr>
              <a:t>simulator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BD8A6-206B-4C8F-B2F2-CDC52A99E849}"/>
              </a:ext>
            </a:extLst>
          </p:cNvPr>
          <p:cNvSpPr txBox="1"/>
          <p:nvPr/>
        </p:nvSpPr>
        <p:spPr>
          <a:xfrm>
            <a:off x="1196622" y="5716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solidFill>
                  <a:srgbClr val="32669B"/>
                </a:solidFill>
                <a:latin typeface="Arial"/>
                <a:cs typeface="Arial"/>
              </a:rPr>
              <a:t>What is Virtualization?</a:t>
            </a:r>
          </a:p>
        </p:txBody>
      </p:sp>
    </p:spTree>
    <p:extLst>
      <p:ext uri="{BB962C8B-B14F-4D97-AF65-F5344CB8AC3E}">
        <p14:creationId xmlns:p14="http://schemas.microsoft.com/office/powerpoint/2010/main" val="61700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58124F1-73EA-4176-B0AC-B55E99A8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09" y="166387"/>
            <a:ext cx="814817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What is Virtualization?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8CDFEF-AD53-46C3-90C7-4F27AACC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09" y="889406"/>
            <a:ext cx="8765557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Virtualization is technology that lets you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create useful IT services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using resources that are traditionally bound to hardware. </a:t>
            </a: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</a:b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It allows you to use a physical machine’s full capacity by distributing its capabilities among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many users or environments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 more practical terms, imagine you have 3 physical servers with individual dedicated purposes. One is a mail server, another is a web server, and the last one runs internal legacy applications.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Each server is being used at about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30% capacity—just a fraction of their running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potential.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But since the legacy apps remain important to your internal operations, you must keep them and the third server that hosts them, right?</a:t>
            </a:r>
          </a:p>
        </p:txBody>
      </p:sp>
      <p:pic>
        <p:nvPicPr>
          <p:cNvPr id="4" name="Picture 2" descr="Server usage">
            <a:extLst>
              <a:ext uri="{FF2B5EF4-FFF2-40B4-BE49-F238E27FC236}">
                <a16:creationId xmlns:a16="http://schemas.microsoft.com/office/drawing/2014/main" id="{476D3222-DD47-4559-871F-40826F39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97" y="5045885"/>
            <a:ext cx="4762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235211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Virtualization?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9822" y="1187450"/>
            <a:ext cx="8549711" cy="4483100"/>
          </a:xfrm>
        </p:spPr>
        <p:txBody>
          <a:bodyPr/>
          <a:lstStyle/>
          <a:p>
            <a:r>
              <a:rPr lang="en-US" altLang="en-US" dirty="0"/>
              <a:t>Traditionally, yes. It was often easier and more reliable to run individual tasks on individual servers: 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1 server, 1 operating system, 1 task. </a:t>
            </a:r>
          </a:p>
          <a:p>
            <a:endParaRPr lang="en-US" altLang="en-US" dirty="0"/>
          </a:p>
          <a:p>
            <a:r>
              <a:rPr lang="en-US" altLang="en-US" dirty="0"/>
              <a:t>It wasn’t easy to give 1 server multiple brains.</a:t>
            </a:r>
          </a:p>
          <a:p>
            <a:r>
              <a:rPr lang="en-US" altLang="en-US" dirty="0"/>
              <a:t> But with virtualization, you can split the mail server into 2 unique ones that can handle independent tasks so the legacy apps can be migrated. It’s the same hardware, you’re just using more of it more efficiently.</a:t>
            </a:r>
          </a:p>
        </p:txBody>
      </p:sp>
      <p:pic>
        <p:nvPicPr>
          <p:cNvPr id="1026" name="Picture 2" descr="Server usage">
            <a:extLst>
              <a:ext uri="{FF2B5EF4-FFF2-40B4-BE49-F238E27FC236}">
                <a16:creationId xmlns:a16="http://schemas.microsoft.com/office/drawing/2014/main" id="{AD138BFD-003E-4BFB-AA4C-36ADD128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66" y="4300820"/>
            <a:ext cx="4762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8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066" y="235211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Virtualization?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F3236-9839-4B91-87F0-B12DE0C9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70" y="4064000"/>
            <a:ext cx="5515859" cy="1445155"/>
          </a:xfrm>
          <a:prstGeom prst="rect">
            <a:avLst/>
          </a:prstGeom>
        </p:spPr>
      </p:pic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0443" y="1136068"/>
            <a:ext cx="7351712" cy="4483100"/>
          </a:xfrm>
        </p:spPr>
        <p:txBody>
          <a:bodyPr/>
          <a:lstStyle/>
          <a:p>
            <a:r>
              <a:rPr lang="en-US" altLang="en-US" dirty="0"/>
              <a:t>Keeping security in mind, you could split the first server again so it could handle another task</a:t>
            </a:r>
          </a:p>
          <a:p>
            <a:endParaRPr lang="en-US" altLang="en-US" dirty="0"/>
          </a:p>
          <a:p>
            <a:r>
              <a:rPr lang="en-US" altLang="en-US" dirty="0"/>
              <a:t>—increasing its use from 30%, to 60%, to 90%. </a:t>
            </a:r>
          </a:p>
          <a:p>
            <a:endParaRPr lang="en-US" altLang="en-US" dirty="0"/>
          </a:p>
          <a:p>
            <a:r>
              <a:rPr lang="en-US" altLang="en-US" dirty="0"/>
              <a:t>Once you do that, the now empty servers could be reused for other tasks or retired altogether to reduce cooling and maintenance costs.</a:t>
            </a:r>
          </a:p>
        </p:txBody>
      </p:sp>
    </p:spTree>
    <p:extLst>
      <p:ext uri="{BB962C8B-B14F-4D97-AF65-F5344CB8AC3E}">
        <p14:creationId xmlns:p14="http://schemas.microsoft.com/office/powerpoint/2010/main" val="1865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AF8C97-CC1D-40D0-B867-CFA212BED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3"/>
          <a:stretch/>
        </p:blipFill>
        <p:spPr>
          <a:xfrm>
            <a:off x="1128889" y="0"/>
            <a:ext cx="9144000" cy="6310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B785A-26F9-49F1-A0F4-08E4548F23D3}"/>
              </a:ext>
            </a:extLst>
          </p:cNvPr>
          <p:cNvSpPr txBox="1"/>
          <p:nvPr/>
        </p:nvSpPr>
        <p:spPr>
          <a:xfrm>
            <a:off x="4052712" y="5140938"/>
            <a:ext cx="65814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main difference between Emulator and Simulator is that when an emulator has the basis of machine-level assembly language, simulators have the support of high-level machine language. Emulators are capable to replicate both software and hardware where simulators only mimic software and they cannot mimic hardware.</a:t>
            </a:r>
          </a:p>
        </p:txBody>
      </p:sp>
    </p:spTree>
    <p:extLst>
      <p:ext uri="{BB962C8B-B14F-4D97-AF65-F5344CB8AC3E}">
        <p14:creationId xmlns:p14="http://schemas.microsoft.com/office/powerpoint/2010/main" val="226624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1230</Words>
  <Application>Microsoft Office PowerPoint</Application>
  <PresentationFormat>Widescreen</PresentationFormat>
  <Paragraphs>181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Calibri Light</vt:lpstr>
      <vt:lpstr>Helvetica</vt:lpstr>
      <vt:lpstr>PalatinoLTStd-Bold-Identity-H</vt:lpstr>
      <vt:lpstr>PalatinoLTStd-Roman</vt:lpstr>
      <vt:lpstr>RedHatText</vt:lpstr>
      <vt:lpstr>Times New Roman</vt:lpstr>
      <vt:lpstr>Verdana</vt:lpstr>
      <vt:lpstr>Webdings</vt:lpstr>
      <vt:lpstr>Wingdings</vt:lpstr>
      <vt:lpstr>Office Theme</vt:lpstr>
      <vt:lpstr>os-8</vt:lpstr>
      <vt:lpstr>Virtual Systems and Services</vt:lpstr>
      <vt:lpstr>Contents</vt:lpstr>
      <vt:lpstr>Introduction &amp; Background </vt:lpstr>
      <vt:lpstr>PowerPoint Presentation</vt:lpstr>
      <vt:lpstr>PowerPoint Presentation</vt:lpstr>
      <vt:lpstr>PowerPoint Presentation</vt:lpstr>
      <vt:lpstr>What is Virtualization?</vt:lpstr>
      <vt:lpstr>What is Virtualization?</vt:lpstr>
      <vt:lpstr>PowerPoint Presentation</vt:lpstr>
      <vt:lpstr>A brief history of virtualization</vt:lpstr>
      <vt:lpstr>A brief history of virtualization</vt:lpstr>
      <vt:lpstr>A brief history of virtualization</vt:lpstr>
      <vt:lpstr>A brief history of virtualization</vt:lpstr>
      <vt:lpstr>How does virtualization work?</vt:lpstr>
      <vt:lpstr>How does virtualization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Systems and Services</dc:title>
  <dc:creator>SHAKEEL AHMAD</dc:creator>
  <cp:lastModifiedBy>Fahad Burhan</cp:lastModifiedBy>
  <cp:revision>63</cp:revision>
  <dcterms:created xsi:type="dcterms:W3CDTF">2021-10-02T11:18:30Z</dcterms:created>
  <dcterms:modified xsi:type="dcterms:W3CDTF">2022-10-02T13:25:42Z</dcterms:modified>
</cp:coreProperties>
</file>