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81" r:id="rId4"/>
    <p:sldId id="271" r:id="rId5"/>
    <p:sldId id="273" r:id="rId6"/>
    <p:sldId id="282" r:id="rId7"/>
    <p:sldId id="275" r:id="rId8"/>
    <p:sldId id="276" r:id="rId9"/>
    <p:sldId id="283" r:id="rId10"/>
    <p:sldId id="279" r:id="rId11"/>
    <p:sldId id="277" r:id="rId12"/>
    <p:sldId id="280" r:id="rId13"/>
    <p:sldId id="268" r:id="rId14"/>
    <p:sldId id="270"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9"/>
    <p:restoredTop sz="93891" autoAdjust="0"/>
  </p:normalViewPr>
  <p:slideViewPr>
    <p:cSldViewPr snapToGrid="0">
      <p:cViewPr>
        <p:scale>
          <a:sx n="113" d="100"/>
          <a:sy n="11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AE9E3C-4D80-4F32-8BE5-275D74EA0A70}" type="slidenum">
              <a:rPr lang="en-US" smtClean="0"/>
              <a:t>1</a:t>
            </a:fld>
            <a:endParaRPr lang="en-US"/>
          </a:p>
        </p:txBody>
      </p:sp>
    </p:spTree>
    <p:extLst>
      <p:ext uri="{BB962C8B-B14F-4D97-AF65-F5344CB8AC3E}">
        <p14:creationId xmlns:p14="http://schemas.microsoft.com/office/powerpoint/2010/main" val="1370467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178928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56302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71191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210332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128013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102850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12</a:t>
            </a:fld>
            <a:endParaRPr lang="en-US"/>
          </a:p>
        </p:txBody>
      </p:sp>
    </p:spTree>
    <p:extLst>
      <p:ext uri="{BB962C8B-B14F-4D97-AF65-F5344CB8AC3E}">
        <p14:creationId xmlns:p14="http://schemas.microsoft.com/office/powerpoint/2010/main" val="155151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13</a:t>
            </a:fld>
            <a:endParaRPr lang="en-US"/>
          </a:p>
        </p:txBody>
      </p:sp>
    </p:spTree>
    <p:extLst>
      <p:ext uri="{BB962C8B-B14F-4D97-AF65-F5344CB8AC3E}">
        <p14:creationId xmlns:p14="http://schemas.microsoft.com/office/powerpoint/2010/main" val="156213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104AF6C-1129-46FB-A863-89E7902A8163}"/>
              </a:ext>
            </a:extLst>
          </p:cNvPr>
          <p:cNvSpPr>
            <a:spLocks noGrp="1"/>
          </p:cNvSpPr>
          <p:nvPr>
            <p:ph type="dt" sz="half" idx="10"/>
          </p:nvPr>
        </p:nvSpPr>
        <p:spPr/>
        <p:txBody>
          <a:bodyPr/>
          <a:lstStyle/>
          <a:p>
            <a:fld id="{3783A31F-6F1C-7A42-A93E-C71A4FFEAB2C}" type="datetime1">
              <a:rPr lang="en-SG" smtClean="0"/>
              <a:t>4/11/19</a:t>
            </a:fld>
            <a:endParaRPr lang="en-US"/>
          </a:p>
        </p:txBody>
      </p:sp>
      <p:sp>
        <p:nvSpPr>
          <p:cNvPr id="5" name="Footer Placeholder 4">
            <a:extLst>
              <a:ext uri="{FF2B5EF4-FFF2-40B4-BE49-F238E27FC236}">
                <a16:creationId xmlns:a16="http://schemas.microsoft.com/office/drawing/2014/main" xmlns=""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798E1F-11AE-4A4A-9C95-19483B4A921D}"/>
              </a:ext>
            </a:extLst>
          </p:cNvPr>
          <p:cNvSpPr>
            <a:spLocks noGrp="1"/>
          </p:cNvSpPr>
          <p:nvPr>
            <p:ph type="dt" sz="half" idx="10"/>
          </p:nvPr>
        </p:nvSpPr>
        <p:spPr/>
        <p:txBody>
          <a:bodyPr/>
          <a:lstStyle/>
          <a:p>
            <a:fld id="{DB13DD30-0A72-884E-9157-05DE860AAD6F}" type="datetime1">
              <a:rPr lang="en-SG" smtClean="0"/>
              <a:t>4/11/19</a:t>
            </a:fld>
            <a:endParaRPr lang="en-US"/>
          </a:p>
        </p:txBody>
      </p:sp>
      <p:sp>
        <p:nvSpPr>
          <p:cNvPr id="5" name="Footer Placeholder 4">
            <a:extLst>
              <a:ext uri="{FF2B5EF4-FFF2-40B4-BE49-F238E27FC236}">
                <a16:creationId xmlns:a16="http://schemas.microsoft.com/office/drawing/2014/main" xmlns=""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A075A0-76C6-434F-BFB6-E2CA90B9F8B8}"/>
              </a:ext>
            </a:extLst>
          </p:cNvPr>
          <p:cNvSpPr>
            <a:spLocks noGrp="1"/>
          </p:cNvSpPr>
          <p:nvPr>
            <p:ph type="dt" sz="half" idx="10"/>
          </p:nvPr>
        </p:nvSpPr>
        <p:spPr/>
        <p:txBody>
          <a:bodyPr/>
          <a:lstStyle/>
          <a:p>
            <a:fld id="{D71420C0-B380-9347-814E-B6557F4216CA}" type="datetime1">
              <a:rPr lang="en-SG" smtClean="0"/>
              <a:t>4/11/19</a:t>
            </a:fld>
            <a:endParaRPr lang="en-US"/>
          </a:p>
        </p:txBody>
      </p:sp>
      <p:sp>
        <p:nvSpPr>
          <p:cNvPr id="5" name="Footer Placeholder 4">
            <a:extLst>
              <a:ext uri="{FF2B5EF4-FFF2-40B4-BE49-F238E27FC236}">
                <a16:creationId xmlns:a16="http://schemas.microsoft.com/office/drawing/2014/main" xmlns=""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421E838-0A48-42D3-92D7-6354FEB4E9C7}"/>
              </a:ext>
            </a:extLst>
          </p:cNvPr>
          <p:cNvSpPr>
            <a:spLocks noGrp="1"/>
          </p:cNvSpPr>
          <p:nvPr>
            <p:ph type="dt" sz="half" idx="10"/>
          </p:nvPr>
        </p:nvSpPr>
        <p:spPr/>
        <p:txBody>
          <a:bodyPr/>
          <a:lstStyle/>
          <a:p>
            <a:fld id="{71D6CC63-280D-4043-9C64-5446AB203850}" type="datetime1">
              <a:rPr lang="en-SG" smtClean="0"/>
              <a:t>4/11/19</a:t>
            </a:fld>
            <a:endParaRPr lang="en-US"/>
          </a:p>
        </p:txBody>
      </p:sp>
      <p:sp>
        <p:nvSpPr>
          <p:cNvPr id="5" name="Footer Placeholder 4">
            <a:extLst>
              <a:ext uri="{FF2B5EF4-FFF2-40B4-BE49-F238E27FC236}">
                <a16:creationId xmlns:a16="http://schemas.microsoft.com/office/drawing/2014/main" xmlns=""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B1B76B3-532A-4C84-8D5D-FC0B2FC1787B}"/>
              </a:ext>
            </a:extLst>
          </p:cNvPr>
          <p:cNvSpPr>
            <a:spLocks noGrp="1"/>
          </p:cNvSpPr>
          <p:nvPr>
            <p:ph type="dt" sz="half" idx="10"/>
          </p:nvPr>
        </p:nvSpPr>
        <p:spPr/>
        <p:txBody>
          <a:bodyPr/>
          <a:lstStyle/>
          <a:p>
            <a:fld id="{DA61C866-63F4-3A42-8E15-E18C9B39BA8D}" type="datetime1">
              <a:rPr lang="en-SG" smtClean="0"/>
              <a:t>4/11/19</a:t>
            </a:fld>
            <a:endParaRPr lang="en-US"/>
          </a:p>
        </p:txBody>
      </p:sp>
      <p:sp>
        <p:nvSpPr>
          <p:cNvPr id="5" name="Footer Placeholder 4">
            <a:extLst>
              <a:ext uri="{FF2B5EF4-FFF2-40B4-BE49-F238E27FC236}">
                <a16:creationId xmlns:a16="http://schemas.microsoft.com/office/drawing/2014/main" xmlns=""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B597279-AAC0-4258-B361-14104E4895E4}"/>
              </a:ext>
            </a:extLst>
          </p:cNvPr>
          <p:cNvSpPr>
            <a:spLocks noGrp="1"/>
          </p:cNvSpPr>
          <p:nvPr>
            <p:ph type="dt" sz="half" idx="10"/>
          </p:nvPr>
        </p:nvSpPr>
        <p:spPr/>
        <p:txBody>
          <a:bodyPr/>
          <a:lstStyle/>
          <a:p>
            <a:fld id="{9A12C75E-C15F-2F41-8D43-700890D01471}" type="datetime1">
              <a:rPr lang="en-SG" smtClean="0"/>
              <a:t>4/11/19</a:t>
            </a:fld>
            <a:endParaRPr lang="en-US"/>
          </a:p>
        </p:txBody>
      </p:sp>
      <p:sp>
        <p:nvSpPr>
          <p:cNvPr id="6" name="Footer Placeholder 5">
            <a:extLst>
              <a:ext uri="{FF2B5EF4-FFF2-40B4-BE49-F238E27FC236}">
                <a16:creationId xmlns:a16="http://schemas.microsoft.com/office/drawing/2014/main" xmlns=""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83159F0-2B50-4EF9-A709-5612217E50B3}"/>
              </a:ext>
            </a:extLst>
          </p:cNvPr>
          <p:cNvSpPr>
            <a:spLocks noGrp="1"/>
          </p:cNvSpPr>
          <p:nvPr>
            <p:ph type="dt" sz="half" idx="10"/>
          </p:nvPr>
        </p:nvSpPr>
        <p:spPr/>
        <p:txBody>
          <a:bodyPr/>
          <a:lstStyle/>
          <a:p>
            <a:fld id="{F35A0181-A6F2-3348-842E-96242A028A9B}" type="datetime1">
              <a:rPr lang="en-SG" smtClean="0"/>
              <a:t>4/11/19</a:t>
            </a:fld>
            <a:endParaRPr lang="en-US"/>
          </a:p>
        </p:txBody>
      </p:sp>
      <p:sp>
        <p:nvSpPr>
          <p:cNvPr id="8" name="Footer Placeholder 7">
            <a:extLst>
              <a:ext uri="{FF2B5EF4-FFF2-40B4-BE49-F238E27FC236}">
                <a16:creationId xmlns:a16="http://schemas.microsoft.com/office/drawing/2014/main" xmlns=""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1E3E0CE-FB81-474B-93C5-7CEE64ECB58F}"/>
              </a:ext>
            </a:extLst>
          </p:cNvPr>
          <p:cNvSpPr>
            <a:spLocks noGrp="1"/>
          </p:cNvSpPr>
          <p:nvPr>
            <p:ph type="dt" sz="half" idx="10"/>
          </p:nvPr>
        </p:nvSpPr>
        <p:spPr/>
        <p:txBody>
          <a:bodyPr/>
          <a:lstStyle/>
          <a:p>
            <a:fld id="{EE99CCDD-5E0A-1B4E-AB6B-E7BA80F722E1}" type="datetime1">
              <a:rPr lang="en-SG" smtClean="0"/>
              <a:t>4/11/19</a:t>
            </a:fld>
            <a:endParaRPr lang="en-US"/>
          </a:p>
        </p:txBody>
      </p:sp>
      <p:sp>
        <p:nvSpPr>
          <p:cNvPr id="4" name="Footer Placeholder 3">
            <a:extLst>
              <a:ext uri="{FF2B5EF4-FFF2-40B4-BE49-F238E27FC236}">
                <a16:creationId xmlns:a16="http://schemas.microsoft.com/office/drawing/2014/main" xmlns=""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220C3A-E076-469C-A6E1-D8546BFD7E2A}"/>
              </a:ext>
            </a:extLst>
          </p:cNvPr>
          <p:cNvSpPr>
            <a:spLocks noGrp="1"/>
          </p:cNvSpPr>
          <p:nvPr>
            <p:ph type="dt" sz="half" idx="10"/>
          </p:nvPr>
        </p:nvSpPr>
        <p:spPr/>
        <p:txBody>
          <a:bodyPr/>
          <a:lstStyle/>
          <a:p>
            <a:fld id="{0538D010-9305-5545-8C0C-1809A86E7A92}" type="datetime1">
              <a:rPr lang="en-SG" smtClean="0"/>
              <a:t>4/11/19</a:t>
            </a:fld>
            <a:endParaRPr lang="en-US"/>
          </a:p>
        </p:txBody>
      </p:sp>
      <p:sp>
        <p:nvSpPr>
          <p:cNvPr id="3" name="Footer Placeholder 2">
            <a:extLst>
              <a:ext uri="{FF2B5EF4-FFF2-40B4-BE49-F238E27FC236}">
                <a16:creationId xmlns:a16="http://schemas.microsoft.com/office/drawing/2014/main" xmlns=""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271704A-332F-4C18-A6BE-1718958D404E}"/>
              </a:ext>
            </a:extLst>
          </p:cNvPr>
          <p:cNvSpPr>
            <a:spLocks noGrp="1"/>
          </p:cNvSpPr>
          <p:nvPr>
            <p:ph type="dt" sz="half" idx="10"/>
          </p:nvPr>
        </p:nvSpPr>
        <p:spPr/>
        <p:txBody>
          <a:bodyPr/>
          <a:lstStyle/>
          <a:p>
            <a:fld id="{7C739A16-C597-E248-810D-AE214545A0B9}" type="datetime1">
              <a:rPr lang="en-SG" smtClean="0"/>
              <a:t>4/11/19</a:t>
            </a:fld>
            <a:endParaRPr lang="en-US"/>
          </a:p>
        </p:txBody>
      </p:sp>
      <p:sp>
        <p:nvSpPr>
          <p:cNvPr id="6" name="Footer Placeholder 5">
            <a:extLst>
              <a:ext uri="{FF2B5EF4-FFF2-40B4-BE49-F238E27FC236}">
                <a16:creationId xmlns:a16="http://schemas.microsoft.com/office/drawing/2014/main" xmlns=""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DA8E9E1-FFB5-4C3F-82C6-271193C74569}"/>
              </a:ext>
            </a:extLst>
          </p:cNvPr>
          <p:cNvSpPr>
            <a:spLocks noGrp="1"/>
          </p:cNvSpPr>
          <p:nvPr>
            <p:ph type="dt" sz="half" idx="10"/>
          </p:nvPr>
        </p:nvSpPr>
        <p:spPr/>
        <p:txBody>
          <a:bodyPr/>
          <a:lstStyle/>
          <a:p>
            <a:fld id="{733BDBDD-5DF2-D54E-ADB6-61E48993671F}" type="datetime1">
              <a:rPr lang="en-SG" smtClean="0"/>
              <a:t>4/11/19</a:t>
            </a:fld>
            <a:endParaRPr lang="en-US"/>
          </a:p>
        </p:txBody>
      </p:sp>
      <p:sp>
        <p:nvSpPr>
          <p:cNvPr id="6" name="Footer Placeholder 5">
            <a:extLst>
              <a:ext uri="{FF2B5EF4-FFF2-40B4-BE49-F238E27FC236}">
                <a16:creationId xmlns:a16="http://schemas.microsoft.com/office/drawing/2014/main" xmlns=""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0BFF7-D419-4849-83EB-FE970E44E0DC}" type="datetime1">
              <a:rPr lang="en-SG" smtClean="0"/>
              <a:t>4/11/19</a:t>
            </a:fld>
            <a:endParaRPr lang="en-US"/>
          </a:p>
        </p:txBody>
      </p:sp>
      <p:sp>
        <p:nvSpPr>
          <p:cNvPr id="5" name="Footer Placeholder 4">
            <a:extLst>
              <a:ext uri="{FF2B5EF4-FFF2-40B4-BE49-F238E27FC236}">
                <a16:creationId xmlns:a16="http://schemas.microsoft.com/office/drawing/2014/main" xmlns=""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Approximate expansions for </a:t>
            </a:r>
            <a:r>
              <a:rPr lang="en-US" sz="4400" dirty="0" smtClean="0"/>
              <a:t>wave and </a:t>
            </a:r>
            <a:r>
              <a:rPr lang="en-US" sz="4400" dirty="0" err="1"/>
              <a:t>KdV</a:t>
            </a:r>
            <a:r>
              <a:rPr lang="en-US" sz="4400" dirty="0"/>
              <a:t> equations via the velocity potential and non-local </a:t>
            </a:r>
            <a:r>
              <a:rPr lang="en-US" sz="4400" dirty="0" smtClean="0"/>
              <a:t>formulations</a:t>
            </a:r>
            <a:endParaRPr lang="en-US" sz="4400" dirty="0"/>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Autofit/>
          </a:bodyPr>
          <a:lstStyle/>
          <a:p>
            <a:r>
              <a:rPr lang="en-US" sz="2300" dirty="0" smtClean="0">
                <a:solidFill>
                  <a:schemeClr val="bg1">
                    <a:lumMod val="50000"/>
                  </a:schemeClr>
                </a:solidFill>
              </a:rPr>
              <a:t>Sultan AITZHAN, </a:t>
            </a:r>
            <a:r>
              <a:rPr lang="en-US" sz="2300" dirty="0">
                <a:solidFill>
                  <a:schemeClr val="bg1">
                    <a:lumMod val="50000"/>
                  </a:schemeClr>
                </a:solidFill>
              </a:rPr>
              <a:t>Yale-NUS College</a:t>
            </a:r>
          </a:p>
          <a:p>
            <a:r>
              <a:rPr lang="en-US" sz="2300" dirty="0">
                <a:solidFill>
                  <a:schemeClr val="bg1">
                    <a:lumMod val="50000"/>
                  </a:schemeClr>
                </a:solidFill>
              </a:rPr>
              <a:t>Supervisor: Prof. Katie </a:t>
            </a:r>
            <a:r>
              <a:rPr lang="en-US" sz="2300" dirty="0" err="1" smtClean="0">
                <a:solidFill>
                  <a:schemeClr val="bg1">
                    <a:lumMod val="50000"/>
                  </a:schemeClr>
                </a:solidFill>
              </a:rPr>
              <a:t>Oliveras</a:t>
            </a:r>
            <a:endParaRPr lang="en-US" sz="2300" dirty="0" smtClean="0">
              <a:solidFill>
                <a:schemeClr val="bg1">
                  <a:lumMod val="50000"/>
                </a:schemeClr>
              </a:solidFill>
            </a:endParaRPr>
          </a:p>
          <a:p>
            <a:r>
              <a:rPr lang="en-US" sz="2300" dirty="0" smtClean="0">
                <a:solidFill>
                  <a:schemeClr val="bg1">
                    <a:lumMod val="50000"/>
                  </a:schemeClr>
                </a:solidFill>
              </a:rPr>
              <a:t>Co-Supervisor</a:t>
            </a:r>
            <a:r>
              <a:rPr lang="en-US" sz="2300" dirty="0">
                <a:solidFill>
                  <a:schemeClr val="bg1">
                    <a:lumMod val="50000"/>
                  </a:schemeClr>
                </a:solidFill>
              </a:rPr>
              <a:t>: Prof. Dave Smith</a:t>
            </a:r>
          </a:p>
          <a:p>
            <a:r>
              <a:rPr lang="en-US" sz="2300" dirty="0" smtClean="0">
                <a:solidFill>
                  <a:schemeClr val="bg1">
                    <a:lumMod val="50000"/>
                  </a:schemeClr>
                </a:solidFill>
              </a:rPr>
              <a:t>Nov 6, 2019</a:t>
            </a:r>
            <a:endParaRPr lang="en-US" sz="2300"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smtClean="0"/>
              <a:t>/12</a:t>
            </a:r>
            <a:endParaRPr lang="en-US" dirty="0"/>
          </a:p>
        </p:txBody>
      </p:sp>
    </p:spTree>
    <p:extLst>
      <p:ext uri="{BB962C8B-B14F-4D97-AF65-F5344CB8AC3E}">
        <p14:creationId xmlns:p14="http://schemas.microsoft.com/office/powerpoint/2010/main" val="2980713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smtClean="0"/>
              <a:t>7/12</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902524" y="334085"/>
                <a:ext cx="10790711" cy="2308324"/>
              </a:xfrm>
              <a:prstGeom prst="rect">
                <a:avLst/>
              </a:prstGeom>
              <a:noFill/>
            </p:spPr>
            <p:txBody>
              <a:bodyPr wrap="square" rtlCol="0">
                <a:spAutoFit/>
              </a:bodyPr>
              <a:lstStyle/>
              <a:p>
                <a:r>
                  <a:rPr lang="en-US" sz="2400" dirty="0" smtClean="0"/>
                  <a:t>In the lowest power of </a:t>
                </a:r>
                <a14:m>
                  <m:oMath xmlns:m="http://schemas.openxmlformats.org/officeDocument/2006/math">
                    <m:r>
                      <a:rPr lang="en-US" sz="2400" b="0" i="1" smtClean="0">
                        <a:latin typeface="Cambria Math" charset="0"/>
                      </a:rPr>
                      <m:t>𝜖</m:t>
                    </m:r>
                  </m:oMath>
                </a14:m>
                <a:r>
                  <a:rPr lang="en-US" dirty="0" smtClean="0"/>
                  <a:t>, </a:t>
                </a:r>
                <a:r>
                  <a:rPr lang="en-US" sz="2400" dirty="0" smtClean="0"/>
                  <a:t>we get the following two equations:</a:t>
                </a:r>
              </a:p>
              <a:p>
                <a:endParaRPr lang="en-US" sz="2400" dirty="0"/>
              </a:p>
              <a:p>
                <a:endParaRPr lang="en-US" sz="2400" dirty="0" smtClean="0"/>
              </a:p>
              <a:p>
                <a:endParaRPr lang="en-US" sz="2400" dirty="0"/>
              </a:p>
              <a:p>
                <a:endParaRPr lang="en-US" sz="2400" dirty="0" smtClean="0"/>
              </a:p>
              <a:p>
                <a:r>
                  <a:rPr lang="en-US" sz="2400" dirty="0" smtClean="0"/>
                  <a:t>which are </a:t>
                </a:r>
                <a:r>
                  <a:rPr lang="en-US" sz="2400" b="1" dirty="0" smtClean="0"/>
                  <a:t>wave equations </a:t>
                </a:r>
                <a:r>
                  <a:rPr lang="en-US" sz="2400" dirty="0" smtClean="0"/>
                  <a:t>with velocity 1</a:t>
                </a:r>
                <a:r>
                  <a:rPr lang="en-US" sz="2400" dirty="0"/>
                  <a:t>.</a:t>
                </a:r>
                <a:endParaRPr lang="en-US"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902524" y="334085"/>
                <a:ext cx="10790711" cy="2308324"/>
              </a:xfrm>
              <a:prstGeom prst="rect">
                <a:avLst/>
              </a:prstGeom>
              <a:blipFill rotWithShape="0">
                <a:blip r:embed="rId3"/>
                <a:stretch>
                  <a:fillRect l="-847" t="-2116" b="-5291"/>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302" y="750534"/>
            <a:ext cx="2976418" cy="15021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925796" y="3295779"/>
                <a:ext cx="9602565" cy="461665"/>
              </a:xfrm>
              <a:prstGeom prst="rect">
                <a:avLst/>
              </a:prstGeom>
              <a:noFill/>
            </p:spPr>
            <p:txBody>
              <a:bodyPr wrap="none" rtlCol="0">
                <a:spAutoFit/>
              </a:bodyPr>
              <a:lstStyle/>
              <a:p>
                <a:r>
                  <a:rPr lang="en-US" sz="2400" dirty="0" smtClean="0"/>
                  <a:t>In the next power of </a:t>
                </a:r>
                <a14:m>
                  <m:oMath xmlns:m="http://schemas.openxmlformats.org/officeDocument/2006/math">
                    <m:r>
                      <a:rPr lang="en-US" sz="2400" b="0" i="1" smtClean="0">
                        <a:latin typeface="Cambria Math" charset="0"/>
                      </a:rPr>
                      <m:t>𝜖</m:t>
                    </m:r>
                  </m:oMath>
                </a14:m>
                <a:r>
                  <a:rPr lang="en-US" sz="2400" dirty="0" smtClean="0"/>
                  <a:t>, we obtain two </a:t>
                </a:r>
                <a:r>
                  <a:rPr lang="en-US" sz="2400" b="1" dirty="0" err="1" smtClean="0"/>
                  <a:t>Korteweg</a:t>
                </a:r>
                <a:r>
                  <a:rPr lang="en-US" sz="2400" b="1" dirty="0" smtClean="0"/>
                  <a:t> de </a:t>
                </a:r>
                <a:r>
                  <a:rPr lang="en-US" sz="2400" b="1" dirty="0" err="1" smtClean="0"/>
                  <a:t>Vries</a:t>
                </a:r>
                <a:r>
                  <a:rPr lang="en-US" sz="2400" b="1" dirty="0" smtClean="0"/>
                  <a:t> (</a:t>
                </a:r>
                <a:r>
                  <a:rPr lang="en-US" sz="2400" b="1" dirty="0" err="1" smtClean="0"/>
                  <a:t>KdV</a:t>
                </a:r>
                <a:r>
                  <a:rPr lang="en-US" sz="2400" b="1" dirty="0" smtClean="0"/>
                  <a:t>) equations</a:t>
                </a:r>
                <a:r>
                  <a:rPr lang="en-US" sz="2400" dirty="0" smtClean="0"/>
                  <a:t>:  </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925796" y="3295779"/>
                <a:ext cx="9602565" cy="461665"/>
              </a:xfrm>
              <a:prstGeom prst="rect">
                <a:avLst/>
              </a:prstGeom>
              <a:blipFill rotWithShape="0">
                <a:blip r:embed="rId5"/>
                <a:stretch>
                  <a:fillRect l="-1016" t="-10667" b="-30667"/>
                </a:stretch>
              </a:blipFill>
            </p:spPr>
            <p:txBody>
              <a:bodyPr/>
              <a:lstStyle/>
              <a:p>
                <a:r>
                  <a:rPr lang="en-US">
                    <a:noFill/>
                  </a:rPr>
                  <a:t> </a:t>
                </a:r>
              </a:p>
            </p:txBody>
          </p:sp>
        </mc:Fallback>
      </mc:AlternateContent>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019" y="3866983"/>
            <a:ext cx="3398981" cy="1566023"/>
          </a:xfrm>
          <a:prstGeom prst="rect">
            <a:avLst/>
          </a:prstGeom>
        </p:spPr>
      </p:pic>
    </p:spTree>
    <p:extLst>
      <p:ext uri="{BB962C8B-B14F-4D97-AF65-F5344CB8AC3E}">
        <p14:creationId xmlns:p14="http://schemas.microsoft.com/office/powerpoint/2010/main" val="2136300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a:t>
            </a:r>
            <a:r>
              <a:rPr lang="en-US" sz="4400" dirty="0"/>
              <a:t>non-local </a:t>
            </a:r>
            <a:r>
              <a:rPr lang="en-US" sz="4400" dirty="0" smtClean="0"/>
              <a:t>formulations</a:t>
            </a:r>
            <a:endParaRPr lang="en-US" sz="4400" dirty="0"/>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r>
              <a:rPr lang="en-US" dirty="0" smtClean="0"/>
              <a:t>8/12</a:t>
            </a:r>
            <a:endParaRPr lang="en-US" dirty="0"/>
          </a:p>
        </p:txBody>
      </p:sp>
    </p:spTree>
    <p:extLst>
      <p:ext uri="{BB962C8B-B14F-4D97-AF65-F5344CB8AC3E}">
        <p14:creationId xmlns:p14="http://schemas.microsoft.com/office/powerpoint/2010/main" val="80421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a:xfrm>
            <a:off x="838200" y="1825625"/>
            <a:ext cx="10515600" cy="876011"/>
          </a:xfrm>
        </p:spPr>
        <p:txBody>
          <a:bodyPr/>
          <a:lstStyle/>
          <a:p>
            <a:r>
              <a:rPr lang="en-US" b="1" dirty="0" smtClean="0"/>
              <a:t>Goal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r>
              <a:rPr lang="en-US" dirty="0" smtClean="0"/>
              <a:t>9/12</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476" y="6007100"/>
            <a:ext cx="579284" cy="2068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4296" y="2638831"/>
            <a:ext cx="6341165" cy="3368269"/>
          </a:xfrm>
          <a:prstGeom prst="rect">
            <a:avLst/>
          </a:prstGeom>
        </p:spPr>
      </p:pic>
    </p:spTree>
    <p:extLst>
      <p:ext uri="{BB962C8B-B14F-4D97-AF65-F5344CB8AC3E}">
        <p14:creationId xmlns:p14="http://schemas.microsoft.com/office/powerpoint/2010/main" val="151842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xmlns="" id="{D215A1B0-7E78-4C4C-AF67-5ACD0A22475E}"/>
              </a:ext>
            </a:extLst>
          </p:cNvPr>
          <p:cNvSpPr>
            <a:spLocks noGrp="1"/>
          </p:cNvSpPr>
          <p:nvPr>
            <p:ph idx="1"/>
          </p:nvPr>
        </p:nvSpPr>
        <p:spPr/>
        <p:txBody>
          <a:bodyPr/>
          <a:lstStyle/>
          <a:p>
            <a:r>
              <a:rPr lang="en-US" b="1" dirty="0" smtClean="0"/>
              <a:t>Goal 1:</a:t>
            </a:r>
            <a:r>
              <a:rPr lang="en-US" dirty="0" smtClean="0"/>
              <a:t> </a:t>
            </a:r>
            <a:r>
              <a:rPr lang="en-US" b="1" dirty="0" smtClean="0"/>
              <a:t>Derive wave and </a:t>
            </a:r>
            <a:r>
              <a:rPr lang="en-US" b="1" dirty="0" err="1" smtClean="0"/>
              <a:t>KdV</a:t>
            </a:r>
            <a:r>
              <a:rPr lang="en-US" b="1" dirty="0" smtClean="0"/>
              <a:t> equations on a half-line in the velocity potential </a:t>
            </a:r>
            <a:r>
              <a:rPr lang="en-US" dirty="0" smtClean="0"/>
              <a:t>and provide the necessary conditions for this derivation. </a:t>
            </a:r>
            <a:endParaRPr lang="en-US" dirty="0"/>
          </a:p>
          <a:p>
            <a:r>
              <a:rPr lang="en-US" b="1" dirty="0" smtClean="0"/>
              <a:t>Goal 2: </a:t>
            </a:r>
            <a:r>
              <a:rPr lang="en-US" dirty="0" smtClean="0"/>
              <a:t>Derive wave and </a:t>
            </a:r>
            <a:r>
              <a:rPr lang="en-US" dirty="0" err="1" smtClean="0"/>
              <a:t>KdV</a:t>
            </a:r>
            <a:r>
              <a:rPr lang="en-US" dirty="0" smtClean="0"/>
              <a:t> equations on the whole and half-line in</a:t>
            </a:r>
            <a:r>
              <a:rPr lang="en-US" b="1" dirty="0" smtClean="0"/>
              <a:t> the non-local formulation</a:t>
            </a:r>
            <a:r>
              <a:rPr lang="en-US" dirty="0" smtClean="0"/>
              <a:t>.</a:t>
            </a:r>
          </a:p>
          <a:p>
            <a:r>
              <a:rPr lang="en-US" b="1" dirty="0" smtClean="0"/>
              <a:t>Goal 3: </a:t>
            </a:r>
            <a:r>
              <a:rPr lang="en-US" dirty="0" smtClean="0"/>
              <a:t>Depending on results, </a:t>
            </a:r>
            <a:r>
              <a:rPr lang="en-US" b="1" dirty="0" smtClean="0"/>
              <a:t>examine </a:t>
            </a:r>
            <a:r>
              <a:rPr lang="en-US" b="1" dirty="0" smtClean="0"/>
              <a:t>their </a:t>
            </a:r>
            <a:r>
              <a:rPr lang="en-US" b="1" dirty="0" smtClean="0"/>
              <a:t>utility and potential </a:t>
            </a:r>
            <a:r>
              <a:rPr lang="en-US" b="1" dirty="0" smtClean="0"/>
              <a:t>applications</a:t>
            </a:r>
            <a:r>
              <a:rPr lang="en-US" dirty="0" smtClean="0"/>
              <a:t>, </a:t>
            </a:r>
            <a:r>
              <a:rPr lang="en-US" dirty="0" smtClean="0"/>
              <a:t>in the form of an exploration.</a:t>
            </a:r>
            <a:endParaRPr lang="en-US" b="1" dirty="0"/>
          </a:p>
        </p:txBody>
      </p:sp>
      <p:sp>
        <p:nvSpPr>
          <p:cNvPr id="4" name="Slide Number Placeholder 3">
            <a:extLst>
              <a:ext uri="{FF2B5EF4-FFF2-40B4-BE49-F238E27FC236}">
                <a16:creationId xmlns:a16="http://schemas.microsoft.com/office/drawing/2014/main" xmlns="" id="{202DAD29-2EF5-43DD-9D0C-CBCC8F564E13}"/>
              </a:ext>
            </a:extLst>
          </p:cNvPr>
          <p:cNvSpPr>
            <a:spLocks noGrp="1"/>
          </p:cNvSpPr>
          <p:nvPr>
            <p:ph type="sldNum" sz="quarter" idx="12"/>
          </p:nvPr>
        </p:nvSpPr>
        <p:spPr/>
        <p:txBody>
          <a:bodyPr/>
          <a:lstStyle/>
          <a:p>
            <a:r>
              <a:rPr lang="en-US" dirty="0" smtClean="0"/>
              <a:t>10/12</a:t>
            </a:r>
            <a:endParaRPr lang="en-US" dirty="0"/>
          </a:p>
        </p:txBody>
      </p:sp>
    </p:spTree>
    <p:extLst>
      <p:ext uri="{BB962C8B-B14F-4D97-AF65-F5344CB8AC3E}">
        <p14:creationId xmlns:p14="http://schemas.microsoft.com/office/powerpoint/2010/main" val="1363476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AutoNum type="arabicPeriod"/>
            </a:pPr>
            <a:r>
              <a:rPr lang="en-US" dirty="0" smtClean="0"/>
              <a:t>Nonlinear PDEs are hard to solve directly, so we approximate the problem. </a:t>
            </a:r>
            <a:endParaRPr lang="en-US" dirty="0"/>
          </a:p>
          <a:p>
            <a:pPr marL="514350" indent="-514350">
              <a:buAutoNum type="arabicPeriod"/>
            </a:pPr>
            <a:r>
              <a:rPr lang="en-US" dirty="0" smtClean="0"/>
              <a:t>Perturbation expansion and time scales analysis can be used to obtain wave and </a:t>
            </a:r>
            <a:r>
              <a:rPr lang="en-US" dirty="0" err="1" smtClean="0"/>
              <a:t>KdV</a:t>
            </a:r>
            <a:r>
              <a:rPr lang="en-US" dirty="0" smtClean="0"/>
              <a:t> equations on a whole line.</a:t>
            </a:r>
          </a:p>
          <a:p>
            <a:pPr marL="514350" indent="-514350">
              <a:buAutoNum type="arabicPeriod"/>
            </a:pPr>
            <a:r>
              <a:rPr lang="en-US" dirty="0" smtClean="0"/>
              <a:t>It </a:t>
            </a:r>
            <a:r>
              <a:rPr lang="en-US" dirty="0"/>
              <a:t>is of interest to </a:t>
            </a:r>
            <a:r>
              <a:rPr lang="en-US" dirty="0" smtClean="0"/>
              <a:t>extend the procedure in (2) to the half-line problem, and derive these results in the integral formulation.</a:t>
            </a:r>
            <a:endParaRPr lang="en-US" dirty="0"/>
          </a:p>
          <a:p>
            <a:endParaRPr lang="en-US" dirty="0"/>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r>
              <a:rPr lang="en-US" dirty="0" smtClean="0"/>
              <a:t>11/12</a:t>
            </a:r>
            <a:endParaRPr lang="en-US" dirty="0"/>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196386-6B55-49F1-86AB-BDFEE842CD0E}"/>
              </a:ext>
            </a:extLst>
          </p:cNvPr>
          <p:cNvSpPr>
            <a:spLocks noGrp="1"/>
          </p:cNvSpPr>
          <p:nvPr>
            <p:ph type="title"/>
          </p:nvPr>
        </p:nvSpPr>
        <p:spPr/>
        <p:txBody>
          <a:bodyPr/>
          <a:lstStyle/>
          <a:p>
            <a:r>
              <a:rPr lang="en-US" dirty="0" smtClean="0"/>
              <a:t>References</a:t>
            </a:r>
            <a:endParaRPr lang="en-US" dirty="0"/>
          </a:p>
        </p:txBody>
      </p:sp>
      <p:sp>
        <p:nvSpPr>
          <p:cNvPr id="3" name="Content Placeholder 2">
            <a:extLst>
              <a:ext uri="{FF2B5EF4-FFF2-40B4-BE49-F238E27FC236}">
                <a16:creationId xmlns:a16="http://schemas.microsoft.com/office/drawing/2014/main" xmlns=""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err="1"/>
              <a:t>Ablowitz</a:t>
            </a:r>
            <a:r>
              <a:rPr lang="en-US" dirty="0"/>
              <a:t>, M. J. (2011). </a:t>
            </a:r>
            <a:r>
              <a:rPr lang="en-US" i="1" dirty="0"/>
              <a:t>Nonlinear dispersive waves: Asymptotic analysis and solitons</a:t>
            </a:r>
            <a:r>
              <a:rPr lang="en-US" dirty="0"/>
              <a:t>. Cambridge: Cambridge University </a:t>
            </a:r>
            <a:r>
              <a:rPr lang="en-US" dirty="0" smtClean="0"/>
              <a:t>Press.</a:t>
            </a:r>
          </a:p>
          <a:p>
            <a:pPr marL="514350" indent="-514350">
              <a:buFont typeface="+mj-lt"/>
              <a:buAutoNum type="arabicPeriod"/>
            </a:pPr>
            <a:r>
              <a:rPr lang="en-US" dirty="0" err="1" smtClean="0"/>
              <a:t>Deconinck</a:t>
            </a:r>
            <a:r>
              <a:rPr lang="en-US" dirty="0" smtClean="0"/>
              <a:t>, B. (2010). </a:t>
            </a:r>
            <a:r>
              <a:rPr lang="en-US" i="1" dirty="0"/>
              <a:t>Nonlinear </a:t>
            </a:r>
            <a:r>
              <a:rPr lang="en-US" i="1" dirty="0" smtClean="0"/>
              <a:t>waves</a:t>
            </a:r>
            <a:r>
              <a:rPr lang="en-US" dirty="0" smtClean="0"/>
              <a:t>. </a:t>
            </a:r>
          </a:p>
          <a:p>
            <a:pPr marL="514350" indent="-514350">
              <a:buFont typeface="+mj-lt"/>
              <a:buAutoNum type="arabicPeriod"/>
            </a:pPr>
            <a:r>
              <a:rPr lang="en-US" dirty="0" err="1" smtClean="0"/>
              <a:t>Oliveras</a:t>
            </a:r>
            <a:r>
              <a:rPr lang="en-US" dirty="0" smtClean="0"/>
              <a:t>, K. (2019</a:t>
            </a:r>
            <a:r>
              <a:rPr lang="en-US" dirty="0"/>
              <a:t>). </a:t>
            </a:r>
            <a:r>
              <a:rPr lang="en-US" dirty="0" smtClean="0"/>
              <a:t>Detailed notes: a reduction of the Euler equations to a single time dependent equation. </a:t>
            </a:r>
          </a:p>
          <a:p>
            <a:pPr marL="514350" indent="-514350">
              <a:buFont typeface="+mj-lt"/>
              <a:buAutoNum type="arabicPeriod"/>
            </a:pPr>
            <a:r>
              <a:rPr lang="en-US" dirty="0" err="1" smtClean="0"/>
              <a:t>Ablowitz</a:t>
            </a:r>
            <a:r>
              <a:rPr lang="en-US" dirty="0" smtClean="0"/>
              <a:t>, </a:t>
            </a:r>
            <a:r>
              <a:rPr lang="en-US" dirty="0"/>
              <a:t>M. J., </a:t>
            </a:r>
            <a:r>
              <a:rPr lang="en-US" dirty="0" err="1" smtClean="0"/>
              <a:t>Fokas</a:t>
            </a:r>
            <a:r>
              <a:rPr lang="en-US" dirty="0" smtClean="0"/>
              <a:t>, </a:t>
            </a:r>
            <a:r>
              <a:rPr lang="en-US" dirty="0"/>
              <a:t>A. S., &amp; </a:t>
            </a:r>
            <a:r>
              <a:rPr lang="en-US" dirty="0" err="1" smtClean="0"/>
              <a:t>Musslimani</a:t>
            </a:r>
            <a:r>
              <a:rPr lang="en-US" dirty="0" smtClean="0"/>
              <a:t>, </a:t>
            </a:r>
            <a:r>
              <a:rPr lang="en-US" dirty="0"/>
              <a:t>Z. H. (2006). On a new non-local formulation of water waves.</a:t>
            </a:r>
            <a:r>
              <a:rPr lang="en-US" i="1" dirty="0"/>
              <a:t> Journal of Fluid Mechanics, 562</a:t>
            </a:r>
            <a:r>
              <a:rPr lang="en-US" dirty="0"/>
              <a:t>, 313-343. </a:t>
            </a:r>
          </a:p>
        </p:txBody>
      </p:sp>
      <p:sp>
        <p:nvSpPr>
          <p:cNvPr id="4" name="Slide Number Placeholder 3">
            <a:extLst>
              <a:ext uri="{FF2B5EF4-FFF2-40B4-BE49-F238E27FC236}">
                <a16:creationId xmlns:a16="http://schemas.microsoft.com/office/drawing/2014/main" xmlns="" id="{494E16DF-4F07-4CFD-A096-8E1CA61857B3}"/>
              </a:ext>
            </a:extLst>
          </p:cNvPr>
          <p:cNvSpPr>
            <a:spLocks noGrp="1"/>
          </p:cNvSpPr>
          <p:nvPr>
            <p:ph type="sldNum" sz="quarter" idx="12"/>
          </p:nvPr>
        </p:nvSpPr>
        <p:spPr/>
        <p:txBody>
          <a:bodyPr/>
          <a:lstStyle/>
          <a:p>
            <a:r>
              <a:rPr lang="en-US" dirty="0" smtClean="0"/>
              <a:t>12</a:t>
            </a:r>
            <a:r>
              <a:rPr lang="en-US" dirty="0" smtClean="0"/>
              <a:t>/12</a:t>
            </a:r>
            <a:endParaRPr lang="en-US" dirty="0"/>
          </a:p>
        </p:txBody>
      </p:sp>
    </p:spTree>
    <p:extLst>
      <p:ext uri="{BB962C8B-B14F-4D97-AF65-F5344CB8AC3E}">
        <p14:creationId xmlns:p14="http://schemas.microsoft.com/office/powerpoint/2010/main" val="2453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a:t>
            </a:r>
            <a:r>
              <a:rPr lang="en-US" sz="4400" dirty="0"/>
              <a:t>the velocity potential </a:t>
            </a:r>
            <a:r>
              <a:rPr lang="en-US" sz="4400" dirty="0">
                <a:solidFill>
                  <a:schemeClr val="bg1">
                    <a:lumMod val="50000"/>
                  </a:schemeClr>
                </a:solidFill>
              </a:rPr>
              <a:t>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Autofit/>
          </a:bodyPr>
          <a:lstStyle/>
          <a:p>
            <a:r>
              <a:rPr lang="en-US" sz="2300" dirty="0" smtClean="0">
                <a:solidFill>
                  <a:schemeClr val="bg1">
                    <a:lumMod val="50000"/>
                  </a:schemeClr>
                </a:solidFill>
              </a:rPr>
              <a:t>Sultan AITZHAN, </a:t>
            </a:r>
            <a:r>
              <a:rPr lang="en-US" sz="2300" dirty="0">
                <a:solidFill>
                  <a:schemeClr val="bg1">
                    <a:lumMod val="50000"/>
                  </a:schemeClr>
                </a:solidFill>
              </a:rPr>
              <a:t>Yale-NUS College</a:t>
            </a:r>
          </a:p>
          <a:p>
            <a:r>
              <a:rPr lang="en-US" sz="2300" dirty="0">
                <a:solidFill>
                  <a:schemeClr val="bg1">
                    <a:lumMod val="50000"/>
                  </a:schemeClr>
                </a:solidFill>
              </a:rPr>
              <a:t>Supervisor: Prof. </a:t>
            </a:r>
            <a:r>
              <a:rPr lang="en-US" sz="2300" dirty="0" smtClean="0">
                <a:solidFill>
                  <a:schemeClr val="bg1">
                    <a:lumMod val="50000"/>
                  </a:schemeClr>
                </a:solidFill>
              </a:rPr>
              <a:t>Katie </a:t>
            </a:r>
            <a:r>
              <a:rPr lang="en-US" sz="2300" dirty="0" err="1" smtClean="0">
                <a:solidFill>
                  <a:schemeClr val="bg1">
                    <a:lumMod val="50000"/>
                  </a:schemeClr>
                </a:solidFill>
              </a:rPr>
              <a:t>Oliveras</a:t>
            </a:r>
            <a:endParaRPr lang="en-US" sz="2300" dirty="0" smtClean="0">
              <a:solidFill>
                <a:schemeClr val="bg1">
                  <a:lumMod val="50000"/>
                </a:schemeClr>
              </a:solidFill>
            </a:endParaRPr>
          </a:p>
          <a:p>
            <a:r>
              <a:rPr lang="en-US" sz="2300" dirty="0" smtClean="0">
                <a:solidFill>
                  <a:schemeClr val="bg1">
                    <a:lumMod val="50000"/>
                  </a:schemeClr>
                </a:solidFill>
              </a:rPr>
              <a:t>Co-Supervisor: Prof. Dave Smith</a:t>
            </a:r>
            <a:endParaRPr lang="en-US" sz="2300" dirty="0">
              <a:solidFill>
                <a:schemeClr val="bg1">
                  <a:lumMod val="50000"/>
                </a:schemeClr>
              </a:solidFill>
            </a:endParaRPr>
          </a:p>
          <a:p>
            <a:r>
              <a:rPr lang="en-US" sz="2300" dirty="0" smtClean="0">
                <a:solidFill>
                  <a:schemeClr val="bg1">
                    <a:lumMod val="50000"/>
                  </a:schemeClr>
                </a:solidFill>
              </a:rPr>
              <a:t>Nov 6, 2019</a:t>
            </a:r>
            <a:endParaRPr lang="en-US" sz="2300"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2</a:t>
            </a:fld>
            <a:r>
              <a:rPr lang="en-US" dirty="0" smtClean="0"/>
              <a:t>/12</a:t>
            </a:r>
            <a:endParaRPr lang="en-US" dirty="0"/>
          </a:p>
        </p:txBody>
      </p:sp>
    </p:spTree>
    <p:extLst>
      <p:ext uri="{BB962C8B-B14F-4D97-AF65-F5344CB8AC3E}">
        <p14:creationId xmlns:p14="http://schemas.microsoft.com/office/powerpoint/2010/main" val="1834854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011" y="740147"/>
            <a:ext cx="6128806" cy="294838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8587" y="740147"/>
            <a:ext cx="6128806" cy="3007993"/>
          </a:xfrm>
          <a:prstGeom prst="rect">
            <a:avLst/>
          </a:prstGeom>
        </p:spPr>
      </p:pic>
    </p:spTree>
    <p:extLst>
      <p:ext uri="{BB962C8B-B14F-4D97-AF65-F5344CB8AC3E}">
        <p14:creationId xmlns:p14="http://schemas.microsoft.com/office/powerpoint/2010/main" val="1282182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sp>
        <p:nvSpPr>
          <p:cNvPr id="19" name="TextBox 18"/>
          <p:cNvSpPr txBox="1"/>
          <p:nvPr/>
        </p:nvSpPr>
        <p:spPr>
          <a:xfrm>
            <a:off x="878458" y="3836466"/>
            <a:ext cx="2210926" cy="461665"/>
          </a:xfrm>
          <a:prstGeom prst="rect">
            <a:avLst/>
          </a:prstGeom>
          <a:noFill/>
        </p:spPr>
        <p:txBody>
          <a:bodyPr wrap="none" rtlCol="0">
            <a:spAutoFit/>
          </a:bodyPr>
          <a:lstStyle/>
          <a:p>
            <a:r>
              <a:rPr lang="en-US" sz="2400" dirty="0" smtClean="0"/>
              <a:t>Mathematically:</a:t>
            </a:r>
            <a:endParaRPr lang="en-US" sz="2400" dirty="0"/>
          </a:p>
        </p:txBody>
      </p:sp>
      <p:grpSp>
        <p:nvGrpSpPr>
          <p:cNvPr id="31" name="Group 30"/>
          <p:cNvGrpSpPr/>
          <p:nvPr/>
        </p:nvGrpSpPr>
        <p:grpSpPr>
          <a:xfrm>
            <a:off x="2324122" y="733556"/>
            <a:ext cx="6547123" cy="3063715"/>
            <a:chOff x="2323109" y="3352280"/>
            <a:chExt cx="6406245" cy="3311282"/>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425" y="3352280"/>
              <a:ext cx="5996929" cy="3186632"/>
            </a:xfrm>
            <a:prstGeom prst="rect">
              <a:avLst/>
            </a:prstGeom>
          </p:spPr>
        </p:pic>
        <p:grpSp>
          <p:nvGrpSpPr>
            <p:cNvPr id="30" name="Group 29"/>
            <p:cNvGrpSpPr/>
            <p:nvPr/>
          </p:nvGrpSpPr>
          <p:grpSpPr>
            <a:xfrm>
              <a:off x="2323109" y="3958793"/>
              <a:ext cx="6406245" cy="2704769"/>
              <a:chOff x="2323109" y="3958793"/>
              <a:chExt cx="6406245" cy="270476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109" y="6300025"/>
                <a:ext cx="900388" cy="3635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346" y="5476339"/>
                <a:ext cx="1540975" cy="360228"/>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2434" y="3958793"/>
                <a:ext cx="1136920" cy="340415"/>
              </a:xfrm>
              <a:prstGeom prst="rect">
                <a:avLst/>
              </a:prstGeom>
            </p:spPr>
          </p:pic>
        </p:grpSp>
      </p:grpSp>
      <p:sp>
        <p:nvSpPr>
          <p:cNvPr id="32" name="TextBox 31"/>
          <p:cNvSpPr txBox="1"/>
          <p:nvPr/>
        </p:nvSpPr>
        <p:spPr>
          <a:xfrm>
            <a:off x="878458" y="5920258"/>
            <a:ext cx="7878439" cy="461665"/>
          </a:xfrm>
          <a:prstGeom prst="rect">
            <a:avLst/>
          </a:prstGeom>
          <a:noFill/>
        </p:spPr>
        <p:txBody>
          <a:bodyPr wrap="none" rtlCol="0">
            <a:spAutoFit/>
          </a:bodyPr>
          <a:lstStyle/>
          <a:p>
            <a:r>
              <a:rPr lang="en-US" sz="2400" dirty="0" smtClean="0"/>
              <a:t>This is referred to as a </a:t>
            </a:r>
            <a:r>
              <a:rPr lang="en-US" sz="2400" b="1" dirty="0" smtClean="0"/>
              <a:t>water wave problem </a:t>
            </a:r>
            <a:r>
              <a:rPr lang="en-US" sz="2400" dirty="0" smtClean="0"/>
              <a:t>on the whole line.</a:t>
            </a:r>
            <a:endParaRPr lang="en-US" sz="2400" dirty="0"/>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15979"/>
          <a:stretch/>
        </p:blipFill>
        <p:spPr>
          <a:xfrm>
            <a:off x="2131542" y="4194339"/>
            <a:ext cx="9222258" cy="177380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123" y="733556"/>
            <a:ext cx="6660266" cy="3110520"/>
          </a:xfrm>
          <a:prstGeom prst="rect">
            <a:avLst/>
          </a:prstGeom>
        </p:spPr>
      </p:pic>
    </p:spTree>
    <p:extLst>
      <p:ext uri="{BB962C8B-B14F-4D97-AF65-F5344CB8AC3E}">
        <p14:creationId xmlns:p14="http://schemas.microsoft.com/office/powerpoint/2010/main" val="1014169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Approximate expansions </a:t>
            </a:r>
            <a:r>
              <a:rPr lang="en-US" sz="4400" dirty="0">
                <a:solidFill>
                  <a:schemeClr val="bg1">
                    <a:lumMod val="50000"/>
                  </a:schemeClr>
                </a:solidFill>
              </a:rPr>
              <a:t>for </a:t>
            </a:r>
            <a:r>
              <a:rPr lang="en-US" sz="4400" dirty="0" smtClean="0">
                <a:solidFill>
                  <a:schemeClr val="bg1">
                    <a:lumMod val="50000"/>
                  </a:schemeClr>
                </a:solidFill>
              </a:rPr>
              <a:t>wave and </a:t>
            </a:r>
            <a:r>
              <a:rPr lang="en-US" sz="4400" dirty="0" err="1">
                <a:solidFill>
                  <a:schemeClr val="bg1">
                    <a:lumMod val="50000"/>
                  </a:schemeClr>
                </a:solidFill>
              </a:rPr>
              <a:t>KdV</a:t>
            </a:r>
            <a:r>
              <a:rPr lang="en-US" sz="4400" dirty="0">
                <a:solidFill>
                  <a:schemeClr val="bg1">
                    <a:lumMod val="50000"/>
                  </a:schemeClr>
                </a:solidFill>
              </a:rPr>
              <a:t> equations 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fld id="{F3332EFC-B9C2-4EF3-A733-16B7EBFB30C8}" type="slidenum">
              <a:rPr lang="en-US" smtClean="0"/>
              <a:t>5</a:t>
            </a:fld>
            <a:r>
              <a:rPr lang="en-US" dirty="0" smtClean="0"/>
              <a:t>/12</a:t>
            </a:r>
            <a:endParaRPr lang="en-US" dirty="0"/>
          </a:p>
        </p:txBody>
      </p:sp>
    </p:spTree>
    <p:extLst>
      <p:ext uri="{BB962C8B-B14F-4D97-AF65-F5344CB8AC3E}">
        <p14:creationId xmlns:p14="http://schemas.microsoft.com/office/powerpoint/2010/main" val="1340914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smtClean="0"/>
              <a:t>4</a:t>
            </a:r>
            <a:r>
              <a:rPr lang="en-US" dirty="0" smtClean="0"/>
              <a:t>/12</a:t>
            </a:r>
            <a:endParaRPr lang="en-US" dirty="0"/>
          </a:p>
        </p:txBody>
      </p:sp>
      <p:sp>
        <p:nvSpPr>
          <p:cNvPr id="10" name="TextBox 9"/>
          <p:cNvSpPr txBox="1"/>
          <p:nvPr/>
        </p:nvSpPr>
        <p:spPr>
          <a:xfrm>
            <a:off x="902525" y="334085"/>
            <a:ext cx="4199419" cy="1015663"/>
          </a:xfrm>
          <a:prstGeom prst="rect">
            <a:avLst/>
          </a:prstGeom>
          <a:noFill/>
        </p:spPr>
        <p:txBody>
          <a:bodyPr wrap="none" rtlCol="0">
            <a:spAutoFit/>
          </a:bodyPr>
          <a:lstStyle/>
          <a:p>
            <a:r>
              <a:rPr lang="en-US" sz="2400" dirty="0" smtClean="0"/>
              <a:t>Consider the following problem:</a:t>
            </a:r>
          </a:p>
          <a:p>
            <a:endParaRPr lang="en-US" dirty="0"/>
          </a:p>
          <a:p>
            <a:endParaRPr lang="en-US" dirty="0" smtClean="0"/>
          </a:p>
        </p:txBody>
      </p:sp>
      <p:sp>
        <p:nvSpPr>
          <p:cNvPr id="19" name="TextBox 18"/>
          <p:cNvSpPr txBox="1"/>
          <p:nvPr/>
        </p:nvSpPr>
        <p:spPr>
          <a:xfrm>
            <a:off x="878458" y="3836466"/>
            <a:ext cx="2210926" cy="461665"/>
          </a:xfrm>
          <a:prstGeom prst="rect">
            <a:avLst/>
          </a:prstGeom>
          <a:noFill/>
        </p:spPr>
        <p:txBody>
          <a:bodyPr wrap="none" rtlCol="0">
            <a:spAutoFit/>
          </a:bodyPr>
          <a:lstStyle/>
          <a:p>
            <a:r>
              <a:rPr lang="en-US" sz="2400" dirty="0" smtClean="0"/>
              <a:t>Mathematically:</a:t>
            </a:r>
            <a:endParaRPr lang="en-US" sz="2400" dirty="0"/>
          </a:p>
        </p:txBody>
      </p:sp>
      <p:grpSp>
        <p:nvGrpSpPr>
          <p:cNvPr id="31" name="Group 30"/>
          <p:cNvGrpSpPr/>
          <p:nvPr/>
        </p:nvGrpSpPr>
        <p:grpSpPr>
          <a:xfrm>
            <a:off x="2324122" y="733556"/>
            <a:ext cx="6547123" cy="3063715"/>
            <a:chOff x="2323109" y="3352280"/>
            <a:chExt cx="6406245" cy="3311282"/>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425" y="3352280"/>
              <a:ext cx="5996929" cy="3186632"/>
            </a:xfrm>
            <a:prstGeom prst="rect">
              <a:avLst/>
            </a:prstGeom>
          </p:spPr>
        </p:pic>
        <p:grpSp>
          <p:nvGrpSpPr>
            <p:cNvPr id="30" name="Group 29"/>
            <p:cNvGrpSpPr/>
            <p:nvPr/>
          </p:nvGrpSpPr>
          <p:grpSpPr>
            <a:xfrm>
              <a:off x="2323109" y="3958793"/>
              <a:ext cx="6406245" cy="2704769"/>
              <a:chOff x="2323109" y="3958793"/>
              <a:chExt cx="6406245" cy="2704769"/>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109" y="6300025"/>
                <a:ext cx="900388" cy="3635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5346" y="5476339"/>
                <a:ext cx="1540975" cy="360228"/>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2434" y="3958793"/>
                <a:ext cx="1136920" cy="340415"/>
              </a:xfrm>
              <a:prstGeom prst="rect">
                <a:avLst/>
              </a:prstGeom>
            </p:spPr>
          </p:pic>
        </p:grpSp>
      </p:grpSp>
      <p:sp>
        <p:nvSpPr>
          <p:cNvPr id="32" name="TextBox 31"/>
          <p:cNvSpPr txBox="1"/>
          <p:nvPr/>
        </p:nvSpPr>
        <p:spPr>
          <a:xfrm>
            <a:off x="878458" y="5920258"/>
            <a:ext cx="7878439" cy="461665"/>
          </a:xfrm>
          <a:prstGeom prst="rect">
            <a:avLst/>
          </a:prstGeom>
          <a:noFill/>
        </p:spPr>
        <p:txBody>
          <a:bodyPr wrap="none" rtlCol="0">
            <a:spAutoFit/>
          </a:bodyPr>
          <a:lstStyle/>
          <a:p>
            <a:r>
              <a:rPr lang="en-US" sz="2400" dirty="0" smtClean="0"/>
              <a:t>This is referred to as a </a:t>
            </a:r>
            <a:r>
              <a:rPr lang="en-US" sz="2400" b="1" dirty="0" smtClean="0"/>
              <a:t>water wave problem </a:t>
            </a:r>
            <a:r>
              <a:rPr lang="en-US" sz="2400" dirty="0" smtClean="0"/>
              <a:t>on the whole line.</a:t>
            </a:r>
            <a:endParaRPr lang="en-US" sz="2400" dirty="0"/>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15979"/>
          <a:stretch/>
        </p:blipFill>
        <p:spPr>
          <a:xfrm>
            <a:off x="2131542" y="4194339"/>
            <a:ext cx="9222258" cy="177380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24123" y="733556"/>
            <a:ext cx="6660266" cy="3110520"/>
          </a:xfrm>
          <a:prstGeom prst="rect">
            <a:avLst/>
          </a:prstGeom>
        </p:spPr>
      </p:pic>
    </p:spTree>
    <p:extLst>
      <p:ext uri="{BB962C8B-B14F-4D97-AF65-F5344CB8AC3E}">
        <p14:creationId xmlns:p14="http://schemas.microsoft.com/office/powerpoint/2010/main" val="16333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a:t>6</a:t>
            </a:r>
            <a:r>
              <a:rPr lang="en-US" dirty="0" smtClean="0"/>
              <a:t>/12</a:t>
            </a:r>
            <a:endParaRPr lang="en-US" dirty="0"/>
          </a:p>
        </p:txBody>
      </p:sp>
      <p:sp>
        <p:nvSpPr>
          <p:cNvPr id="10" name="TextBox 9"/>
          <p:cNvSpPr txBox="1"/>
          <p:nvPr/>
        </p:nvSpPr>
        <p:spPr>
          <a:xfrm>
            <a:off x="902525" y="334085"/>
            <a:ext cx="10878491" cy="1015663"/>
          </a:xfrm>
          <a:prstGeom prst="rect">
            <a:avLst/>
          </a:prstGeom>
          <a:noFill/>
        </p:spPr>
        <p:txBody>
          <a:bodyPr wrap="none" rtlCol="0">
            <a:spAutoFit/>
          </a:bodyPr>
          <a:lstStyle/>
          <a:p>
            <a:r>
              <a:rPr lang="en-US" sz="2400" dirty="0"/>
              <a:t>Observation: equations (3) and (4) are </a:t>
            </a:r>
            <a:r>
              <a:rPr lang="en-US" sz="2400" b="1" dirty="0"/>
              <a:t>non-linear</a:t>
            </a:r>
            <a:r>
              <a:rPr lang="en-US" sz="2400" dirty="0"/>
              <a:t> partial differential </a:t>
            </a:r>
            <a:r>
              <a:rPr lang="en-US" sz="2400" dirty="0" smtClean="0"/>
              <a:t>equations (PDEs):</a:t>
            </a:r>
            <a:endParaRPr lang="en-US" sz="2400" dirty="0"/>
          </a:p>
          <a:p>
            <a:endParaRPr lang="en-US" dirty="0"/>
          </a:p>
          <a:p>
            <a:endParaRPr lang="en-US" dirty="0" smtClean="0"/>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44383"/>
          <a:stretch/>
        </p:blipFill>
        <p:spPr>
          <a:xfrm>
            <a:off x="510511" y="1006056"/>
            <a:ext cx="10976112" cy="98653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02525" y="2202899"/>
                <a:ext cx="10451275" cy="3046988"/>
              </a:xfrm>
              <a:prstGeom prst="rect">
                <a:avLst/>
              </a:prstGeom>
              <a:noFill/>
            </p:spPr>
            <p:txBody>
              <a:bodyPr wrap="square" rtlCol="0">
                <a:spAutoFit/>
              </a:bodyPr>
              <a:lstStyle/>
              <a:p>
                <a:r>
                  <a:rPr lang="en-US" sz="2400" dirty="0" smtClean="0"/>
                  <a:t>Instead of solving, we’d like to approximate the solutions </a:t>
                </a:r>
                <a14:m>
                  <m:oMath xmlns:m="http://schemas.openxmlformats.org/officeDocument/2006/math">
                    <m:r>
                      <a:rPr lang="en-US" sz="2400" b="0" i="1" smtClean="0">
                        <a:latin typeface="Cambria Math" charset="0"/>
                      </a:rPr>
                      <m:t>𝜂</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𝑡</m:t>
                        </m:r>
                      </m:e>
                    </m:d>
                  </m:oMath>
                </a14:m>
                <a:r>
                  <a:rPr lang="en-US" sz="2400" dirty="0" smtClean="0"/>
                  <a:t> and </a:t>
                </a:r>
                <a14:m>
                  <m:oMath xmlns:m="http://schemas.openxmlformats.org/officeDocument/2006/math">
                    <m:r>
                      <a:rPr lang="en-US" sz="2400" b="0" i="1" smtClean="0">
                        <a:latin typeface="Cambria Math" charset="0"/>
                      </a:rPr>
                      <m:t>𝜙</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r>
                          <a:rPr lang="en-US" sz="2400" b="0" i="1" smtClean="0">
                            <a:latin typeface="Cambria Math" charset="0"/>
                          </a:rPr>
                          <m:t>𝑡</m:t>
                        </m:r>
                      </m:e>
                    </m:d>
                  </m:oMath>
                </a14:m>
                <a:r>
                  <a:rPr lang="en-US" sz="2400" dirty="0" smtClean="0"/>
                  <a:t>. </a:t>
                </a:r>
              </a:p>
              <a:p>
                <a:r>
                  <a:rPr lang="en-US" sz="2400" dirty="0" smtClean="0"/>
                  <a:t>So, in particular, we use</a:t>
                </a:r>
              </a:p>
              <a:p>
                <a:endParaRPr lang="en-US" sz="2400" dirty="0" smtClean="0"/>
              </a:p>
              <a:p>
                <a:pPr marL="342900" indent="-342900">
                  <a:buFont typeface="Arial" charset="0"/>
                  <a:buChar char="•"/>
                </a:pPr>
                <a:r>
                  <a:rPr lang="en-US" sz="2400" dirty="0" smtClean="0"/>
                  <a:t>separation of variables:</a:t>
                </a:r>
              </a:p>
              <a:p>
                <a:pPr marL="342900" indent="-342900">
                  <a:buFont typeface="Arial" charset="0"/>
                  <a:buChar char="•"/>
                </a:pPr>
                <a:endParaRPr lang="en-US" sz="2400" dirty="0" smtClean="0"/>
              </a:p>
              <a:p>
                <a:pPr marL="342900" indent="-342900">
                  <a:buFont typeface="Arial" charset="0"/>
                  <a:buChar char="•"/>
                </a:pPr>
                <a:r>
                  <a:rPr lang="en-US" sz="2400" dirty="0" smtClean="0"/>
                  <a:t>perturbation expansion:</a:t>
                </a:r>
                <a:endParaRPr lang="en-US" sz="2400" dirty="0"/>
              </a:p>
              <a:p>
                <a:pPr marL="342900" indent="-342900">
                  <a:buFont typeface="Arial" charset="0"/>
                  <a:buChar char="•"/>
                </a:pPr>
                <a:endParaRPr lang="en-US" sz="2400" dirty="0" smtClean="0"/>
              </a:p>
              <a:p>
                <a:pPr marL="342900" indent="-342900">
                  <a:buFont typeface="Arial" charset="0"/>
                  <a:buChar char="•"/>
                </a:pPr>
                <a:r>
                  <a:rPr lang="en-US" sz="2400" dirty="0" smtClean="0"/>
                  <a:t>multiple time scales:</a:t>
                </a:r>
              </a:p>
            </p:txBody>
          </p:sp>
        </mc:Choice>
        <mc:Fallback xmlns="">
          <p:sp>
            <p:nvSpPr>
              <p:cNvPr id="6" name="TextBox 5"/>
              <p:cNvSpPr txBox="1">
                <a:spLocks noRot="1" noChangeAspect="1" noMove="1" noResize="1" noEditPoints="1" noAdjustHandles="1" noChangeArrowheads="1" noChangeShapeType="1" noTextEdit="1"/>
              </p:cNvSpPr>
              <p:nvPr/>
            </p:nvSpPr>
            <p:spPr>
              <a:xfrm>
                <a:off x="902525" y="2202899"/>
                <a:ext cx="10451275" cy="3046988"/>
              </a:xfrm>
              <a:prstGeom prst="rect">
                <a:avLst/>
              </a:prstGeom>
              <a:blipFill rotWithShape="0">
                <a:blip r:embed="rId4"/>
                <a:stretch>
                  <a:fillRect l="-875" t="-1600" b="-3600"/>
                </a:stretch>
              </a:blipFill>
            </p:spPr>
            <p:txBody>
              <a:bodyPr/>
              <a:lstStyle/>
              <a:p>
                <a:r>
                  <a:rPr lang="en-US">
                    <a:noFill/>
                  </a:rPr>
                  <a:t> </a:t>
                </a:r>
              </a:p>
            </p:txBody>
          </p:sp>
        </mc:Fallback>
      </mc:AlternateContent>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269" t="-546" r="15195" b="51615"/>
          <a:stretch/>
        </p:blipFill>
        <p:spPr>
          <a:xfrm>
            <a:off x="6060040" y="3108970"/>
            <a:ext cx="3509010" cy="84531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6987" y="4735183"/>
            <a:ext cx="5736813" cy="53170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5411" t="49934" r="7999" b="6398"/>
          <a:stretch/>
        </p:blipFill>
        <p:spPr>
          <a:xfrm>
            <a:off x="6561080" y="3954282"/>
            <a:ext cx="3360421" cy="754380"/>
          </a:xfrm>
          <a:prstGeom prst="rect">
            <a:avLst/>
          </a:prstGeom>
        </p:spPr>
      </p:pic>
    </p:spTree>
    <p:extLst>
      <p:ext uri="{BB962C8B-B14F-4D97-AF65-F5344CB8AC3E}">
        <p14:creationId xmlns:p14="http://schemas.microsoft.com/office/powerpoint/2010/main" val="175649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3FF76-6E01-4F14-B5E8-BCE699FDC948}"/>
              </a:ext>
            </a:extLst>
          </p:cNvPr>
          <p:cNvSpPr>
            <a:spLocks noGrp="1"/>
          </p:cNvSpPr>
          <p:nvPr>
            <p:ph type="ctrTitle"/>
          </p:nvPr>
        </p:nvSpPr>
        <p:spPr/>
        <p:txBody>
          <a:bodyPr>
            <a:noAutofit/>
          </a:bodyPr>
          <a:lstStyle/>
          <a:p>
            <a:r>
              <a:rPr lang="en-US" sz="4400" dirty="0"/>
              <a:t> </a:t>
            </a:r>
            <a:r>
              <a:rPr lang="en-US" sz="4400" dirty="0">
                <a:solidFill>
                  <a:schemeClr val="bg1">
                    <a:lumMod val="50000"/>
                  </a:schemeClr>
                </a:solidFill>
              </a:rPr>
              <a:t>Approximate expansions </a:t>
            </a:r>
            <a:r>
              <a:rPr lang="en-US" sz="4400" dirty="0"/>
              <a:t>for </a:t>
            </a:r>
            <a:r>
              <a:rPr lang="en-US" sz="4400" dirty="0" smtClean="0"/>
              <a:t>wave and </a:t>
            </a:r>
            <a:r>
              <a:rPr lang="en-US" sz="4400" dirty="0" err="1"/>
              <a:t>KdV</a:t>
            </a:r>
            <a:r>
              <a:rPr lang="en-US" sz="4400" dirty="0"/>
              <a:t> equations </a:t>
            </a:r>
            <a:r>
              <a:rPr lang="en-US" sz="4400" dirty="0">
                <a:solidFill>
                  <a:schemeClr val="bg1">
                    <a:lumMod val="50000"/>
                  </a:schemeClr>
                </a:solidFill>
              </a:rPr>
              <a:t>via the velocity potential and non-local </a:t>
            </a:r>
            <a:r>
              <a:rPr lang="en-US" sz="4400" dirty="0" smtClean="0">
                <a:solidFill>
                  <a:schemeClr val="bg1">
                    <a:lumMod val="50000"/>
                  </a:schemeClr>
                </a:solidFill>
              </a:rPr>
              <a:t>formulations</a:t>
            </a:r>
            <a:endParaRPr lang="en-US" sz="4400" dirty="0">
              <a:solidFill>
                <a:schemeClr val="bg1">
                  <a:lumMod val="50000"/>
                </a:schemeClr>
              </a:solidFill>
            </a:endParaRPr>
          </a:p>
        </p:txBody>
      </p:sp>
      <p:sp>
        <p:nvSpPr>
          <p:cNvPr id="3" name="Subtitle 2">
            <a:extLst>
              <a:ext uri="{FF2B5EF4-FFF2-40B4-BE49-F238E27FC236}">
                <a16:creationId xmlns:a16="http://schemas.microsoft.com/office/drawing/2014/main" xmlns="" id="{76D6B4C6-BC50-4772-B971-02A14CBA2F37}"/>
              </a:ext>
            </a:extLst>
          </p:cNvPr>
          <p:cNvSpPr>
            <a:spLocks noGrp="1"/>
          </p:cNvSpPr>
          <p:nvPr>
            <p:ph type="subTitle" idx="1"/>
          </p:nvPr>
        </p:nvSpPr>
        <p:spPr/>
        <p:txBody>
          <a:bodyPr>
            <a:normAutofit lnSpcReduction="10000"/>
          </a:bodyPr>
          <a:lstStyle/>
          <a:p>
            <a:r>
              <a:rPr lang="en-US" dirty="0" smtClean="0">
                <a:solidFill>
                  <a:schemeClr val="bg1">
                    <a:lumMod val="50000"/>
                  </a:schemeClr>
                </a:solidFill>
              </a:rPr>
              <a:t>Sultan AITZHAN, </a:t>
            </a:r>
            <a:r>
              <a:rPr lang="en-US" dirty="0">
                <a:solidFill>
                  <a:schemeClr val="bg1">
                    <a:lumMod val="50000"/>
                  </a:schemeClr>
                </a:solidFill>
              </a:rPr>
              <a:t>Yale-NUS College</a:t>
            </a:r>
          </a:p>
          <a:p>
            <a:r>
              <a:rPr lang="en-US" dirty="0">
                <a:solidFill>
                  <a:schemeClr val="bg1">
                    <a:lumMod val="50000"/>
                  </a:schemeClr>
                </a:solidFill>
              </a:rPr>
              <a:t>Supervisor: Prof. </a:t>
            </a:r>
            <a:r>
              <a:rPr lang="en-US" dirty="0" smtClean="0">
                <a:solidFill>
                  <a:schemeClr val="bg1">
                    <a:lumMod val="50000"/>
                  </a:schemeClr>
                </a:solidFill>
              </a:rPr>
              <a:t>Katie </a:t>
            </a:r>
            <a:r>
              <a:rPr lang="en-US" dirty="0" err="1" smtClean="0">
                <a:solidFill>
                  <a:schemeClr val="bg1">
                    <a:lumMod val="50000"/>
                  </a:schemeClr>
                </a:solidFill>
              </a:rPr>
              <a:t>Oliveras</a:t>
            </a:r>
            <a:endParaRPr lang="en-US" dirty="0" smtClean="0">
              <a:solidFill>
                <a:schemeClr val="bg1">
                  <a:lumMod val="50000"/>
                </a:schemeClr>
              </a:solidFill>
            </a:endParaRPr>
          </a:p>
          <a:p>
            <a:r>
              <a:rPr lang="en-US" dirty="0" smtClean="0">
                <a:solidFill>
                  <a:schemeClr val="bg1">
                    <a:lumMod val="50000"/>
                  </a:schemeClr>
                </a:solidFill>
              </a:rPr>
              <a:t>Co-Supervisor: Prof. Dave Smith</a:t>
            </a:r>
            <a:endParaRPr lang="en-US" dirty="0">
              <a:solidFill>
                <a:schemeClr val="bg1">
                  <a:lumMod val="50000"/>
                </a:schemeClr>
              </a:solidFill>
            </a:endParaRPr>
          </a:p>
          <a:p>
            <a:r>
              <a:rPr lang="en-US" dirty="0" smtClean="0">
                <a:solidFill>
                  <a:schemeClr val="bg1">
                    <a:lumMod val="50000"/>
                  </a:schemeClr>
                </a:solidFill>
              </a:rPr>
              <a:t>Nov 6, 2019</a:t>
            </a:r>
            <a:endParaRPr lang="en-US" dirty="0">
              <a:solidFill>
                <a:schemeClr val="bg1">
                  <a:lumMod val="50000"/>
                </a:schemeClr>
              </a:solidFill>
            </a:endParaRPr>
          </a:p>
        </p:txBody>
      </p:sp>
      <p:sp>
        <p:nvSpPr>
          <p:cNvPr id="4" name="Slide Number Placeholder 3">
            <a:extLst>
              <a:ext uri="{FF2B5EF4-FFF2-40B4-BE49-F238E27FC236}">
                <a16:creationId xmlns:a16="http://schemas.microsoft.com/office/drawing/2014/main" xmlns="" id="{4944FC19-3050-4B71-977A-DAA6F37AB0DF}"/>
              </a:ext>
            </a:extLst>
          </p:cNvPr>
          <p:cNvSpPr>
            <a:spLocks noGrp="1"/>
          </p:cNvSpPr>
          <p:nvPr>
            <p:ph type="sldNum" sz="quarter" idx="12"/>
          </p:nvPr>
        </p:nvSpPr>
        <p:spPr/>
        <p:txBody>
          <a:bodyPr/>
          <a:lstStyle/>
          <a:p>
            <a:r>
              <a:rPr lang="en-US" dirty="0"/>
              <a:t>7</a:t>
            </a:r>
            <a:r>
              <a:rPr lang="en-US" dirty="0" smtClean="0"/>
              <a:t>/12</a:t>
            </a:r>
            <a:endParaRPr lang="en-US" dirty="0"/>
          </a:p>
        </p:txBody>
      </p:sp>
    </p:spTree>
    <p:extLst>
      <p:ext uri="{BB962C8B-B14F-4D97-AF65-F5344CB8AC3E}">
        <p14:creationId xmlns:p14="http://schemas.microsoft.com/office/powerpoint/2010/main" val="1285062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597B9A3-768C-4924-A2AC-93EBE490577E}"/>
              </a:ext>
            </a:extLst>
          </p:cNvPr>
          <p:cNvSpPr>
            <a:spLocks noGrp="1"/>
          </p:cNvSpPr>
          <p:nvPr>
            <p:ph type="sldNum" sz="quarter" idx="12"/>
          </p:nvPr>
        </p:nvSpPr>
        <p:spPr/>
        <p:txBody>
          <a:bodyPr/>
          <a:lstStyle/>
          <a:p>
            <a:r>
              <a:rPr lang="en-US" dirty="0"/>
              <a:t>6</a:t>
            </a:r>
            <a:r>
              <a:rPr lang="en-US" dirty="0" smtClean="0"/>
              <a:t>/12</a:t>
            </a:r>
            <a:endParaRPr lang="en-US" dirty="0"/>
          </a:p>
        </p:txBody>
      </p:sp>
      <p:sp>
        <p:nvSpPr>
          <p:cNvPr id="10" name="TextBox 9"/>
          <p:cNvSpPr txBox="1"/>
          <p:nvPr/>
        </p:nvSpPr>
        <p:spPr>
          <a:xfrm>
            <a:off x="902525" y="334085"/>
            <a:ext cx="10878491" cy="1015663"/>
          </a:xfrm>
          <a:prstGeom prst="rect">
            <a:avLst/>
          </a:prstGeom>
          <a:noFill/>
        </p:spPr>
        <p:txBody>
          <a:bodyPr wrap="none" rtlCol="0">
            <a:spAutoFit/>
          </a:bodyPr>
          <a:lstStyle/>
          <a:p>
            <a:r>
              <a:rPr lang="en-US" sz="2400" dirty="0"/>
              <a:t>Observation: equations (3) and (4) are </a:t>
            </a:r>
            <a:r>
              <a:rPr lang="en-US" sz="2400" b="1" dirty="0"/>
              <a:t>non-linear</a:t>
            </a:r>
            <a:r>
              <a:rPr lang="en-US" sz="2400" dirty="0"/>
              <a:t> partial differential </a:t>
            </a:r>
            <a:r>
              <a:rPr lang="en-US" sz="2400" dirty="0" smtClean="0"/>
              <a:t>equations (PDEs):</a:t>
            </a:r>
            <a:endParaRPr lang="en-US" sz="2400" dirty="0"/>
          </a:p>
          <a:p>
            <a:endParaRPr lang="en-US" dirty="0"/>
          </a:p>
          <a:p>
            <a:endParaRPr lang="en-US" dirty="0" smtClean="0"/>
          </a:p>
        </p:txBody>
      </p:sp>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t="44383"/>
          <a:stretch/>
        </p:blipFill>
        <p:spPr>
          <a:xfrm>
            <a:off x="510511" y="1006056"/>
            <a:ext cx="10976112" cy="986537"/>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902525" y="2202899"/>
                <a:ext cx="10451275" cy="3046988"/>
              </a:xfrm>
              <a:prstGeom prst="rect">
                <a:avLst/>
              </a:prstGeom>
              <a:noFill/>
            </p:spPr>
            <p:txBody>
              <a:bodyPr wrap="square" rtlCol="0">
                <a:spAutoFit/>
              </a:bodyPr>
              <a:lstStyle/>
              <a:p>
                <a:r>
                  <a:rPr lang="en-US" sz="2400" dirty="0" smtClean="0"/>
                  <a:t>Instead of solving, we’d like to approximate the solutions </a:t>
                </a:r>
                <a14:m>
                  <m:oMath xmlns:m="http://schemas.openxmlformats.org/officeDocument/2006/math">
                    <m:r>
                      <a:rPr lang="en-US" sz="2400" b="0" i="1" smtClean="0">
                        <a:latin typeface="Cambria Math" charset="0"/>
                      </a:rPr>
                      <m:t>𝜂</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𝑡</m:t>
                        </m:r>
                      </m:e>
                    </m:d>
                  </m:oMath>
                </a14:m>
                <a:r>
                  <a:rPr lang="en-US" sz="2400" dirty="0" smtClean="0"/>
                  <a:t> and </a:t>
                </a:r>
                <a14:m>
                  <m:oMath xmlns:m="http://schemas.openxmlformats.org/officeDocument/2006/math">
                    <m:r>
                      <a:rPr lang="en-US" sz="2400" b="0" i="1" smtClean="0">
                        <a:latin typeface="Cambria Math" charset="0"/>
                      </a:rPr>
                      <m:t>𝜙</m:t>
                    </m:r>
                    <m:d>
                      <m:dPr>
                        <m:ctrlPr>
                          <a:rPr lang="en-US" sz="2400" b="0" i="1" smtClean="0">
                            <a:latin typeface="Cambria Math" charset="0"/>
                          </a:rPr>
                        </m:ctrlPr>
                      </m:dPr>
                      <m:e>
                        <m:r>
                          <a:rPr lang="en-US" sz="2400" b="0" i="1" smtClean="0">
                            <a:latin typeface="Cambria Math" charset="0"/>
                          </a:rPr>
                          <m:t>𝑥</m:t>
                        </m:r>
                        <m:r>
                          <a:rPr lang="en-US" sz="2400" b="0" i="1" smtClean="0">
                            <a:latin typeface="Cambria Math" charset="0"/>
                          </a:rPr>
                          <m:t>,</m:t>
                        </m:r>
                        <m:r>
                          <a:rPr lang="en-US" sz="2400" b="0" i="1" smtClean="0">
                            <a:latin typeface="Cambria Math" charset="0"/>
                          </a:rPr>
                          <m:t>𝑧</m:t>
                        </m:r>
                        <m:r>
                          <a:rPr lang="en-US" sz="2400" b="0" i="1" smtClean="0">
                            <a:latin typeface="Cambria Math" charset="0"/>
                          </a:rPr>
                          <m:t>;</m:t>
                        </m:r>
                        <m:r>
                          <a:rPr lang="en-US" sz="2400" b="0" i="1" smtClean="0">
                            <a:latin typeface="Cambria Math" charset="0"/>
                          </a:rPr>
                          <m:t>𝑡</m:t>
                        </m:r>
                      </m:e>
                    </m:d>
                  </m:oMath>
                </a14:m>
                <a:r>
                  <a:rPr lang="en-US" sz="2400" dirty="0" smtClean="0"/>
                  <a:t>. </a:t>
                </a:r>
              </a:p>
              <a:p>
                <a:r>
                  <a:rPr lang="en-US" sz="2400" dirty="0" smtClean="0"/>
                  <a:t>So, in particular, we use</a:t>
                </a:r>
              </a:p>
              <a:p>
                <a:endParaRPr lang="en-US" sz="2400" dirty="0" smtClean="0"/>
              </a:p>
              <a:p>
                <a:pPr marL="342900" indent="-342900">
                  <a:buFont typeface="Arial" charset="0"/>
                  <a:buChar char="•"/>
                </a:pPr>
                <a:r>
                  <a:rPr lang="en-US" sz="2400" dirty="0" smtClean="0"/>
                  <a:t>separation of variables:</a:t>
                </a:r>
              </a:p>
              <a:p>
                <a:pPr marL="342900" indent="-342900">
                  <a:buFont typeface="Arial" charset="0"/>
                  <a:buChar char="•"/>
                </a:pPr>
                <a:endParaRPr lang="en-US" sz="2400" dirty="0" smtClean="0"/>
              </a:p>
              <a:p>
                <a:pPr marL="342900" indent="-342900">
                  <a:buFont typeface="Arial" charset="0"/>
                  <a:buChar char="•"/>
                </a:pPr>
                <a:r>
                  <a:rPr lang="en-US" sz="2400" dirty="0" smtClean="0"/>
                  <a:t>perturbation expansion:</a:t>
                </a:r>
                <a:endParaRPr lang="en-US" sz="2400" dirty="0"/>
              </a:p>
              <a:p>
                <a:pPr marL="342900" indent="-342900">
                  <a:buFont typeface="Arial" charset="0"/>
                  <a:buChar char="•"/>
                </a:pPr>
                <a:endParaRPr lang="en-US" sz="2400" dirty="0" smtClean="0"/>
              </a:p>
              <a:p>
                <a:pPr marL="342900" indent="-342900">
                  <a:buFont typeface="Arial" charset="0"/>
                  <a:buChar char="•"/>
                </a:pPr>
                <a:r>
                  <a:rPr lang="en-US" sz="2400" dirty="0" smtClean="0"/>
                  <a:t>multiple time scales:</a:t>
                </a:r>
              </a:p>
            </p:txBody>
          </p:sp>
        </mc:Choice>
        <mc:Fallback xmlns="">
          <p:sp>
            <p:nvSpPr>
              <p:cNvPr id="6" name="TextBox 5"/>
              <p:cNvSpPr txBox="1">
                <a:spLocks noRot="1" noChangeAspect="1" noMove="1" noResize="1" noEditPoints="1" noAdjustHandles="1" noChangeArrowheads="1" noChangeShapeType="1" noTextEdit="1"/>
              </p:cNvSpPr>
              <p:nvPr/>
            </p:nvSpPr>
            <p:spPr>
              <a:xfrm>
                <a:off x="902525" y="2202899"/>
                <a:ext cx="10451275" cy="3046988"/>
              </a:xfrm>
              <a:prstGeom prst="rect">
                <a:avLst/>
              </a:prstGeom>
              <a:blipFill rotWithShape="0">
                <a:blip r:embed="rId4"/>
                <a:stretch>
                  <a:fillRect l="-875" t="-1600" b="-3600"/>
                </a:stretch>
              </a:blipFill>
            </p:spPr>
            <p:txBody>
              <a:bodyPr/>
              <a:lstStyle/>
              <a:p>
                <a:r>
                  <a:rPr lang="en-US">
                    <a:noFill/>
                  </a:rPr>
                  <a:t> </a:t>
                </a:r>
              </a:p>
            </p:txBody>
          </p:sp>
        </mc:Fallback>
      </mc:AlternateContent>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5269" t="-546" r="15195" b="51615"/>
          <a:stretch/>
        </p:blipFill>
        <p:spPr>
          <a:xfrm>
            <a:off x="6060040" y="3108970"/>
            <a:ext cx="3509010" cy="84531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6987" y="4735183"/>
            <a:ext cx="5736813" cy="53170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25411" t="49934" r="7999" b="6398"/>
          <a:stretch/>
        </p:blipFill>
        <p:spPr>
          <a:xfrm>
            <a:off x="6561080" y="3954282"/>
            <a:ext cx="3360421" cy="754380"/>
          </a:xfrm>
          <a:prstGeom prst="rect">
            <a:avLst/>
          </a:prstGeom>
        </p:spPr>
      </p:pic>
    </p:spTree>
    <p:extLst>
      <p:ext uri="{BB962C8B-B14F-4D97-AF65-F5344CB8AC3E}">
        <p14:creationId xmlns:p14="http://schemas.microsoft.com/office/powerpoint/2010/main" val="1136746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4146</TotalTime>
  <Words>1112</Words>
  <Application>Microsoft Macintosh PowerPoint</Application>
  <PresentationFormat>Widescreen</PresentationFormat>
  <Paragraphs>132</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Cambria Math</vt:lpstr>
      <vt:lpstr>Arial</vt:lpstr>
      <vt:lpstr>Office Theme</vt:lpstr>
      <vt:lpstr> Approximate expansions for wave and KdV equations via the velocity potential and non-local formulations</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PowerPoint Presentation</vt:lpstr>
      <vt:lpstr>PowerPoint Presentation</vt:lpstr>
      <vt:lpstr> Approximate expansions for wave and KdV equations via the velocity potential and non-local formulations</vt:lpstr>
      <vt:lpstr>Capstone outline</vt:lpstr>
      <vt:lpstr>Capstone outline</vt:lpstr>
      <vt:lpstr>Summary</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Microsoft Office User</cp:lastModifiedBy>
  <cp:revision>461</cp:revision>
  <dcterms:created xsi:type="dcterms:W3CDTF">2018-10-22T02:37:51Z</dcterms:created>
  <dcterms:modified xsi:type="dcterms:W3CDTF">2019-11-04T03:53:00Z</dcterms:modified>
</cp:coreProperties>
</file>